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2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6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32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6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6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22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6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4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4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62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916D-FDF8-40E9-9F43-6E2D993E518B}" type="datetimeFigureOut">
              <a:rPr lang="en-GB" smtClean="0"/>
              <a:t>31/01/2018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E8C8-98D2-4FA4-8380-8F37F4577F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56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16632"/>
            <a:ext cx="6498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Report from diffraction break-out sessions</a:t>
            </a:r>
          </a:p>
          <a:p>
            <a:r>
              <a:rPr lang="en-GB" sz="2800" b="1" dirty="0" smtClean="0"/>
              <a:t>		</a:t>
            </a:r>
            <a:r>
              <a:rPr lang="en-GB" sz="2800" b="1" dirty="0" err="1" smtClean="0"/>
              <a:t>Mantid</a:t>
            </a:r>
            <a:r>
              <a:rPr lang="en-GB" sz="2800" b="1" dirty="0" smtClean="0"/>
              <a:t> 4 </a:t>
            </a:r>
            <a:endParaRPr lang="en-GB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556792"/>
            <a:ext cx="7251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Felt it was a bit hard to give feedback at this early stage (only 1D plot to see)</a:t>
            </a:r>
          </a:p>
          <a:p>
            <a:r>
              <a:rPr lang="en-GB" dirty="0" smtClean="0"/>
              <a:t>Name suggestion : another bug ?</a:t>
            </a:r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" t="26268" r="4103" b="15870"/>
          <a:stretch/>
        </p:blipFill>
        <p:spPr>
          <a:xfrm>
            <a:off x="323528" y="2924944"/>
            <a:ext cx="8419381" cy="2976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55776" y="6165304"/>
            <a:ext cx="14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Giant Hornet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0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442" y="116632"/>
            <a:ext cx="161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Mantid</a:t>
            </a:r>
            <a:r>
              <a:rPr lang="en-GB" sz="2800" b="1" dirty="0" smtClean="0"/>
              <a:t> 4 </a:t>
            </a:r>
            <a:endParaRPr lang="en-GB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811733"/>
            <a:ext cx="933518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Layout</a:t>
            </a:r>
          </a:p>
          <a:p>
            <a:r>
              <a:rPr lang="en-GB" dirty="0" smtClean="0"/>
              <a:t>General feeling was it is OK to keep it close to what it is now.</a:t>
            </a:r>
          </a:p>
          <a:p>
            <a:r>
              <a:rPr lang="en-GB" dirty="0" smtClean="0"/>
              <a:t>Suggestion about having a </a:t>
            </a:r>
            <a:r>
              <a:rPr lang="en-GB" b="1" dirty="0" smtClean="0"/>
              <a:t>journal viewer like </a:t>
            </a:r>
            <a:r>
              <a:rPr lang="en-GB" dirty="0" smtClean="0"/>
              <a:t>entry to </a:t>
            </a:r>
            <a:r>
              <a:rPr lang="en-GB" dirty="0" err="1" smtClean="0"/>
              <a:t>mantid</a:t>
            </a:r>
            <a:r>
              <a:rPr lang="en-GB" dirty="0"/>
              <a:t> </a:t>
            </a:r>
            <a:r>
              <a:rPr lang="en-GB" dirty="0" smtClean="0"/>
              <a:t>(can then </a:t>
            </a:r>
            <a:r>
              <a:rPr lang="en-GB" dirty="0" smtClean="0"/>
              <a:t>search by </a:t>
            </a:r>
            <a:r>
              <a:rPr lang="en-GB" dirty="0" smtClean="0"/>
              <a:t>PI, sample, </a:t>
            </a:r>
            <a:endParaRPr lang="en-GB" dirty="0" smtClean="0"/>
          </a:p>
          <a:p>
            <a:r>
              <a:rPr lang="en-GB" dirty="0" err="1" smtClean="0"/>
              <a:t>etc</a:t>
            </a:r>
            <a:r>
              <a:rPr lang="en-GB" dirty="0" smtClean="0"/>
              <a:t>…) easy plotting of th</a:t>
            </a:r>
            <a:r>
              <a:rPr lang="en-GB" dirty="0" smtClean="0"/>
              <a:t>e logs</a:t>
            </a:r>
            <a:r>
              <a:rPr lang="en-GB" dirty="0" smtClean="0"/>
              <a:t>. </a:t>
            </a:r>
            <a:r>
              <a:rPr lang="en-GB" dirty="0" smtClean="0"/>
              <a:t>A la “Addie” ?</a:t>
            </a:r>
          </a:p>
          <a:p>
            <a:r>
              <a:rPr lang="en-GB" dirty="0" smtClean="0"/>
              <a:t>Would be good to have not just a </a:t>
            </a:r>
            <a:r>
              <a:rPr lang="en-GB" dirty="0" err="1" smtClean="0"/>
              <a:t>WorkSpace</a:t>
            </a:r>
            <a:r>
              <a:rPr lang="en-GB" dirty="0" smtClean="0"/>
              <a:t> window but also a </a:t>
            </a:r>
            <a:r>
              <a:rPr lang="en-GB" u="sng" dirty="0" err="1"/>
              <a:t>P</a:t>
            </a:r>
            <a:r>
              <a:rPr lang="en-GB" u="sng" dirty="0" err="1" smtClean="0"/>
              <a:t>lotSpace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Sometimes tens of plots are present. Make it easier to see what workspaces are </a:t>
            </a:r>
            <a:r>
              <a:rPr lang="en-GB" dirty="0" smtClean="0"/>
              <a:t>associated with </a:t>
            </a:r>
          </a:p>
          <a:p>
            <a:r>
              <a:rPr lang="en-GB" dirty="0" smtClean="0"/>
              <a:t>what </a:t>
            </a:r>
            <a:r>
              <a:rPr lang="en-GB" dirty="0" smtClean="0"/>
              <a:t>plots (so overlay easier). Colour coding ? Mini icons when hovering over? </a:t>
            </a:r>
          </a:p>
          <a:p>
            <a:r>
              <a:rPr lang="en-GB" u="sng" dirty="0" err="1" smtClean="0"/>
              <a:t>SaveProject</a:t>
            </a:r>
            <a:r>
              <a:rPr lang="en-GB" b="1" dirty="0" smtClean="0"/>
              <a:t> </a:t>
            </a:r>
            <a:r>
              <a:rPr lang="en-GB" dirty="0" smtClean="0"/>
              <a:t>does not work properly (plots do not reappear as saved). Sometimes crashes</a:t>
            </a:r>
          </a:p>
          <a:p>
            <a:r>
              <a:rPr lang="en-GB" dirty="0" smtClean="0"/>
              <a:t>And/or incredibly slow as it saves </a:t>
            </a:r>
            <a:r>
              <a:rPr lang="en-GB" dirty="0" err="1" smtClean="0"/>
              <a:t>nxs</a:t>
            </a:r>
            <a:r>
              <a:rPr lang="en-GB" dirty="0" smtClean="0"/>
              <a:t> files which can be huge. Save only reduced data </a:t>
            </a:r>
            <a:r>
              <a:rPr lang="en-GB" dirty="0" smtClean="0"/>
              <a:t>option or </a:t>
            </a:r>
          </a:p>
          <a:p>
            <a:r>
              <a:rPr lang="en-GB" dirty="0" smtClean="0"/>
              <a:t>ability </a:t>
            </a:r>
            <a:r>
              <a:rPr lang="en-GB" dirty="0" smtClean="0"/>
              <a:t>to turn off  some features of the </a:t>
            </a:r>
            <a:r>
              <a:rPr lang="en-GB" dirty="0" err="1" smtClean="0"/>
              <a:t>nxs</a:t>
            </a:r>
            <a:r>
              <a:rPr lang="en-GB" dirty="0" smtClean="0"/>
              <a:t> (the whole geometry which makes the file huge) </a:t>
            </a:r>
          </a:p>
          <a:p>
            <a:r>
              <a:rPr lang="en-GB" dirty="0" smtClean="0"/>
              <a:t>but keep a tag </a:t>
            </a:r>
            <a:r>
              <a:rPr lang="en-GB" b="1" dirty="0" smtClean="0"/>
              <a:t>history </a:t>
            </a:r>
            <a:r>
              <a:rPr lang="en-GB" dirty="0" smtClean="0"/>
              <a:t>so it can be re-processed if needed.</a:t>
            </a:r>
          </a:p>
          <a:p>
            <a:r>
              <a:rPr lang="en-GB" u="sng" dirty="0" smtClean="0"/>
              <a:t>Editor </a:t>
            </a:r>
            <a:r>
              <a:rPr lang="en-GB" dirty="0" smtClean="0"/>
              <a:t>not really good enough. Indentation very important in python but hard to see in </a:t>
            </a:r>
          </a:p>
          <a:p>
            <a:r>
              <a:rPr lang="en-GB" dirty="0" smtClean="0"/>
              <a:t>current editor also no debugging possible. Some groups make their own python codes but </a:t>
            </a:r>
          </a:p>
          <a:p>
            <a:r>
              <a:rPr lang="en-GB" dirty="0" smtClean="0"/>
              <a:t>want to retain </a:t>
            </a:r>
            <a:r>
              <a:rPr lang="en-GB" dirty="0" err="1" smtClean="0"/>
              <a:t>mantid</a:t>
            </a:r>
            <a:r>
              <a:rPr lang="en-GB" dirty="0" smtClean="0"/>
              <a:t> functionality.  Apparently possible already to link </a:t>
            </a:r>
            <a:r>
              <a:rPr lang="en-GB" dirty="0" err="1" smtClean="0"/>
              <a:t>pyCharm</a:t>
            </a:r>
            <a:r>
              <a:rPr lang="en-GB" dirty="0" smtClean="0"/>
              <a:t>, </a:t>
            </a:r>
            <a:r>
              <a:rPr lang="en-GB" dirty="0" err="1" smtClean="0"/>
              <a:t>Spyder</a:t>
            </a:r>
            <a:r>
              <a:rPr lang="en-GB" dirty="0" smtClean="0"/>
              <a:t> but </a:t>
            </a:r>
          </a:p>
          <a:p>
            <a:r>
              <a:rPr lang="en-GB" dirty="0" smtClean="0"/>
              <a:t>Users are not aware</a:t>
            </a:r>
            <a:r>
              <a:rPr lang="en-GB" dirty="0"/>
              <a:t> </a:t>
            </a:r>
            <a:r>
              <a:rPr lang="en-GB" dirty="0" smtClean="0"/>
              <a:t>how to do it. Need </a:t>
            </a:r>
            <a:r>
              <a:rPr lang="en-GB" dirty="0" smtClean="0"/>
              <a:t>to document and make it easy to see from editor window.</a:t>
            </a:r>
            <a:endParaRPr lang="en-GB" dirty="0" smtClean="0"/>
          </a:p>
          <a:p>
            <a:r>
              <a:rPr lang="en-GB" b="1" dirty="0" smtClean="0"/>
              <a:t>How to deal with </a:t>
            </a:r>
            <a:r>
              <a:rPr lang="en-GB" b="1" dirty="0" smtClean="0"/>
              <a:t>Depreciation ?</a:t>
            </a:r>
            <a:endParaRPr lang="en-GB" b="1" dirty="0" smtClean="0"/>
          </a:p>
          <a:p>
            <a:r>
              <a:rPr lang="en-GB" dirty="0" smtClean="0"/>
              <a:t>Current proposal OK but need robust testing. Automated </a:t>
            </a:r>
            <a:r>
              <a:rPr lang="en-GB" dirty="0" smtClean="0"/>
              <a:t>reporting</a:t>
            </a:r>
            <a:r>
              <a:rPr lang="en-GB" dirty="0"/>
              <a:t> </a:t>
            </a:r>
            <a:r>
              <a:rPr lang="en-GB" dirty="0" smtClean="0"/>
              <a:t>to prevent last minute panic.</a:t>
            </a:r>
            <a:endParaRPr lang="en-GB" dirty="0" smtClean="0"/>
          </a:p>
          <a:p>
            <a:r>
              <a:rPr lang="en-GB" dirty="0" smtClean="0"/>
              <a:t>Depreciation should not pop up every time </a:t>
            </a:r>
            <a:r>
              <a:rPr lang="en-GB" dirty="0" err="1" smtClean="0"/>
              <a:t>mantid</a:t>
            </a:r>
            <a:r>
              <a:rPr lang="en-GB" dirty="0" smtClean="0"/>
              <a:t> is started (option to turn off in preference)</a:t>
            </a:r>
          </a:p>
          <a:p>
            <a:r>
              <a:rPr lang="en-GB" dirty="0" smtClean="0"/>
              <a:t>Need ability to print script and </a:t>
            </a:r>
            <a:r>
              <a:rPr lang="en-GB" dirty="0" err="1" smtClean="0"/>
              <a:t>mantid</a:t>
            </a:r>
            <a:r>
              <a:rPr lang="en-GB" dirty="0" smtClean="0"/>
              <a:t> log messages.</a:t>
            </a:r>
          </a:p>
          <a:p>
            <a:r>
              <a:rPr lang="en-GB" u="sng" dirty="0" smtClean="0"/>
              <a:t>“Auto” lines </a:t>
            </a:r>
            <a:r>
              <a:rPr lang="en-GB" dirty="0" smtClean="0"/>
              <a:t>at top : OK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595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442" y="116632"/>
            <a:ext cx="1617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Mantid</a:t>
            </a:r>
            <a:r>
              <a:rPr lang="en-GB" sz="2800" b="1" dirty="0" smtClean="0"/>
              <a:t> 4 </a:t>
            </a:r>
            <a:endParaRPr lang="en-GB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908720"/>
            <a:ext cx="9304920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Plotting</a:t>
            </a:r>
          </a:p>
          <a:p>
            <a:endParaRPr lang="en-GB" sz="2400" b="1" dirty="0" smtClean="0"/>
          </a:p>
          <a:p>
            <a:r>
              <a:rPr lang="en-GB" u="sng" dirty="0" smtClean="0"/>
              <a:t>Active/Hold</a:t>
            </a:r>
            <a:r>
              <a:rPr lang="en-GB" b="1" dirty="0" smtClean="0"/>
              <a:t> </a:t>
            </a:r>
            <a:r>
              <a:rPr lang="en-GB" dirty="0" smtClean="0"/>
              <a:t>OK but need more interactivity. Also from pull down menu. </a:t>
            </a:r>
          </a:p>
          <a:p>
            <a:r>
              <a:rPr lang="en-GB" dirty="0" smtClean="0"/>
              <a:t>KEEP the drag and drop please.</a:t>
            </a:r>
          </a:p>
          <a:p>
            <a:endParaRPr lang="en-GB" b="1" dirty="0" smtClean="0"/>
          </a:p>
          <a:p>
            <a:r>
              <a:rPr lang="en-GB" u="sng" dirty="0" smtClean="0"/>
              <a:t>Play/Stop</a:t>
            </a:r>
            <a:r>
              <a:rPr lang="en-GB" b="1" dirty="0" smtClean="0"/>
              <a:t> </a:t>
            </a:r>
            <a:r>
              <a:rPr lang="en-GB" dirty="0" smtClean="0"/>
              <a:t>yes please</a:t>
            </a:r>
          </a:p>
          <a:p>
            <a:endParaRPr lang="en-GB" dirty="0" smtClean="0"/>
          </a:p>
          <a:p>
            <a:r>
              <a:rPr lang="en-GB" dirty="0" smtClean="0"/>
              <a:t>Consensus to keep </a:t>
            </a:r>
            <a:r>
              <a:rPr lang="en-GB" dirty="0" smtClean="0"/>
              <a:t>it simple but have a well designed AND easily accessible </a:t>
            </a:r>
            <a:r>
              <a:rPr lang="en-GB" b="1" dirty="0" smtClean="0"/>
              <a:t>gallery for more </a:t>
            </a:r>
            <a:endParaRPr lang="en-GB" b="1" dirty="0" smtClean="0"/>
          </a:p>
          <a:p>
            <a:r>
              <a:rPr lang="en-GB" b="1" dirty="0" smtClean="0"/>
              <a:t>fancy </a:t>
            </a:r>
            <a:r>
              <a:rPr lang="en-GB" b="1" dirty="0" smtClean="0"/>
              <a:t>plots </a:t>
            </a:r>
            <a:r>
              <a:rPr lang="en-GB" dirty="0" smtClean="0"/>
              <a:t>(multiple </a:t>
            </a:r>
            <a:r>
              <a:rPr lang="en-GB" dirty="0" smtClean="0"/>
              <a:t>plots with single x-axis, </a:t>
            </a:r>
            <a:r>
              <a:rPr lang="en-GB" dirty="0" smtClean="0"/>
              <a:t>plot with </a:t>
            </a:r>
            <a:r>
              <a:rPr lang="en-GB" dirty="0" smtClean="0"/>
              <a:t>inserts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…). </a:t>
            </a:r>
          </a:p>
          <a:p>
            <a:endParaRPr lang="en-GB" dirty="0" smtClean="0"/>
          </a:p>
          <a:p>
            <a:r>
              <a:rPr lang="en-GB" u="sng" dirty="0" smtClean="0"/>
              <a:t>History </a:t>
            </a:r>
            <a:r>
              <a:rPr lang="en-GB" dirty="0" smtClean="0"/>
              <a:t>with ALL the attributes of a current plot should be accessible (so can be easily modified </a:t>
            </a:r>
          </a:p>
          <a:p>
            <a:r>
              <a:rPr lang="en-GB" dirty="0" smtClean="0"/>
              <a:t>and also </a:t>
            </a:r>
            <a:r>
              <a:rPr lang="en-GB" dirty="0" smtClean="0"/>
              <a:t>users can </a:t>
            </a:r>
            <a:r>
              <a:rPr lang="en-GB" dirty="0" smtClean="0"/>
              <a:t>save </a:t>
            </a:r>
            <a:r>
              <a:rPr lang="en-GB" dirty="0" smtClean="0"/>
              <a:t>their </a:t>
            </a:r>
            <a:r>
              <a:rPr lang="en-GB" dirty="0" err="1" smtClean="0"/>
              <a:t>favorite</a:t>
            </a:r>
            <a:r>
              <a:rPr lang="en-GB" dirty="0" smtClean="0"/>
              <a:t> custom plots).</a:t>
            </a:r>
          </a:p>
          <a:p>
            <a:endParaRPr lang="en-GB" dirty="0"/>
          </a:p>
          <a:p>
            <a:r>
              <a:rPr lang="en-GB" u="sng" dirty="0" smtClean="0"/>
              <a:t>Multiple 2D workspace plots </a:t>
            </a:r>
            <a:r>
              <a:rPr lang="en-GB" dirty="0" smtClean="0"/>
              <a:t>: </a:t>
            </a:r>
            <a:r>
              <a:rPr lang="en-GB" b="1" dirty="0" smtClean="0"/>
              <a:t>both </a:t>
            </a:r>
            <a:r>
              <a:rPr lang="en-GB" dirty="0" smtClean="0"/>
              <a:t>single fig in subplots or multiple figures are </a:t>
            </a:r>
            <a:r>
              <a:rPr lang="en-GB" b="1" dirty="0" smtClean="0"/>
              <a:t>useful</a:t>
            </a:r>
            <a:r>
              <a:rPr lang="en-GB" dirty="0" smtClean="0"/>
              <a:t>. </a:t>
            </a:r>
          </a:p>
          <a:p>
            <a:endParaRPr lang="en-GB" dirty="0"/>
          </a:p>
          <a:p>
            <a:r>
              <a:rPr lang="en-GB" u="sng" dirty="0" smtClean="0"/>
              <a:t>Essential features</a:t>
            </a:r>
            <a:r>
              <a:rPr lang="en-GB" dirty="0" smtClean="0"/>
              <a:t> : being able to do </a:t>
            </a:r>
            <a:r>
              <a:rPr lang="en-GB" dirty="0" smtClean="0"/>
              <a:t>everything </a:t>
            </a:r>
            <a:r>
              <a:rPr lang="en-GB" dirty="0" smtClean="0"/>
              <a:t>we can currently do (</a:t>
            </a:r>
            <a:r>
              <a:rPr lang="en-GB" dirty="0" err="1" smtClean="0"/>
              <a:t>incl</a:t>
            </a:r>
            <a:r>
              <a:rPr lang="en-GB" dirty="0" smtClean="0"/>
              <a:t> waterfall plots, surf plots</a:t>
            </a:r>
          </a:p>
          <a:p>
            <a:endParaRPr lang="en-GB" dirty="0"/>
          </a:p>
          <a:p>
            <a:r>
              <a:rPr lang="en-GB" dirty="0" smtClean="0"/>
              <a:t>Python 3 : too early to have views, but understand it is needed. </a:t>
            </a:r>
            <a:r>
              <a:rPr lang="en-GB" dirty="0"/>
              <a:t>L</a:t>
            </a:r>
            <a:r>
              <a:rPr lang="en-GB" dirty="0" smtClean="0"/>
              <a:t>ets focus on </a:t>
            </a:r>
            <a:r>
              <a:rPr lang="en-GB" dirty="0" err="1" smtClean="0"/>
              <a:t>mantid</a:t>
            </a:r>
            <a:r>
              <a:rPr lang="en-GB" dirty="0" smtClean="0"/>
              <a:t> 4 first, we </a:t>
            </a:r>
          </a:p>
          <a:p>
            <a:r>
              <a:rPr lang="en-GB" dirty="0"/>
              <a:t>c</a:t>
            </a:r>
            <a:r>
              <a:rPr lang="en-GB" dirty="0" smtClean="0"/>
              <a:t>an probably learn lessons from move over to </a:t>
            </a:r>
            <a:r>
              <a:rPr lang="en-GB" dirty="0" err="1" smtClean="0"/>
              <a:t>Mantid</a:t>
            </a:r>
            <a:r>
              <a:rPr lang="en-GB" dirty="0" smtClean="0"/>
              <a:t> 4.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12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442" y="-27384"/>
            <a:ext cx="1580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WishLists</a:t>
            </a:r>
            <a:endParaRPr lang="en-GB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252536" y="476672"/>
            <a:ext cx="9562746" cy="723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b="1" dirty="0" smtClean="0"/>
              <a:t>	GENERAL</a:t>
            </a:r>
          </a:p>
          <a:p>
            <a:pPr lvl="1"/>
            <a:r>
              <a:rPr lang="en-GB" u="sng" dirty="0"/>
              <a:t>C</a:t>
            </a:r>
            <a:r>
              <a:rPr lang="en-GB" u="sng" dirty="0" smtClean="0"/>
              <a:t>ore team</a:t>
            </a:r>
            <a:r>
              <a:rPr lang="en-GB" dirty="0" smtClean="0"/>
              <a:t> : view that it is a good thing for code sustainability.</a:t>
            </a:r>
          </a:p>
          <a:p>
            <a:pPr lvl="1"/>
            <a:r>
              <a:rPr lang="en-GB" u="sng" dirty="0" smtClean="0"/>
              <a:t>Project management </a:t>
            </a:r>
            <a:r>
              <a:rPr lang="en-GB" dirty="0" smtClean="0"/>
              <a:t>: seems </a:t>
            </a:r>
            <a:r>
              <a:rPr lang="en-GB" dirty="0"/>
              <a:t>some projects are similar and happening in </a:t>
            </a:r>
            <a:r>
              <a:rPr lang="en-GB" dirty="0" smtClean="0"/>
              <a:t>parallel :  </a:t>
            </a:r>
          </a:p>
          <a:p>
            <a:pPr lvl="1"/>
            <a:r>
              <a:rPr lang="en-GB" dirty="0" smtClean="0"/>
              <a:t>How </a:t>
            </a:r>
            <a:r>
              <a:rPr lang="en-GB" dirty="0"/>
              <a:t>much discussions are there </a:t>
            </a:r>
            <a:r>
              <a:rPr lang="en-GB" dirty="0" smtClean="0"/>
              <a:t>to </a:t>
            </a:r>
            <a:r>
              <a:rPr lang="en-GB" dirty="0"/>
              <a:t>start </a:t>
            </a:r>
            <a:r>
              <a:rPr lang="en-GB" dirty="0" smtClean="0"/>
              <a:t>projects (long ones, not bug fixes</a:t>
            </a:r>
            <a:r>
              <a:rPr lang="en-GB" dirty="0" smtClean="0"/>
              <a:t>)? </a:t>
            </a:r>
            <a:endParaRPr lang="en-GB" dirty="0" smtClean="0"/>
          </a:p>
          <a:p>
            <a:pPr lvl="1"/>
            <a:r>
              <a:rPr lang="en-GB" dirty="0" smtClean="0"/>
              <a:t>Mechanism to these </a:t>
            </a:r>
            <a:r>
              <a:rPr lang="en-GB" dirty="0"/>
              <a:t>inter facility projects?  </a:t>
            </a:r>
            <a:r>
              <a:rPr lang="en-GB" dirty="0" smtClean="0"/>
              <a:t>Come </a:t>
            </a:r>
            <a:r>
              <a:rPr lang="en-GB" dirty="0"/>
              <a:t>up with a </a:t>
            </a:r>
            <a:r>
              <a:rPr lang="en-GB" b="1" dirty="0"/>
              <a:t>way to track </a:t>
            </a:r>
            <a:r>
              <a:rPr lang="en-GB" b="1" dirty="0" smtClean="0"/>
              <a:t>projects </a:t>
            </a:r>
            <a:r>
              <a:rPr lang="en-GB" dirty="0" smtClean="0"/>
              <a:t>and </a:t>
            </a:r>
          </a:p>
          <a:p>
            <a:pPr lvl="1"/>
            <a:r>
              <a:rPr lang="en-GB" dirty="0" smtClean="0"/>
              <a:t>improve cross-facility knowledge transfer. </a:t>
            </a:r>
            <a:r>
              <a:rPr lang="en-GB" dirty="0" smtClean="0"/>
              <a:t>Part of role of Core team ?</a:t>
            </a:r>
            <a:endParaRPr lang="en-GB" sz="1600" dirty="0"/>
          </a:p>
          <a:p>
            <a:pPr lvl="1"/>
            <a:r>
              <a:rPr lang="en-GB" u="sng" dirty="0" smtClean="0"/>
              <a:t>Reduce number of algorithms</a:t>
            </a:r>
            <a:r>
              <a:rPr lang="en-GB" dirty="0" smtClean="0"/>
              <a:t> </a:t>
            </a:r>
            <a:r>
              <a:rPr lang="en-GB" dirty="0"/>
              <a:t>to combine common ones e.g. absorption correction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Happy to see progress over the past year on individual items.</a:t>
            </a:r>
            <a:endParaRPr lang="en-GB" dirty="0" smtClean="0"/>
          </a:p>
          <a:p>
            <a:pPr lvl="1"/>
            <a:endParaRPr lang="en-GB" sz="1600" dirty="0"/>
          </a:p>
          <a:p>
            <a:pPr lvl="0"/>
            <a:r>
              <a:rPr lang="en-GB" b="1" dirty="0" smtClean="0"/>
              <a:t>	</a:t>
            </a:r>
            <a:r>
              <a:rPr lang="en-GB" b="1" dirty="0" smtClean="0"/>
              <a:t>POWDER</a:t>
            </a:r>
            <a:endParaRPr lang="en-GB" sz="1600" b="1" dirty="0" smtClean="0"/>
          </a:p>
          <a:p>
            <a:pPr lvl="1"/>
            <a:r>
              <a:rPr lang="en-GB" dirty="0" smtClean="0"/>
              <a:t>Top </a:t>
            </a:r>
            <a:r>
              <a:rPr lang="en-GB" dirty="0"/>
              <a:t>priority : make </a:t>
            </a:r>
            <a:r>
              <a:rPr lang="en-GB" u="sng" dirty="0" err="1"/>
              <a:t>ConvertUnits</a:t>
            </a:r>
            <a:r>
              <a:rPr lang="en-GB" u="sng" dirty="0"/>
              <a:t> </a:t>
            </a:r>
            <a:r>
              <a:rPr lang="en-GB" dirty="0"/>
              <a:t>work properly </a:t>
            </a:r>
            <a:r>
              <a:rPr lang="en-GB" dirty="0" smtClean="0"/>
              <a:t>(</a:t>
            </a:r>
            <a:r>
              <a:rPr lang="en-GB" dirty="0" err="1" smtClean="0"/>
              <a:t>ie</a:t>
            </a:r>
            <a:r>
              <a:rPr lang="en-GB" dirty="0" smtClean="0"/>
              <a:t> </a:t>
            </a:r>
            <a:r>
              <a:rPr lang="en-GB" dirty="0"/>
              <a:t>use calibrated positions rather than</a:t>
            </a:r>
          </a:p>
          <a:p>
            <a:pPr lvl="1"/>
            <a:r>
              <a:rPr lang="en-GB" dirty="0" err="1"/>
              <a:t>Idf</a:t>
            </a:r>
            <a:r>
              <a:rPr lang="en-GB" dirty="0" smtClean="0"/>
              <a:t>). This is very counter intuitive.</a:t>
            </a:r>
            <a:endParaRPr lang="en-GB" dirty="0" smtClean="0"/>
          </a:p>
          <a:p>
            <a:pPr lvl="1"/>
            <a:r>
              <a:rPr lang="en-GB" u="sng" dirty="0" smtClean="0"/>
              <a:t>Calibration </a:t>
            </a:r>
            <a:r>
              <a:rPr lang="en-GB" u="sng" dirty="0"/>
              <a:t>and Data Reduction</a:t>
            </a:r>
            <a:r>
              <a:rPr lang="en-GB" dirty="0"/>
              <a:t>: </a:t>
            </a:r>
            <a:r>
              <a:rPr lang="en-GB" dirty="0" smtClean="0"/>
              <a:t> Some work has been </a:t>
            </a:r>
            <a:r>
              <a:rPr lang="en-GB" dirty="0" smtClean="0"/>
              <a:t>done but </a:t>
            </a:r>
            <a:r>
              <a:rPr lang="en-GB" dirty="0" smtClean="0"/>
              <a:t>no harmonization.  </a:t>
            </a:r>
          </a:p>
          <a:p>
            <a:pPr lvl="1"/>
            <a:r>
              <a:rPr lang="en-GB" dirty="0" smtClean="0"/>
              <a:t>Need </a:t>
            </a:r>
            <a:r>
              <a:rPr lang="en-GB" dirty="0"/>
              <a:t>comparison for both </a:t>
            </a:r>
            <a:r>
              <a:rPr lang="en-GB" dirty="0" smtClean="0"/>
              <a:t>facilities</a:t>
            </a:r>
            <a:r>
              <a:rPr lang="en-GB" dirty="0"/>
              <a:t> </a:t>
            </a:r>
            <a:r>
              <a:rPr lang="en-GB" dirty="0" smtClean="0"/>
              <a:t>so 1-</a:t>
            </a:r>
            <a:r>
              <a:rPr lang="en-GB" dirty="0" smtClean="0"/>
              <a:t> </a:t>
            </a:r>
            <a:r>
              <a:rPr lang="en-GB" dirty="0" smtClean="0"/>
              <a:t>User </a:t>
            </a:r>
            <a:r>
              <a:rPr lang="en-GB" dirty="0"/>
              <a:t>documentation needs to be more obvious</a:t>
            </a:r>
            <a:r>
              <a:rPr lang="en-GB" dirty="0" smtClean="0"/>
              <a:t>. </a:t>
            </a:r>
            <a:endParaRPr lang="en-GB" dirty="0" smtClean="0"/>
          </a:p>
          <a:p>
            <a:pPr lvl="1"/>
            <a:r>
              <a:rPr lang="en-GB" dirty="0" smtClean="0"/>
              <a:t>2- Make scripts and calibration data available.</a:t>
            </a:r>
            <a:endParaRPr lang="en-GB" dirty="0"/>
          </a:p>
          <a:p>
            <a:pPr lvl="1"/>
            <a:r>
              <a:rPr lang="en-GB" u="sng" dirty="0"/>
              <a:t>Absorption and multiple </a:t>
            </a:r>
            <a:r>
              <a:rPr lang="en-GB" u="sng" dirty="0" smtClean="0"/>
              <a:t>scattering  </a:t>
            </a:r>
            <a:r>
              <a:rPr lang="en-GB" dirty="0" smtClean="0"/>
              <a:t>: also some work done but again documentation</a:t>
            </a:r>
            <a:r>
              <a:rPr lang="en-GB" dirty="0"/>
              <a:t> </a:t>
            </a:r>
            <a:r>
              <a:rPr lang="en-GB" dirty="0" smtClean="0"/>
              <a:t>and </a:t>
            </a:r>
          </a:p>
          <a:p>
            <a:pPr lvl="1"/>
            <a:r>
              <a:rPr lang="en-GB" dirty="0" smtClean="0"/>
              <a:t>some overview across facilities and techniques of what works and </a:t>
            </a:r>
            <a:r>
              <a:rPr lang="en-GB" dirty="0" smtClean="0"/>
              <a:t>how is needed.</a:t>
            </a:r>
            <a:endParaRPr lang="en-GB" dirty="0" smtClean="0"/>
          </a:p>
          <a:p>
            <a:pPr lvl="1"/>
            <a:r>
              <a:rPr lang="en-GB" u="sng" dirty="0" smtClean="0"/>
              <a:t>Total Scattering </a:t>
            </a:r>
            <a:r>
              <a:rPr lang="en-GB" dirty="0" smtClean="0"/>
              <a:t>(</a:t>
            </a:r>
            <a:r>
              <a:rPr lang="en-GB" dirty="0" smtClean="0"/>
              <a:t>2017 goal: </a:t>
            </a:r>
            <a:r>
              <a:rPr lang="en-GB" dirty="0"/>
              <a:t>Replace Alan’s </a:t>
            </a:r>
            <a:r>
              <a:rPr lang="en-GB" dirty="0" smtClean="0"/>
              <a:t>code).  Progress and </a:t>
            </a:r>
            <a:r>
              <a:rPr lang="en-GB" dirty="0" smtClean="0"/>
              <a:t>some talk cross </a:t>
            </a:r>
            <a:r>
              <a:rPr lang="en-GB" dirty="0" smtClean="0"/>
              <a:t>facility mostly 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nst. Sc. level.</a:t>
            </a:r>
            <a:r>
              <a:rPr lang="en-GB" dirty="0"/>
              <a:t> </a:t>
            </a:r>
            <a:r>
              <a:rPr lang="en-GB" dirty="0" smtClean="0"/>
              <a:t>Need </a:t>
            </a:r>
            <a:r>
              <a:rPr lang="en-GB" dirty="0" smtClean="0"/>
              <a:t>benchmarking (</a:t>
            </a:r>
            <a:r>
              <a:rPr lang="en-GB" dirty="0" err="1" smtClean="0"/>
              <a:t>GudRun</a:t>
            </a:r>
            <a:r>
              <a:rPr lang="en-GB" dirty="0" smtClean="0"/>
              <a:t> </a:t>
            </a:r>
            <a:r>
              <a:rPr lang="en-GB" dirty="0"/>
              <a:t>can read our nexus files to benchmark new </a:t>
            </a:r>
            <a:r>
              <a:rPr lang="en-GB" dirty="0" smtClean="0"/>
              <a:t>code).  </a:t>
            </a:r>
          </a:p>
          <a:p>
            <a:pPr lvl="1"/>
            <a:r>
              <a:rPr lang="en-GB" u="sng" dirty="0" err="1" smtClean="0"/>
              <a:t>Multidatasets</a:t>
            </a:r>
            <a:r>
              <a:rPr lang="en-GB" u="sng" dirty="0" smtClean="0"/>
              <a:t> </a:t>
            </a:r>
            <a:r>
              <a:rPr lang="en-GB" u="sng" dirty="0"/>
              <a:t>Fitting</a:t>
            </a:r>
            <a:r>
              <a:rPr lang="en-GB" dirty="0" smtClean="0"/>
              <a:t>: example where things have been done but seemingly little cross facility </a:t>
            </a:r>
          </a:p>
          <a:p>
            <a:pPr lvl="1"/>
            <a:r>
              <a:rPr lang="en-GB" dirty="0" smtClean="0"/>
              <a:t>Talk. This is also cross technique (muon</a:t>
            </a:r>
            <a:r>
              <a:rPr lang="en-GB" dirty="0" smtClean="0"/>
              <a:t>). Too late to act?</a:t>
            </a:r>
            <a:r>
              <a:rPr lang="en-GB" sz="1600" dirty="0" smtClean="0"/>
              <a:t> </a:t>
            </a:r>
            <a:r>
              <a:rPr lang="en-GB" dirty="0" smtClean="0"/>
              <a:t>Can reuse some of SNS code for ISIS ? </a:t>
            </a:r>
          </a:p>
          <a:p>
            <a:pPr lvl="1"/>
            <a:r>
              <a:rPr lang="en-GB" u="sng" dirty="0" smtClean="0"/>
              <a:t>Bugs fixes </a:t>
            </a:r>
            <a:r>
              <a:rPr lang="en-GB" dirty="0" smtClean="0"/>
              <a:t>: PEARL reports masking funny (shift) and hard to do (</a:t>
            </a:r>
            <a:r>
              <a:rPr lang="en-GB" dirty="0" err="1" smtClean="0"/>
              <a:t>eg</a:t>
            </a:r>
            <a:r>
              <a:rPr lang="en-GB" dirty="0" smtClean="0"/>
              <a:t> SX peaks)</a:t>
            </a:r>
            <a:endParaRPr lang="en-GB" dirty="0" smtClean="0"/>
          </a:p>
          <a:p>
            <a:pPr lvl="1"/>
            <a:endParaRPr lang="en-GB" sz="1600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254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442" y="-99392"/>
            <a:ext cx="2068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err="1" smtClean="0"/>
              <a:t>WishLists</a:t>
            </a:r>
            <a:r>
              <a:rPr lang="en-GB" sz="2800" b="1" dirty="0" smtClean="0"/>
              <a:t> (2)</a:t>
            </a:r>
            <a:endParaRPr lang="en-GB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260648"/>
            <a:ext cx="9696885" cy="8186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b="1" dirty="0" smtClean="0"/>
              <a:t>	SINGLE CRYSTAL</a:t>
            </a:r>
          </a:p>
          <a:p>
            <a:pPr lvl="1"/>
            <a:r>
              <a:rPr lang="en-GB" dirty="0" smtClean="0"/>
              <a:t>Progress made but still a long way off what the </a:t>
            </a:r>
            <a:r>
              <a:rPr lang="en-GB" dirty="0" err="1" smtClean="0"/>
              <a:t>Xray</a:t>
            </a:r>
            <a:r>
              <a:rPr lang="en-GB" dirty="0" smtClean="0"/>
              <a:t> community have.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two </a:t>
            </a:r>
            <a:r>
              <a:rPr lang="en-GB" dirty="0" smtClean="0"/>
              <a:t>main developers </a:t>
            </a:r>
            <a:r>
              <a:rPr lang="en-GB" dirty="0" smtClean="0"/>
              <a:t>are actually discussing.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u="sng" dirty="0"/>
              <a:t>Graphical </a:t>
            </a:r>
            <a:r>
              <a:rPr lang="en-GB" u="sng" dirty="0" smtClean="0"/>
              <a:t>Interface </a:t>
            </a:r>
            <a:r>
              <a:rPr lang="en-GB" dirty="0"/>
              <a:t>is a </a:t>
            </a:r>
            <a:r>
              <a:rPr lang="en-GB" b="1" dirty="0" smtClean="0"/>
              <a:t>priority for SNS</a:t>
            </a:r>
            <a:r>
              <a:rPr lang="en-GB" dirty="0" smtClean="0"/>
              <a:t>, </a:t>
            </a:r>
            <a:r>
              <a:rPr lang="en-GB" dirty="0" smtClean="0"/>
              <a:t>especially </a:t>
            </a:r>
            <a:r>
              <a:rPr lang="en-GB" b="1" dirty="0"/>
              <a:t>interactive </a:t>
            </a:r>
            <a:r>
              <a:rPr lang="en-GB" dirty="0"/>
              <a:t>interfaces are </a:t>
            </a:r>
            <a:r>
              <a:rPr lang="en-GB" dirty="0" smtClean="0"/>
              <a:t>critical for </a:t>
            </a:r>
            <a:endParaRPr lang="en-GB" dirty="0" smtClean="0"/>
          </a:p>
          <a:p>
            <a:pPr lvl="1"/>
            <a:r>
              <a:rPr lang="en-GB" dirty="0" smtClean="0"/>
              <a:t>TOPAZ for quick </a:t>
            </a:r>
            <a:r>
              <a:rPr lang="en-GB" dirty="0" smtClean="0"/>
              <a:t>and efficient </a:t>
            </a:r>
            <a:r>
              <a:rPr lang="en-GB" dirty="0" smtClean="0"/>
              <a:t>screening </a:t>
            </a:r>
            <a:r>
              <a:rPr lang="en-GB" dirty="0" smtClean="0"/>
              <a:t>of samples (1h </a:t>
            </a:r>
            <a:r>
              <a:rPr lang="en-GB" dirty="0" err="1" smtClean="0"/>
              <a:t>Mantid</a:t>
            </a:r>
            <a:r>
              <a:rPr lang="en-GB" dirty="0" smtClean="0"/>
              <a:t> vs 10 minutes </a:t>
            </a:r>
            <a:r>
              <a:rPr lang="en-GB" dirty="0" err="1" smtClean="0"/>
              <a:t>Isaw</a:t>
            </a:r>
            <a:r>
              <a:rPr lang="en-GB" dirty="0" smtClean="0"/>
              <a:t>). Need to </a:t>
            </a:r>
            <a:endParaRPr lang="en-GB" dirty="0" smtClean="0"/>
          </a:p>
          <a:p>
            <a:pPr lvl="1"/>
            <a:r>
              <a:rPr lang="en-GB" dirty="0" smtClean="0"/>
              <a:t>find out where </a:t>
            </a:r>
            <a:r>
              <a:rPr lang="en-GB" dirty="0" smtClean="0"/>
              <a:t>were the stumbling blocks </a:t>
            </a:r>
            <a:r>
              <a:rPr lang="en-GB" dirty="0" smtClean="0"/>
              <a:t>are</a:t>
            </a:r>
            <a:r>
              <a:rPr lang="en-GB" dirty="0"/>
              <a:t> </a:t>
            </a:r>
            <a:r>
              <a:rPr lang="en-GB" dirty="0" smtClean="0"/>
              <a:t>: </a:t>
            </a:r>
            <a:r>
              <a:rPr lang="en-GB" dirty="0" smtClean="0"/>
              <a:t>Exchange of how the code is used.</a:t>
            </a:r>
          </a:p>
          <a:p>
            <a:pPr lvl="1"/>
            <a:r>
              <a:rPr lang="en-GB" dirty="0" smtClean="0"/>
              <a:t>Overlay </a:t>
            </a:r>
            <a:r>
              <a:rPr lang="en-GB" dirty="0" err="1" smtClean="0"/>
              <a:t>hkl</a:t>
            </a:r>
            <a:r>
              <a:rPr lang="en-GB" dirty="0" smtClean="0"/>
              <a:t> grid onto q-space (in slice viewer and VSI).</a:t>
            </a:r>
            <a:endParaRPr lang="en-GB" dirty="0" smtClean="0"/>
          </a:p>
          <a:p>
            <a:pPr lvl="1"/>
            <a:r>
              <a:rPr lang="en-GB" u="sng" dirty="0" smtClean="0"/>
              <a:t>Incommensurate </a:t>
            </a:r>
            <a:r>
              <a:rPr lang="en-GB" u="sng" dirty="0" smtClean="0"/>
              <a:t>structures</a:t>
            </a:r>
            <a:r>
              <a:rPr lang="en-GB" dirty="0" smtClean="0"/>
              <a:t>. </a:t>
            </a:r>
            <a:r>
              <a:rPr lang="en-GB" dirty="0" smtClean="0"/>
              <a:t>Some progress and facilities aware of each other. Need </a:t>
            </a:r>
          </a:p>
          <a:p>
            <a:pPr lvl="1"/>
            <a:r>
              <a:rPr lang="en-GB" dirty="0" smtClean="0"/>
              <a:t>fundamental change in </a:t>
            </a:r>
            <a:r>
              <a:rPr lang="en-GB" dirty="0" err="1" smtClean="0"/>
              <a:t>mantid</a:t>
            </a:r>
            <a:r>
              <a:rPr lang="en-GB" dirty="0" smtClean="0"/>
              <a:t> for </a:t>
            </a:r>
            <a:r>
              <a:rPr lang="en-GB" dirty="0" err="1" smtClean="0"/>
              <a:t>PeaksWorkspace</a:t>
            </a:r>
            <a:r>
              <a:rPr lang="en-GB" dirty="0" smtClean="0"/>
              <a:t> (not </a:t>
            </a:r>
            <a:r>
              <a:rPr lang="en-GB" dirty="0" smtClean="0"/>
              <a:t>just 3 </a:t>
            </a:r>
            <a:r>
              <a:rPr lang="en-GB" dirty="0" smtClean="0"/>
              <a:t>D anymore</a:t>
            </a:r>
            <a:r>
              <a:rPr lang="en-GB" dirty="0" smtClean="0"/>
              <a:t>). </a:t>
            </a:r>
            <a:r>
              <a:rPr lang="en-GB" b="1" dirty="0" smtClean="0"/>
              <a:t>Priority for ISIS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Need </a:t>
            </a:r>
            <a:r>
              <a:rPr lang="en-GB" u="sng" dirty="0" smtClean="0"/>
              <a:t>multiple UBs </a:t>
            </a:r>
            <a:r>
              <a:rPr lang="en-GB" dirty="0" smtClean="0"/>
              <a:t>to deal with twinning.</a:t>
            </a:r>
            <a:endParaRPr lang="en-GB" dirty="0" smtClean="0"/>
          </a:p>
          <a:p>
            <a:pPr lvl="1"/>
            <a:r>
              <a:rPr lang="en-GB" u="sng" dirty="0" smtClean="0"/>
              <a:t>Sample shape dependent corrections</a:t>
            </a:r>
            <a:r>
              <a:rPr lang="en-GB" u="sng" dirty="0" smtClean="0"/>
              <a:t>.</a:t>
            </a:r>
            <a:r>
              <a:rPr lang="en-GB" dirty="0" smtClean="0"/>
              <a:t> Both facilities would like this. Some elements (MC) </a:t>
            </a:r>
          </a:p>
          <a:p>
            <a:pPr lvl="1"/>
            <a:r>
              <a:rPr lang="en-GB" dirty="0" smtClean="0"/>
              <a:t>already in </a:t>
            </a:r>
            <a:r>
              <a:rPr lang="en-GB" dirty="0" err="1" smtClean="0"/>
              <a:t>Mantid</a:t>
            </a:r>
            <a:r>
              <a:rPr lang="en-GB" dirty="0" smtClean="0"/>
              <a:t> apparently ? </a:t>
            </a:r>
            <a:r>
              <a:rPr lang="en-GB" dirty="0" smtClean="0"/>
              <a:t>Docs. </a:t>
            </a:r>
            <a:endParaRPr lang="en-GB" dirty="0" smtClean="0"/>
          </a:p>
          <a:p>
            <a:pPr lvl="1"/>
            <a:r>
              <a:rPr lang="en-GB" dirty="0" smtClean="0"/>
              <a:t>Need to spend time to </a:t>
            </a:r>
            <a:r>
              <a:rPr lang="en-GB" dirty="0"/>
              <a:t>l</a:t>
            </a:r>
            <a:r>
              <a:rPr lang="en-GB" dirty="0" smtClean="0"/>
              <a:t>ook </a:t>
            </a:r>
            <a:r>
              <a:rPr lang="en-GB" dirty="0" smtClean="0"/>
              <a:t>at what can be taken from </a:t>
            </a:r>
            <a:r>
              <a:rPr lang="en-GB" u="sng" dirty="0" err="1" smtClean="0"/>
              <a:t>nsxtools</a:t>
            </a:r>
            <a:r>
              <a:rPr lang="en-GB" u="sng" dirty="0" smtClean="0"/>
              <a:t> </a:t>
            </a:r>
            <a:r>
              <a:rPr lang="en-GB" dirty="0" smtClean="0"/>
              <a:t>(esp. corrections, integration </a:t>
            </a:r>
          </a:p>
          <a:p>
            <a:pPr lvl="1"/>
            <a:r>
              <a:rPr lang="en-GB" dirty="0" smtClean="0"/>
              <a:t>of weak peaks) and incorporated </a:t>
            </a:r>
            <a:r>
              <a:rPr lang="en-GB" dirty="0" smtClean="0"/>
              <a:t>into </a:t>
            </a:r>
            <a:r>
              <a:rPr lang="en-GB" dirty="0" err="1" smtClean="0"/>
              <a:t>mantid</a:t>
            </a:r>
            <a:r>
              <a:rPr lang="en-GB" dirty="0"/>
              <a:t> </a:t>
            </a:r>
            <a:r>
              <a:rPr lang="en-GB" dirty="0" smtClean="0"/>
              <a:t>(through student </a:t>
            </a:r>
            <a:r>
              <a:rPr lang="en-GB" dirty="0" smtClean="0"/>
              <a:t>&amp; </a:t>
            </a:r>
            <a:r>
              <a:rPr lang="en-GB" dirty="0" err="1" smtClean="0"/>
              <a:t>mantid</a:t>
            </a:r>
            <a:r>
              <a:rPr lang="en-GB" dirty="0" smtClean="0"/>
              <a:t> team?).</a:t>
            </a:r>
          </a:p>
          <a:p>
            <a:pPr lvl="1"/>
            <a:r>
              <a:rPr lang="en-GB" u="sng" dirty="0" smtClean="0"/>
              <a:t>Bug fixes </a:t>
            </a:r>
            <a:r>
              <a:rPr lang="en-GB" dirty="0" smtClean="0"/>
              <a:t>: edge integration (too much rejection)</a:t>
            </a:r>
          </a:p>
          <a:p>
            <a:pPr lvl="1"/>
            <a:r>
              <a:rPr lang="en-GB" u="sng" dirty="0" err="1" smtClean="0"/>
              <a:t>Xtal</a:t>
            </a:r>
            <a:r>
              <a:rPr lang="en-GB" u="sng" dirty="0" smtClean="0"/>
              <a:t> planner </a:t>
            </a:r>
            <a:r>
              <a:rPr lang="en-GB" dirty="0" smtClean="0"/>
              <a:t>(Corelli starts to use it, port to WISH should be easy). Better awareness cross facility.</a:t>
            </a:r>
          </a:p>
          <a:p>
            <a:pPr lvl="1"/>
            <a:endParaRPr lang="en-GB" sz="1600" dirty="0"/>
          </a:p>
          <a:p>
            <a:pPr lvl="0"/>
            <a:r>
              <a:rPr lang="en-GB" b="1" dirty="0" smtClean="0"/>
              <a:t>	</a:t>
            </a:r>
            <a:r>
              <a:rPr lang="en-GB" b="1" dirty="0" smtClean="0"/>
              <a:t>ENGINEERING/IMAGING</a:t>
            </a:r>
            <a:endParaRPr lang="en-GB" sz="1600" b="1" dirty="0"/>
          </a:p>
          <a:p>
            <a:pPr lvl="1"/>
            <a:r>
              <a:rPr lang="en-GB" dirty="0"/>
              <a:t>Different projects at SNS and ISIS.  SNS imaging does not use </a:t>
            </a:r>
            <a:r>
              <a:rPr lang="en-GB" dirty="0" err="1"/>
              <a:t>mantid</a:t>
            </a:r>
            <a:r>
              <a:rPr lang="en-GB" dirty="0"/>
              <a:t> for </a:t>
            </a:r>
            <a:r>
              <a:rPr lang="en-GB" dirty="0" smtClean="0"/>
              <a:t>Imaging.</a:t>
            </a:r>
            <a:endParaRPr lang="en-GB" dirty="0" smtClean="0"/>
          </a:p>
          <a:p>
            <a:pPr lvl="1"/>
            <a:r>
              <a:rPr lang="en-GB" dirty="0" smtClean="0"/>
              <a:t>Noted progress </a:t>
            </a:r>
            <a:r>
              <a:rPr lang="en-GB" dirty="0" smtClean="0"/>
              <a:t>in imaging in </a:t>
            </a:r>
            <a:r>
              <a:rPr lang="en-GB" dirty="0" err="1" smtClean="0"/>
              <a:t>Mantid</a:t>
            </a:r>
            <a:r>
              <a:rPr lang="en-GB" dirty="0" smtClean="0"/>
              <a:t>. </a:t>
            </a:r>
            <a:r>
              <a:rPr lang="en-GB" dirty="0" smtClean="0"/>
              <a:t>Fine to leave final bit to </a:t>
            </a:r>
            <a:r>
              <a:rPr lang="en-GB" dirty="0" err="1" smtClean="0"/>
              <a:t>TomoPy</a:t>
            </a:r>
            <a:r>
              <a:rPr lang="en-GB" dirty="0" smtClean="0"/>
              <a:t>. How to port stuff that </a:t>
            </a:r>
          </a:p>
          <a:p>
            <a:pPr lvl="1"/>
            <a:r>
              <a:rPr lang="en-GB" dirty="0" err="1" smtClean="0"/>
              <a:t>Tino</a:t>
            </a:r>
            <a:r>
              <a:rPr lang="en-GB" dirty="0" smtClean="0"/>
              <a:t> has done in roots to </a:t>
            </a:r>
            <a:r>
              <a:rPr lang="en-GB" dirty="0" err="1" smtClean="0"/>
              <a:t>mantid</a:t>
            </a:r>
            <a:r>
              <a:rPr lang="en-GB" dirty="0" smtClean="0"/>
              <a:t> ?</a:t>
            </a:r>
            <a:endParaRPr lang="en-GB" dirty="0" smtClean="0"/>
          </a:p>
          <a:p>
            <a:pPr lvl="1"/>
            <a:r>
              <a:rPr lang="en-GB" dirty="0" err="1" smtClean="0"/>
              <a:t>Wenduo</a:t>
            </a:r>
            <a:r>
              <a:rPr lang="en-GB" dirty="0" smtClean="0"/>
              <a:t> </a:t>
            </a:r>
            <a:r>
              <a:rPr lang="en-GB" dirty="0"/>
              <a:t>is working on inverse pole </a:t>
            </a:r>
            <a:r>
              <a:rPr lang="en-GB" dirty="0" smtClean="0"/>
              <a:t>figures.   </a:t>
            </a:r>
            <a:endParaRPr lang="en-GB" dirty="0" smtClean="0"/>
          </a:p>
          <a:p>
            <a:pPr lvl="1"/>
            <a:r>
              <a:rPr lang="en-GB" dirty="0" smtClean="0"/>
              <a:t>Merge </a:t>
            </a:r>
            <a:r>
              <a:rPr lang="en-GB" dirty="0"/>
              <a:t>V-drive with the ISIS </a:t>
            </a:r>
            <a:r>
              <a:rPr lang="en-GB" dirty="0" smtClean="0"/>
              <a:t>efforts</a:t>
            </a:r>
            <a:r>
              <a:rPr lang="en-GB" dirty="0"/>
              <a:t> </a:t>
            </a:r>
            <a:r>
              <a:rPr lang="en-GB" dirty="0" smtClean="0"/>
              <a:t>for multibank fitting (and eventually pole figures)?</a:t>
            </a:r>
            <a:endParaRPr lang="en-GB" dirty="0" smtClean="0"/>
          </a:p>
          <a:p>
            <a:pPr lvl="1"/>
            <a:r>
              <a:rPr lang="en-GB" dirty="0" smtClean="0"/>
              <a:t>Next </a:t>
            </a:r>
            <a:r>
              <a:rPr lang="en-GB" dirty="0"/>
              <a:t>: Bragg edges ? </a:t>
            </a:r>
          </a:p>
          <a:p>
            <a:pPr lvl="1"/>
            <a:endParaRPr lang="en-GB" dirty="0" smtClean="0"/>
          </a:p>
          <a:p>
            <a:pPr lvl="1"/>
            <a:endParaRPr lang="en-GB" sz="2400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876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484</Words>
  <Application>Microsoft Office PowerPoint</Application>
  <PresentationFormat>On-screen Show (4:3)</PresentationFormat>
  <Paragraphs>100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Manuel, Pascal (STFC,RAL,ISIS)</dc:creator>
  <cp:lastModifiedBy>Manuel, Pascal (STFC,RAL,ISIS)</cp:lastModifiedBy>
  <cp:revision>16</cp:revision>
  <dcterms:created xsi:type="dcterms:W3CDTF">2018-01-30T15:16:53Z</dcterms:created>
  <dcterms:modified xsi:type="dcterms:W3CDTF">2018-01-31T16:41:04Z</dcterms:modified>
</cp:coreProperties>
</file>