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894" r:id="rId2"/>
  </p:sldMasterIdLst>
  <p:notesMasterIdLst>
    <p:notesMasterId r:id="rId28"/>
  </p:notesMasterIdLst>
  <p:sldIdLst>
    <p:sldId id="319" r:id="rId3"/>
    <p:sldId id="408" r:id="rId4"/>
    <p:sldId id="420" r:id="rId5"/>
    <p:sldId id="415" r:id="rId6"/>
    <p:sldId id="417" r:id="rId7"/>
    <p:sldId id="443" r:id="rId8"/>
    <p:sldId id="418" r:id="rId9"/>
    <p:sldId id="445" r:id="rId10"/>
    <p:sldId id="422" r:id="rId11"/>
    <p:sldId id="446" r:id="rId12"/>
    <p:sldId id="419" r:id="rId13"/>
    <p:sldId id="424" r:id="rId14"/>
    <p:sldId id="396" r:id="rId15"/>
    <p:sldId id="425" r:id="rId16"/>
    <p:sldId id="428" r:id="rId17"/>
    <p:sldId id="427" r:id="rId18"/>
    <p:sldId id="392" r:id="rId19"/>
    <p:sldId id="441" r:id="rId20"/>
    <p:sldId id="402" r:id="rId21"/>
    <p:sldId id="440" r:id="rId22"/>
    <p:sldId id="438" r:id="rId23"/>
    <p:sldId id="442" r:id="rId24"/>
    <p:sldId id="439" r:id="rId25"/>
    <p:sldId id="444" r:id="rId26"/>
    <p:sldId id="436" r:id="rId27"/>
  </p:sldIdLst>
  <p:sldSz cx="9144000" cy="6858000" type="screen4x3"/>
  <p:notesSz cx="6794500" cy="9906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jm64" initials="a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87" autoAdjust="0"/>
    <p:restoredTop sz="86477" autoAdjust="0"/>
  </p:normalViewPr>
  <p:slideViewPr>
    <p:cSldViewPr>
      <p:cViewPr>
        <p:scale>
          <a:sx n="100" d="100"/>
          <a:sy n="100" d="100"/>
        </p:scale>
        <p:origin x="-472" y="-1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94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3996" y="-90"/>
      </p:cViewPr>
      <p:guideLst>
        <p:guide orient="horz" pos="3120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28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645" y="0"/>
            <a:ext cx="294428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2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05350"/>
            <a:ext cx="543560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62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981"/>
            <a:ext cx="294428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2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645" y="9408981"/>
            <a:ext cx="294428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92461D5E-AF49-4583-802F-D0A22619925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83762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DED019-A094-4D90-9840-3671858BE279}" type="slidenum">
              <a:rPr lang="en-GB" smtClean="0">
                <a:solidFill>
                  <a:srgbClr val="000000"/>
                </a:solidFill>
              </a:rPr>
              <a:pPr/>
              <a:t>1</a:t>
            </a:fld>
            <a:endParaRPr lang="en-GB" dirty="0" smtClean="0">
              <a:solidFill>
                <a:srgbClr val="000000"/>
              </a:solidFill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FFB694-6A9C-45C4-9624-E6C78652E453}" type="slidenum">
              <a:rPr lang="en-GB" smtClean="0"/>
              <a:pPr/>
              <a:t>11</a:t>
            </a:fld>
            <a:endParaRPr lang="en-GB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FFB694-6A9C-45C4-9624-E6C78652E453}" type="slidenum">
              <a:rPr lang="en-GB" smtClean="0"/>
              <a:pPr/>
              <a:t>12</a:t>
            </a:fld>
            <a:endParaRPr lang="en-GB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87FFBA-5514-4073-9773-004670351AD4}" type="slidenum">
              <a:rPr lang="en-GB" smtClean="0"/>
              <a:pPr/>
              <a:t>13</a:t>
            </a:fld>
            <a:endParaRPr lang="en-GB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FFB694-6A9C-45C4-9624-E6C78652E453}" type="slidenum">
              <a:rPr lang="en-GB" smtClean="0"/>
              <a:pPr/>
              <a:t>17</a:t>
            </a:fld>
            <a:endParaRPr lang="en-GB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FFB694-6A9C-45C4-9624-E6C78652E453}" type="slidenum">
              <a:rPr lang="en-GB" smtClean="0"/>
              <a:pPr/>
              <a:t>19</a:t>
            </a:fld>
            <a:endParaRPr lang="en-GB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FFB694-6A9C-45C4-9624-E6C78652E453}" type="slidenum">
              <a:rPr lang="en-GB" smtClean="0"/>
              <a:pPr/>
              <a:t>25</a:t>
            </a:fld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dirty="0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FFB694-6A9C-45C4-9624-E6C78652E453}" type="slidenum">
              <a:rPr lang="en-GB" smtClean="0"/>
              <a:pPr/>
              <a:t>2</a:t>
            </a:fld>
            <a:endParaRPr lang="en-GB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FFB694-6A9C-45C4-9624-E6C78652E453}" type="slidenum">
              <a:rPr lang="en-GB" smtClean="0"/>
              <a:pPr/>
              <a:t>3</a:t>
            </a:fld>
            <a:endParaRPr lang="en-GB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FFB694-6A9C-45C4-9624-E6C78652E453}" type="slidenum">
              <a:rPr lang="en-GB" smtClean="0"/>
              <a:pPr/>
              <a:t>5</a:t>
            </a:fld>
            <a:endParaRPr lang="en-GB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FFB694-6A9C-45C4-9624-E6C78652E453}" type="slidenum">
              <a:rPr lang="en-GB" smtClean="0"/>
              <a:pPr/>
              <a:t>6</a:t>
            </a:fld>
            <a:endParaRPr lang="en-GB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FFB694-6A9C-45C4-9624-E6C78652E453}" type="slidenum">
              <a:rPr lang="en-GB" smtClean="0"/>
              <a:pPr/>
              <a:t>7</a:t>
            </a:fld>
            <a:endParaRPr lang="en-GB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FFB694-6A9C-45C4-9624-E6C78652E453}" type="slidenum">
              <a:rPr lang="en-GB" smtClean="0"/>
              <a:pPr/>
              <a:t>8</a:t>
            </a:fld>
            <a:endParaRPr lang="en-GB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FFB694-6A9C-45C4-9624-E6C78652E453}" type="slidenum">
              <a:rPr lang="en-GB" smtClean="0"/>
              <a:pPr/>
              <a:t>9</a:t>
            </a:fld>
            <a:endParaRPr lang="en-GB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FFB694-6A9C-45C4-9624-E6C78652E453}" type="slidenum">
              <a:rPr lang="en-GB" smtClean="0"/>
              <a:pPr/>
              <a:t>10</a:t>
            </a:fld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isissmallbottom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5360988"/>
            <a:ext cx="9144000" cy="149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 descr="Mantid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4925" y="5937250"/>
            <a:ext cx="115252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00213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1258888" y="61658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258888" y="61658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-171450"/>
            <a:ext cx="2057400" cy="5616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-171450"/>
            <a:ext cx="6019800" cy="5616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258888" y="61658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Documents and Settings\rrc79113\Desktop\technologies-modelling_and_simulationcopy Tessella. Complex problems. Solved_iStock_000002456857Medium.jp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 bwMode="auto">
          <a:xfrm>
            <a:off x="0" y="5286388"/>
            <a:ext cx="9144000" cy="1571612"/>
          </a:xfrm>
          <a:prstGeom prst="rect">
            <a:avLst/>
          </a:prstGeom>
          <a:gradFill flip="none" rotWithShape="1">
            <a:gsLst>
              <a:gs pos="0">
                <a:srgbClr val="5E9EFF">
                  <a:alpha val="0"/>
                </a:srgbClr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pic>
        <p:nvPicPr>
          <p:cNvPr id="6" name="Picture 6" descr="isissmallbottom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0" y="5360988"/>
            <a:ext cx="9144000" cy="149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00213"/>
            <a:ext cx="7772400" cy="1470025"/>
          </a:xfrm>
          <a:gradFill flip="none" rotWithShape="1">
            <a:gsLst>
              <a:gs pos="28000">
                <a:srgbClr val="000082">
                  <a:alpha val="75000"/>
                </a:srgbClr>
              </a:gs>
              <a:gs pos="100000">
                <a:srgbClr val="0047FF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</p:spPr>
        <p:txBody>
          <a:bodyPr/>
          <a:lstStyle>
            <a:lvl1pPr>
              <a:defRPr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  <a:gradFill>
            <a:gsLst>
              <a:gs pos="0">
                <a:srgbClr val="000082">
                  <a:alpha val="75000"/>
                </a:srgbClr>
              </a:gs>
              <a:gs pos="100000">
                <a:srgbClr val="0047FF">
                  <a:alpha val="0"/>
                </a:srgbClr>
              </a:gs>
            </a:gsLst>
            <a:path path="shape">
              <a:fillToRect l="50000" t="50000" r="50000" b="50000"/>
            </a:path>
          </a:gradFill>
        </p:spPr>
        <p:txBody>
          <a:bodyPr anchor="ctr" anchorCtr="1"/>
          <a:lstStyle>
            <a:lvl1pPr marL="0" indent="0" algn="ctr">
              <a:buFontTx/>
              <a:buNone/>
              <a:defRPr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258888" y="61658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941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258888" y="61658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258888" y="61658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39838"/>
            <a:ext cx="4038600" cy="4205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39838"/>
            <a:ext cx="4038600" cy="4205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258888" y="61658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258888" y="61658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258888" y="61658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258888" y="61658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258888" y="61658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258888" y="61658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isissmallbottom"/>
          <p:cNvPicPr>
            <a:picLocks noChangeAspect="1" noChangeArrowheads="1"/>
          </p:cNvPicPr>
          <p:nvPr/>
        </p:nvPicPr>
        <p:blipFill>
          <a:blip r:embed="rId13" cstate="screen"/>
          <a:srcRect/>
          <a:stretch>
            <a:fillRect/>
          </a:stretch>
        </p:blipFill>
        <p:spPr bwMode="auto">
          <a:xfrm>
            <a:off x="0" y="5360988"/>
            <a:ext cx="9144000" cy="149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171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39838"/>
            <a:ext cx="8229600" cy="420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9" r:id="rId2"/>
    <p:sldLayoutId id="2147484020" r:id="rId3"/>
    <p:sldLayoutId id="2147484021" r:id="rId4"/>
    <p:sldLayoutId id="2147484022" r:id="rId5"/>
    <p:sldLayoutId id="2147484023" r:id="rId6"/>
    <p:sldLayoutId id="2147484024" r:id="rId7"/>
    <p:sldLayoutId id="2147484025" r:id="rId8"/>
    <p:sldLayoutId id="2147484026" r:id="rId9"/>
    <p:sldLayoutId id="2147484027" r:id="rId10"/>
    <p:sldLayoutId id="214748402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" descr="isissmallbottom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0" y="5360988"/>
            <a:ext cx="9144000" cy="149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171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39838"/>
            <a:ext cx="8229600" cy="420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30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ntidproject.org/AS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pubs.stfc.ac.uk/work/22354868" TargetMode="External"/><Relationship Id="rId2" Type="http://schemas.openxmlformats.org/officeDocument/2006/relationships/hyperlink" Target="https://epubs.stfc.ac.uk/work/1223983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mantidproject.org/nightly/concepts/FABADA.htm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vjZ-vQpwa4FehvVHEPo8IXFbI8T1JMzfAWQ0xOsUrqM/pub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mantidproject/documents/blob/4f15d60923975ae9648d4ce230d85b78a809757c/Project-Management/PMB/Release%20Planning%20for%20Mantid%20version%204.pptx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mantidproject.org/nightly/concepts/FittingMinimizers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57313" y="3639319"/>
            <a:ext cx="6400800" cy="1445865"/>
          </a:xfrm>
          <a:gradFill rotWithShape="0"/>
        </p:spPr>
        <p:txBody>
          <a:bodyPr/>
          <a:lstStyle/>
          <a:p>
            <a:pPr eaLnBrk="1" hangingPunct="1"/>
            <a:r>
              <a:rPr lang="en-GB" sz="2800" i="1" dirty="0" smtClean="0"/>
              <a:t>Anders Markvardsen</a:t>
            </a:r>
          </a:p>
          <a:p>
            <a:pPr eaLnBrk="1" hangingPunct="1"/>
            <a:r>
              <a:rPr lang="en-GB" sz="2000" dirty="0" smtClean="0"/>
              <a:t>STFC</a:t>
            </a:r>
            <a:endParaRPr lang="en-GB" sz="2000" dirty="0"/>
          </a:p>
          <a:p>
            <a:pPr eaLnBrk="1" hangingPunct="1"/>
            <a:endParaRPr lang="en-GB" sz="2000" dirty="0" smtClean="0"/>
          </a:p>
          <a:p>
            <a:pPr eaLnBrk="1" hangingPunct="1"/>
            <a:r>
              <a:rPr lang="en-GB" sz="2000" dirty="0" smtClean="0"/>
              <a:t>Sep 2016, SINE2020, Coimbra</a:t>
            </a: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4375" y="1639070"/>
            <a:ext cx="7772400" cy="1800225"/>
          </a:xfrm>
        </p:spPr>
        <p:txBody>
          <a:bodyPr/>
          <a:lstStyle/>
          <a:p>
            <a:pPr eaLnBrk="1" hangingPunct="1">
              <a:defRPr/>
            </a:pPr>
            <a:r>
              <a:rPr lang="en-GB" sz="3600" dirty="0" smtClean="0"/>
              <a:t>Guidelines </a:t>
            </a:r>
            <a:r>
              <a:rPr lang="en-GB" sz="3600" dirty="0"/>
              <a:t>and </a:t>
            </a:r>
            <a:r>
              <a:rPr lang="en-GB" sz="3600" dirty="0" smtClean="0"/>
              <a:t>Standards</a:t>
            </a:r>
            <a:r>
              <a:rPr lang="en-GB" sz="3600" dirty="0"/>
              <a:t/>
            </a:r>
            <a:br>
              <a:rPr lang="en-GB" sz="3600" dirty="0"/>
            </a:br>
            <a:r>
              <a:rPr lang="en-GB" sz="3600" dirty="0" smtClean="0"/>
              <a:t>+ some ISIS Mantid updates</a:t>
            </a:r>
          </a:p>
        </p:txBody>
      </p:sp>
      <p:pic>
        <p:nvPicPr>
          <p:cNvPr id="15366" name="Picture 5" descr="Mantid Logo Transparent.pn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0" y="5614285"/>
            <a:ext cx="2483768" cy="134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71438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GB" sz="2800" b="0" kern="0" dirty="0" smtClean="0"/>
              <a:t>To contribute with a Fit test</a:t>
            </a:r>
            <a:endParaRPr lang="en-GB" sz="2800" b="0" kern="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980728"/>
            <a:ext cx="8229600" cy="420528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GB" b="0" kern="0" dirty="0" smtClean="0"/>
          </a:p>
          <a:p>
            <a:r>
              <a:rPr lang="en-GB" b="0" dirty="0" smtClean="0"/>
              <a:t>Data  (x, y and optional errors)</a:t>
            </a:r>
          </a:p>
          <a:p>
            <a:endParaRPr lang="en-GB" b="0" dirty="0"/>
          </a:p>
          <a:p>
            <a:r>
              <a:rPr lang="en-GB" b="0" dirty="0" smtClean="0"/>
              <a:t>Function </a:t>
            </a:r>
            <a:r>
              <a:rPr lang="en-GB" b="0" dirty="0"/>
              <a:t>to </a:t>
            </a:r>
            <a:r>
              <a:rPr lang="en-GB" b="0" dirty="0" smtClean="0"/>
              <a:t>fit and initial function parameter values</a:t>
            </a:r>
          </a:p>
          <a:p>
            <a:endParaRPr lang="en-GB" b="0" dirty="0"/>
          </a:p>
          <a:p>
            <a:r>
              <a:rPr lang="en-GB" b="0" dirty="0" smtClean="0"/>
              <a:t>Optional: </a:t>
            </a:r>
            <a:r>
              <a:rPr lang="en-GB" b="0" dirty="0"/>
              <a:t>R</a:t>
            </a:r>
            <a:r>
              <a:rPr lang="en-GB" b="0" dirty="0" smtClean="0"/>
              <a:t>eference </a:t>
            </a:r>
            <a:r>
              <a:rPr lang="en-GB" b="0" dirty="0"/>
              <a:t>best values for the </a:t>
            </a:r>
            <a:r>
              <a:rPr lang="en-GB" b="0" dirty="0" smtClean="0"/>
              <a:t>function parameters</a:t>
            </a:r>
            <a:endParaRPr lang="en-GB" b="0" dirty="0"/>
          </a:p>
          <a:p>
            <a:endParaRPr lang="en-GB" b="0" i="1" kern="0" dirty="0"/>
          </a:p>
        </p:txBody>
      </p:sp>
    </p:spTree>
    <p:extLst>
      <p:ext uri="{BB962C8B-B14F-4D97-AF65-F5344CB8AC3E}">
        <p14:creationId xmlns:p14="http://schemas.microsoft.com/office/powerpoint/2010/main" val="132520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71438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GB" sz="2800" b="0" kern="0" dirty="0" smtClean="0"/>
              <a:t>Completed: Additional guideline for documenting data loaders</a:t>
            </a:r>
            <a:endParaRPr lang="en-GB" sz="2800" b="0" kern="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92" y="1242814"/>
            <a:ext cx="8806396" cy="441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54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71438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GB" sz="2800" b="0" dirty="0" smtClean="0"/>
              <a:t>Software interoperability example </a:t>
            </a:r>
            <a:endParaRPr lang="en-GB" sz="2800" b="0" kern="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663873"/>
            <a:ext cx="8229600" cy="420528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GB" sz="2000" b="0" dirty="0" smtClean="0"/>
              <a:t>NOBUGS in </a:t>
            </a:r>
            <a:r>
              <a:rPr lang="en-GB" sz="2000" b="0" dirty="0"/>
              <a:t>October </a:t>
            </a:r>
            <a:r>
              <a:rPr lang="en-GB" sz="2000" b="0" dirty="0" smtClean="0"/>
              <a:t>talk entitled </a:t>
            </a:r>
            <a:r>
              <a:rPr lang="en-GB" sz="2000" b="0" dirty="0"/>
              <a:t>“Integrating software: </a:t>
            </a:r>
            <a:r>
              <a:rPr lang="en-GB" sz="2000" b="0" dirty="0" err="1"/>
              <a:t>SASview</a:t>
            </a:r>
            <a:r>
              <a:rPr lang="en-GB" sz="2000" b="0" dirty="0"/>
              <a:t>, McStas and </a:t>
            </a:r>
            <a:r>
              <a:rPr lang="en-GB" sz="2000" b="0" dirty="0" smtClean="0"/>
              <a:t>Mantid...”</a:t>
            </a:r>
            <a:endParaRPr lang="en-GB" sz="2000" b="0" dirty="0"/>
          </a:p>
          <a:p>
            <a:endParaRPr lang="en-GB" b="0" i="1" kern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552691"/>
            <a:ext cx="5852071" cy="4324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687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Interoperability: using ASE?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78904" y="1239836"/>
            <a:ext cx="8229600" cy="420528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GB" kern="0" dirty="0" smtClean="0"/>
              <a:t>A</a:t>
            </a:r>
            <a:r>
              <a:rPr lang="en-GB" b="0" kern="0" dirty="0" smtClean="0"/>
              <a:t>tomic </a:t>
            </a:r>
            <a:r>
              <a:rPr lang="en-GB" kern="0" dirty="0"/>
              <a:t>S</a:t>
            </a:r>
            <a:r>
              <a:rPr lang="en-GB" b="0" kern="0" dirty="0"/>
              <a:t>imulation </a:t>
            </a:r>
            <a:r>
              <a:rPr lang="en-GB" kern="0" dirty="0" smtClean="0"/>
              <a:t>E</a:t>
            </a:r>
            <a:r>
              <a:rPr lang="en-GB" b="0" kern="0" dirty="0" smtClean="0"/>
              <a:t>nvironment</a:t>
            </a:r>
          </a:p>
          <a:p>
            <a:pPr marL="0" indent="0">
              <a:buNone/>
            </a:pPr>
            <a:endParaRPr lang="en-GB" b="0" kern="0" dirty="0"/>
          </a:p>
          <a:p>
            <a:pPr marL="0" indent="0">
              <a:buNone/>
            </a:pPr>
            <a:endParaRPr lang="en-GB" b="0" kern="0" dirty="0" smtClean="0"/>
          </a:p>
          <a:p>
            <a:pPr marL="0" indent="0">
              <a:buNone/>
            </a:pPr>
            <a:endParaRPr lang="en-GB" b="0" kern="0" dirty="0"/>
          </a:p>
          <a:p>
            <a:pPr marL="0" indent="0">
              <a:buNone/>
            </a:pPr>
            <a:endParaRPr lang="en-GB" b="0" kern="0" dirty="0" smtClean="0"/>
          </a:p>
          <a:p>
            <a:pPr marL="0" indent="0">
              <a:buNone/>
            </a:pPr>
            <a:endParaRPr lang="en-GB" b="0" kern="0" dirty="0"/>
          </a:p>
          <a:p>
            <a:pPr marL="0" indent="0">
              <a:buNone/>
            </a:pPr>
            <a:endParaRPr lang="en-GB" b="0" kern="0" dirty="0" smtClean="0"/>
          </a:p>
          <a:p>
            <a:pPr marL="0" indent="0">
              <a:buNone/>
            </a:pPr>
            <a:endParaRPr lang="en-GB" b="0" kern="0" dirty="0"/>
          </a:p>
          <a:p>
            <a:pPr marL="0" indent="0">
              <a:buNone/>
            </a:pPr>
            <a:r>
              <a:rPr lang="en-GB" b="0" kern="0" dirty="0">
                <a:hlinkClick r:id="rId3"/>
              </a:rPr>
              <a:t>http://</a:t>
            </a:r>
            <a:r>
              <a:rPr lang="en-GB" b="0" kern="0" dirty="0" smtClean="0">
                <a:hlinkClick r:id="rId3"/>
              </a:rPr>
              <a:t>www.mantidproject.org/ASE</a:t>
            </a:r>
            <a:endParaRPr lang="en-GB" b="0" kern="0" dirty="0" smtClean="0"/>
          </a:p>
          <a:p>
            <a:pPr marL="0" indent="0">
              <a:buNone/>
            </a:pPr>
            <a:endParaRPr lang="en-GB" b="0" kern="0" dirty="0"/>
          </a:p>
          <a:p>
            <a:pPr marL="0" indent="0">
              <a:buNone/>
            </a:pPr>
            <a:endParaRPr lang="en-GB" b="0" kern="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2" y="1860373"/>
            <a:ext cx="4464496" cy="2433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24269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would make neutron scientists use ASE?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ISIS (Sanghamitra in discussion with INS group)</a:t>
            </a:r>
          </a:p>
          <a:p>
            <a:r>
              <a:rPr lang="en-GB" u="sng" dirty="0" smtClean="0"/>
              <a:t>Would like</a:t>
            </a:r>
            <a:r>
              <a:rPr lang="en-GB" dirty="0" smtClean="0"/>
              <a:t>: Same output format returned regardless of the underlying simulation software</a:t>
            </a:r>
          </a:p>
          <a:p>
            <a:endParaRPr lang="en-GB" dirty="0" smtClean="0"/>
          </a:p>
          <a:p>
            <a:r>
              <a:rPr lang="en-GB" u="sng" dirty="0" smtClean="0"/>
              <a:t>See no need for</a:t>
            </a:r>
            <a:r>
              <a:rPr lang="en-GB" dirty="0" smtClean="0"/>
              <a:t>: ASE converting outputs from simulation software to S(Q,omega) convoluted with specific instrument resolution functions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069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questionnaire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One for each software (preferably not individuals personal opinions)</a:t>
            </a:r>
          </a:p>
          <a:p>
            <a:pPr lvl="1"/>
            <a:r>
              <a:rPr lang="en-GB" dirty="0" smtClean="0"/>
              <a:t>So far: </a:t>
            </a:r>
            <a:r>
              <a:rPr lang="en-GB" dirty="0" err="1" smtClean="0"/>
              <a:t>Sasview</a:t>
            </a:r>
            <a:r>
              <a:rPr lang="en-GB" dirty="0" smtClean="0"/>
              <a:t>, </a:t>
            </a:r>
            <a:r>
              <a:rPr lang="en-GB" dirty="0" err="1" smtClean="0"/>
              <a:t>BornAgain</a:t>
            </a:r>
            <a:r>
              <a:rPr lang="en-GB" dirty="0" smtClean="0"/>
              <a:t>, Mantid and McStas (thanks)</a:t>
            </a:r>
          </a:p>
          <a:p>
            <a:endParaRPr lang="en-GB" dirty="0" smtClean="0"/>
          </a:p>
          <a:p>
            <a:r>
              <a:rPr lang="en-GB" dirty="0"/>
              <a:t>C</a:t>
            </a:r>
            <a:r>
              <a:rPr lang="en-GB" dirty="0" smtClean="0"/>
              <a:t>irculate guidelines and standards document by end of the year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97565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Guidelines: Software development tools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4205287"/>
          </a:xfrm>
        </p:spPr>
        <p:txBody>
          <a:bodyPr/>
          <a:lstStyle/>
          <a:p>
            <a:r>
              <a:rPr lang="en-GB" dirty="0" smtClean="0"/>
              <a:t>Programming languages: C++ and Python…</a:t>
            </a:r>
          </a:p>
          <a:p>
            <a:r>
              <a:rPr lang="en-GB" dirty="0" smtClean="0"/>
              <a:t>GUI library: </a:t>
            </a:r>
            <a:r>
              <a:rPr lang="en-GB" dirty="0" err="1" smtClean="0"/>
              <a:t>Qt</a:t>
            </a:r>
            <a:r>
              <a:rPr lang="en-GB" dirty="0" smtClean="0"/>
              <a:t>…</a:t>
            </a:r>
          </a:p>
          <a:p>
            <a:r>
              <a:rPr lang="en-GB" dirty="0" smtClean="0"/>
              <a:t>Data format: </a:t>
            </a:r>
            <a:r>
              <a:rPr lang="en-GB" dirty="0" err="1" smtClean="0"/>
              <a:t>NeXus</a:t>
            </a:r>
            <a:r>
              <a:rPr lang="en-GB" dirty="0" smtClean="0"/>
              <a:t>/hdf5…</a:t>
            </a:r>
          </a:p>
          <a:p>
            <a:r>
              <a:rPr lang="en-GB" dirty="0" smtClean="0"/>
              <a:t>Test environment: Jenkins…</a:t>
            </a:r>
          </a:p>
          <a:p>
            <a:r>
              <a:rPr lang="en-GB" dirty="0" smtClean="0"/>
              <a:t>Code repositories: Git. SVN? Cloud based vs not cloud based</a:t>
            </a:r>
          </a:p>
          <a:p>
            <a:r>
              <a:rPr lang="en-GB" dirty="0" smtClean="0"/>
              <a:t>Ticket/issue system: </a:t>
            </a:r>
            <a:r>
              <a:rPr lang="en-GB" dirty="0" err="1" smtClean="0"/>
              <a:t>Trac</a:t>
            </a:r>
            <a:r>
              <a:rPr lang="en-GB" dirty="0" smtClean="0"/>
              <a:t>/</a:t>
            </a:r>
            <a:r>
              <a:rPr lang="en-GB" dirty="0" err="1" smtClean="0"/>
              <a:t>Github</a:t>
            </a:r>
            <a:r>
              <a:rPr lang="en-GB" dirty="0" smtClean="0"/>
              <a:t>…</a:t>
            </a:r>
          </a:p>
          <a:p>
            <a:r>
              <a:rPr lang="en-GB" dirty="0" smtClean="0"/>
              <a:t>Targeted platforms: Linux/Mac/Windows? Tablets/mobile </a:t>
            </a:r>
            <a:r>
              <a:rPr lang="en-GB" smtClean="0"/>
              <a:t>phones?</a:t>
            </a:r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This will be updated using info from questionnaire also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767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71438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GB" sz="2800" b="0" kern="0" dirty="0" smtClean="0"/>
              <a:t>Examples of Mantid contributions more broadly: </a:t>
            </a:r>
            <a:r>
              <a:rPr lang="en-GB" sz="2800" b="0" kern="0" dirty="0"/>
              <a:t>t</a:t>
            </a:r>
            <a:r>
              <a:rPr lang="en-GB" sz="2800" b="0" kern="0" dirty="0" smtClean="0"/>
              <a:t>asks 10.2-4</a:t>
            </a:r>
            <a:endParaRPr lang="en-GB" sz="2800" b="0" kern="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836712"/>
            <a:ext cx="8229600" cy="420528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GB" b="0" kern="0" dirty="0" smtClean="0"/>
          </a:p>
          <a:p>
            <a:pPr marL="0" indent="0">
              <a:buNone/>
            </a:pPr>
            <a:r>
              <a:rPr lang="en-GB" b="0" kern="0" dirty="0" smtClean="0"/>
              <a:t>Visualisation </a:t>
            </a:r>
          </a:p>
          <a:p>
            <a:r>
              <a:rPr lang="en-GB" b="0" kern="0" dirty="0" smtClean="0"/>
              <a:t>NOBUGS talk by Steven H</a:t>
            </a:r>
            <a:r>
              <a:rPr lang="en-GB" b="0" kern="0" dirty="0"/>
              <a:t>ahn (SNS) </a:t>
            </a:r>
            <a:r>
              <a:rPr lang="en-GB" b="0" kern="0" dirty="0" smtClean="0"/>
              <a:t>“Advanced </a:t>
            </a:r>
            <a:r>
              <a:rPr lang="en-GB" b="0" kern="0" dirty="0"/>
              <a:t>Visualization Capabilities for Neutron Scattering </a:t>
            </a:r>
            <a:r>
              <a:rPr lang="en-GB" b="0" kern="0" dirty="0" smtClean="0"/>
              <a:t>Data”</a:t>
            </a:r>
          </a:p>
          <a:p>
            <a:endParaRPr lang="en-GB" b="0" kern="0" dirty="0" smtClean="0"/>
          </a:p>
          <a:p>
            <a:pPr marL="0" indent="0">
              <a:buNone/>
            </a:pPr>
            <a:r>
              <a:rPr lang="en-GB" b="0" kern="0" dirty="0" smtClean="0"/>
              <a:t>Fitting (Mantid ‘wish’ list)</a:t>
            </a:r>
          </a:p>
          <a:p>
            <a:r>
              <a:rPr lang="en-GB" b="0" kern="0" dirty="0" smtClean="0"/>
              <a:t>Better Python interface to fitting</a:t>
            </a:r>
          </a:p>
          <a:p>
            <a:r>
              <a:rPr lang="en-GB" b="0" kern="0" dirty="0" smtClean="0"/>
              <a:t>Different default fit minimizers for different use cases</a:t>
            </a:r>
          </a:p>
          <a:p>
            <a:r>
              <a:rPr lang="en-GB" b="0" kern="0" dirty="0" smtClean="0"/>
              <a:t>Global optimization?</a:t>
            </a:r>
          </a:p>
          <a:p>
            <a:pPr marL="0" indent="0">
              <a:buNone/>
            </a:pPr>
            <a:endParaRPr lang="en-GB" b="0" kern="0" dirty="0"/>
          </a:p>
          <a:p>
            <a:endParaRPr lang="en-GB" b="0" kern="0" dirty="0"/>
          </a:p>
          <a:p>
            <a:endParaRPr lang="en-GB" b="0" kern="0" dirty="0" smtClean="0"/>
          </a:p>
          <a:p>
            <a:endParaRPr lang="en-GB" b="0" kern="0" dirty="0"/>
          </a:p>
        </p:txBody>
      </p:sp>
    </p:spTree>
    <p:extLst>
      <p:ext uri="{BB962C8B-B14F-4D97-AF65-F5344CB8AC3E}">
        <p14:creationId xmlns:p14="http://schemas.microsoft.com/office/powerpoint/2010/main" val="142742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Imaging at ISIS &amp; Diamond</a:t>
            </a: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836712"/>
            <a:ext cx="8229600" cy="420528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GB" b="0" kern="0" dirty="0" smtClean="0"/>
          </a:p>
          <a:p>
            <a:r>
              <a:rPr lang="en-GB" b="0" kern="0" dirty="0" smtClean="0"/>
              <a:t>Simply interface to call software suite of imaging software and run jobs on remote STFC SCD cluster where requested (poster at NOBUGS on this)</a:t>
            </a:r>
          </a:p>
          <a:p>
            <a:endParaRPr lang="en-GB" b="0" kern="0" dirty="0" smtClean="0"/>
          </a:p>
          <a:p>
            <a:r>
              <a:rPr lang="en-GB" b="0" kern="0" dirty="0" smtClean="0"/>
              <a:t>First IMAT users Sep 2016</a:t>
            </a:r>
          </a:p>
          <a:p>
            <a:endParaRPr lang="en-GB" b="0" kern="0" dirty="0" smtClean="0"/>
          </a:p>
          <a:p>
            <a:r>
              <a:rPr lang="en-GB" b="0" kern="0" dirty="0" smtClean="0"/>
              <a:t>Support for </a:t>
            </a:r>
            <a:r>
              <a:rPr lang="en-GB" b="0" kern="0" dirty="0" err="1" smtClean="0"/>
              <a:t>NeXus</a:t>
            </a:r>
            <a:r>
              <a:rPr lang="en-GB" b="0" kern="0" dirty="0" smtClean="0"/>
              <a:t>/HDF5 data formats (ISIS/Diamond)</a:t>
            </a:r>
          </a:p>
          <a:p>
            <a:pPr marL="0" indent="0">
              <a:buNone/>
            </a:pPr>
            <a:endParaRPr lang="en-GB" b="0" kern="0" dirty="0" smtClean="0"/>
          </a:p>
          <a:p>
            <a:r>
              <a:rPr lang="en-GB" b="0" kern="0" dirty="0" err="1" smtClean="0"/>
              <a:t>Larmor</a:t>
            </a:r>
            <a:r>
              <a:rPr lang="en-GB" b="0" kern="0" dirty="0" smtClean="0"/>
              <a:t> – imaging with polarised neutrons</a:t>
            </a:r>
          </a:p>
          <a:p>
            <a:pPr marL="0" indent="0">
              <a:buNone/>
            </a:pPr>
            <a:endParaRPr lang="en-GB" b="0" kern="0" dirty="0"/>
          </a:p>
          <a:p>
            <a:endParaRPr lang="en-GB" b="0" kern="0" dirty="0"/>
          </a:p>
          <a:p>
            <a:endParaRPr lang="en-GB" b="0" kern="0" dirty="0" smtClean="0"/>
          </a:p>
          <a:p>
            <a:endParaRPr lang="en-GB" b="0" kern="0" dirty="0"/>
          </a:p>
        </p:txBody>
      </p:sp>
    </p:spTree>
    <p:extLst>
      <p:ext uri="{BB962C8B-B14F-4D97-AF65-F5344CB8AC3E}">
        <p14:creationId xmlns:p14="http://schemas.microsoft.com/office/powerpoint/2010/main" val="181405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043608" y="714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GB" sz="2800" b="0" kern="0" dirty="0" smtClean="0"/>
              <a:t>MD visualisation and associated fitting</a:t>
            </a:r>
            <a:endParaRPr lang="en-GB" sz="2800" b="0" kern="0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836712"/>
            <a:ext cx="8229600" cy="420528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GB" b="0" kern="0" dirty="0" smtClean="0"/>
          </a:p>
          <a:p>
            <a:r>
              <a:rPr lang="en-GB" b="0" kern="0" dirty="0" smtClean="0"/>
              <a:t>MD visualisation essential for instance: excitation, diffraction and imaging</a:t>
            </a:r>
          </a:p>
          <a:p>
            <a:endParaRPr lang="en-GB" b="0" kern="0" dirty="0" smtClean="0"/>
          </a:p>
          <a:p>
            <a:r>
              <a:rPr lang="en-GB" b="0" kern="0" dirty="0" smtClean="0"/>
              <a:t>MD excitation fitting requirements</a:t>
            </a:r>
          </a:p>
          <a:p>
            <a:endParaRPr lang="en-GB" b="0" kern="0" dirty="0"/>
          </a:p>
          <a:p>
            <a:r>
              <a:rPr lang="en-GB" b="0" kern="0" dirty="0" smtClean="0"/>
              <a:t>Usability &amp; customisability</a:t>
            </a:r>
            <a:endParaRPr lang="en-GB" b="0" kern="0" dirty="0"/>
          </a:p>
          <a:p>
            <a:endParaRPr lang="en-GB" b="0" kern="0" dirty="0" smtClean="0"/>
          </a:p>
          <a:p>
            <a:endParaRPr lang="en-GB" b="0" kern="0" dirty="0"/>
          </a:p>
        </p:txBody>
      </p:sp>
    </p:spTree>
    <p:extLst>
      <p:ext uri="{BB962C8B-B14F-4D97-AF65-F5344CB8AC3E}">
        <p14:creationId xmlns:p14="http://schemas.microsoft.com/office/powerpoint/2010/main" val="159746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71438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GB" sz="2800" b="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Outline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3568" y="1527969"/>
            <a:ext cx="7427168" cy="420528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b="0" kern="0" dirty="0" smtClean="0"/>
              <a:t>Progress since April 2016 meeting on task 10.2</a:t>
            </a:r>
          </a:p>
          <a:p>
            <a:pPr lvl="1"/>
            <a:r>
              <a:rPr lang="en-GB" b="0" kern="0" dirty="0" smtClean="0"/>
              <a:t>Fitting: a way of comparing fit minimizers</a:t>
            </a:r>
          </a:p>
          <a:p>
            <a:pPr lvl="1"/>
            <a:r>
              <a:rPr lang="en-GB" b="0" kern="0" dirty="0" smtClean="0"/>
              <a:t>A guideline for documenting data loaders</a:t>
            </a:r>
          </a:p>
          <a:p>
            <a:pPr lvl="1"/>
            <a:r>
              <a:rPr lang="en-GB" b="0" kern="0" dirty="0" smtClean="0"/>
              <a:t>Interfacing software</a:t>
            </a:r>
          </a:p>
          <a:p>
            <a:pPr lvl="1"/>
            <a:r>
              <a:rPr lang="en-GB" b="0" kern="0" dirty="0" smtClean="0"/>
              <a:t>Questionnaire</a:t>
            </a:r>
          </a:p>
          <a:p>
            <a:endParaRPr lang="en-GB" b="0" kern="0" dirty="0"/>
          </a:p>
          <a:p>
            <a:r>
              <a:rPr lang="en-GB" b="0" kern="0" dirty="0" smtClean="0"/>
              <a:t>Some updates on works related more broadly to this WP</a:t>
            </a:r>
            <a:endParaRPr lang="en-GB" b="0" kern="0" dirty="0"/>
          </a:p>
          <a:p>
            <a:pPr marL="0" indent="0">
              <a:buNone/>
            </a:pPr>
            <a:endParaRPr lang="en-GB" b="0" kern="0" dirty="0" smtClean="0"/>
          </a:p>
        </p:txBody>
      </p:sp>
    </p:spTree>
    <p:extLst>
      <p:ext uri="{BB962C8B-B14F-4D97-AF65-F5344CB8AC3E}">
        <p14:creationId xmlns:p14="http://schemas.microsoft.com/office/powerpoint/2010/main" val="153292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ISIS - QENS</a:t>
            </a: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836712"/>
            <a:ext cx="8229600" cy="420528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GB" b="0" kern="0" dirty="0" smtClean="0"/>
          </a:p>
          <a:p>
            <a:pPr marL="0" indent="0">
              <a:buNone/>
            </a:pPr>
            <a:r>
              <a:rPr lang="en-GB" b="0" kern="0" dirty="0" smtClean="0"/>
              <a:t>Technical report </a:t>
            </a:r>
            <a:r>
              <a:rPr lang="en-GB" b="0" kern="0" dirty="0"/>
              <a:t>2014: </a:t>
            </a:r>
            <a:r>
              <a:rPr lang="en-GB" b="0" kern="0" dirty="0">
                <a:hlinkClick r:id="rId2"/>
              </a:rPr>
              <a:t>https://</a:t>
            </a:r>
            <a:r>
              <a:rPr lang="en-GB" b="0" kern="0" dirty="0" smtClean="0">
                <a:hlinkClick r:id="rId2"/>
              </a:rPr>
              <a:t>epubs.stfc.ac.uk/work/12239830</a:t>
            </a:r>
            <a:endParaRPr lang="en-GB" b="0" kern="0" dirty="0" smtClean="0"/>
          </a:p>
          <a:p>
            <a:pPr marL="0" indent="0">
              <a:buNone/>
            </a:pPr>
            <a:endParaRPr lang="en-GB" b="0" kern="0" dirty="0"/>
          </a:p>
          <a:p>
            <a:pPr marL="0" indent="0">
              <a:buNone/>
            </a:pPr>
            <a:r>
              <a:rPr lang="en-GB" b="0" kern="0" dirty="0" smtClean="0"/>
              <a:t>Technical report </a:t>
            </a:r>
            <a:r>
              <a:rPr lang="en-GB" b="0" kern="0" dirty="0"/>
              <a:t>2015: </a:t>
            </a:r>
            <a:r>
              <a:rPr lang="en-GB" b="0" kern="0" dirty="0">
                <a:hlinkClick r:id="rId3"/>
              </a:rPr>
              <a:t>https://</a:t>
            </a:r>
            <a:r>
              <a:rPr lang="en-GB" b="0" kern="0" dirty="0" smtClean="0">
                <a:hlinkClick r:id="rId3"/>
              </a:rPr>
              <a:t>epubs.stfc.ac.uk/work/22354868</a:t>
            </a:r>
            <a:endParaRPr lang="en-GB" b="0" kern="0" dirty="0" smtClean="0"/>
          </a:p>
          <a:p>
            <a:pPr marL="0" indent="0">
              <a:buNone/>
            </a:pPr>
            <a:endParaRPr lang="en-GB" b="0" kern="0" dirty="0"/>
          </a:p>
          <a:p>
            <a:pPr marL="0" indent="0">
              <a:buNone/>
            </a:pPr>
            <a:r>
              <a:rPr lang="en-GB" b="0" kern="0" dirty="0" smtClean="0"/>
              <a:t>Bayesian </a:t>
            </a:r>
            <a:r>
              <a:rPr lang="en-GB" b="0" kern="0" dirty="0"/>
              <a:t>fitting: </a:t>
            </a:r>
            <a:r>
              <a:rPr lang="en-GB" b="0" kern="0" dirty="0">
                <a:hlinkClick r:id="rId4"/>
              </a:rPr>
              <a:t>http://</a:t>
            </a:r>
            <a:r>
              <a:rPr lang="en-GB" b="0" kern="0" dirty="0" smtClean="0">
                <a:hlinkClick r:id="rId4"/>
              </a:rPr>
              <a:t>docs.mantidproject.org/nightly/concepts/FABADA.html</a:t>
            </a:r>
            <a:r>
              <a:rPr lang="en-GB" b="0" kern="0" dirty="0" smtClean="0"/>
              <a:t> </a:t>
            </a:r>
            <a:endParaRPr lang="en-GB" b="0" kern="0" dirty="0"/>
          </a:p>
          <a:p>
            <a:pPr marL="0" indent="0">
              <a:buNone/>
            </a:pPr>
            <a:endParaRPr lang="en-GB" b="0" kern="0" dirty="0"/>
          </a:p>
          <a:p>
            <a:endParaRPr lang="en-GB" b="0" kern="0" dirty="0" smtClean="0"/>
          </a:p>
          <a:p>
            <a:endParaRPr lang="en-GB" b="0" kern="0" dirty="0"/>
          </a:p>
        </p:txBody>
      </p:sp>
    </p:spTree>
    <p:extLst>
      <p:ext uri="{BB962C8B-B14F-4D97-AF65-F5344CB8AC3E}">
        <p14:creationId xmlns:p14="http://schemas.microsoft.com/office/powerpoint/2010/main" val="49383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ISIS - Reflectometry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340768"/>
            <a:ext cx="8229600" cy="4205287"/>
          </a:xfrm>
        </p:spPr>
        <p:txBody>
          <a:bodyPr/>
          <a:lstStyle/>
          <a:p>
            <a:r>
              <a:rPr lang="en-GB" dirty="0" smtClean="0"/>
              <a:t>Mantid – for data reduction</a:t>
            </a:r>
          </a:p>
          <a:p>
            <a:endParaRPr lang="en-GB" dirty="0"/>
          </a:p>
          <a:p>
            <a:r>
              <a:rPr lang="en-GB" dirty="0" smtClean="0"/>
              <a:t>Work with STFC </a:t>
            </a:r>
            <a:r>
              <a:rPr lang="en-GB" dirty="0"/>
              <a:t>SCD on Rascal v2 </a:t>
            </a:r>
            <a:r>
              <a:rPr lang="en-GB" dirty="0" smtClean="0"/>
              <a:t>for data analysis ongoing</a:t>
            </a:r>
          </a:p>
        </p:txBody>
      </p:sp>
    </p:spTree>
    <p:extLst>
      <p:ext uri="{BB962C8B-B14F-4D97-AF65-F5344CB8AC3E}">
        <p14:creationId xmlns:p14="http://schemas.microsoft.com/office/powerpoint/2010/main" val="77161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/>
          <a:lstStyle/>
          <a:p>
            <a:r>
              <a:rPr lang="en-GB" dirty="0" smtClean="0"/>
              <a:t>ISIS: Comparing Lattice </a:t>
            </a:r>
            <a:r>
              <a:rPr lang="en-GB" dirty="0"/>
              <a:t>D</a:t>
            </a:r>
            <a:r>
              <a:rPr lang="en-GB" dirty="0" smtClean="0"/>
              <a:t>ynamics simulation outputs with measured data</a:t>
            </a: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836712"/>
            <a:ext cx="8229600" cy="420528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GB" b="0" kern="0" dirty="0" smtClean="0"/>
          </a:p>
          <a:p>
            <a:pPr marL="0" indent="0">
              <a:buNone/>
            </a:pPr>
            <a:r>
              <a:rPr lang="en-GB" b="0" kern="0" dirty="0" smtClean="0"/>
              <a:t>In collaboration with STFC SCD.</a:t>
            </a:r>
          </a:p>
          <a:p>
            <a:pPr marL="0" indent="0">
              <a:buNone/>
            </a:pPr>
            <a:endParaRPr lang="en-GB" b="0" kern="0" dirty="0"/>
          </a:p>
          <a:p>
            <a:pPr marL="0" indent="0">
              <a:buNone/>
            </a:pPr>
            <a:endParaRPr lang="en-GB" b="0" kern="0" dirty="0"/>
          </a:p>
          <a:p>
            <a:pPr marL="0" indent="0">
              <a:buNone/>
            </a:pPr>
            <a:endParaRPr lang="en-GB" b="0" kern="0" dirty="0"/>
          </a:p>
          <a:p>
            <a:endParaRPr lang="en-GB" b="0" kern="0" dirty="0" smtClean="0"/>
          </a:p>
          <a:p>
            <a:endParaRPr lang="en-GB" b="0" kern="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536930"/>
            <a:ext cx="5344547" cy="3340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700808"/>
            <a:ext cx="3313382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336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technique areas at ISIS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1340768"/>
            <a:ext cx="8229600" cy="4205287"/>
          </a:xfrm>
        </p:spPr>
        <p:txBody>
          <a:bodyPr/>
          <a:lstStyle/>
          <a:p>
            <a:r>
              <a:rPr lang="en-GB" dirty="0" smtClean="0"/>
              <a:t>SANS</a:t>
            </a:r>
          </a:p>
          <a:p>
            <a:endParaRPr lang="en-GB" dirty="0"/>
          </a:p>
          <a:p>
            <a:r>
              <a:rPr lang="en-GB" dirty="0" smtClean="0"/>
              <a:t>Muon</a:t>
            </a:r>
          </a:p>
          <a:p>
            <a:endParaRPr lang="en-GB" dirty="0"/>
          </a:p>
          <a:p>
            <a:r>
              <a:rPr lang="en-GB" dirty="0" smtClean="0"/>
              <a:t>Diffraction</a:t>
            </a:r>
          </a:p>
          <a:p>
            <a:endParaRPr lang="en-GB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31494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Acknowledgements: task 10.2 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340768"/>
            <a:ext cx="8229600" cy="4205287"/>
          </a:xfrm>
        </p:spPr>
        <p:txBody>
          <a:bodyPr/>
          <a:lstStyle/>
          <a:p>
            <a:r>
              <a:rPr lang="en-GB" dirty="0" smtClean="0"/>
              <a:t>Fitting</a:t>
            </a:r>
          </a:p>
          <a:p>
            <a:pPr lvl="1"/>
            <a:r>
              <a:rPr lang="en-GB" dirty="0"/>
              <a:t>Mantid </a:t>
            </a:r>
            <a:r>
              <a:rPr lang="en-GB" dirty="0" smtClean="0"/>
              <a:t>team, </a:t>
            </a:r>
            <a:r>
              <a:rPr lang="en-GB" dirty="0"/>
              <a:t>Federico </a:t>
            </a:r>
            <a:r>
              <a:rPr lang="en-GB" dirty="0" smtClean="0"/>
              <a:t>Montesino Pouzols </a:t>
            </a:r>
            <a:r>
              <a:rPr lang="en-GB" dirty="0"/>
              <a:t>and </a:t>
            </a:r>
            <a:r>
              <a:rPr lang="en-GB" dirty="0" smtClean="0"/>
              <a:t>Roman Tolchenov</a:t>
            </a:r>
          </a:p>
          <a:p>
            <a:pPr lvl="1"/>
            <a:r>
              <a:rPr lang="en-GB" dirty="0" smtClean="0"/>
              <a:t>SCD Numerical Group: Tyrone Rees, Nick Gould, Jonathan Hogg and Jennifer Scott</a:t>
            </a:r>
          </a:p>
          <a:p>
            <a:endParaRPr lang="en-GB" dirty="0"/>
          </a:p>
          <a:p>
            <a:r>
              <a:rPr lang="en-GB" dirty="0" smtClean="0"/>
              <a:t>Documentation for data loaders</a:t>
            </a:r>
          </a:p>
          <a:p>
            <a:pPr lvl="1"/>
            <a:r>
              <a:rPr lang="en-GB" dirty="0" smtClean="0"/>
              <a:t>Mantid team and Karl Palmen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42538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043608" y="714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GB" sz="2800" b="0" kern="0" dirty="0" smtClean="0"/>
              <a:t>Mantid roadmap</a:t>
            </a:r>
            <a:endParaRPr lang="en-GB" sz="2800" b="0" kern="0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836712"/>
            <a:ext cx="8229600" cy="420528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GB" b="0" kern="0" dirty="0" smtClean="0"/>
          </a:p>
          <a:p>
            <a:pPr marL="0" indent="0">
              <a:buNone/>
            </a:pPr>
            <a:r>
              <a:rPr lang="en-GB" b="0" kern="0" dirty="0" smtClean="0"/>
              <a:t>R</a:t>
            </a:r>
            <a:r>
              <a:rPr lang="en-GB" b="0" kern="0" dirty="0"/>
              <a:t>oadmap: </a:t>
            </a:r>
            <a:r>
              <a:rPr lang="en-GB" b="0" kern="0" dirty="0">
                <a:hlinkClick r:id="rId3"/>
              </a:rPr>
              <a:t>https://</a:t>
            </a:r>
            <a:r>
              <a:rPr lang="en-GB" b="0" kern="0" dirty="0" smtClean="0">
                <a:hlinkClick r:id="rId3"/>
              </a:rPr>
              <a:t>docs.google.com/spreadsheets/d/1vjZ-vQpwa4FehvVHEPo8IXFbI8T1JMzfAWQ0xOsUrqM/pubhtml</a:t>
            </a:r>
            <a:r>
              <a:rPr lang="en-GB" b="0" kern="0" dirty="0" smtClean="0"/>
              <a:t> </a:t>
            </a:r>
          </a:p>
          <a:p>
            <a:pPr marL="0" indent="0">
              <a:buNone/>
            </a:pPr>
            <a:endParaRPr lang="en-GB" b="0" kern="0" dirty="0"/>
          </a:p>
          <a:p>
            <a:pPr marL="0" indent="0">
              <a:buNone/>
            </a:pPr>
            <a:r>
              <a:rPr lang="en-GB" b="0" kern="0" dirty="0"/>
              <a:t>Mantid 4.0: </a:t>
            </a:r>
            <a:r>
              <a:rPr lang="en-GB" b="0" kern="0" dirty="0">
                <a:hlinkClick r:id="rId4"/>
              </a:rPr>
              <a:t>https://</a:t>
            </a:r>
            <a:r>
              <a:rPr lang="en-GB" b="0" kern="0" dirty="0" smtClean="0">
                <a:hlinkClick r:id="rId4"/>
              </a:rPr>
              <a:t>github.com/mantidproject/documents/blob/4f15d60923975ae9648d4ce230d85b78a809757c/Project-Management/PMB/Release%20Planning%20for%20Mantid%20version%204.pptx</a:t>
            </a:r>
            <a:endParaRPr lang="en-GB" b="0" kern="0" dirty="0" smtClean="0"/>
          </a:p>
          <a:p>
            <a:pPr marL="0" indent="0">
              <a:buNone/>
            </a:pPr>
            <a:endParaRPr lang="en-GB" b="0" kern="0" dirty="0" smtClean="0"/>
          </a:p>
          <a:p>
            <a:pPr marL="0" indent="0">
              <a:buNone/>
            </a:pPr>
            <a:endParaRPr lang="en-GB" b="0" kern="0" dirty="0"/>
          </a:p>
          <a:p>
            <a:pPr marL="0" indent="0">
              <a:buNone/>
            </a:pPr>
            <a:endParaRPr lang="en-GB" b="0" kern="0" dirty="0" smtClean="0"/>
          </a:p>
          <a:p>
            <a:pPr marL="0" indent="0">
              <a:buNone/>
            </a:pPr>
            <a:endParaRPr lang="en-GB" b="0" kern="0" dirty="0"/>
          </a:p>
          <a:p>
            <a:pPr marL="0" indent="0">
              <a:buNone/>
            </a:pPr>
            <a:endParaRPr lang="en-GB" b="0" kern="0" dirty="0" smtClean="0"/>
          </a:p>
          <a:p>
            <a:pPr marL="0" indent="0">
              <a:buNone/>
            </a:pPr>
            <a:endParaRPr lang="en-GB" b="0" kern="0" dirty="0"/>
          </a:p>
          <a:p>
            <a:pPr marL="0" indent="0">
              <a:buNone/>
            </a:pPr>
            <a:endParaRPr lang="en-GB" b="0" kern="0" dirty="0"/>
          </a:p>
          <a:p>
            <a:endParaRPr lang="en-GB" b="0" kern="0" dirty="0" smtClean="0"/>
          </a:p>
          <a:p>
            <a:endParaRPr lang="en-GB" b="0" kern="0" dirty="0"/>
          </a:p>
        </p:txBody>
      </p:sp>
    </p:spTree>
    <p:extLst>
      <p:ext uri="{BB962C8B-B14F-4D97-AF65-F5344CB8AC3E}">
        <p14:creationId xmlns:p14="http://schemas.microsoft.com/office/powerpoint/2010/main" val="142426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71438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GB" sz="2800" b="0" kern="0" dirty="0" smtClean="0"/>
              <a:t>Testing fit minimizers</a:t>
            </a:r>
            <a:endParaRPr lang="en-GB" sz="2800" b="0" kern="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980728"/>
            <a:ext cx="8229600" cy="420528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GB" b="0" kern="0" dirty="0" smtClean="0"/>
          </a:p>
          <a:p>
            <a:r>
              <a:rPr lang="en-GB" b="0" kern="0" dirty="0" smtClean="0"/>
              <a:t>How do you know if one minimizer is better than another for fitting neutron data?</a:t>
            </a:r>
          </a:p>
          <a:p>
            <a:endParaRPr lang="en-GB" b="0" i="1" kern="0" dirty="0"/>
          </a:p>
        </p:txBody>
      </p:sp>
    </p:spTree>
    <p:extLst>
      <p:ext uri="{BB962C8B-B14F-4D97-AF65-F5344CB8AC3E}">
        <p14:creationId xmlns:p14="http://schemas.microsoft.com/office/powerpoint/2010/main" val="382637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548680"/>
            <a:ext cx="33401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547664" y="44624"/>
            <a:ext cx="6048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altLang="en-US" dirty="0">
                <a:latin typeface="Arial" pitchFamily="34" charset="0"/>
                <a:cs typeface="Times New Roman" pitchFamily="18" charset="0"/>
              </a:rPr>
              <a:t>Most used algorithms in Mantid v3.7 since 6</a:t>
            </a:r>
            <a:r>
              <a:rPr lang="en-GB" altLang="en-US" baseline="30000" dirty="0">
                <a:latin typeface="Arial" pitchFamily="34" charset="0"/>
                <a:cs typeface="Times New Roman" pitchFamily="18" charset="0"/>
              </a:rPr>
              <a:t>th</a:t>
            </a:r>
            <a:r>
              <a:rPr lang="en-GB" altLang="en-US" dirty="0">
                <a:latin typeface="Arial" pitchFamily="34" charset="0"/>
                <a:cs typeface="Times New Roman" pitchFamily="18" charset="0"/>
              </a:rPr>
              <a:t> June 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1691680" y="1052736"/>
            <a:ext cx="859194" cy="0"/>
          </a:xfrm>
          <a:prstGeom prst="straightConnector1">
            <a:avLst/>
          </a:prstGeom>
          <a:solidFill>
            <a:schemeClr val="accent1"/>
          </a:solidFill>
          <a:ln w="1016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56673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71438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GB" sz="2800" b="0" kern="0" dirty="0" smtClean="0"/>
              <a:t>Example: fit minimizers in Mantid </a:t>
            </a:r>
          </a:p>
          <a:p>
            <a:pPr algn="ctr">
              <a:defRPr/>
            </a:pPr>
            <a:r>
              <a:rPr lang="en-GB" sz="2000" b="0" kern="0" dirty="0" smtClean="0"/>
              <a:t>as of August 2016</a:t>
            </a:r>
            <a:endParaRPr lang="en-GB" sz="2000" b="0" kern="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724" y="1124744"/>
            <a:ext cx="6362700" cy="475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eft Brace 2"/>
          <p:cNvSpPr/>
          <p:nvPr/>
        </p:nvSpPr>
        <p:spPr bwMode="auto">
          <a:xfrm>
            <a:off x="1953716" y="4797152"/>
            <a:ext cx="45719" cy="1152128"/>
          </a:xfrm>
          <a:prstGeom prst="lef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1204" y="4974267"/>
            <a:ext cx="158248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To appear in </a:t>
            </a:r>
          </a:p>
          <a:p>
            <a:r>
              <a:rPr lang="en-GB" sz="1600" dirty="0" smtClean="0"/>
              <a:t>v3.8 as</a:t>
            </a:r>
          </a:p>
          <a:p>
            <a:r>
              <a:rPr lang="en-GB" sz="1600" dirty="0" smtClean="0"/>
              <a:t>Trust-region</a:t>
            </a:r>
          </a:p>
          <a:p>
            <a:r>
              <a:rPr lang="en-GB" sz="1600" dirty="0" smtClean="0"/>
              <a:t>minimizer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50009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71438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GB" sz="2800" b="0" kern="0" dirty="0" smtClean="0"/>
              <a:t>Environment for testing fit minimizers</a:t>
            </a:r>
            <a:endParaRPr lang="en-GB" sz="2800" b="0" kern="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196752"/>
            <a:ext cx="8229600" cy="420528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b="0" kern="0" dirty="0" smtClean="0"/>
              <a:t>First version shipped </a:t>
            </a:r>
            <a:r>
              <a:rPr lang="en-GB" b="0" kern="0" dirty="0"/>
              <a:t>with Mantid </a:t>
            </a:r>
            <a:r>
              <a:rPr lang="en-GB" b="0" kern="0" dirty="0" smtClean="0"/>
              <a:t>v3.7 </a:t>
            </a:r>
            <a:r>
              <a:rPr lang="en-GB" b="0" kern="0" dirty="0"/>
              <a:t>June 2016</a:t>
            </a:r>
          </a:p>
          <a:p>
            <a:endParaRPr lang="en-GB" b="0" kern="0" dirty="0" smtClean="0"/>
          </a:p>
          <a:p>
            <a:r>
              <a:rPr lang="en-GB" b="0" dirty="0" smtClean="0"/>
              <a:t>Collection of fit tests</a:t>
            </a:r>
          </a:p>
          <a:p>
            <a:endParaRPr lang="en-GB" b="0" dirty="0"/>
          </a:p>
          <a:p>
            <a:r>
              <a:rPr lang="en-GB" b="0" dirty="0" smtClean="0"/>
              <a:t>Python scripts</a:t>
            </a:r>
          </a:p>
          <a:p>
            <a:endParaRPr lang="en-GB" b="0" dirty="0"/>
          </a:p>
          <a:p>
            <a:r>
              <a:rPr lang="en-GB" b="0" dirty="0"/>
              <a:t>U</a:t>
            </a:r>
            <a:r>
              <a:rPr lang="en-GB" b="0" dirty="0" smtClean="0"/>
              <a:t>pdate to library schedule before NOBUGS conference</a:t>
            </a:r>
            <a:endParaRPr lang="en-GB" b="0" dirty="0"/>
          </a:p>
          <a:p>
            <a:endParaRPr lang="en-GB" b="0" i="1" kern="0" dirty="0"/>
          </a:p>
        </p:txBody>
      </p:sp>
    </p:spTree>
    <p:extLst>
      <p:ext uri="{BB962C8B-B14F-4D97-AF65-F5344CB8AC3E}">
        <p14:creationId xmlns:p14="http://schemas.microsoft.com/office/powerpoint/2010/main" val="265632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71438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GB" b="0" kern="0" dirty="0">
                <a:hlinkClick r:id="rId3"/>
              </a:rPr>
              <a:t>http://</a:t>
            </a:r>
            <a:r>
              <a:rPr lang="en-GB" b="0" kern="0" dirty="0" smtClean="0">
                <a:hlinkClick r:id="rId3"/>
              </a:rPr>
              <a:t>docs.mantidproject.org/nightly/concepts/FittingMinimizers.html</a:t>
            </a:r>
            <a:r>
              <a:rPr lang="en-GB" b="0" kern="0" dirty="0" smtClean="0"/>
              <a:t> </a:t>
            </a:r>
            <a:endParaRPr lang="en-GB" b="0" kern="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72" y="623020"/>
            <a:ext cx="8679656" cy="6031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409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71438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GB" sz="2800" b="0" kern="0" dirty="0" smtClean="0"/>
              <a:t>Metrics for comparing minimizers</a:t>
            </a:r>
            <a:endParaRPr lang="en-GB" sz="2800" b="0" kern="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989" y="1409700"/>
            <a:ext cx="4159443" cy="1803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55576" y="2132856"/>
            <a:ext cx="360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Metric for accuracy/stability: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52436" y="4077072"/>
            <a:ext cx="4323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Metric for performance:  </a:t>
            </a:r>
            <a:r>
              <a:rPr lang="en-GB" sz="3600" dirty="0" smtClean="0"/>
              <a:t>Time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45427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71438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GB" sz="2800" b="0" kern="0" dirty="0"/>
              <a:t>F</a:t>
            </a:r>
            <a:r>
              <a:rPr lang="en-GB" sz="2800" b="0" kern="0" dirty="0" smtClean="0"/>
              <a:t>it minimizers – what next</a:t>
            </a:r>
            <a:endParaRPr lang="en-GB" sz="2800" b="0" kern="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980728"/>
            <a:ext cx="8229600" cy="420528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GB" b="0" kern="0" dirty="0" smtClean="0"/>
              <a:t>Updates to library scripts before NOBUGS</a:t>
            </a:r>
          </a:p>
          <a:p>
            <a:pPr marL="457200" indent="-457200">
              <a:buFont typeface="+mj-lt"/>
              <a:buAutoNum type="arabicPeriod"/>
            </a:pPr>
            <a:r>
              <a:rPr lang="en-GB" b="0" kern="0" dirty="0"/>
              <a:t>Update table against new trust-region </a:t>
            </a:r>
            <a:r>
              <a:rPr lang="en-GB" b="0" kern="0" dirty="0" smtClean="0"/>
              <a:t>minimizer </a:t>
            </a:r>
            <a:r>
              <a:rPr lang="en-GB" b="0" kern="0" dirty="0"/>
              <a:t>before </a:t>
            </a:r>
            <a:r>
              <a:rPr lang="en-GB" b="0" kern="0" dirty="0" smtClean="0"/>
              <a:t>NOBUGS</a:t>
            </a:r>
          </a:p>
          <a:p>
            <a:pPr marL="457200" indent="-457200">
              <a:buFont typeface="+mj-lt"/>
              <a:buAutoNum type="arabicPeriod"/>
            </a:pPr>
            <a:r>
              <a:rPr lang="en-GB" b="0" kern="0" dirty="0" smtClean="0"/>
              <a:t>Table with real noisy neutron data examples (in progress)</a:t>
            </a:r>
          </a:p>
          <a:p>
            <a:pPr marL="457200" indent="-457200">
              <a:buFont typeface="+mj-lt"/>
              <a:buAutoNum type="arabicPeriod"/>
            </a:pPr>
            <a:endParaRPr lang="en-GB" b="0" kern="0" dirty="0" smtClean="0"/>
          </a:p>
          <a:p>
            <a:pPr marL="457200" indent="-457200">
              <a:buFont typeface="+mj-lt"/>
              <a:buAutoNum type="arabicPeriod"/>
            </a:pPr>
            <a:r>
              <a:rPr lang="en-GB" b="0" kern="0" dirty="0" smtClean="0"/>
              <a:t>Table with complex ties examples</a:t>
            </a:r>
          </a:p>
          <a:p>
            <a:pPr marL="457200" indent="-457200">
              <a:buFont typeface="+mj-lt"/>
              <a:buAutoNum type="arabicPeriod"/>
            </a:pPr>
            <a:r>
              <a:rPr lang="en-GB" b="0" kern="0" dirty="0" smtClean="0"/>
              <a:t>Table with constraints examples</a:t>
            </a:r>
          </a:p>
          <a:p>
            <a:pPr marL="457200" indent="-457200">
              <a:buFont typeface="+mj-lt"/>
              <a:buAutoNum type="arabicPeriod"/>
            </a:pPr>
            <a:r>
              <a:rPr lang="en-GB" b="0" kern="0" dirty="0" smtClean="0"/>
              <a:t>Table with examples using non-least-squares cost functions</a:t>
            </a:r>
          </a:p>
          <a:p>
            <a:pPr marL="0" indent="0">
              <a:buNone/>
            </a:pPr>
            <a:endParaRPr lang="en-GB" b="0" kern="0" dirty="0" smtClean="0"/>
          </a:p>
          <a:p>
            <a:endParaRPr lang="en-GB" b="0" kern="0" dirty="0" smtClean="0"/>
          </a:p>
          <a:p>
            <a:endParaRPr lang="en-GB" b="0" i="1" kern="0" dirty="0"/>
          </a:p>
        </p:txBody>
      </p:sp>
    </p:spTree>
    <p:extLst>
      <p:ext uri="{BB962C8B-B14F-4D97-AF65-F5344CB8AC3E}">
        <p14:creationId xmlns:p14="http://schemas.microsoft.com/office/powerpoint/2010/main" val="265932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SIS Small Bottom Banner">
  <a:themeElements>
    <a:clrScheme name="ISIS Small Bottom Bann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SIS Small Bottom Banner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</a:defRPr>
        </a:defPPr>
      </a:lstStyle>
    </a:lnDef>
  </a:objectDefaults>
  <a:extraClrSchemeLst>
    <a:extraClrScheme>
      <a:clrScheme name="ISIS Small Bottom Bann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ISIS Small Bottom Banner">
  <a:themeElements>
    <a:clrScheme name="ISIS Small Bottom Bann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SIS Small Bottom Banner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</a:defRPr>
        </a:defPPr>
      </a:lstStyle>
    </a:lnDef>
  </a:objectDefaults>
  <a:extraClrSchemeLst>
    <a:extraClrScheme>
      <a:clrScheme name="ISIS Small Bottom Bann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23646</TotalTime>
  <Words>656</Words>
  <Application>Microsoft Office PowerPoint</Application>
  <PresentationFormat>On-screen Show (4:3)</PresentationFormat>
  <Paragraphs>171</Paragraphs>
  <Slides>25</Slides>
  <Notes>15</Notes>
  <HiddenSlides>1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ISIS Small Bottom Banner</vt:lpstr>
      <vt:lpstr>1_ISIS Small Bottom Banner</vt:lpstr>
      <vt:lpstr>Guidelines and Standards + some ISIS Mantid updates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Interoperability: using ASE? </vt:lpstr>
      <vt:lpstr>What would make neutron scientists use ASE?</vt:lpstr>
      <vt:lpstr>Software questionnaire</vt:lpstr>
      <vt:lpstr>Guidelines: Software development tools</vt:lpstr>
      <vt:lpstr>PowerPoint Presentation</vt:lpstr>
      <vt:lpstr>Imaging at ISIS &amp; Diamond</vt:lpstr>
      <vt:lpstr>PowerPoint Presentation</vt:lpstr>
      <vt:lpstr>ISIS - QENS</vt:lpstr>
      <vt:lpstr>ISIS - Reflectometry</vt:lpstr>
      <vt:lpstr>ISIS: Comparing Lattice Dynamics simulation outputs with measured data</vt:lpstr>
      <vt:lpstr>Other technique areas at ISIS</vt:lpstr>
      <vt:lpstr>Acknowledgements: task 10.2 work</vt:lpstr>
      <vt:lpstr>PowerPoint Presentation</vt:lpstr>
    </vt:vector>
  </TitlesOfParts>
  <Company>CCLRC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gmlh78</dc:creator>
  <cp:lastModifiedBy>Markvardsen, Anders (STFC,RAL,ISIS)</cp:lastModifiedBy>
  <cp:revision>615</cp:revision>
  <cp:lastPrinted>2016-04-01T11:19:23Z</cp:lastPrinted>
  <dcterms:created xsi:type="dcterms:W3CDTF">2007-04-16T13:36:05Z</dcterms:created>
  <dcterms:modified xsi:type="dcterms:W3CDTF">2016-09-08T08:45:40Z</dcterms:modified>
</cp:coreProperties>
</file>