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6"/>
  </p:notesMasterIdLst>
  <p:sldIdLst>
    <p:sldId id="256" r:id="rId3"/>
    <p:sldId id="257" r:id="rId4"/>
    <p:sldId id="274" r:id="rId5"/>
    <p:sldId id="258" r:id="rId6"/>
    <p:sldId id="269" r:id="rId7"/>
    <p:sldId id="270" r:id="rId8"/>
    <p:sldId id="271" r:id="rId9"/>
    <p:sldId id="272" r:id="rId10"/>
    <p:sldId id="273" r:id="rId11"/>
    <p:sldId id="259" r:id="rId12"/>
    <p:sldId id="260" r:id="rId13"/>
    <p:sldId id="266" r:id="rId14"/>
    <p:sldId id="275" r:id="rId15"/>
    <p:sldId id="262" r:id="rId16"/>
    <p:sldId id="276" r:id="rId17"/>
    <p:sldId id="261" r:id="rId18"/>
    <p:sldId id="267" r:id="rId19"/>
    <p:sldId id="277" r:id="rId20"/>
    <p:sldId id="268" r:id="rId21"/>
    <p:sldId id="265" r:id="rId22"/>
    <p:sldId id="263" r:id="rId23"/>
    <p:sldId id="264" r:id="rId24"/>
    <p:sldId id="278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9" autoAdjust="0"/>
  </p:normalViewPr>
  <p:slideViewPr>
    <p:cSldViewPr snapToGrid="0">
      <p:cViewPr>
        <p:scale>
          <a:sx n="100" d="100"/>
          <a:sy n="100" d="100"/>
        </p:scale>
        <p:origin x="-32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6270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3852" y="8684899"/>
            <a:ext cx="2972547" cy="45763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3FBE09-7550-4BE5-87F0-2FE22638509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3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3852" y="8684899"/>
            <a:ext cx="2972547" cy="45763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3FBE09-7550-4BE5-87F0-2FE22638509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3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675D-2142-49BF-B982-2FD3C03C68E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FBA6-F0EB-4C98-A2F0-801E21FC5C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0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675D-2142-49BF-B982-2FD3C03C68E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FBA6-F0EB-4C98-A2F0-801E21FC5C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73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675D-2142-49BF-B982-2FD3C03C68E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FBA6-F0EB-4C98-A2F0-801E21FC5C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7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675D-2142-49BF-B982-2FD3C03C68E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FBA6-F0EB-4C98-A2F0-801E21FC5C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66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675D-2142-49BF-B982-2FD3C03C68E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FBA6-F0EB-4C98-A2F0-801E21FC5C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31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675D-2142-49BF-B982-2FD3C03C68E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FBA6-F0EB-4C98-A2F0-801E21FC5C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93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675D-2142-49BF-B982-2FD3C03C68E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FBA6-F0EB-4C98-A2F0-801E21FC5C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28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675D-2142-49BF-B982-2FD3C03C68E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FBA6-F0EB-4C98-A2F0-801E21FC5C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3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675D-2142-49BF-B982-2FD3C03C68E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FBA6-F0EB-4C98-A2F0-801E21FC5C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02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675D-2142-49BF-B982-2FD3C03C68E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FBA6-F0EB-4C98-A2F0-801E21FC5C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59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675D-2142-49BF-B982-2FD3C03C68E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FBA6-F0EB-4C98-A2F0-801E21FC5C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8CE1675D-2142-49BF-B982-2FD3C03C68E2}" type="datetimeFigureOut">
              <a:rPr lang="en-GB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27/06/2018</a:t>
            </a:fld>
            <a:endParaRPr lang="en-GB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GB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4BEAFBA6-F0EB-4C98-A2F0-801E21FC5CB3}" type="slidenum">
              <a:rPr lang="en-GB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GB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91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Mantid Team structure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Straw man work plan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954050" y="3429000"/>
            <a:ext cx="1826700" cy="15189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Work Plans</a:t>
            </a:r>
            <a:endParaRPr sz="1800"/>
          </a:p>
        </p:txBody>
      </p:sp>
      <p:sp>
        <p:nvSpPr>
          <p:cNvPr id="151" name="Shape 151"/>
          <p:cNvSpPr/>
          <p:nvPr/>
        </p:nvSpPr>
        <p:spPr>
          <a:xfrm>
            <a:off x="1125225" y="1600200"/>
            <a:ext cx="3549000" cy="15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Requirements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Inputs to this meeting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User meeting discussions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Short/Medium term ISIS plan</a:t>
            </a:r>
            <a:endParaRPr sz="1800"/>
          </a:p>
        </p:txBody>
      </p:sp>
      <p:sp>
        <p:nvSpPr>
          <p:cNvPr id="152" name="Shape 152"/>
          <p:cNvSpPr/>
          <p:nvPr/>
        </p:nvSpPr>
        <p:spPr>
          <a:xfrm>
            <a:off x="5916500" y="1600200"/>
            <a:ext cx="1826700" cy="1143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Availablility</a:t>
            </a:r>
            <a:endParaRPr sz="1800"/>
          </a:p>
        </p:txBody>
      </p:sp>
      <p:sp>
        <p:nvSpPr>
          <p:cNvPr id="153" name="Shape 153"/>
          <p:cNvSpPr/>
          <p:nvPr/>
        </p:nvSpPr>
        <p:spPr>
          <a:xfrm>
            <a:off x="1125225" y="5263000"/>
            <a:ext cx="2098200" cy="646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Likely release 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Shape 154"/>
          <p:cNvSpPr/>
          <p:nvPr/>
        </p:nvSpPr>
        <p:spPr>
          <a:xfrm>
            <a:off x="3818300" y="5633700"/>
            <a:ext cx="2098200" cy="646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elicit prioritisation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Shape 155"/>
          <p:cNvSpPr/>
          <p:nvPr/>
        </p:nvSpPr>
        <p:spPr>
          <a:xfrm>
            <a:off x="6605375" y="5263000"/>
            <a:ext cx="2098200" cy="646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 discussion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156" name="Shape 156"/>
          <p:cNvCxnSpPr>
            <a:stCxn id="151" idx="2"/>
            <a:endCxn id="150" idx="1"/>
          </p:cNvCxnSpPr>
          <p:nvPr/>
        </p:nvCxnSpPr>
        <p:spPr>
          <a:xfrm>
            <a:off x="2899725" y="3119100"/>
            <a:ext cx="1321800" cy="5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Shape 157"/>
          <p:cNvCxnSpPr>
            <a:stCxn id="152" idx="2"/>
            <a:endCxn id="150" idx="7"/>
          </p:cNvCxnSpPr>
          <p:nvPr/>
        </p:nvCxnSpPr>
        <p:spPr>
          <a:xfrm flipH="1">
            <a:off x="5513150" y="2743200"/>
            <a:ext cx="1316700" cy="9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Shape 158"/>
          <p:cNvCxnSpPr>
            <a:stCxn id="150" idx="3"/>
            <a:endCxn id="153" idx="3"/>
          </p:cNvCxnSpPr>
          <p:nvPr/>
        </p:nvCxnSpPr>
        <p:spPr>
          <a:xfrm flipH="1">
            <a:off x="3223464" y="4725462"/>
            <a:ext cx="998100" cy="8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Shape 159"/>
          <p:cNvCxnSpPr>
            <a:stCxn id="150" idx="4"/>
            <a:endCxn id="154" idx="0"/>
          </p:cNvCxnSpPr>
          <p:nvPr/>
        </p:nvCxnSpPr>
        <p:spPr>
          <a:xfrm>
            <a:off x="4867400" y="4947900"/>
            <a:ext cx="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Shape 160"/>
          <p:cNvCxnSpPr>
            <a:stCxn id="150" idx="5"/>
            <a:endCxn id="155" idx="1"/>
          </p:cNvCxnSpPr>
          <p:nvPr/>
        </p:nvCxnSpPr>
        <p:spPr>
          <a:xfrm>
            <a:off x="5513236" y="4725462"/>
            <a:ext cx="1092000" cy="8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work plan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3.13 (July)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</a:pPr>
            <a:r>
              <a:rPr lang="en-GB" sz="28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Documentation improvements</a:t>
            </a:r>
            <a:endParaRPr dirty="0">
              <a:solidFill>
                <a:schemeClr val="accent3"/>
              </a:solidFill>
            </a:endParaRP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</a:pPr>
            <a:r>
              <a:rPr lang="en-GB" sz="24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See Also and algorithm categories</a:t>
            </a:r>
            <a:endParaRPr sz="2400" b="0" i="0" u="none" strike="noStrike" cap="none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en-GB" dirty="0">
                <a:solidFill>
                  <a:schemeClr val="accent3"/>
                </a:solidFill>
              </a:rPr>
              <a:t>Error Reporting phase </a:t>
            </a:r>
            <a:r>
              <a:rPr lang="en-GB" dirty="0" smtClean="0">
                <a:solidFill>
                  <a:schemeClr val="accent3"/>
                </a:solidFill>
              </a:rPr>
              <a:t>2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en-GB" dirty="0" smtClean="0">
                <a:solidFill>
                  <a:schemeClr val="bg2"/>
                </a:solidFill>
              </a:rPr>
              <a:t>Project recovery (beta)</a:t>
            </a:r>
            <a:endParaRPr dirty="0">
              <a:solidFill>
                <a:schemeClr val="bg2"/>
              </a:solidFill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Muon work </a:t>
            </a:r>
            <a:r>
              <a:rPr lang="en-GB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(1)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766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dirty="0" smtClean="0"/>
              <a:t>Release </a:t>
            </a:r>
            <a:r>
              <a:rPr lang="en-GB" dirty="0"/>
              <a:t>3.13 (July)</a:t>
            </a:r>
            <a:endParaRPr dirty="0"/>
          </a:p>
          <a:p>
            <a:pPr marL="742950" lvl="1" indent="-266700" rtl="0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00"/>
              <a:buChar char="–"/>
            </a:pPr>
            <a:r>
              <a:rPr lang="en-GB" sz="2500" dirty="0">
                <a:solidFill>
                  <a:schemeClr val="accent3"/>
                </a:solidFill>
              </a:rPr>
              <a:t>Explicit TF asymmetry fitting in the GUI</a:t>
            </a:r>
            <a:endParaRPr sz="2500" dirty="0">
              <a:solidFill>
                <a:schemeClr val="accent3"/>
              </a:solidFill>
            </a:endParaRPr>
          </a:p>
          <a:p>
            <a:pPr marL="742950" lvl="1" indent="-266700" rtl="0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00"/>
              <a:buChar char="–"/>
            </a:pPr>
            <a:r>
              <a:rPr lang="en-GB" sz="2500" dirty="0">
                <a:solidFill>
                  <a:schemeClr val="accent3"/>
                </a:solidFill>
              </a:rPr>
              <a:t>Better support for analysis with broken detectors</a:t>
            </a:r>
            <a:endParaRPr sz="2500" dirty="0">
              <a:solidFill>
                <a:schemeClr val="accent3"/>
              </a:solidFill>
            </a:endParaRPr>
          </a:p>
          <a:p>
            <a:pPr marL="342900" lvl="0" indent="-32766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dirty="0"/>
              <a:t>Release 3.14 </a:t>
            </a:r>
            <a:endParaRPr sz="2960" dirty="0"/>
          </a:p>
          <a:p>
            <a:pPr marL="742950" marR="0" lvl="1" indent="-266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Char char="–"/>
            </a:pPr>
            <a:r>
              <a:rPr lang="en-GB" sz="25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Fourier-analysis interface, which includes support for </a:t>
            </a:r>
            <a:r>
              <a:rPr lang="en-GB" sz="25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MaxEnt</a:t>
            </a:r>
            <a:r>
              <a:rPr lang="en-GB" sz="25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analysis (Ho</a:t>
            </a:r>
            <a:r>
              <a:rPr lang="en-GB" sz="2500" dirty="0">
                <a:solidFill>
                  <a:schemeClr val="tx1"/>
                </a:solidFill>
              </a:rPr>
              <a:t>me, grouping, Transform only)</a:t>
            </a:r>
            <a:endParaRPr sz="2500" dirty="0">
              <a:solidFill>
                <a:schemeClr val="tx1"/>
              </a:solidFill>
            </a:endParaRPr>
          </a:p>
          <a:p>
            <a:pPr marL="742950" marR="0" lvl="1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GB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state of muon interface when saving a Mantid </a:t>
            </a:r>
            <a:r>
              <a:rPr lang="en-GB" sz="2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Muon work </a:t>
            </a:r>
            <a:r>
              <a:rPr lang="en-GB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(2)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2400" dirty="0" smtClean="0"/>
              <a:t>Later</a:t>
            </a:r>
            <a:endParaRPr sz="2400" dirty="0"/>
          </a:p>
          <a:p>
            <a:pPr marL="742950" lvl="1" indent="-266700">
              <a:spcBef>
                <a:spcPts val="0"/>
              </a:spcBef>
              <a:buSzPts val="2500"/>
            </a:pPr>
            <a:r>
              <a:rPr lang="en-GB" sz="2000" dirty="0">
                <a:solidFill>
                  <a:schemeClr val="accent1"/>
                </a:solidFill>
              </a:rPr>
              <a:t>Fourier-analysis interface, which includes support for </a:t>
            </a:r>
            <a:r>
              <a:rPr lang="en-GB" sz="2000" dirty="0" err="1">
                <a:solidFill>
                  <a:schemeClr val="accent1"/>
                </a:solidFill>
              </a:rPr>
              <a:t>MaxEnt</a:t>
            </a:r>
            <a:r>
              <a:rPr lang="en-GB" sz="2000" dirty="0">
                <a:solidFill>
                  <a:schemeClr val="accent1"/>
                </a:solidFill>
              </a:rPr>
              <a:t> analysis (data analysis and results table)</a:t>
            </a:r>
          </a:p>
          <a:p>
            <a:pPr marL="742950" lvl="1" indent="-266700">
              <a:spcBef>
                <a:spcPts val="0"/>
              </a:spcBef>
              <a:buSzPts val="2500"/>
            </a:pPr>
            <a:r>
              <a:rPr lang="en-GB" sz="2000" dirty="0">
                <a:solidFill>
                  <a:schemeClr val="accent1"/>
                </a:solidFill>
              </a:rPr>
              <a:t>Richer (muon) function library in script </a:t>
            </a:r>
            <a:r>
              <a:rPr lang="en-GB" sz="2000" dirty="0" smtClean="0">
                <a:solidFill>
                  <a:schemeClr val="accent1"/>
                </a:solidFill>
              </a:rPr>
              <a:t>repository</a:t>
            </a:r>
            <a:endParaRPr lang="en-GB" sz="2000" dirty="0">
              <a:solidFill>
                <a:schemeClr val="accent1"/>
              </a:solidFill>
            </a:endParaRPr>
          </a:p>
          <a:p>
            <a:pPr marL="742950" lvl="1" indent="-266700">
              <a:spcBef>
                <a:spcPts val="0"/>
              </a:spcBef>
              <a:buSzPts val="2500"/>
            </a:pPr>
            <a:r>
              <a:rPr lang="en-GB" sz="2000" dirty="0">
                <a:solidFill>
                  <a:schemeClr val="accent1"/>
                </a:solidFill>
              </a:rPr>
              <a:t>Revision of Time Differential Interface for new Mantid 4 (including unit tests)</a:t>
            </a:r>
          </a:p>
          <a:p>
            <a:pPr marL="742950" lvl="1" indent="-266700">
              <a:spcBef>
                <a:spcPts val="0"/>
              </a:spcBef>
              <a:buSzPts val="2500"/>
            </a:pPr>
            <a:r>
              <a:rPr lang="en-GB" sz="2000" dirty="0">
                <a:solidFill>
                  <a:schemeClr val="accent1"/>
                </a:solidFill>
              </a:rPr>
              <a:t>Reader for NeXus-v2 muon </a:t>
            </a:r>
            <a:r>
              <a:rPr lang="en-GB" sz="2000" dirty="0" smtClean="0">
                <a:solidFill>
                  <a:schemeClr val="accent1"/>
                </a:solidFill>
              </a:rPr>
              <a:t>files</a:t>
            </a:r>
            <a:endParaRPr lang="en-GB" sz="2000" dirty="0">
              <a:solidFill>
                <a:schemeClr val="accent1"/>
              </a:solidFill>
            </a:endParaRPr>
          </a:p>
          <a:p>
            <a:pPr marL="742950" lvl="1" indent="-266700">
              <a:spcBef>
                <a:spcPts val="0"/>
              </a:spcBef>
              <a:buSzPts val="2500"/>
            </a:pPr>
            <a:r>
              <a:rPr lang="en-GB" sz="2000" dirty="0">
                <a:solidFill>
                  <a:schemeClr val="accent1"/>
                </a:solidFill>
              </a:rPr>
              <a:t>Data loaders for other (muon) facilities;</a:t>
            </a:r>
          </a:p>
          <a:p>
            <a:pPr marL="742950" lvl="1" indent="-266700">
              <a:spcBef>
                <a:spcPts val="0"/>
              </a:spcBef>
              <a:buSzPts val="2500"/>
            </a:pPr>
            <a:r>
              <a:rPr lang="en-GB" sz="2000" dirty="0">
                <a:solidFill>
                  <a:schemeClr val="accent1"/>
                </a:solidFill>
              </a:rPr>
              <a:t>Correction of PSI background;</a:t>
            </a:r>
          </a:p>
          <a:p>
            <a:pPr marL="742950" lvl="1" indent="-266700">
              <a:spcBef>
                <a:spcPts val="0"/>
              </a:spcBef>
              <a:buSzPts val="2500"/>
            </a:pPr>
            <a:r>
              <a:rPr lang="en-GB" sz="2000" dirty="0">
                <a:solidFill>
                  <a:schemeClr val="accent1"/>
                </a:solidFill>
              </a:rPr>
              <a:t>Extension of Freq. domain interface for </a:t>
            </a:r>
            <a:r>
              <a:rPr lang="en-GB" sz="2000" dirty="0" err="1">
                <a:solidFill>
                  <a:schemeClr val="accent1"/>
                </a:solidFill>
              </a:rPr>
              <a:t>muonium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smtClean="0">
                <a:solidFill>
                  <a:schemeClr val="accent1"/>
                </a:solidFill>
              </a:rPr>
              <a:t>chemistry</a:t>
            </a:r>
            <a:endParaRPr lang="en-GB" sz="2000" dirty="0">
              <a:solidFill>
                <a:schemeClr val="accent1"/>
              </a:solidFill>
            </a:endParaRPr>
          </a:p>
          <a:p>
            <a:pPr marL="742950" lvl="1" indent="-266700">
              <a:spcBef>
                <a:spcPts val="0"/>
              </a:spcBef>
              <a:buSzPts val="2500"/>
            </a:pPr>
            <a:r>
              <a:rPr lang="en-GB" sz="2000" dirty="0">
                <a:solidFill>
                  <a:schemeClr val="accent1"/>
                </a:solidFill>
              </a:rPr>
              <a:t>Negative muon analysis (algorithms and interface</a:t>
            </a:r>
            <a:r>
              <a:rPr lang="en-GB" sz="2000" dirty="0" smtClean="0">
                <a:solidFill>
                  <a:schemeClr val="accent1"/>
                </a:solidFill>
              </a:rPr>
              <a:t>)</a:t>
            </a:r>
            <a:endParaRPr lang="en-GB" sz="2000" dirty="0">
              <a:solidFill>
                <a:schemeClr val="accent1"/>
              </a:solidFill>
            </a:endParaRPr>
          </a:p>
          <a:p>
            <a:pPr marL="742950" lvl="1" indent="-266700">
              <a:spcBef>
                <a:spcPts val="0"/>
              </a:spcBef>
              <a:buSzPts val="2500"/>
            </a:pPr>
            <a:r>
              <a:rPr lang="en-GB" sz="2000" dirty="0">
                <a:solidFill>
                  <a:schemeClr val="accent1"/>
                </a:solidFill>
              </a:rPr>
              <a:t>Revision of analysis interface to allow unit </a:t>
            </a:r>
            <a:r>
              <a:rPr lang="en-GB" sz="2000" dirty="0" smtClean="0">
                <a:solidFill>
                  <a:schemeClr val="accent1"/>
                </a:solidFill>
              </a:rPr>
              <a:t>tests</a:t>
            </a:r>
            <a:endParaRPr lang="en-GB" sz="2000" dirty="0">
              <a:solidFill>
                <a:schemeClr val="accent1"/>
              </a:solidFill>
            </a:endParaRPr>
          </a:p>
          <a:p>
            <a:pPr marL="742950" lvl="1" indent="-266700">
              <a:spcBef>
                <a:spcPts val="0"/>
              </a:spcBef>
              <a:buSzPts val="2500"/>
            </a:pPr>
            <a:r>
              <a:rPr lang="en-GB" sz="2000" dirty="0">
                <a:solidFill>
                  <a:schemeClr val="accent1"/>
                </a:solidFill>
              </a:rPr>
              <a:t>Plot overlays (within interface</a:t>
            </a:r>
            <a:r>
              <a:rPr lang="en-GB" sz="2000" dirty="0" smtClean="0">
                <a:solidFill>
                  <a:schemeClr val="accent1"/>
                </a:solidFill>
              </a:rPr>
              <a:t>)</a:t>
            </a:r>
            <a:endParaRPr lang="en-GB" sz="2000" dirty="0">
              <a:solidFill>
                <a:schemeClr val="accent1"/>
              </a:solidFill>
            </a:endParaRPr>
          </a:p>
          <a:p>
            <a:pPr marL="742950" lvl="1" indent="-266700">
              <a:spcBef>
                <a:spcPts val="0"/>
              </a:spcBef>
              <a:buSzPts val="2500"/>
            </a:pPr>
            <a:r>
              <a:rPr lang="en-GB" sz="2000" dirty="0">
                <a:solidFill>
                  <a:schemeClr val="accent1"/>
                </a:solidFill>
              </a:rPr>
              <a:t>Functions for modelling fitted data</a:t>
            </a:r>
            <a:endParaRPr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2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SANS work </a:t>
            </a:r>
            <a:r>
              <a:rPr lang="en-GB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(1)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dirty="0" smtClean="0"/>
              <a:t>Release </a:t>
            </a:r>
            <a:r>
              <a:rPr lang="en-GB" dirty="0"/>
              <a:t>3.13 (Jun)</a:t>
            </a:r>
            <a:endParaRPr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Arial"/>
              <a:buChar char="–"/>
            </a:pPr>
            <a:r>
              <a:rPr lang="en-GB" dirty="0">
                <a:solidFill>
                  <a:schemeClr val="accent3"/>
                </a:solidFill>
              </a:rPr>
              <a:t>SANS: update the new sans GUI based on user </a:t>
            </a:r>
            <a:r>
              <a:rPr lang="en-GB" dirty="0" smtClean="0">
                <a:solidFill>
                  <a:schemeClr val="accent3"/>
                </a:solidFill>
              </a:rPr>
              <a:t>feedback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SANS work </a:t>
            </a:r>
            <a:r>
              <a:rPr lang="en-GB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(2)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2400" dirty="0" smtClean="0"/>
              <a:t>Later</a:t>
            </a: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GB" sz="1600" dirty="0" smtClean="0">
                <a:solidFill>
                  <a:srgbClr val="000000"/>
                </a:solidFill>
              </a:rPr>
              <a:t>Defining </a:t>
            </a:r>
            <a:r>
              <a:rPr lang="en-GB" sz="1600" dirty="0">
                <a:solidFill>
                  <a:srgbClr val="000000"/>
                </a:solidFill>
              </a:rPr>
              <a:t>ROI (lines, boxes, sectors, arcs, annuli) in instrument view and 2D plots - Extract plots vs counts vs pixel/q/azimuthal angle - integrated </a:t>
            </a:r>
            <a:r>
              <a:rPr lang="en-GB" sz="1600" dirty="0" smtClean="0">
                <a:solidFill>
                  <a:srgbClr val="000000"/>
                </a:solidFill>
              </a:rPr>
              <a:t>count/intensity</a:t>
            </a:r>
            <a:endParaRPr lang="en-GB" sz="16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GB" sz="1600" dirty="0" err="1" smtClean="0">
                <a:solidFill>
                  <a:srgbClr val="000000"/>
                </a:solidFill>
              </a:rPr>
              <a:t>Mulitiplots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>
                <a:solidFill>
                  <a:srgbClr val="000000"/>
                </a:solidFill>
              </a:rPr>
              <a:t>of instrument view views and colour fill plots - With common colour </a:t>
            </a:r>
            <a:r>
              <a:rPr lang="en-GB" sz="1600" dirty="0" smtClean="0">
                <a:solidFill>
                  <a:srgbClr val="000000"/>
                </a:solidFill>
              </a:rPr>
              <a:t>scaling</a:t>
            </a:r>
            <a:endParaRPr lang="en-GB" sz="16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"Finalising GUI V2. The SANS ISIS GUI V2 is now feature </a:t>
            </a:r>
            <a:r>
              <a:rPr lang="en-GB" sz="1600" dirty="0" err="1">
                <a:solidFill>
                  <a:srgbClr val="000000"/>
                </a:solidFill>
              </a:rPr>
              <a:t>comeplete</a:t>
            </a:r>
            <a:r>
              <a:rPr lang="en-GB" sz="1600" dirty="0">
                <a:solidFill>
                  <a:srgbClr val="000000"/>
                </a:solidFill>
              </a:rPr>
              <a:t> but has some </a:t>
            </a:r>
            <a:r>
              <a:rPr lang="en-GB" sz="1600" dirty="0" err="1">
                <a:solidFill>
                  <a:srgbClr val="000000"/>
                </a:solidFill>
              </a:rPr>
              <a:t>issueswhich</a:t>
            </a:r>
            <a:r>
              <a:rPr lang="en-GB" sz="1600" dirty="0">
                <a:solidFill>
                  <a:srgbClr val="000000"/>
                </a:solidFill>
              </a:rPr>
              <a:t> are blocking adoption. The aim is to get these ironed out for release 3.13."</a:t>
            </a: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"Investigate speed issues. The two main parts of this are looking into the speed issues with </a:t>
            </a:r>
            <a:r>
              <a:rPr lang="en-GB" sz="1600" dirty="0" err="1">
                <a:solidFill>
                  <a:srgbClr val="000000"/>
                </a:solidFill>
              </a:rPr>
              <a:t>LoadISIS</a:t>
            </a:r>
            <a:r>
              <a:rPr lang="en-GB" sz="1600" dirty="0">
                <a:solidFill>
                  <a:srgbClr val="000000"/>
                </a:solidFill>
              </a:rPr>
              <a:t> Nexus and investigating LARMOR in particular which was taking days to </a:t>
            </a:r>
            <a:r>
              <a:rPr lang="en-GB" sz="1600" dirty="0" smtClean="0">
                <a:solidFill>
                  <a:srgbClr val="000000"/>
                </a:solidFill>
              </a:rPr>
              <a:t>reduce data </a:t>
            </a:r>
            <a:r>
              <a:rPr lang="en-GB" sz="1600" dirty="0">
                <a:solidFill>
                  <a:srgbClr val="000000"/>
                </a:solidFill>
              </a:rPr>
              <a:t>for one user."</a:t>
            </a: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"Apply dark current correction, this is already half done but needs to be investigated and </a:t>
            </a:r>
            <a:r>
              <a:rPr lang="en-GB" sz="1600" dirty="0" smtClean="0">
                <a:solidFill>
                  <a:srgbClr val="000000"/>
                </a:solidFill>
              </a:rPr>
              <a:t>implemented"</a:t>
            </a:r>
            <a:endParaRPr lang="en-GB" sz="16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Test for multiple scattering</a:t>
            </a: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Resolve Beam Centre Finder issues with HAB</a:t>
            </a: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SESANS Reduction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2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Imaging work plan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73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3.14</a:t>
            </a:r>
            <a:endParaRPr sz="2400" dirty="0" smtClean="0">
              <a:solidFill>
                <a:schemeClr val="accent6"/>
              </a:solidFill>
            </a:endParaRPr>
          </a:p>
          <a:p>
            <a:pPr marL="742950" lvl="1" indent="-273685">
              <a:spcBef>
                <a:spcPts val="518"/>
              </a:spcBef>
              <a:buClr>
                <a:schemeClr val="accent1"/>
              </a:buClr>
              <a:buSzPts val="2400"/>
            </a:pPr>
            <a:r>
              <a:rPr lang="en-GB" sz="2400" dirty="0">
                <a:solidFill>
                  <a:schemeClr val="accent6"/>
                </a:solidFill>
              </a:rPr>
              <a:t>Iterative reconstruction using </a:t>
            </a:r>
            <a:r>
              <a:rPr lang="en-GB" sz="2400" dirty="0" err="1">
                <a:solidFill>
                  <a:schemeClr val="accent6"/>
                </a:solidFill>
              </a:rPr>
              <a:t>Tomopy</a:t>
            </a:r>
            <a:r>
              <a:rPr lang="en-GB" sz="2400" dirty="0">
                <a:solidFill>
                  <a:schemeClr val="accent6"/>
                </a:solidFill>
              </a:rPr>
              <a:t> in v1 GUI</a:t>
            </a:r>
            <a:endParaRPr lang="en-GB" sz="2400" b="0" i="0" u="none" strike="noStrike" cap="none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73685" algn="l" rtl="0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</a:pPr>
            <a:r>
              <a:rPr lang="en-GB" sz="2400" b="0" i="0" u="none" strike="noStrike" cap="none" dirty="0" err="1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Savu</a:t>
            </a:r>
            <a:r>
              <a:rPr lang="en-GB" sz="2400" b="0" i="0" u="none" strike="noStrike" cap="none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able to perform IMAT analysis workflow</a:t>
            </a:r>
          </a:p>
          <a:p>
            <a:pPr marL="742950" lvl="1" indent="-273685">
              <a:spcBef>
                <a:spcPts val="518"/>
              </a:spcBef>
              <a:buClr>
                <a:schemeClr val="accent1"/>
              </a:buClr>
              <a:buSzPts val="2400"/>
            </a:pPr>
            <a:r>
              <a:rPr lang="en-GB" sz="2400" dirty="0"/>
              <a:t>Energy dispersive TOF neutron tomography using SAVU</a:t>
            </a:r>
          </a:p>
          <a:p>
            <a:pPr marL="742950" lvl="1" indent="-273685">
              <a:spcBef>
                <a:spcPts val="518"/>
              </a:spcBef>
              <a:buClr>
                <a:schemeClr val="accent1"/>
              </a:buClr>
              <a:buSzPts val="2400"/>
            </a:pPr>
            <a:r>
              <a:rPr lang="en-GB" sz="2400" dirty="0" smtClean="0"/>
              <a:t>SAVU </a:t>
            </a:r>
            <a:r>
              <a:rPr lang="en-GB" sz="2400" dirty="0" err="1"/>
              <a:t>webservice</a:t>
            </a:r>
            <a:r>
              <a:rPr lang="en-GB" sz="2400" dirty="0"/>
              <a:t> </a:t>
            </a:r>
            <a:r>
              <a:rPr lang="en-GB" sz="2400" dirty="0" smtClean="0"/>
              <a:t>prototype</a:t>
            </a:r>
          </a:p>
          <a:p>
            <a:pPr marL="285750" indent="-273685">
              <a:spcBef>
                <a:spcPts val="518"/>
              </a:spcBef>
              <a:buClr>
                <a:schemeClr val="accent1"/>
              </a:buClr>
              <a:buSzPts val="2400"/>
            </a:pPr>
            <a:r>
              <a:rPr lang="en-GB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</a:t>
            </a:r>
            <a:endParaRPr lang="en-GB" sz="2400" dirty="0"/>
          </a:p>
          <a:p>
            <a:pPr marL="742950" lvl="1" indent="-273685">
              <a:spcBef>
                <a:spcPts val="518"/>
              </a:spcBef>
              <a:buClr>
                <a:schemeClr val="accent1"/>
              </a:buClr>
              <a:buSzPts val="2400"/>
            </a:pPr>
            <a:r>
              <a:rPr lang="en-GB" sz="2400" dirty="0"/>
              <a:t>Use of SAVU in GUI</a:t>
            </a:r>
            <a:endParaRPr lang="en-GB" sz="2400" dirty="0">
              <a:solidFill>
                <a:schemeClr val="accent1"/>
              </a:solidFill>
            </a:endParaRPr>
          </a:p>
          <a:p>
            <a:pPr marL="742950" lvl="1" indent="-273685">
              <a:spcBef>
                <a:spcPts val="518"/>
              </a:spcBef>
              <a:buSzPts val="2400"/>
            </a:pPr>
            <a:r>
              <a:rPr lang="en-GB" sz="2400" dirty="0" smtClean="0"/>
              <a:t>Analysis </a:t>
            </a:r>
            <a:r>
              <a:rPr lang="en-GB" sz="2400" dirty="0"/>
              <a:t>of 4D TOF datasets, including reconstruction for sub ranges of </a:t>
            </a:r>
            <a:r>
              <a:rPr lang="en-GB" sz="2400" dirty="0" smtClean="0"/>
              <a:t>wavelength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73685">
              <a:spcBef>
                <a:spcPts val="518"/>
              </a:spcBef>
              <a:buSzPts val="2400"/>
            </a:pPr>
            <a:r>
              <a:rPr lang="en-GB" sz="2400" dirty="0" smtClean="0"/>
              <a:t>Imaging</a:t>
            </a:r>
            <a:r>
              <a:rPr lang="en-GB" sz="2400" dirty="0"/>
              <a:t>: Create requirement document for Bragg edge fitting</a:t>
            </a:r>
          </a:p>
          <a:p>
            <a:pPr marL="742950" marR="0" lvl="1" indent="-27368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Powder Diff / Engineering work plan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dirty="0"/>
              <a:t>Release 3.13 (July)</a:t>
            </a:r>
            <a:endParaRPr dirty="0"/>
          </a:p>
          <a:p>
            <a:pPr marL="742950" lvl="1" indent="-311150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GB" dirty="0" smtClean="0">
                <a:solidFill>
                  <a:schemeClr val="accent3"/>
                </a:solidFill>
              </a:rPr>
              <a:t>Powder</a:t>
            </a:r>
            <a:r>
              <a:rPr lang="en-GB" dirty="0">
                <a:solidFill>
                  <a:schemeClr val="accent3"/>
                </a:solidFill>
              </a:rPr>
              <a:t>: Expand ISIS Powder routines to </a:t>
            </a:r>
            <a:r>
              <a:rPr lang="en-GB" dirty="0" smtClean="0">
                <a:solidFill>
                  <a:schemeClr val="accent3"/>
                </a:solidFill>
              </a:rPr>
              <a:t>Pearl</a:t>
            </a:r>
          </a:p>
          <a:p>
            <a:pPr marL="285750" indent="-311150">
              <a:spcBef>
                <a:spcPts val="0"/>
              </a:spcBef>
              <a:buClr>
                <a:schemeClr val="accent1"/>
              </a:buClr>
            </a:pPr>
            <a:r>
              <a:rPr lang="en-GB" dirty="0" smtClean="0">
                <a:solidFill>
                  <a:schemeClr val="tx1"/>
                </a:solidFill>
              </a:rPr>
              <a:t>Release 3.14</a:t>
            </a:r>
            <a:endParaRPr lang="en-GB" dirty="0">
              <a:solidFill>
                <a:schemeClr val="tx1"/>
              </a:solidFill>
            </a:endParaRPr>
          </a:p>
          <a:p>
            <a:pPr marL="742950" lvl="1" indent="-311150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GB" dirty="0" smtClean="0"/>
              <a:t>Powder</a:t>
            </a:r>
            <a:r>
              <a:rPr lang="en-GB" dirty="0"/>
              <a:t>: Investigations about absorption correction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Later</a:t>
            </a:r>
            <a:endParaRPr dirty="0">
              <a:solidFill>
                <a:srgbClr val="000000"/>
              </a:solidFill>
            </a:endParaRPr>
          </a:p>
          <a:p>
            <a:pPr marL="742950" marR="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GB" dirty="0"/>
              <a:t>Powder: Absorption corrections for non trivial shapes (pressure cells, hollow cans)</a:t>
            </a:r>
            <a:endParaRPr dirty="0"/>
          </a:p>
          <a:p>
            <a:pPr marL="742950" marR="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GB" dirty="0"/>
              <a:t>Engineering: log data info taken all the way to the results</a:t>
            </a:r>
            <a:endParaRPr dirty="0"/>
          </a:p>
          <a:p>
            <a:pPr marL="742950" marR="0" lvl="1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GB" dirty="0"/>
              <a:t>Engineering: Fully integrate event mode support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</a:t>
            </a:r>
            <a:r>
              <a:rPr lang="en-GB" sz="3959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Scatteringwork</a:t>
            </a:r>
            <a:r>
              <a:rPr lang="en-GB" sz="395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311150">
              <a:spcBef>
                <a:spcPts val="0"/>
              </a:spcBef>
              <a:buClr>
                <a:schemeClr val="accent1"/>
              </a:buClr>
            </a:pPr>
            <a:r>
              <a:rPr lang="en-GB" dirty="0" smtClean="0">
                <a:solidFill>
                  <a:schemeClr val="tx1"/>
                </a:solidFill>
              </a:rPr>
              <a:t>Release 3.14</a:t>
            </a:r>
            <a:endParaRPr lang="en-GB" dirty="0">
              <a:solidFill>
                <a:schemeClr val="tx1"/>
              </a:solidFill>
            </a:endParaRPr>
          </a:p>
          <a:p>
            <a:pPr marL="742950" lvl="1" indent="-311150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GB" dirty="0"/>
              <a:t>First pass of workflow for total scattering (possibly without GUDRUN merging</a:t>
            </a:r>
            <a:r>
              <a:rPr lang="en-GB" dirty="0" smtClean="0"/>
              <a:t>).</a:t>
            </a:r>
          </a:p>
          <a:p>
            <a:pPr marL="285750" indent="-311150">
              <a:spcBef>
                <a:spcPts val="0"/>
              </a:spcBef>
              <a:buClr>
                <a:schemeClr val="accent1"/>
              </a:buClr>
            </a:pPr>
            <a:r>
              <a:rPr lang="en-GB" dirty="0" smtClean="0">
                <a:solidFill>
                  <a:srgbClr val="000000"/>
                </a:solidFill>
              </a:rPr>
              <a:t>Later</a:t>
            </a:r>
            <a:endParaRPr dirty="0">
              <a:solidFill>
                <a:srgbClr val="000000"/>
              </a:solidFill>
            </a:endParaRPr>
          </a:p>
          <a:p>
            <a:pPr marL="742950" lvl="1" indent="-311150">
              <a:spcBef>
                <a:spcPts val="0"/>
              </a:spcBef>
              <a:buSzPts val="3200"/>
            </a:pPr>
            <a:r>
              <a:rPr lang="en-GB" dirty="0"/>
              <a:t>GUDRUN style merging</a:t>
            </a:r>
          </a:p>
          <a:p>
            <a:pPr marL="742950" lvl="1" indent="-311150">
              <a:spcBef>
                <a:spcPts val="0"/>
              </a:spcBef>
              <a:buSzPts val="3200"/>
            </a:pPr>
            <a:r>
              <a:rPr lang="en-GB" dirty="0" err="1"/>
              <a:t>Addtional</a:t>
            </a:r>
            <a:r>
              <a:rPr lang="en-GB" dirty="0"/>
              <a:t> total scattering workflow items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2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 Diffraction work plan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3.13 (July)</a:t>
            </a:r>
            <a:endParaRPr dirty="0"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en-GB" sz="238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Prediction and refinement of incommensurate peaks</a:t>
            </a:r>
            <a:endParaRPr dirty="0">
              <a:solidFill>
                <a:schemeClr val="accent1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 dirty="0"/>
              <a:t>Release 3.14 (Dec)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476"/>
              </a:spcBef>
              <a:buSzPts val="2380"/>
            </a:pPr>
            <a:r>
              <a:rPr lang="en-GB" sz="2380" dirty="0"/>
              <a:t>Tool for folding of peaks in q inside the 1st Brillouin </a:t>
            </a:r>
            <a:r>
              <a:rPr lang="en-GB" sz="2380" dirty="0" smtClean="0"/>
              <a:t>Zone</a:t>
            </a:r>
          </a:p>
          <a:p>
            <a:pPr marL="285750" indent="-285750">
              <a:lnSpc>
                <a:spcPct val="80000"/>
              </a:lnSpc>
              <a:spcBef>
                <a:spcPts val="476"/>
              </a:spcBef>
              <a:buSzPts val="2380"/>
            </a:pPr>
            <a:r>
              <a:rPr lang="en-GB" sz="2780" dirty="0" smtClean="0"/>
              <a:t>Later</a:t>
            </a:r>
            <a:endParaRPr sz="2780" dirty="0"/>
          </a:p>
          <a:p>
            <a:pPr marL="742950" lvl="1" indent="-285750">
              <a:lnSpc>
                <a:spcPct val="80000"/>
              </a:lnSpc>
              <a:spcBef>
                <a:spcPts val="476"/>
              </a:spcBef>
              <a:buSzPts val="2380"/>
            </a:pPr>
            <a:r>
              <a:rPr lang="en-GB" sz="2380" dirty="0" err="1"/>
              <a:t>CrystalPlan</a:t>
            </a:r>
            <a:r>
              <a:rPr lang="en-GB" sz="2380" dirty="0"/>
              <a:t> </a:t>
            </a:r>
            <a:r>
              <a:rPr lang="en-GB" sz="2380" dirty="0" err="1"/>
              <a:t>intergration</a:t>
            </a:r>
            <a:r>
              <a:rPr lang="en-GB" sz="2380" dirty="0"/>
              <a:t> with Mantid geometry</a:t>
            </a:r>
          </a:p>
          <a:p>
            <a:pPr marL="742950" lvl="1" indent="-285750">
              <a:lnSpc>
                <a:spcPct val="80000"/>
              </a:lnSpc>
              <a:spcBef>
                <a:spcPts val="476"/>
              </a:spcBef>
              <a:buSzPts val="2380"/>
            </a:pPr>
            <a:r>
              <a:rPr lang="en-GB" sz="2380" dirty="0"/>
              <a:t>Treatment of edge peaks</a:t>
            </a:r>
          </a:p>
          <a:p>
            <a:pPr marL="742950" lvl="1" indent="-285750">
              <a:lnSpc>
                <a:spcPct val="80000"/>
              </a:lnSpc>
              <a:spcBef>
                <a:spcPts val="476"/>
              </a:spcBef>
              <a:buSzPts val="2380"/>
            </a:pPr>
            <a:r>
              <a:rPr lang="en-GB" sz="2380" dirty="0"/>
              <a:t>Extinction &amp; Absorption Corrections</a:t>
            </a:r>
          </a:p>
          <a:p>
            <a:pPr marL="742950" lvl="1" indent="-285750">
              <a:lnSpc>
                <a:spcPct val="80000"/>
              </a:lnSpc>
              <a:spcBef>
                <a:spcPts val="476"/>
              </a:spcBef>
              <a:buSzPts val="2380"/>
            </a:pPr>
            <a:r>
              <a:rPr lang="en-GB" sz="2380" dirty="0"/>
              <a:t>Integration of peaks in TOF in 3D</a:t>
            </a:r>
          </a:p>
          <a:p>
            <a:pPr marL="742950" lvl="1" indent="-285750">
              <a:lnSpc>
                <a:spcPct val="80000"/>
              </a:lnSpc>
              <a:spcBef>
                <a:spcPts val="476"/>
              </a:spcBef>
              <a:buSzPts val="2380"/>
            </a:pPr>
            <a:r>
              <a:rPr lang="en-GB" sz="2380" dirty="0"/>
              <a:t>Multiple UBS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ISIS Development Team (currently)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Shape 91"/>
          <p:cNvGrpSpPr/>
          <p:nvPr/>
        </p:nvGrpSpPr>
        <p:grpSpPr>
          <a:xfrm>
            <a:off x="1848104" y="1602571"/>
            <a:ext cx="5447790" cy="4521219"/>
            <a:chOff x="1390904" y="2371"/>
            <a:chExt cx="5447790" cy="4521219"/>
          </a:xfrm>
        </p:grpSpPr>
        <p:sp>
          <p:nvSpPr>
            <p:cNvPr id="92" name="Shape 92"/>
            <p:cNvSpPr/>
            <p:nvPr/>
          </p:nvSpPr>
          <p:spPr>
            <a:xfrm>
              <a:off x="5554892" y="1353155"/>
              <a:ext cx="167452" cy="28913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3" name="Shape 93"/>
            <p:cNvSpPr/>
            <p:nvPr/>
          </p:nvSpPr>
          <p:spPr>
            <a:xfrm>
              <a:off x="5554892" y="1353155"/>
              <a:ext cx="167452" cy="2098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4" name="Shape 94"/>
            <p:cNvSpPr/>
            <p:nvPr/>
          </p:nvSpPr>
          <p:spPr>
            <a:xfrm>
              <a:off x="5554892" y="1353155"/>
              <a:ext cx="167452" cy="13061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" name="Shape 95"/>
            <p:cNvSpPr/>
            <p:nvPr/>
          </p:nvSpPr>
          <p:spPr>
            <a:xfrm>
              <a:off x="5554892" y="1353155"/>
              <a:ext cx="167452" cy="51352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6" name="Shape 96"/>
            <p:cNvSpPr/>
            <p:nvPr/>
          </p:nvSpPr>
          <p:spPr>
            <a:xfrm>
              <a:off x="3975256" y="560547"/>
              <a:ext cx="2026176" cy="2344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7" name="Shape 97"/>
            <p:cNvSpPr/>
            <p:nvPr/>
          </p:nvSpPr>
          <p:spPr>
            <a:xfrm>
              <a:off x="4204108" y="1353155"/>
              <a:ext cx="167452" cy="13061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8" name="Shape 98"/>
            <p:cNvSpPr/>
            <p:nvPr/>
          </p:nvSpPr>
          <p:spPr>
            <a:xfrm>
              <a:off x="4204108" y="1353155"/>
              <a:ext cx="167452" cy="51352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9" name="Shape 99"/>
            <p:cNvSpPr/>
            <p:nvPr/>
          </p:nvSpPr>
          <p:spPr>
            <a:xfrm>
              <a:off x="3975256" y="560547"/>
              <a:ext cx="675392" cy="2344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0" name="Shape 100"/>
            <p:cNvSpPr/>
            <p:nvPr/>
          </p:nvSpPr>
          <p:spPr>
            <a:xfrm>
              <a:off x="2853323" y="1353155"/>
              <a:ext cx="167452" cy="2098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1" name="Shape 101"/>
            <p:cNvSpPr/>
            <p:nvPr/>
          </p:nvSpPr>
          <p:spPr>
            <a:xfrm>
              <a:off x="2853323" y="1353155"/>
              <a:ext cx="167452" cy="13061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" name="Shape 102"/>
            <p:cNvSpPr/>
            <p:nvPr/>
          </p:nvSpPr>
          <p:spPr>
            <a:xfrm>
              <a:off x="2853323" y="1353155"/>
              <a:ext cx="167452" cy="51352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3" name="Shape 103"/>
            <p:cNvSpPr/>
            <p:nvPr/>
          </p:nvSpPr>
          <p:spPr>
            <a:xfrm>
              <a:off x="3299864" y="560547"/>
              <a:ext cx="675392" cy="2344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" name="Shape 104"/>
            <p:cNvSpPr/>
            <p:nvPr/>
          </p:nvSpPr>
          <p:spPr>
            <a:xfrm>
              <a:off x="1502539" y="1353155"/>
              <a:ext cx="167452" cy="13061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5" name="Shape 105"/>
            <p:cNvSpPr/>
            <p:nvPr/>
          </p:nvSpPr>
          <p:spPr>
            <a:xfrm>
              <a:off x="1502539" y="1353155"/>
              <a:ext cx="167452" cy="51352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6" name="Shape 106"/>
            <p:cNvSpPr/>
            <p:nvPr/>
          </p:nvSpPr>
          <p:spPr>
            <a:xfrm>
              <a:off x="1949080" y="560547"/>
              <a:ext cx="2026176" cy="2344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7" name="Shape 107"/>
            <p:cNvSpPr/>
            <p:nvPr/>
          </p:nvSpPr>
          <p:spPr>
            <a:xfrm>
              <a:off x="3417080" y="2371"/>
              <a:ext cx="1116350" cy="55817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3417080" y="2371"/>
              <a:ext cx="1116350" cy="55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Nick Draper (PM)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390904" y="794980"/>
              <a:ext cx="1116350" cy="55817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390904" y="794980"/>
              <a:ext cx="1116350" cy="55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Martyn Gigg (Core)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669992" y="1587589"/>
              <a:ext cx="1116350" cy="558175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1669992" y="1587589"/>
              <a:ext cx="1116350" cy="55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 Nixon (Imaging)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669992" y="2380198"/>
              <a:ext cx="1116350" cy="55817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1669992" y="2380198"/>
              <a:ext cx="1116350" cy="55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Keith Butler (Support)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741688" y="794980"/>
              <a:ext cx="1116350" cy="55817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2741688" y="794980"/>
              <a:ext cx="1116350" cy="55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Gemma Guest (ISIS LSS)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3020776" y="1587589"/>
              <a:ext cx="1116350" cy="55817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3020776" y="1587589"/>
              <a:ext cx="1116350" cy="55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Matthew  Andrew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020776" y="2380198"/>
              <a:ext cx="1116350" cy="55817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3020776" y="2380198"/>
              <a:ext cx="1116350" cy="55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Edward Brown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020776" y="3172807"/>
              <a:ext cx="1116350" cy="558175"/>
            </a:xfrm>
            <a:prstGeom prst="rect">
              <a:avLst/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3020776" y="3172807"/>
              <a:ext cx="1116350" cy="558175"/>
            </a:xfrm>
            <a:prstGeom prst="rect">
              <a:avLst/>
            </a:prstGeom>
            <a:solidFill>
              <a:srgbClr val="4674AA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Roman Tolchenov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092472" y="794980"/>
              <a:ext cx="1116350" cy="558175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4092472" y="794980"/>
              <a:ext cx="1116350" cy="558175"/>
            </a:xfrm>
            <a:prstGeom prst="rect">
              <a:avLst/>
            </a:prstGeom>
            <a:solidFill>
              <a:srgbClr val="4674AA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Sam Jackson (ISIS Diffraction)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371560" y="1587589"/>
              <a:ext cx="1116350" cy="558175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4371560" y="1587589"/>
              <a:ext cx="1116350" cy="558175"/>
            </a:xfrm>
            <a:prstGeom prst="rect">
              <a:avLst/>
            </a:prstGeom>
            <a:solidFill>
              <a:srgbClr val="4674AA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Elliot Oram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4371560" y="2380198"/>
              <a:ext cx="1116350" cy="55817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4371560" y="2380198"/>
              <a:ext cx="1116350" cy="55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Joseph Ramsey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5443257" y="794980"/>
              <a:ext cx="1116350" cy="55817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5443257" y="794980"/>
              <a:ext cx="1116350" cy="55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Anders Markvardsen (ISIS Excitations &amp; Muon)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5722344" y="1587589"/>
              <a:ext cx="1116350" cy="55817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5722344" y="1587589"/>
              <a:ext cx="1116350" cy="55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Anthony Lim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5722344" y="2380198"/>
              <a:ext cx="1116350" cy="55817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5722344" y="2380198"/>
              <a:ext cx="1116350" cy="55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Matthew Bowles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722344" y="3172807"/>
              <a:ext cx="1116350" cy="55817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5722344" y="3172807"/>
              <a:ext cx="1116350" cy="55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Brandon Hewer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722344" y="3965415"/>
              <a:ext cx="1116350" cy="558175"/>
            </a:xfrm>
            <a:prstGeom prst="rect">
              <a:avLst/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5722344" y="3965415"/>
              <a:ext cx="1116350" cy="558175"/>
            </a:xfrm>
            <a:prstGeom prst="rect">
              <a:avLst/>
            </a:prstGeom>
            <a:solidFill>
              <a:srgbClr val="4674AA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 Jubb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Inelastic work plan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GB" dirty="0" smtClean="0"/>
              <a:t>Release </a:t>
            </a:r>
            <a:r>
              <a:rPr lang="en-GB" dirty="0"/>
              <a:t>3.13 (July)</a:t>
            </a:r>
            <a:endParaRPr dirty="0"/>
          </a:p>
          <a:p>
            <a:pPr marL="742950" lvl="1" indent="-311150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GB" sz="3200" dirty="0">
                <a:solidFill>
                  <a:schemeClr val="accent3"/>
                </a:solidFill>
              </a:rPr>
              <a:t>Stability, particularly some form of error reporting for when Mantid falls over during script execution.</a:t>
            </a:r>
          </a:p>
          <a:p>
            <a:pPr marL="742950" lvl="1" indent="-311150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GB" sz="3200" dirty="0">
                <a:solidFill>
                  <a:schemeClr val="accent1"/>
                </a:solidFill>
              </a:rPr>
              <a:t>Finish </a:t>
            </a:r>
            <a:r>
              <a:rPr lang="en-GB" sz="3200" dirty="0" err="1">
                <a:solidFill>
                  <a:schemeClr val="accent1"/>
                </a:solidFill>
              </a:rPr>
              <a:t>Mslice</a:t>
            </a:r>
            <a:r>
              <a:rPr lang="en-GB" sz="3200" dirty="0">
                <a:solidFill>
                  <a:schemeClr val="accent1"/>
                </a:solidFill>
              </a:rPr>
              <a:t>. </a:t>
            </a:r>
            <a:endParaRPr lang="en-GB" sz="3200" dirty="0" smtClean="0">
              <a:solidFill>
                <a:schemeClr val="accent1"/>
              </a:solidFill>
            </a:endParaRPr>
          </a:p>
          <a:p>
            <a:pPr marL="285750" indent="-311150">
              <a:spcBef>
                <a:spcPts val="0"/>
              </a:spcBef>
              <a:buClr>
                <a:schemeClr val="accent1"/>
              </a:buClr>
            </a:pPr>
            <a:r>
              <a:rPr lang="en-GB" sz="3600" dirty="0" smtClean="0">
                <a:solidFill>
                  <a:schemeClr val="tx1"/>
                </a:solidFill>
              </a:rPr>
              <a:t>Later</a:t>
            </a:r>
            <a:endParaRPr lang="en-GB" sz="3600" dirty="0">
              <a:solidFill>
                <a:schemeClr val="tx1"/>
              </a:solidFill>
            </a:endParaRPr>
          </a:p>
          <a:p>
            <a:pPr marL="742950" lvl="1" indent="-311150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GB" dirty="0" smtClean="0">
                <a:solidFill>
                  <a:schemeClr val="tx1"/>
                </a:solidFill>
              </a:rPr>
              <a:t>absorption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smtClean="0">
                <a:solidFill>
                  <a:schemeClr val="tx1"/>
                </a:solidFill>
              </a:rPr>
              <a:t>Improvements for hollow samples</a:t>
            </a:r>
            <a:endParaRPr lang="en-GB" dirty="0">
              <a:solidFill>
                <a:schemeClr val="tx1"/>
              </a:solidFill>
            </a:endParaRPr>
          </a:p>
          <a:p>
            <a:pPr marL="742950" lvl="1" indent="-311150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GB" dirty="0">
                <a:solidFill>
                  <a:schemeClr val="tx1"/>
                </a:solidFill>
              </a:rPr>
              <a:t>absorption: </a:t>
            </a:r>
            <a:r>
              <a:rPr lang="en-GB" dirty="0" smtClean="0">
                <a:solidFill>
                  <a:schemeClr val="tx1"/>
                </a:solidFill>
              </a:rPr>
              <a:t>allow cylinder orientation for MARI</a:t>
            </a:r>
            <a:endParaRPr lang="en-GB" dirty="0">
              <a:solidFill>
                <a:schemeClr val="tx1"/>
              </a:solidFill>
            </a:endParaRPr>
          </a:p>
          <a:p>
            <a:pPr marL="742950" lvl="1" indent="-311150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GB" dirty="0">
                <a:solidFill>
                  <a:schemeClr val="tx1"/>
                </a:solidFill>
              </a:rPr>
              <a:t>Global fitting routines </a:t>
            </a:r>
            <a:r>
              <a:rPr lang="en-GB" dirty="0" smtClean="0">
                <a:solidFill>
                  <a:schemeClr val="tx1"/>
                </a:solidFill>
              </a:rPr>
              <a:t>for CEF fitting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Reflectometry work plan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177700"/>
            <a:ext cx="8229600" cy="55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 sz="2800" dirty="0"/>
              <a:t>Release 3.13 (July)</a:t>
            </a:r>
            <a:endParaRPr sz="2800" dirty="0"/>
          </a:p>
          <a:p>
            <a:pPr marL="742950" lvl="1" indent="-285750">
              <a:buClr>
                <a:schemeClr val="accent3"/>
              </a:buClr>
            </a:pPr>
            <a:r>
              <a:rPr lang="en-GB" sz="2400" dirty="0">
                <a:solidFill>
                  <a:schemeClr val="accent3"/>
                </a:solidFill>
              </a:rPr>
              <a:t>Full Stack NR data reduction for 2D detectors part </a:t>
            </a:r>
            <a:r>
              <a:rPr lang="en-GB" sz="2400" dirty="0" smtClean="0">
                <a:solidFill>
                  <a:schemeClr val="accent3"/>
                </a:solidFill>
              </a:rPr>
              <a:t>1</a:t>
            </a:r>
          </a:p>
          <a:p>
            <a:pPr marL="742950" lvl="1" indent="-285750">
              <a:buClr>
                <a:schemeClr val="accent3"/>
              </a:buClr>
            </a:pPr>
            <a:r>
              <a:rPr lang="en-GB" sz="2400" dirty="0">
                <a:solidFill>
                  <a:schemeClr val="accent3"/>
                </a:solidFill>
              </a:rPr>
              <a:t>Front End: ISIS NR GUI fixes and extensions part </a:t>
            </a:r>
            <a:r>
              <a:rPr lang="en-GB" sz="2400" dirty="0" smtClean="0">
                <a:solidFill>
                  <a:schemeClr val="accent3"/>
                </a:solidFill>
              </a:rPr>
              <a:t>1</a:t>
            </a:r>
          </a:p>
          <a:p>
            <a:pPr marL="742950" lvl="1" indent="-285750">
              <a:buClr>
                <a:schemeClr val="accent3"/>
              </a:buClr>
            </a:pPr>
            <a:r>
              <a:rPr lang="en-GB" sz="2400" dirty="0">
                <a:solidFill>
                  <a:schemeClr val="accent3"/>
                </a:solidFill>
              </a:rPr>
              <a:t>Resolve problems with IDFs part </a:t>
            </a:r>
            <a:r>
              <a:rPr lang="en-GB" sz="2400" dirty="0" smtClean="0">
                <a:solidFill>
                  <a:schemeClr val="accent3"/>
                </a:solidFill>
              </a:rPr>
              <a:t>1</a:t>
            </a:r>
          </a:p>
          <a:p>
            <a:pPr marL="742950" lvl="1" indent="-285750">
              <a:buClr>
                <a:schemeClr val="accent3"/>
              </a:buClr>
            </a:pPr>
            <a:r>
              <a:rPr lang="en-GB" sz="2400" dirty="0">
                <a:solidFill>
                  <a:schemeClr val="accent3"/>
                </a:solidFill>
              </a:rPr>
              <a:t>System tests for all reflectometers and cross facility</a:t>
            </a:r>
            <a:endParaRPr lang="en-GB" sz="2400" dirty="0" smtClean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</a:pPr>
            <a:r>
              <a:rPr lang="en-GB" sz="2800" dirty="0" smtClean="0"/>
              <a:t>Release </a:t>
            </a:r>
            <a:r>
              <a:rPr lang="en-GB" sz="2800" dirty="0"/>
              <a:t>3.14 </a:t>
            </a:r>
            <a:endParaRPr lang="en-GB" sz="2800" dirty="0" smtClean="0"/>
          </a:p>
          <a:p>
            <a:pPr marL="742950" lvl="1" indent="-285750">
              <a:buClr>
                <a:schemeClr val="accent3"/>
              </a:buClr>
            </a:pPr>
            <a:r>
              <a:rPr lang="en-GB" sz="2400" dirty="0">
                <a:solidFill>
                  <a:srgbClr val="000000"/>
                </a:solidFill>
              </a:rPr>
              <a:t>Full Stack NR data reduction for 2D detectors part </a:t>
            </a:r>
            <a:r>
              <a:rPr lang="en-GB" sz="2400" dirty="0" smtClean="0">
                <a:solidFill>
                  <a:srgbClr val="000000"/>
                </a:solidFill>
              </a:rPr>
              <a:t>2</a:t>
            </a:r>
          </a:p>
          <a:p>
            <a:pPr marL="742950" lvl="1" indent="-285750">
              <a:buClr>
                <a:schemeClr val="accent3"/>
              </a:buClr>
            </a:pPr>
            <a:r>
              <a:rPr lang="en-GB" sz="2400" dirty="0">
                <a:solidFill>
                  <a:srgbClr val="000000"/>
                </a:solidFill>
              </a:rPr>
              <a:t>Front End: ISIS NR GUI fixes and extensions part </a:t>
            </a:r>
            <a:r>
              <a:rPr lang="en-GB" sz="2400" dirty="0" smtClean="0">
                <a:solidFill>
                  <a:srgbClr val="000000"/>
                </a:solidFill>
              </a:rPr>
              <a:t>2</a:t>
            </a:r>
          </a:p>
          <a:p>
            <a:pPr marL="285750" indent="-285750">
              <a:buClr>
                <a:schemeClr val="accent3"/>
              </a:buClr>
            </a:pPr>
            <a:r>
              <a:rPr lang="en-GB" sz="2800" dirty="0" smtClean="0"/>
              <a:t>Later</a:t>
            </a:r>
            <a:r>
              <a:rPr lang="en-GB" sz="2800" dirty="0"/>
              <a:t>: </a:t>
            </a:r>
            <a:endParaRPr lang="en-GB" sz="2800" dirty="0" smtClean="0"/>
          </a:p>
          <a:p>
            <a:pPr marL="742950" lvl="1" indent="-285750">
              <a:buClr>
                <a:schemeClr val="accent3"/>
              </a:buClr>
            </a:pPr>
            <a:r>
              <a:rPr lang="en-GB" sz="2400" dirty="0"/>
              <a:t>Back End: High level (RROA) algorithm </a:t>
            </a:r>
            <a:r>
              <a:rPr lang="en-GB" sz="2400" dirty="0" smtClean="0"/>
              <a:t>improvements</a:t>
            </a:r>
          </a:p>
          <a:p>
            <a:pPr marL="742950" lvl="1" indent="-285750">
              <a:buClr>
                <a:schemeClr val="accent3"/>
              </a:buClr>
            </a:pPr>
            <a:r>
              <a:rPr lang="en-GB" sz="2400" dirty="0" smtClean="0"/>
              <a:t>Full </a:t>
            </a:r>
            <a:r>
              <a:rPr lang="en-GB" sz="2400" dirty="0"/>
              <a:t>Stack NR data reduction for 2D detectors part </a:t>
            </a:r>
            <a:r>
              <a:rPr lang="en-GB" sz="2400" dirty="0" smtClean="0"/>
              <a:t>3</a:t>
            </a:r>
          </a:p>
          <a:p>
            <a:pPr marL="742950" lvl="1" indent="-285750">
              <a:buClr>
                <a:schemeClr val="accent3"/>
              </a:buClr>
            </a:pPr>
            <a:r>
              <a:rPr lang="en-GB" sz="2400" dirty="0"/>
              <a:t>Resolve problems with IDFs part 2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 Inelastic work </a:t>
            </a:r>
            <a:r>
              <a:rPr lang="en-GB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(1)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/>
              <a:t>Release 3.13 (July):</a:t>
            </a:r>
            <a:endParaRPr sz="2400" dirty="0"/>
          </a:p>
          <a:p>
            <a:pPr marL="742950" lvl="1" indent="-26035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400"/>
            </a:pPr>
            <a:r>
              <a:rPr lang="en-GB" sz="2400" dirty="0">
                <a:solidFill>
                  <a:schemeClr val="accent3"/>
                </a:solidFill>
              </a:rPr>
              <a:t>Allow for automated testing of 4 of the data analysis tabs within one GUI</a:t>
            </a:r>
          </a:p>
          <a:p>
            <a:pPr marL="742950" lvl="1" indent="-26035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400"/>
            </a:pPr>
            <a:r>
              <a:rPr lang="en-GB" sz="2400" dirty="0">
                <a:solidFill>
                  <a:schemeClr val="accent3"/>
                </a:solidFill>
              </a:rPr>
              <a:t>QENS multiple dataset fitting </a:t>
            </a:r>
            <a:r>
              <a:rPr lang="en-GB" sz="2400" dirty="0" smtClean="0">
                <a:solidFill>
                  <a:schemeClr val="accent3"/>
                </a:solidFill>
              </a:rPr>
              <a:t>GUI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 Inelastic work </a:t>
            </a:r>
            <a:r>
              <a:rPr lang="en-GB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(2)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6035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400"/>
            </a:pPr>
            <a:r>
              <a:rPr lang="en-GB" dirty="0" smtClean="0"/>
              <a:t>Later</a:t>
            </a:r>
            <a:r>
              <a:rPr lang="en-GB" dirty="0"/>
              <a:t>:</a:t>
            </a:r>
            <a:endParaRPr dirty="0"/>
          </a:p>
          <a:p>
            <a:pPr marL="742950" lvl="1" indent="-260350">
              <a:lnSpc>
                <a:spcPct val="8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r>
              <a:rPr lang="en-GB" sz="2400" dirty="0">
                <a:solidFill>
                  <a:schemeClr val="tx1"/>
                </a:solidFill>
              </a:rPr>
              <a:t>Harmonisation of VESUVIO scripts/algorithms with those used for OSIRIS/IRIS diffraction </a:t>
            </a:r>
          </a:p>
          <a:p>
            <a:pPr marL="742950" lvl="1" indent="-260350">
              <a:lnSpc>
                <a:spcPct val="8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r>
              <a:rPr lang="en-GB" sz="2400" dirty="0">
                <a:solidFill>
                  <a:schemeClr val="tx1"/>
                </a:solidFill>
              </a:rPr>
              <a:t>Calculations of errors in Fourier transform using Monte Carlo methods for QENS instruments and adding this to the reduction workflow</a:t>
            </a:r>
          </a:p>
          <a:p>
            <a:pPr marL="742950" lvl="1" indent="-260350">
              <a:lnSpc>
                <a:spcPct val="8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r>
              <a:rPr lang="en-GB" sz="2400" dirty="0">
                <a:solidFill>
                  <a:schemeClr val="tx1"/>
                </a:solidFill>
              </a:rPr>
              <a:t>Re-enable FABADA to work with convolution fitting</a:t>
            </a:r>
          </a:p>
          <a:p>
            <a:pPr marL="742950" lvl="1" indent="-260350">
              <a:lnSpc>
                <a:spcPct val="8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r>
              <a:rPr lang="en-GB" sz="2400" dirty="0">
                <a:solidFill>
                  <a:schemeClr val="tx1"/>
                </a:solidFill>
              </a:rPr>
              <a:t>Add support for EISF in the Indirect Data Analysis GUI</a:t>
            </a:r>
          </a:p>
          <a:p>
            <a:pPr marL="742950" lvl="1" indent="-260350">
              <a:lnSpc>
                <a:spcPct val="8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r>
              <a:rPr lang="en-GB" sz="2400" dirty="0">
                <a:solidFill>
                  <a:schemeClr val="tx1"/>
                </a:solidFill>
              </a:rPr>
              <a:t>Add support for MDANSE and deprecate support for </a:t>
            </a:r>
            <a:r>
              <a:rPr lang="en-GB" sz="2400" dirty="0" err="1">
                <a:solidFill>
                  <a:schemeClr val="tx1"/>
                </a:solidFill>
              </a:rPr>
              <a:t>nMolDyn</a:t>
            </a:r>
            <a:endParaRPr lang="en-GB" sz="2400" dirty="0">
              <a:solidFill>
                <a:schemeClr val="tx1"/>
              </a:solidFill>
            </a:endParaRPr>
          </a:p>
          <a:p>
            <a:pPr marL="742950" lvl="1" indent="-260350">
              <a:lnSpc>
                <a:spcPct val="8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r>
              <a:rPr lang="en-GB" sz="2400" dirty="0">
                <a:solidFill>
                  <a:schemeClr val="tx1"/>
                </a:solidFill>
              </a:rPr>
              <a:t>Annotated scripts made available from one tab of the Data Reduction interface to read into for example a </a:t>
            </a:r>
            <a:r>
              <a:rPr lang="en-GB" sz="2400" dirty="0" err="1">
                <a:solidFill>
                  <a:schemeClr val="tx1"/>
                </a:solidFill>
              </a:rPr>
              <a:t>Jupyter</a:t>
            </a:r>
            <a:r>
              <a:rPr lang="en-GB" sz="2400" dirty="0">
                <a:solidFill>
                  <a:schemeClr val="tx1"/>
                </a:solidFill>
              </a:rPr>
              <a:t> notebook</a:t>
            </a:r>
          </a:p>
          <a:p>
            <a:pPr marL="742950" lvl="1" indent="-260350">
              <a:lnSpc>
                <a:spcPct val="8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r>
              <a:rPr lang="en-GB" sz="2400" dirty="0">
                <a:solidFill>
                  <a:schemeClr val="tx1"/>
                </a:solidFill>
              </a:rPr>
              <a:t>GUI for VESUVIO</a:t>
            </a:r>
          </a:p>
          <a:p>
            <a:pPr marL="742950" lvl="1" indent="-260350">
              <a:lnSpc>
                <a:spcPct val="8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r>
              <a:rPr lang="en-GB" sz="2400" dirty="0" err="1">
                <a:solidFill>
                  <a:schemeClr val="tx1"/>
                </a:solidFill>
              </a:rPr>
              <a:t>QuickRun</a:t>
            </a:r>
            <a:r>
              <a:rPr lang="en-GB" sz="2400" dirty="0">
                <a:solidFill>
                  <a:schemeClr val="tx1"/>
                </a:solidFill>
              </a:rPr>
              <a:t> GUI</a:t>
            </a:r>
          </a:p>
          <a:p>
            <a:pPr marL="742950" lvl="1" indent="-260350">
              <a:lnSpc>
                <a:spcPct val="8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r>
              <a:rPr lang="en-GB" sz="2400" dirty="0">
                <a:solidFill>
                  <a:schemeClr val="tx1"/>
                </a:solidFill>
              </a:rPr>
              <a:t>Enable multi dataset for FABADA</a:t>
            </a:r>
            <a:endParaRPr dirty="0">
              <a:solidFill>
                <a:schemeClr val="tx1"/>
              </a:solidFill>
            </a:endParaRPr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49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Releases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Mantid 3.13</a:t>
            </a:r>
          </a:p>
          <a:p>
            <a:pPr lvl="1"/>
            <a:r>
              <a:rPr lang="en-GB" dirty="0" smtClean="0"/>
              <a:t>Beta Testing 4</a:t>
            </a:r>
            <a:r>
              <a:rPr lang="en-GB" baseline="30000" dirty="0" smtClean="0"/>
              <a:t>th</a:t>
            </a:r>
            <a:r>
              <a:rPr lang="en-GB" dirty="0" smtClean="0"/>
              <a:t> – 17</a:t>
            </a:r>
            <a:r>
              <a:rPr lang="en-GB" baseline="30000" dirty="0" smtClean="0"/>
              <a:t>th</a:t>
            </a:r>
            <a:r>
              <a:rPr lang="en-GB" dirty="0" smtClean="0"/>
              <a:t> July</a:t>
            </a:r>
          </a:p>
          <a:p>
            <a:pPr lvl="1"/>
            <a:r>
              <a:rPr lang="en-GB" dirty="0" smtClean="0"/>
              <a:t>Expected release date 23</a:t>
            </a:r>
            <a:r>
              <a:rPr lang="en-GB" baseline="30000" dirty="0" smtClean="0"/>
              <a:t>rd</a:t>
            </a:r>
            <a:r>
              <a:rPr lang="en-GB" dirty="0" smtClean="0"/>
              <a:t> July</a:t>
            </a:r>
          </a:p>
          <a:p>
            <a:r>
              <a:rPr lang="en-GB" dirty="0" smtClean="0"/>
              <a:t>Mantid 3.14</a:t>
            </a:r>
          </a:p>
          <a:p>
            <a:pPr lvl="1"/>
            <a:r>
              <a:rPr lang="en-GB" dirty="0" smtClean="0"/>
              <a:t>Dec-Jan</a:t>
            </a:r>
          </a:p>
          <a:p>
            <a:r>
              <a:rPr lang="en-GB" dirty="0" smtClean="0"/>
              <a:t>Mantid 3.15</a:t>
            </a:r>
          </a:p>
          <a:p>
            <a:pPr lvl="1"/>
            <a:r>
              <a:rPr lang="en-GB" dirty="0" smtClean="0"/>
              <a:t>Apr-May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48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Breakout sessions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/>
          <a:p>
            <a:r>
              <a:rPr lang="en-GB" dirty="0" smtClean="0"/>
              <a:t>CEF global optimisers.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4320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CEF levels can have anywhere from 3 to approx. 50 parameters to fit.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Currently, if </a:t>
            </a:r>
            <a:r>
              <a:rPr lang="en-GB" sz="2000" dirty="0" err="1" smtClean="0">
                <a:latin typeface="Calibri" panose="020F0502020204030204" pitchFamily="34" charset="0"/>
              </a:rPr>
              <a:t>params</a:t>
            </a:r>
            <a:r>
              <a:rPr lang="en-GB" sz="2000" dirty="0" smtClean="0">
                <a:latin typeface="Calibri" panose="020F0502020204030204" pitchFamily="34" charset="0"/>
              </a:rPr>
              <a:t> aren't almost perfect, steepest descent simply blows up peak widths.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We need an optimiser that can cope with this and discontinuous parameter space.</a:t>
            </a:r>
            <a:endParaRPr lang="en-GB" sz="20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3" t="12778" r="20260" b="7778"/>
          <a:stretch/>
        </p:blipFill>
        <p:spPr bwMode="auto">
          <a:xfrm>
            <a:off x="4644008" y="1340768"/>
            <a:ext cx="4356384" cy="320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9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/>
          <a:p>
            <a:r>
              <a:rPr lang="en-GB" dirty="0" smtClean="0"/>
              <a:t>CEF global optimisers.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4392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alibri" panose="020F0502020204030204" pitchFamily="34" charset="0"/>
              </a:rPr>
              <a:t>Mantid</a:t>
            </a:r>
            <a:r>
              <a:rPr lang="en-GB" sz="2000" dirty="0" smtClean="0">
                <a:latin typeface="Calibri" panose="020F0502020204030204" pitchFamily="34" charset="0"/>
              </a:rPr>
              <a:t> team will provide a script that different optimisers can be “plugged into”.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Adroja will test these optimisers on various different datasets, from trivial through to impossible and report back.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Best 2 or 3 will be folded into </a:t>
            </a:r>
            <a:r>
              <a:rPr lang="en-GB" sz="2000" dirty="0" err="1" smtClean="0">
                <a:latin typeface="Calibri" panose="020F0502020204030204" pitchFamily="34" charset="0"/>
              </a:rPr>
              <a:t>Mantid</a:t>
            </a:r>
            <a:r>
              <a:rPr lang="en-GB" sz="2000" dirty="0" smtClean="0">
                <a:latin typeface="Calibri" panose="020F0502020204030204" pitchFamily="34" charset="0"/>
              </a:rPr>
              <a:t> (and by extension CEF) proper by the </a:t>
            </a:r>
            <a:r>
              <a:rPr lang="en-GB" sz="2000" dirty="0" err="1" smtClean="0">
                <a:latin typeface="Calibri" panose="020F0502020204030204" pitchFamily="34" charset="0"/>
              </a:rPr>
              <a:t>mantid</a:t>
            </a:r>
            <a:r>
              <a:rPr lang="en-GB" sz="2000" dirty="0" smtClean="0">
                <a:latin typeface="Calibri" panose="020F0502020204030204" pitchFamily="34" charset="0"/>
              </a:rPr>
              <a:t> team.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3" t="12778" r="20260" b="7778"/>
          <a:stretch/>
        </p:blipFill>
        <p:spPr bwMode="auto">
          <a:xfrm>
            <a:off x="4644008" y="1340768"/>
            <a:ext cx="4356384" cy="320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0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Multiple scattering + absorption break-out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/>
              <a:t>Absorption</a:t>
            </a:r>
          </a:p>
          <a:p>
            <a:r>
              <a:rPr lang="en-GB" sz="1600" dirty="0" smtClean="0"/>
              <a:t>Generally </a:t>
            </a:r>
            <a:r>
              <a:rPr lang="en-GB" sz="1600" dirty="0"/>
              <a:t>good and tested support for this in Mantid</a:t>
            </a:r>
          </a:p>
          <a:p>
            <a:r>
              <a:rPr lang="en-GB" sz="1600" dirty="0"/>
              <a:t>S</a:t>
            </a:r>
            <a:r>
              <a:rPr lang="en-GB" sz="1600" dirty="0" smtClean="0"/>
              <a:t>ome </a:t>
            </a:r>
            <a:r>
              <a:rPr lang="en-GB" sz="1600" dirty="0"/>
              <a:t>specialised implementation of the general Monte Carlo approach needs to be added, to offer higher speed in such cases</a:t>
            </a:r>
          </a:p>
          <a:p>
            <a:r>
              <a:rPr lang="en-GB" sz="1600" dirty="0" smtClean="0"/>
              <a:t>Scientists </a:t>
            </a:r>
            <a:r>
              <a:rPr lang="en-GB" sz="1600" dirty="0"/>
              <a:t>not aware of all absorption support in Mantid and there seems to be plenty of room for making better use of </a:t>
            </a:r>
            <a:r>
              <a:rPr lang="en-GB" sz="1600" dirty="0" smtClean="0"/>
              <a:t>it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Multi</a:t>
            </a:r>
            <a:endParaRPr lang="en-GB" sz="1600" dirty="0"/>
          </a:p>
          <a:p>
            <a:r>
              <a:rPr lang="en-GB" sz="1600" dirty="0" smtClean="0"/>
              <a:t>Support for specific cases in Mantid</a:t>
            </a:r>
          </a:p>
          <a:p>
            <a:r>
              <a:rPr lang="en-GB" sz="1600" dirty="0" smtClean="0"/>
              <a:t>The </a:t>
            </a:r>
            <a:r>
              <a:rPr lang="en-GB" sz="1600" dirty="0"/>
              <a:t>spec group, </a:t>
            </a:r>
            <a:r>
              <a:rPr lang="en-GB" sz="1600" dirty="0" smtClean="0"/>
              <a:t>single </a:t>
            </a:r>
            <a:r>
              <a:rPr lang="en-GB" sz="1600" dirty="0"/>
              <a:t>crystal </a:t>
            </a:r>
            <a:r>
              <a:rPr lang="en-GB" sz="1600" dirty="0" smtClean="0"/>
              <a:t>&amp; SANS areas </a:t>
            </a:r>
            <a:r>
              <a:rPr lang="en-GB" sz="1600" dirty="0"/>
              <a:t>all have multi-element samples, which are known/believed to suffer significantly from multiple scattering but where currently such data are not corrected for this</a:t>
            </a:r>
          </a:p>
          <a:p>
            <a:r>
              <a:rPr lang="en-GB" sz="1600" dirty="0" smtClean="0"/>
              <a:t>Mantid supports an interface with McStas, which has general purpose support from multiple scattering. It </a:t>
            </a:r>
            <a:r>
              <a:rPr lang="en-GB" sz="1600" dirty="0"/>
              <a:t>was agreed it would be useful to test multiple scattering calculated from McStas simulations against real multi-element sample data </a:t>
            </a:r>
            <a:r>
              <a:rPr lang="en-GB" sz="1600" dirty="0" smtClean="0"/>
              <a:t>to </a:t>
            </a:r>
            <a:r>
              <a:rPr lang="en-GB" sz="1600" dirty="0"/>
              <a:t>answer the question: would this produce believable corrections. </a:t>
            </a:r>
            <a:r>
              <a:rPr lang="en-GB" sz="1600" dirty="0" smtClean="0"/>
              <a:t>Datasets </a:t>
            </a:r>
            <a:r>
              <a:rPr lang="en-GB" sz="1600" dirty="0"/>
              <a:t>suitable for tested </a:t>
            </a:r>
            <a:r>
              <a:rPr lang="en-GB" sz="1600" dirty="0" smtClean="0"/>
              <a:t>this </a:t>
            </a:r>
            <a:r>
              <a:rPr lang="en-GB" sz="1600" dirty="0"/>
              <a:t>available from the spec </a:t>
            </a:r>
            <a:r>
              <a:rPr lang="en-GB" sz="1600" dirty="0" smtClean="0"/>
              <a:t>group (water), from SANS (Iron-chromium) </a:t>
            </a:r>
            <a:r>
              <a:rPr lang="en-GB" sz="1600" dirty="0"/>
              <a:t>and </a:t>
            </a:r>
            <a:r>
              <a:rPr lang="en-GB" sz="1600" dirty="0" smtClean="0"/>
              <a:t>single crystal (ErBaNiO5,CuSO4). </a:t>
            </a:r>
            <a:r>
              <a:rPr lang="en-GB" sz="1600" dirty="0"/>
              <a:t>This testing </a:t>
            </a:r>
            <a:r>
              <a:rPr lang="en-GB" sz="1600" dirty="0" smtClean="0"/>
              <a:t>will </a:t>
            </a:r>
            <a:r>
              <a:rPr lang="en-GB" sz="1600" dirty="0"/>
              <a:t>not be easy. A initial estimate is that it would take ~3 months effort. Some of this effort may come from instruments scientists, but otherwise is was proposed it could be a student project with preferably a science/math </a:t>
            </a:r>
            <a:r>
              <a:rPr lang="en-GB" sz="1600" dirty="0" smtClean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34824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Sliceviewer</a:t>
            </a:r>
            <a:r>
              <a:rPr lang="en-GB" dirty="0" smtClean="0"/>
              <a:t> &amp; new Slicing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Documented new slicing requirements</a:t>
            </a:r>
          </a:p>
          <a:p>
            <a:pPr lvl="1"/>
            <a:r>
              <a:rPr lang="en-GB" dirty="0" smtClean="0"/>
              <a:t>These need to be prioritised</a:t>
            </a:r>
            <a:br>
              <a:rPr lang="en-GB" dirty="0" smtClean="0"/>
            </a:br>
            <a:r>
              <a:rPr lang="en-GB" dirty="0" smtClean="0"/>
              <a:t>as normal</a:t>
            </a:r>
          </a:p>
          <a:p>
            <a:r>
              <a:rPr lang="en-GB" dirty="0" smtClean="0"/>
              <a:t>Gathered usage of ISIS </a:t>
            </a:r>
            <a:br>
              <a:rPr lang="en-GB" dirty="0" smtClean="0"/>
            </a:br>
            <a:r>
              <a:rPr lang="en-GB" dirty="0" err="1" smtClean="0"/>
              <a:t>sliceviewer</a:t>
            </a:r>
            <a:r>
              <a:rPr lang="en-GB" dirty="0" smtClean="0"/>
              <a:t> usage</a:t>
            </a:r>
          </a:p>
          <a:p>
            <a:r>
              <a:rPr lang="en-GB" dirty="0" smtClean="0"/>
              <a:t>Both have been fed into </a:t>
            </a:r>
            <a:br>
              <a:rPr lang="en-GB" dirty="0" smtClean="0"/>
            </a:br>
            <a:r>
              <a:rPr lang="en-GB" dirty="0" smtClean="0"/>
              <a:t>M4 </a:t>
            </a:r>
            <a:r>
              <a:rPr lang="en-GB" dirty="0" err="1" smtClean="0"/>
              <a:t>sliceviewer</a:t>
            </a:r>
            <a:r>
              <a:rPr lang="en-GB" dirty="0" smtClean="0"/>
              <a:t> rewrite</a:t>
            </a:r>
            <a:endParaRPr lang="en-GB" dirty="0"/>
          </a:p>
        </p:txBody>
      </p:sp>
      <p:pic>
        <p:nvPicPr>
          <p:cNvPr id="1026" name="Picture 2" descr="NewSl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5210175"/>
            <a:ext cx="57150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3" t="9572" r="17454" b="6690"/>
          <a:stretch/>
        </p:blipFill>
        <p:spPr bwMode="auto">
          <a:xfrm>
            <a:off x="5393013" y="2419350"/>
            <a:ext cx="3582712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03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Saving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Discussed the current Project saving &amp; loading options</a:t>
            </a:r>
          </a:p>
          <a:p>
            <a:pPr lvl="1"/>
            <a:r>
              <a:rPr lang="en-GB" dirty="0" smtClean="0"/>
              <a:t>Can be slow for large data volumes</a:t>
            </a:r>
          </a:p>
          <a:p>
            <a:pPr lvl="1"/>
            <a:r>
              <a:rPr lang="en-GB" dirty="0" smtClean="0"/>
              <a:t>Can create larger files by not sharing metadata</a:t>
            </a:r>
          </a:p>
          <a:p>
            <a:pPr lvl="1"/>
            <a:r>
              <a:rPr lang="en-GB" dirty="0" smtClean="0"/>
              <a:t>Can be extended to interfaces (needs to be prioritised)</a:t>
            </a:r>
          </a:p>
          <a:p>
            <a:r>
              <a:rPr lang="en-GB" dirty="0" smtClean="0"/>
              <a:t>How about just saving the history?</a:t>
            </a:r>
          </a:p>
          <a:p>
            <a:pPr lvl="1"/>
            <a:r>
              <a:rPr lang="en-GB" dirty="0" smtClean="0"/>
              <a:t>This would benefit large data sizes, but rerunning them would take a lot of time as well.</a:t>
            </a:r>
          </a:p>
          <a:p>
            <a:pPr lvl="1"/>
            <a:r>
              <a:rPr lang="en-GB" dirty="0" smtClean="0"/>
              <a:t>Not portable</a:t>
            </a:r>
          </a:p>
          <a:p>
            <a:pPr lvl="1"/>
            <a:r>
              <a:rPr lang="en-GB" dirty="0" smtClean="0"/>
              <a:t>But a really good idea for recovery from crashes</a:t>
            </a:r>
          </a:p>
          <a:p>
            <a:pPr lvl="2"/>
            <a:r>
              <a:rPr lang="en-GB" dirty="0" smtClean="0"/>
              <a:t>Possible inclusion of early project recovery into the beta for r3.13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08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1281</Words>
  <Application>Microsoft Office PowerPoint</Application>
  <PresentationFormat>On-screen Show (4:3)</PresentationFormat>
  <Paragraphs>188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Mantid Team structure</vt:lpstr>
      <vt:lpstr>ISIS Development Team (currently)</vt:lpstr>
      <vt:lpstr>Next Releases</vt:lpstr>
      <vt:lpstr>Breakout sessions</vt:lpstr>
      <vt:lpstr>CEF global optimisers.</vt:lpstr>
      <vt:lpstr>CEF global optimisers.</vt:lpstr>
      <vt:lpstr>Multiple scattering + absorption break-out session</vt:lpstr>
      <vt:lpstr>Sliceviewer &amp; new Slicing features</vt:lpstr>
      <vt:lpstr>Project Saving</vt:lpstr>
      <vt:lpstr>Straw man work plan</vt:lpstr>
      <vt:lpstr>Core work plan</vt:lpstr>
      <vt:lpstr>Muon work plan (1)</vt:lpstr>
      <vt:lpstr>Muon work plan (2)</vt:lpstr>
      <vt:lpstr>SANS work plan (1)</vt:lpstr>
      <vt:lpstr>SANS work plan (2)</vt:lpstr>
      <vt:lpstr>Imaging work plan</vt:lpstr>
      <vt:lpstr>Powder Diff / Engineering work plan</vt:lpstr>
      <vt:lpstr>Total Scatteringwork plan</vt:lpstr>
      <vt:lpstr>SC Diffraction work plan</vt:lpstr>
      <vt:lpstr>Direct Inelastic work plan</vt:lpstr>
      <vt:lpstr>Reflectometry work plan</vt:lpstr>
      <vt:lpstr>Indirect Inelastic work plan (1)</vt:lpstr>
      <vt:lpstr>Indirect Inelastic work plan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Team structure</dc:title>
  <dc:creator>Draper, Nick (Tessella,RAL,ISIS)</dc:creator>
  <cp:lastModifiedBy>Nicholas Draper</cp:lastModifiedBy>
  <cp:revision>5</cp:revision>
  <dcterms:modified xsi:type="dcterms:W3CDTF">2018-06-27T08:59:13Z</dcterms:modified>
</cp:coreProperties>
</file>