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2"/>
  </p:notesMasterIdLst>
  <p:sldIdLst>
    <p:sldId id="256" r:id="rId2"/>
    <p:sldId id="257" r:id="rId3"/>
    <p:sldId id="366" r:id="rId4"/>
    <p:sldId id="367" r:id="rId5"/>
    <p:sldId id="314" r:id="rId6"/>
    <p:sldId id="312" r:id="rId7"/>
    <p:sldId id="360" r:id="rId8"/>
    <p:sldId id="265" r:id="rId9"/>
    <p:sldId id="369" r:id="rId10"/>
    <p:sldId id="370" r:id="rId11"/>
    <p:sldId id="371" r:id="rId12"/>
    <p:sldId id="372" r:id="rId13"/>
    <p:sldId id="373" r:id="rId14"/>
    <p:sldId id="380" r:id="rId15"/>
    <p:sldId id="381" r:id="rId16"/>
    <p:sldId id="382" r:id="rId17"/>
    <p:sldId id="361" r:id="rId18"/>
    <p:sldId id="383" r:id="rId19"/>
    <p:sldId id="384" r:id="rId20"/>
    <p:sldId id="385" r:id="rId21"/>
    <p:sldId id="363" r:id="rId22"/>
    <p:sldId id="389" r:id="rId23"/>
    <p:sldId id="364" r:id="rId24"/>
    <p:sldId id="374" r:id="rId25"/>
    <p:sldId id="376" r:id="rId26"/>
    <p:sldId id="377" r:id="rId27"/>
    <p:sldId id="378" r:id="rId28"/>
    <p:sldId id="379" r:id="rId29"/>
    <p:sldId id="375" r:id="rId30"/>
    <p:sldId id="365" r:id="rId31"/>
    <p:sldId id="386" r:id="rId32"/>
    <p:sldId id="387" r:id="rId33"/>
    <p:sldId id="388" r:id="rId34"/>
    <p:sldId id="356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57" r:id="rId44"/>
    <p:sldId id="398" r:id="rId45"/>
    <p:sldId id="399" r:id="rId46"/>
    <p:sldId id="400" r:id="rId47"/>
    <p:sldId id="401" r:id="rId48"/>
    <p:sldId id="359" r:id="rId49"/>
    <p:sldId id="315" r:id="rId50"/>
    <p:sldId id="309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3986-46C8-4E44-B5AF-D2AA7D72D8C5}">
          <p14:sldIdLst>
            <p14:sldId id="256"/>
          </p14:sldIdLst>
        </p14:section>
        <p14:section name="Introduction" id="{755EE3F0-735C-440F-866F-EC0FAA20BA8C}">
          <p14:sldIdLst>
            <p14:sldId id="257"/>
            <p14:sldId id="366"/>
            <p14:sldId id="367"/>
            <p14:sldId id="314"/>
            <p14:sldId id="312"/>
          </p14:sldIdLst>
        </p14:section>
        <p14:section name="User Interface" id="{A4892BDB-28A5-4D75-A114-77D59D896F28}">
          <p14:sldIdLst>
            <p14:sldId id="360"/>
            <p14:sldId id="265"/>
            <p14:sldId id="369"/>
            <p14:sldId id="370"/>
            <p14:sldId id="371"/>
            <p14:sldId id="372"/>
            <p14:sldId id="373"/>
            <p14:sldId id="380"/>
            <p14:sldId id="381"/>
            <p14:sldId id="382"/>
          </p14:sldIdLst>
        </p14:section>
        <p14:section name="Framework" id="{34AEEF46-6027-40A9-89F4-9A30CC58A9D4}">
          <p14:sldIdLst>
            <p14:sldId id="361"/>
            <p14:sldId id="383"/>
            <p14:sldId id="384"/>
            <p14:sldId id="385"/>
          </p14:sldIdLst>
        </p14:section>
        <p14:section name="Python" id="{20B34580-C4B8-4A22-B79A-5407B7332806}">
          <p14:sldIdLst/>
        </p14:section>
        <p14:section name="Indirect Inelastic" id="{B0490C37-4B12-42E2-9824-3BCB43329C3B}">
          <p14:sldIdLst>
            <p14:sldId id="363"/>
            <p14:sldId id="389"/>
          </p14:sldIdLst>
        </p14:section>
        <p14:section name="SANS" id="{1DD590FF-1CE0-4070-814F-19A3C61416FD}">
          <p14:sldIdLst>
            <p14:sldId id="364"/>
            <p14:sldId id="374"/>
            <p14:sldId id="376"/>
            <p14:sldId id="377"/>
            <p14:sldId id="378"/>
            <p14:sldId id="379"/>
            <p14:sldId id="375"/>
          </p14:sldIdLst>
        </p14:section>
        <p14:section name="Muon" id="{A16FDEEA-DA59-4447-8998-0DA46E6127F0}">
          <p14:sldIdLst>
            <p14:sldId id="365"/>
            <p14:sldId id="386"/>
            <p14:sldId id="387"/>
            <p14:sldId id="388"/>
          </p14:sldIdLst>
        </p14:section>
        <p14:section name="Reflectometry" id="{6A25E49E-8FA9-464D-826C-38E7BA411BB5}">
          <p14:sldIdLst>
            <p14:sldId id="356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</p14:sldIdLst>
        </p14:section>
        <p14:section name="Diffraction" id="{865F7CCE-BCB0-44E8-B1A0-753EEDB9E342}">
          <p14:sldIdLst>
            <p14:sldId id="357"/>
            <p14:sldId id="398"/>
            <p14:sldId id="399"/>
            <p14:sldId id="400"/>
            <p14:sldId id="401"/>
          </p14:sldIdLst>
        </p14:section>
        <p14:section name="Conclusion" id="{68A5001D-DBEF-4EDA-92A5-8D8F15BE9927}">
          <p14:sldIdLst>
            <p14:sldId id="359"/>
            <p14:sldId id="315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 varScale="1">
        <p:scale>
          <a:sx n="94" d="100"/>
          <a:sy n="94" d="100"/>
        </p:scale>
        <p:origin x="-1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5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9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836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3410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34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3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790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979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6217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61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3623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1315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778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727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75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1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1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Reflectometry_Guide" TargetMode="External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Reflectometry_Guide" TargetMode="External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SliceViewer_Python_Interface" TargetMode="External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9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nick.draper@stfc.ac.uk" TargetMode="External"/><Relationship Id="rId4" Type="http://schemas.openxmlformats.org/officeDocument/2006/relationships/hyperlink" Target="http://www.mantidproject.org/" TargetMode="External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Release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Release 3.1</a:t>
            </a:r>
          </a:p>
          <a:p>
            <a:pPr eaLnBrk="1" hangingPunct="1">
              <a:defRPr/>
            </a:pPr>
            <a:r>
              <a:rPr lang="en-GB" sz="1800" dirty="0" smtClean="0"/>
              <a:t>ISIS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59767" y="908720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Unwrapped view selects the starting point on the horizontal </a:t>
            </a:r>
          </a:p>
          <a:p>
            <a:r>
              <a:rPr lang="en-GB" dirty="0" smtClean="0"/>
              <a:t>axis automatically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64096" y="57332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WISH 9 panels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765716" y="575939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WISH 10 panels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555051"/>
            <a:ext cx="4164572" cy="40341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5051"/>
            <a:ext cx="4164571" cy="40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0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908720"/>
            <a:ext cx="655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 Display Setting option controls the limits on the </a:t>
            </a:r>
          </a:p>
          <a:p>
            <a:r>
              <a:rPr lang="en-GB" dirty="0" smtClean="0"/>
              <a:t>horizontal (U) axis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816674"/>
            <a:ext cx="3581900" cy="1629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7" y="2060848"/>
            <a:ext cx="2924583" cy="227679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 bwMode="auto">
          <a:xfrm rot="1014845">
            <a:off x="4734884" y="2665887"/>
            <a:ext cx="321368" cy="1512168"/>
          </a:xfrm>
          <a:prstGeom prst="downArrow">
            <a:avLst>
              <a:gd name="adj1" fmla="val 23984"/>
              <a:gd name="adj2" fmla="val 96654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5529" y="2131317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Tick to apply manual correction</a:t>
            </a:r>
            <a:endParaRPr lang="en-GB" dirty="0"/>
          </a:p>
        </p:txBody>
      </p:sp>
      <p:sp>
        <p:nvSpPr>
          <p:cNvPr id="12" name="Down Arrow 11"/>
          <p:cNvSpPr/>
          <p:nvPr/>
        </p:nvSpPr>
        <p:spPr bwMode="auto">
          <a:xfrm rot="14869160">
            <a:off x="3523665" y="3870250"/>
            <a:ext cx="321368" cy="1512168"/>
          </a:xfrm>
          <a:prstGeom prst="downArrow">
            <a:avLst>
              <a:gd name="adj1" fmla="val 23984"/>
              <a:gd name="adj2" fmla="val 9665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989" y="4930226"/>
            <a:ext cx="370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Un-tick to let instrument view</a:t>
            </a:r>
          </a:p>
          <a:p>
            <a:r>
              <a:rPr lang="en-GB" dirty="0" smtClean="0"/>
              <a:t>to set limits automatically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483768" y="5877272"/>
            <a:ext cx="620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Same values for both limits: calculate U Max to see</a:t>
            </a:r>
          </a:p>
          <a:p>
            <a:r>
              <a:rPr lang="en-GB" dirty="0" smtClean="0"/>
              <a:t>all of the instrument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92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629785" y="894000"/>
            <a:ext cx="640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After setting U Min manually for 10 panel WISH view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64096" y="5733256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WISH 9 panels</a:t>
            </a:r>
          </a:p>
          <a:p>
            <a:pPr algn="ctr"/>
            <a:r>
              <a:rPr lang="en-GB" dirty="0" smtClean="0"/>
              <a:t>(automatic)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765716" y="5759395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WISH 10 panels</a:t>
            </a:r>
          </a:p>
          <a:p>
            <a:pPr algn="ctr"/>
            <a:r>
              <a:rPr lang="en-GB" dirty="0" smtClean="0"/>
              <a:t>(manual)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555051"/>
            <a:ext cx="4164572" cy="40341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69" y="1555051"/>
            <a:ext cx="4164572" cy="40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6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629785" y="894000"/>
            <a:ext cx="621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Out-of-plane angle units are added to the mini-plot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905890"/>
            <a:ext cx="2229161" cy="3248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23" y="2905890"/>
            <a:ext cx="2229161" cy="3210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3" y="1386442"/>
            <a:ext cx="3496163" cy="3143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2040" y="1516142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WISH panel08 tube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36924" y="249289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Phi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581216" y="249289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 of plane angle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18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Catalog</a:t>
            </a:r>
            <a:r>
              <a:rPr lang="en-GB" dirty="0" smtClean="0"/>
              <a:t>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Paging in </a:t>
            </a:r>
            <a:r>
              <a:rPr lang="en-GB" b="1" dirty="0" err="1" smtClean="0"/>
              <a:t>catalog</a:t>
            </a:r>
            <a:r>
              <a:rPr lang="en-GB" b="1" dirty="0" smtClean="0"/>
              <a:t> search</a:t>
            </a:r>
          </a:p>
          <a:p>
            <a:pPr lvl="1"/>
            <a:r>
              <a:rPr lang="en-GB" dirty="0" smtClean="0"/>
              <a:t>Faster responses from the </a:t>
            </a:r>
            <a:r>
              <a:rPr lang="en-GB" dirty="0" err="1" smtClean="0"/>
              <a:t>catalog</a:t>
            </a:r>
            <a:endParaRPr lang="en-GB" dirty="0" smtClean="0"/>
          </a:p>
          <a:p>
            <a:pPr lvl="1"/>
            <a:r>
              <a:rPr lang="en-GB" i="1" dirty="0" smtClean="0"/>
              <a:t>100</a:t>
            </a:r>
            <a:r>
              <a:rPr lang="en-GB" dirty="0" smtClean="0"/>
              <a:t> results returned at a time</a:t>
            </a:r>
          </a:p>
          <a:p>
            <a:pPr lvl="1"/>
            <a:endParaRPr lang="en-GB" b="1" dirty="0" smtClean="0"/>
          </a:p>
          <a:p>
            <a:r>
              <a:rPr lang="en-GB" b="1" dirty="0" err="1" smtClean="0"/>
              <a:t>Catalog</a:t>
            </a:r>
            <a:r>
              <a:rPr lang="en-GB" b="1" dirty="0" smtClean="0"/>
              <a:t> facility login</a:t>
            </a:r>
          </a:p>
          <a:p>
            <a:pPr lvl="1"/>
            <a:r>
              <a:rPr lang="en-GB" dirty="0" smtClean="0"/>
              <a:t>Uses the facility’s </a:t>
            </a:r>
            <a:r>
              <a:rPr lang="en-GB" dirty="0" err="1" smtClean="0"/>
              <a:t>catalog</a:t>
            </a:r>
            <a:r>
              <a:rPr lang="en-GB" dirty="0" smtClean="0"/>
              <a:t> info</a:t>
            </a:r>
          </a:p>
          <a:p>
            <a:pPr lvl="1"/>
            <a:r>
              <a:rPr lang="en-GB" dirty="0" smtClean="0"/>
              <a:t>Currently supports </a:t>
            </a:r>
            <a:r>
              <a:rPr lang="en-GB" i="1" dirty="0" smtClean="0"/>
              <a:t>1</a:t>
            </a:r>
            <a:r>
              <a:rPr lang="en-GB" dirty="0" smtClean="0"/>
              <a:t> facility</a:t>
            </a:r>
          </a:p>
          <a:p>
            <a:pPr lvl="1"/>
            <a:endParaRPr lang="en-GB" dirty="0"/>
          </a:p>
          <a:p>
            <a:r>
              <a:rPr lang="en-GB" b="1" dirty="0" smtClean="0"/>
              <a:t>Several GUI improvements</a:t>
            </a:r>
          </a:p>
          <a:p>
            <a:pPr lvl="1"/>
            <a:r>
              <a:rPr lang="en-GB" dirty="0"/>
              <a:t>Search by investigation id</a:t>
            </a:r>
          </a:p>
          <a:p>
            <a:pPr lvl="1"/>
            <a:r>
              <a:rPr lang="en-GB" dirty="0" smtClean="0"/>
              <a:t>Better tooltips (e.g. run-range)</a:t>
            </a:r>
          </a:p>
          <a:p>
            <a:pPr lvl="1"/>
            <a:r>
              <a:rPr lang="en-GB" dirty="0" smtClean="0"/>
              <a:t>Show/hide </a:t>
            </a:r>
            <a:r>
              <a:rPr lang="en-GB" dirty="0" err="1" smtClean="0"/>
              <a:t>catalog</a:t>
            </a:r>
            <a:r>
              <a:rPr lang="en-GB" dirty="0" smtClean="0"/>
              <a:t> menu items if logged in</a:t>
            </a:r>
          </a:p>
          <a:p>
            <a:pPr lvl="1"/>
            <a:r>
              <a:rPr lang="en-GB" dirty="0" smtClean="0"/>
              <a:t>Default instrument in </a:t>
            </a:r>
            <a:r>
              <a:rPr lang="en-GB" dirty="0" err="1" smtClean="0"/>
              <a:t>catalog</a:t>
            </a:r>
            <a:r>
              <a:rPr lang="en-GB" dirty="0" smtClean="0"/>
              <a:t> search</a:t>
            </a:r>
          </a:p>
          <a:p>
            <a:pPr lvl="1"/>
            <a:endParaRPr lang="en-GB" dirty="0" smtClean="0"/>
          </a:p>
        </p:txBody>
      </p:sp>
      <p:pic>
        <p:nvPicPr>
          <p:cNvPr id="1028" name="Picture 4" descr="http://www.mantidproject.org/images/9/96/Pag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37799"/>
            <a:ext cx="2333253" cy="24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antidproject.org/images/d/da/CatalogLog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655" y="2673572"/>
            <a:ext cx="2999581" cy="16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Catalog</a:t>
            </a:r>
            <a:r>
              <a:rPr lang="en-GB" dirty="0" smtClean="0"/>
              <a:t> publishing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New </a:t>
            </a:r>
            <a:r>
              <a:rPr lang="en-GB" b="1" dirty="0" err="1" smtClean="0"/>
              <a:t>catalog</a:t>
            </a:r>
            <a:r>
              <a:rPr lang="en-GB" b="1" dirty="0" smtClean="0"/>
              <a:t> algorithm</a:t>
            </a:r>
          </a:p>
          <a:p>
            <a:pPr lvl="1"/>
            <a:r>
              <a:rPr lang="en-GB" dirty="0" smtClean="0"/>
              <a:t>Publish </a:t>
            </a:r>
            <a:r>
              <a:rPr lang="en-GB" dirty="0" err="1" smtClean="0"/>
              <a:t>datafiles</a:t>
            </a:r>
            <a:r>
              <a:rPr lang="en-GB" dirty="0" smtClean="0"/>
              <a:t> </a:t>
            </a:r>
            <a:r>
              <a:rPr lang="en-GB" i="1" dirty="0" smtClean="0"/>
              <a:t>or</a:t>
            </a:r>
            <a:r>
              <a:rPr lang="en-GB" dirty="0" smtClean="0"/>
              <a:t> workspaces directly to the archives.</a:t>
            </a:r>
          </a:p>
          <a:p>
            <a:pPr lvl="1"/>
            <a:r>
              <a:rPr lang="en-GB" dirty="0" smtClean="0"/>
              <a:t>You must have investigations in order to publish</a:t>
            </a:r>
          </a:p>
          <a:p>
            <a:pPr lvl="1"/>
            <a:r>
              <a:rPr lang="en-GB" dirty="0" smtClean="0"/>
              <a:t>Data published is:</a:t>
            </a:r>
          </a:p>
          <a:p>
            <a:pPr lvl="2"/>
            <a:r>
              <a:rPr lang="en-GB" dirty="0" smtClean="0"/>
              <a:t>Automatically private</a:t>
            </a:r>
          </a:p>
          <a:p>
            <a:pPr lvl="2"/>
            <a:r>
              <a:rPr lang="en-GB" dirty="0" smtClean="0"/>
              <a:t>Searchable from the </a:t>
            </a:r>
            <a:r>
              <a:rPr lang="en-GB" dirty="0" err="1" smtClean="0"/>
              <a:t>catalog</a:t>
            </a:r>
            <a:r>
              <a:rPr lang="en-GB" dirty="0" smtClean="0"/>
              <a:t> interface</a:t>
            </a:r>
          </a:p>
          <a:p>
            <a:pPr lvl="1"/>
            <a:endParaRPr lang="en-GB" dirty="0" smtClean="0"/>
          </a:p>
          <a:p>
            <a:r>
              <a:rPr lang="en-GB" b="1" dirty="0" err="1"/>
              <a:t>Catalog</a:t>
            </a:r>
            <a:r>
              <a:rPr lang="en-GB" b="1" dirty="0"/>
              <a:t> publish </a:t>
            </a:r>
            <a:r>
              <a:rPr lang="en-GB" b="1" dirty="0" smtClean="0"/>
              <a:t>interface</a:t>
            </a:r>
            <a:endParaRPr lang="en-GB" b="1" dirty="0"/>
          </a:p>
          <a:p>
            <a:pPr lvl="1"/>
            <a:r>
              <a:rPr lang="en-GB" dirty="0" smtClean="0"/>
              <a:t>Auto populated </a:t>
            </a:r>
            <a:r>
              <a:rPr lang="en-GB" dirty="0" err="1" smtClean="0"/>
              <a:t>inves</a:t>
            </a:r>
            <a:r>
              <a:rPr lang="en-GB" dirty="0" smtClean="0"/>
              <a:t> id field</a:t>
            </a:r>
            <a:endParaRPr lang="en-GB" dirty="0"/>
          </a:p>
          <a:p>
            <a:pPr lvl="1"/>
            <a:r>
              <a:rPr lang="en-GB" dirty="0"/>
              <a:t>GUI </a:t>
            </a:r>
            <a:r>
              <a:rPr lang="en-GB" dirty="0" smtClean="0"/>
              <a:t>disabled </a:t>
            </a:r>
            <a:r>
              <a:rPr lang="en-GB" dirty="0"/>
              <a:t>if no</a:t>
            </a:r>
            <a:r>
              <a:rPr lang="en-GB" i="1" dirty="0"/>
              <a:t> “my data”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1026" name="Picture 2" descr="http://www.mantidproject.org/images/6/6f/CatalogPubli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10" y="3789040"/>
            <a:ext cx="358932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1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800" b="1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649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Framework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/>
          <a:lstStyle/>
          <a:p>
            <a:r>
              <a:rPr lang="en-GB" dirty="0" smtClean="0"/>
              <a:t>Memory Issues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Memory was not being released properly with certain sequences of operations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Very slow deletion of large histogram workspaces on Windows</a:t>
            </a:r>
          </a:p>
          <a:p>
            <a:endParaRPr lang="en-GB" dirty="0"/>
          </a:p>
          <a:p>
            <a:r>
              <a:rPr lang="en-GB" dirty="0" smtClean="0"/>
              <a:t>Live Data</a:t>
            </a:r>
          </a:p>
          <a:p>
            <a:pPr lvl="1"/>
            <a:r>
              <a:rPr lang="en-GB" dirty="0" smtClean="0"/>
              <a:t>Fixed problems with streaming ISIS event data </a:t>
            </a:r>
          </a:p>
          <a:p>
            <a:pPr lvl="1"/>
            <a:r>
              <a:rPr lang="en-GB" dirty="0" smtClean="0"/>
              <a:t>Now handles multi-period data</a:t>
            </a:r>
            <a:endParaRPr lang="en-GB" dirty="0"/>
          </a:p>
        </p:txBody>
      </p:sp>
      <p:pic>
        <p:nvPicPr>
          <p:cNvPr id="11" name="Picture 10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38" y="1594561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51" y="2415752"/>
            <a:ext cx="668335" cy="59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3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– New Algorithms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3528" y="1196752"/>
            <a:ext cx="4320480" cy="4781450"/>
          </a:xfrm>
        </p:spPr>
        <p:txBody>
          <a:bodyPr/>
          <a:lstStyle/>
          <a:p>
            <a:pPr marL="0" indent="0">
              <a:buNone/>
            </a:pPr>
            <a:r>
              <a:rPr lang="en-GB" sz="1900" dirty="0" err="1"/>
              <a:t>CalculateGammaBackground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CatalogPublish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ConvertSnsRoiFileToMask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ConvertToYSpace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CorrectLogTimes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CreateTransmissionWorkspace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 smtClean="0"/>
              <a:t>CreateTransmissionWorkspaceAuto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DensityOfStates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FilterLogByTime</a:t>
            </a:r>
            <a:endParaRPr lang="en-GB" sz="1900" dirty="0"/>
          </a:p>
          <a:p>
            <a:pPr marL="0" indent="0">
              <a:buNone/>
            </a:pPr>
            <a:r>
              <a:rPr lang="en-GB" sz="1900" dirty="0"/>
              <a:t>GetEiT0atSNS</a:t>
            </a:r>
          </a:p>
          <a:p>
            <a:pPr marL="0" indent="0">
              <a:buNone/>
            </a:pPr>
            <a:r>
              <a:rPr lang="en-GB" sz="1900" dirty="0" err="1" smtClean="0"/>
              <a:t>IndirectTransmission</a:t>
            </a:r>
            <a:endParaRPr lang="en-GB" sz="19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6016" y="1196752"/>
            <a:ext cx="4032448" cy="4565426"/>
          </a:xfrm>
        </p:spPr>
        <p:txBody>
          <a:bodyPr/>
          <a:lstStyle/>
          <a:p>
            <a:pPr marL="0" indent="0">
              <a:buNone/>
            </a:pPr>
            <a:r>
              <a:rPr lang="en-GB" sz="1900" dirty="0" err="1"/>
              <a:t>LoadPDCharacterizations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MaskAngle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MaskBTP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MuonCalculateAsymmetry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MuonGroupDetectors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MuonLoad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NormaliseByPeakArea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OptimizeLatticeForCellType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PerformIndexOperations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RefinePowderDiffProfileSeq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ReflectometryReductionOne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ReflectometryReductionOneAuto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SortDetectors</a:t>
            </a:r>
            <a:endParaRPr lang="en-GB" sz="1900" dirty="0"/>
          </a:p>
          <a:p>
            <a:pPr marL="0" indent="0">
              <a:buNone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05498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meeting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 3.1</a:t>
            </a:r>
          </a:p>
          <a:p>
            <a:pPr lvl="1"/>
            <a:r>
              <a:rPr lang="en-GB" dirty="0" smtClean="0"/>
              <a:t>Release planned Friday 7</a:t>
            </a:r>
            <a:r>
              <a:rPr lang="en-GB" baseline="30000" dirty="0" smtClean="0"/>
              <a:t>th</a:t>
            </a:r>
            <a:r>
              <a:rPr lang="en-GB" dirty="0" smtClean="0"/>
              <a:t> February</a:t>
            </a:r>
          </a:p>
          <a:p>
            <a:pPr lvl="1"/>
            <a:r>
              <a:rPr lang="en-GB" dirty="0" smtClean="0"/>
              <a:t>Present the changes and improvements</a:t>
            </a:r>
          </a:p>
          <a:p>
            <a:pPr lvl="1"/>
            <a:r>
              <a:rPr lang="en-GB" dirty="0" smtClean="0"/>
              <a:t>No focus this time</a:t>
            </a:r>
          </a:p>
          <a:p>
            <a:pPr lvl="1"/>
            <a:r>
              <a:rPr lang="en-GB" dirty="0" smtClean="0"/>
              <a:t>What’s coming next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23815"/>
            <a:ext cx="8229600" cy="19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err="1" smtClean="0"/>
              <a:t>Autoreduction</a:t>
            </a:r>
            <a:endParaRPr lang="en-GB" b="0" kern="0" dirty="0" smtClean="0"/>
          </a:p>
          <a:p>
            <a:pPr lvl="1"/>
            <a:r>
              <a:rPr lang="en-GB" b="0" kern="0" dirty="0" smtClean="0"/>
              <a:t>New hardware bought to support indirect inelastic </a:t>
            </a:r>
            <a:r>
              <a:rPr lang="en-GB" b="0" kern="0" dirty="0" err="1" smtClean="0"/>
              <a:t>beamlines</a:t>
            </a:r>
            <a:endParaRPr lang="en-GB" b="0" kern="0" dirty="0" smtClean="0"/>
          </a:p>
          <a:p>
            <a:pPr lvl="1"/>
            <a:r>
              <a:rPr lang="en-GB" b="0" kern="0" dirty="0" smtClean="0"/>
              <a:t>Any other groups interested please do not hesitate to let us know</a:t>
            </a:r>
          </a:p>
          <a:p>
            <a:pPr lvl="1"/>
            <a:endParaRPr lang="en-GB" b="0" kern="0" dirty="0" smtClean="0"/>
          </a:p>
          <a:p>
            <a:pPr marL="457200" lvl="1" indent="0">
              <a:buFontTx/>
              <a:buNone/>
            </a:pPr>
            <a:endParaRPr lang="en-GB" b="0" kern="0" dirty="0" smtClean="0"/>
          </a:p>
          <a:p>
            <a:pPr marL="0" indent="0">
              <a:buFontTx/>
              <a:buNone/>
            </a:pPr>
            <a:endParaRPr lang="en-GB" b="0" kern="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6856" y="3184055"/>
            <a:ext cx="8229600" cy="19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err="1" smtClean="0"/>
              <a:t>LoadFullprofResolution</a:t>
            </a:r>
            <a:endParaRPr lang="en-GB" b="0" kern="0" dirty="0" smtClean="0"/>
          </a:p>
          <a:p>
            <a:pPr lvl="1"/>
            <a:r>
              <a:rPr lang="en-GB" b="0" kern="0" dirty="0"/>
              <a:t>N</a:t>
            </a:r>
            <a:r>
              <a:rPr lang="en-GB" b="0" kern="0" dirty="0" smtClean="0"/>
              <a:t>ow supports: translation of </a:t>
            </a:r>
            <a:r>
              <a:rPr lang="en-GB" b="0" kern="0" dirty="0" err="1" smtClean="0"/>
              <a:t>Fullprof</a:t>
            </a:r>
            <a:r>
              <a:rPr lang="en-GB" b="0" kern="0" dirty="0" smtClean="0"/>
              <a:t> Ikeda-Carpenter pseudo-Voigt resolution file into Mantid equivalent </a:t>
            </a:r>
          </a:p>
          <a:p>
            <a:pPr lvl="1"/>
            <a:r>
              <a:rPr lang="en-GB" b="0" kern="0" dirty="0" smtClean="0"/>
              <a:t>And </a:t>
            </a:r>
            <a:r>
              <a:rPr lang="en-GB" b="0" kern="0" dirty="0"/>
              <a:t>translation of </a:t>
            </a:r>
            <a:r>
              <a:rPr lang="en-GB" b="0" kern="0" dirty="0" err="1"/>
              <a:t>Fullprof</a:t>
            </a:r>
            <a:r>
              <a:rPr lang="en-GB" b="0" kern="0" dirty="0"/>
              <a:t> </a:t>
            </a:r>
            <a:r>
              <a:rPr lang="en-GB" b="0" kern="0" dirty="0" smtClean="0"/>
              <a:t>back-to-back </a:t>
            </a:r>
            <a:r>
              <a:rPr lang="en-GB" b="0" kern="0" dirty="0" err="1" smtClean="0"/>
              <a:t>exp</a:t>
            </a:r>
            <a:r>
              <a:rPr lang="en-GB" b="0" kern="0" dirty="0" smtClean="0"/>
              <a:t> </a:t>
            </a:r>
            <a:r>
              <a:rPr lang="en-GB" b="0" kern="0" dirty="0"/>
              <a:t>pseudo-Voigt resolution file into Mantid back-to-back </a:t>
            </a:r>
            <a:r>
              <a:rPr lang="en-GB" b="0" kern="0" dirty="0" err="1"/>
              <a:t>exp</a:t>
            </a:r>
            <a:r>
              <a:rPr lang="en-GB" b="0" kern="0" dirty="0"/>
              <a:t> </a:t>
            </a:r>
            <a:r>
              <a:rPr lang="en-GB" b="0" kern="0" dirty="0" err="1" smtClean="0"/>
              <a:t>gaussian</a:t>
            </a:r>
            <a:r>
              <a:rPr lang="en-GB" b="0" kern="0" dirty="0" smtClean="0"/>
              <a:t> </a:t>
            </a:r>
            <a:endParaRPr lang="en-GB" b="0" kern="0" dirty="0"/>
          </a:p>
          <a:p>
            <a:pPr lvl="1"/>
            <a:endParaRPr lang="en-GB" b="0" kern="0" dirty="0" smtClean="0"/>
          </a:p>
          <a:p>
            <a:pPr marL="457200" lvl="1" indent="0">
              <a:buFontTx/>
              <a:buNone/>
            </a:pPr>
            <a:endParaRPr lang="en-GB" b="0" kern="0" dirty="0" smtClean="0"/>
          </a:p>
          <a:p>
            <a:pPr marL="0" indent="0">
              <a:buFontTx/>
              <a:buNone/>
            </a:pPr>
            <a:endParaRPr lang="en-GB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19940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Indirect Inelastic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Indirect Inelastic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08720"/>
                <a:ext cx="5184576" cy="4997474"/>
              </a:xfrm>
            </p:spPr>
            <p:txBody>
              <a:bodyPr/>
              <a:lstStyle/>
              <a:p>
                <a:r>
                  <a:rPr lang="en-GB" dirty="0" smtClean="0"/>
                  <a:t>ConvFit /Quasi</a:t>
                </a:r>
              </a:p>
              <a:p>
                <a:pPr lvl="1"/>
                <a:r>
                  <a:rPr lang="en-GB" sz="1800" dirty="0" smtClean="0"/>
                  <a:t>Both now output Elastic Incoherent Structure Factor (EISF)</a:t>
                </a:r>
              </a:p>
              <a:p>
                <a:r>
                  <a:rPr lang="en-GB" dirty="0" err="1" smtClean="0"/>
                  <a:t>FuryFit</a:t>
                </a:r>
                <a:endParaRPr lang="en-GB" dirty="0" smtClean="0"/>
              </a:p>
              <a:p>
                <a:pPr lvl="1"/>
                <a:r>
                  <a:rPr lang="en-GB" sz="1800" dirty="0" smtClean="0"/>
                  <a:t>Option to constrain </a:t>
                </a:r>
                <a14:m>
                  <m:oMath xmlns:m="http://schemas.openxmlformats.org/officeDocument/2006/math" xmlns="">
                    <m:r>
                      <a:rPr lang="en-GB" sz="18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1800" dirty="0" smtClean="0"/>
                  <a:t> in a stretched exponential over all </a:t>
                </a:r>
                <a14:m>
                  <m:oMath xmlns:m="http://schemas.openxmlformats.org/officeDocument/2006/math" xmlns="">
                    <m:r>
                      <a:rPr lang="en-GB" sz="1800" b="0" i="1" smtClean="0">
                        <a:latin typeface="Cambria Math"/>
                      </a:rPr>
                      <m:t>𝑄</m:t>
                    </m:r>
                  </m:oMath>
                </a14:m>
                <a:endParaRPr lang="en-GB" sz="1800" b="0" dirty="0" smtClean="0"/>
              </a:p>
              <a:p>
                <a:r>
                  <a:rPr lang="en-GB" dirty="0" err="1" smtClean="0"/>
                  <a:t>JumpFit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2 Additional diffusion models</a:t>
                </a:r>
              </a:p>
              <a:p>
                <a:pPr lvl="2"/>
                <a:r>
                  <a:rPr lang="en-GB" dirty="0" smtClean="0"/>
                  <a:t>Fick and </a:t>
                </a:r>
                <a:r>
                  <a:rPr lang="en-GB" dirty="0" err="1" smtClean="0"/>
                  <a:t>Teixeira</a:t>
                </a:r>
                <a:endParaRPr lang="en-GB" dirty="0" smtClean="0"/>
              </a:p>
              <a:p>
                <a:pPr lvl="2"/>
                <a:r>
                  <a:rPr lang="en-GB" dirty="0" smtClean="0"/>
                  <a:t>These are also available as regular fit functions</a:t>
                </a:r>
              </a:p>
              <a:p>
                <a:r>
                  <a:rPr lang="en-GB" dirty="0" smtClean="0"/>
                  <a:t>New Algorithm </a:t>
                </a:r>
                <a:r>
                  <a:rPr lang="en-GB" dirty="0" err="1" smtClean="0"/>
                  <a:t>DensityOfStates</a:t>
                </a:r>
                <a:endParaRPr lang="en-GB" dirty="0" smtClean="0"/>
              </a:p>
              <a:p>
                <a:pPr lvl="1"/>
                <a:r>
                  <a:rPr lang="en-GB" sz="1800" dirty="0"/>
                  <a:t>Calculates phonon densities of states, Raman and IR spectrum from the output of CASTEP</a:t>
                </a:r>
                <a:endParaRPr lang="en-GB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08720"/>
                <a:ext cx="5184576" cy="4997474"/>
              </a:xfrm>
              <a:blipFill rotWithShape="1">
                <a:blip r:embed="rId3"/>
                <a:stretch>
                  <a:fillRect l="-1647" t="-854" r="-1765" b="-5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1"/>
            <a:ext cx="2520280" cy="2099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39" y="308514"/>
            <a:ext cx="2562289" cy="2093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35" y="2366951"/>
            <a:ext cx="2604297" cy="20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4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SANS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New Instrument: LARMOR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492584" cy="52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1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New Instrument: LARMOR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36712"/>
            <a:ext cx="5942502" cy="533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0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Slicing Event Mode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01440"/>
            <a:ext cx="838842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8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Slicing Event Mode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493123" cy="43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9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Slicing Event GUI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4" y="1192063"/>
            <a:ext cx="8704974" cy="47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3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Under the hood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003232" cy="5357514"/>
          </a:xfrm>
        </p:spPr>
        <p:txBody>
          <a:bodyPr/>
          <a:lstStyle/>
          <a:p>
            <a:r>
              <a:rPr lang="en-GB" sz="2800" dirty="0" smtClean="0"/>
              <a:t>Code Reorganization</a:t>
            </a:r>
          </a:p>
          <a:p>
            <a:r>
              <a:rPr lang="en-GB" sz="2800" dirty="0" smtClean="0"/>
              <a:t>Multi-Period data</a:t>
            </a:r>
          </a:p>
          <a:p>
            <a:r>
              <a:rPr lang="en-GB" sz="2800" dirty="0" smtClean="0"/>
              <a:t>Robustness to changes 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b="1" dirty="0" smtClean="0"/>
              <a:t>Bug Fixes</a:t>
            </a:r>
            <a:r>
              <a:rPr lang="en-GB" sz="2800" dirty="0" smtClean="0"/>
              <a:t>: </a:t>
            </a:r>
          </a:p>
          <a:p>
            <a:pPr lvl="1"/>
            <a:r>
              <a:rPr lang="en-GB" sz="2800" dirty="0" smtClean="0"/>
              <a:t>Use the correct monitor to correct background</a:t>
            </a:r>
          </a:p>
          <a:p>
            <a:pPr lvl="1"/>
            <a:r>
              <a:rPr lang="en-GB" sz="2800" dirty="0" smtClean="0"/>
              <a:t>Search </a:t>
            </a:r>
            <a:r>
              <a:rPr lang="en-GB" sz="2800" dirty="0"/>
              <a:t>centre </a:t>
            </a:r>
            <a:r>
              <a:rPr lang="en-GB" sz="2800" dirty="0" smtClean="0"/>
              <a:t>use correct transmission for can</a:t>
            </a:r>
            <a:endParaRPr lang="en-GB" sz="2800" dirty="0"/>
          </a:p>
          <a:p>
            <a:pPr lvl="1"/>
            <a:endParaRPr lang="en-GB" sz="2800" dirty="0" smtClean="0"/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9779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targeted for </a:t>
            </a:r>
            <a:r>
              <a:rPr lang="en-GB" dirty="0" smtClean="0"/>
              <a:t>v3.1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ISIS</a:t>
            </a:r>
          </a:p>
          <a:p>
            <a:pPr lvl="1"/>
            <a:r>
              <a:rPr lang="en-GB" dirty="0" smtClean="0"/>
              <a:t>Live event data reduction</a:t>
            </a:r>
          </a:p>
          <a:p>
            <a:pPr lvl="2"/>
            <a:r>
              <a:rPr lang="en-GB" dirty="0" smtClean="0"/>
              <a:t>Logs</a:t>
            </a:r>
          </a:p>
          <a:p>
            <a:pPr lvl="2"/>
            <a:r>
              <a:rPr lang="en-GB" dirty="0" smtClean="0"/>
              <a:t>Multi Period</a:t>
            </a:r>
          </a:p>
          <a:p>
            <a:pPr lvl="1"/>
            <a:r>
              <a:rPr lang="en-GB" dirty="0" smtClean="0"/>
              <a:t>Automatic Reduction</a:t>
            </a:r>
          </a:p>
          <a:p>
            <a:pPr lvl="2"/>
            <a:r>
              <a:rPr lang="en-GB" dirty="0" smtClean="0"/>
              <a:t>Expansion to more instruments</a:t>
            </a:r>
          </a:p>
          <a:p>
            <a:pPr lvl="2"/>
            <a:r>
              <a:rPr lang="en-GB" dirty="0" smtClean="0"/>
              <a:t>Upload to ICAT</a:t>
            </a:r>
          </a:p>
          <a:p>
            <a:pPr lvl="1"/>
            <a:r>
              <a:rPr lang="en-GB" dirty="0" smtClean="0"/>
              <a:t>Training courses</a:t>
            </a:r>
          </a:p>
          <a:p>
            <a:pPr lvl="2"/>
            <a:r>
              <a:rPr lang="en-GB" dirty="0" smtClean="0"/>
              <a:t>More sessions</a:t>
            </a:r>
          </a:p>
          <a:p>
            <a:pPr lvl="2"/>
            <a:r>
              <a:rPr lang="en-GB" dirty="0" smtClean="0"/>
              <a:t>ISIS &amp; ORNL</a:t>
            </a:r>
          </a:p>
          <a:p>
            <a:pPr lvl="2"/>
            <a:r>
              <a:rPr lang="en-GB" dirty="0" smtClean="0"/>
              <a:t>Recording</a:t>
            </a:r>
          </a:p>
          <a:p>
            <a:pPr lvl="1"/>
            <a:r>
              <a:rPr lang="en-GB" dirty="0" smtClean="0"/>
              <a:t>ICAT 4 Multi facility support</a:t>
            </a:r>
          </a:p>
          <a:p>
            <a:r>
              <a:rPr lang="en-GB" dirty="0" smtClean="0"/>
              <a:t>Various technique led improvements</a:t>
            </a:r>
          </a:p>
          <a:p>
            <a:endParaRPr lang="en-GB" dirty="0" smtClean="0"/>
          </a:p>
        </p:txBody>
      </p:sp>
      <p:pic>
        <p:nvPicPr>
          <p:cNvPr id="5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1" y="4221088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70" y="2780928"/>
            <a:ext cx="1172391" cy="10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80" y="3818043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10780"/>
            <a:ext cx="821160" cy="7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86664"/>
            <a:ext cx="668335" cy="59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17" y="4565446"/>
            <a:ext cx="668335" cy="59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1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Muon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r>
              <a:rPr lang="en-GB" dirty="0" smtClean="0"/>
              <a:t> – Sequential fitting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60848"/>
            <a:ext cx="4480319" cy="425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246663" cy="23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4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r>
              <a:rPr lang="en-GB" dirty="0" smtClean="0"/>
              <a:t> – Workflow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New workflow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MuonCalculateAsymmetry</a:t>
            </a:r>
            <a:endParaRPr lang="en-GB" sz="2800" b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MuonLoad</a:t>
            </a:r>
            <a:endParaRPr lang="en-GB" sz="2800" b="0" dirty="0" smtClean="0"/>
          </a:p>
          <a:p>
            <a:pPr lvl="1"/>
            <a:endParaRPr lang="en-GB" sz="2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Data structure for grouping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smtClean="0"/>
              <a:t>Returned from </a:t>
            </a:r>
            <a:r>
              <a:rPr lang="en-GB" sz="2800" b="0" dirty="0" err="1" smtClean="0"/>
              <a:t>LoadMuonNexus</a:t>
            </a:r>
            <a:endParaRPr lang="en-GB" sz="2800" b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MuonGroupDetectors</a:t>
            </a:r>
            <a:endParaRPr lang="en-GB" sz="2800" b="0" dirty="0" smtClean="0"/>
          </a:p>
          <a:p>
            <a:pPr lvl="1"/>
            <a:endParaRPr lang="en-GB" sz="2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LoadMuonNexus</a:t>
            </a:r>
            <a:r>
              <a:rPr lang="en-GB" sz="2800" b="0" dirty="0" smtClean="0"/>
              <a:t> returns dead times as a table</a:t>
            </a:r>
          </a:p>
        </p:txBody>
      </p:sp>
    </p:spTree>
    <p:extLst>
      <p:ext uri="{BB962C8B-B14F-4D97-AF65-F5344CB8AC3E}">
        <p14:creationId xmlns:p14="http://schemas.microsoft.com/office/powerpoint/2010/main" val="405747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r>
              <a:rPr lang="en-GB" dirty="0" smtClean="0"/>
              <a:t> – Various improvements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Plot positioning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smtClean="0"/>
              <a:t>Re-using plot window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More run information parameters 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1" dirty="0" smtClean="0"/>
              <a:t>Sample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1" dirty="0" smtClean="0"/>
              <a:t>Sample magnetic field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Bugfixes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smtClean="0"/>
              <a:t>Mostly plotting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11826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err="1"/>
              <a:t>Reflectometry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01361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Scripting ‘Quick’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Fix instrument orientation issues in position correction calculations</a:t>
            </a:r>
          </a:p>
          <a:p>
            <a:r>
              <a:rPr lang="en-GB" dirty="0" smtClean="0"/>
              <a:t>Remove all mandatory IDF </a:t>
            </a:r>
            <a:r>
              <a:rPr lang="en-GB" dirty="0" smtClean="0"/>
              <a:t>dependencies </a:t>
            </a:r>
            <a:r>
              <a:rPr lang="en-GB" b="1" dirty="0" err="1" smtClean="0"/>
              <a:t>quick_explicit</a:t>
            </a:r>
            <a:endParaRPr lang="en-GB" b="1" dirty="0" smtClean="0"/>
          </a:p>
          <a:p>
            <a:r>
              <a:rPr lang="en-GB" dirty="0" smtClean="0"/>
              <a:t>Made it possible to pass in stitching parameters and arbitrary </a:t>
            </a:r>
            <a:r>
              <a:rPr lang="en-GB" dirty="0"/>
              <a:t>n</a:t>
            </a:r>
            <a:r>
              <a:rPr lang="en-GB" dirty="0" smtClean="0"/>
              <a:t>ormalisation functions.</a:t>
            </a:r>
          </a:p>
          <a:p>
            <a:r>
              <a:rPr lang="en-GB" dirty="0" smtClean="0"/>
              <a:t>Better naming and </a:t>
            </a:r>
            <a:r>
              <a:rPr lang="en-GB" dirty="0" smtClean="0"/>
              <a:t>auxiliary </a:t>
            </a:r>
            <a:r>
              <a:rPr lang="en-GB" dirty="0" smtClean="0"/>
              <a:t>workspace clean-up post-processing</a:t>
            </a:r>
          </a:p>
          <a:p>
            <a:r>
              <a:rPr lang="en-GB" dirty="0"/>
              <a:t>IDF Parameter updates for CRISP, SURF, INTER and POLREF. </a:t>
            </a:r>
            <a:r>
              <a:rPr lang="en-GB" dirty="0" smtClean="0"/>
              <a:t>Brand new parameter files in some cases.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147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205287"/>
          </a:xfrm>
        </p:spPr>
        <p:txBody>
          <a:bodyPr/>
          <a:lstStyle/>
          <a:p>
            <a:r>
              <a:rPr lang="en-US" dirty="0" smtClean="0"/>
              <a:t>Port everything to version 2 of python API</a:t>
            </a:r>
          </a:p>
          <a:p>
            <a:r>
              <a:rPr lang="en-US" dirty="0" smtClean="0"/>
              <a:t>Extract out GUI logic and dependencies from the quick scripts. Reverse engineer </a:t>
            </a:r>
            <a:r>
              <a:rPr lang="en-US" dirty="0" err="1" smtClean="0"/>
              <a:t>ui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Configurable journal searching</a:t>
            </a:r>
          </a:p>
          <a:p>
            <a:r>
              <a:rPr lang="en-US" dirty="0" smtClean="0"/>
              <a:t>More shortcuts and menu-options</a:t>
            </a:r>
          </a:p>
          <a:p>
            <a:r>
              <a:rPr lang="en-US" dirty="0" smtClean="0"/>
              <a:t>Better </a:t>
            </a:r>
            <a:r>
              <a:rPr lang="en-US" dirty="0"/>
              <a:t>online documentation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501008"/>
            <a:ext cx="7202251" cy="31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Transmission Run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205287"/>
          </a:xfrm>
        </p:spPr>
        <p:txBody>
          <a:bodyPr/>
          <a:lstStyle/>
          <a:p>
            <a:r>
              <a:rPr lang="en-US" b="1" dirty="0" err="1" smtClean="0"/>
              <a:t>make_trans_corr</a:t>
            </a:r>
            <a:r>
              <a:rPr lang="en-US" dirty="0" smtClean="0"/>
              <a:t> function in quick script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quick</a:t>
            </a:r>
            <a:r>
              <a:rPr lang="en-US" dirty="0" smtClean="0"/>
              <a:t> and </a:t>
            </a:r>
            <a:r>
              <a:rPr lang="en-US" b="1" dirty="0" err="1" smtClean="0"/>
              <a:t>quick_explicit</a:t>
            </a:r>
            <a:r>
              <a:rPr lang="en-US" dirty="0" smtClean="0"/>
              <a:t> functions can take 0-2 transmission workspaces</a:t>
            </a:r>
          </a:p>
          <a:p>
            <a:r>
              <a:rPr lang="en-US" dirty="0" smtClean="0"/>
              <a:t>Optional ability to pass an exponential or polynomial correction function instead</a:t>
            </a:r>
          </a:p>
          <a:p>
            <a:r>
              <a:rPr lang="en-US" dirty="0" smtClean="0"/>
              <a:t>Can even define your own correction function in python and pass that in.</a:t>
            </a:r>
          </a:p>
          <a:p>
            <a:r>
              <a:rPr lang="en-US" dirty="0" smtClean="0"/>
              <a:t>Examples here </a:t>
            </a:r>
            <a:r>
              <a:rPr lang="en-US" dirty="0" smtClean="0">
                <a:hlinkClick r:id="rId3"/>
              </a:rPr>
              <a:t>http://www.mantidproject.org/Reflectometry_Guide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412776"/>
            <a:ext cx="7020272" cy="13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6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Stitching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205287"/>
          </a:xfrm>
        </p:spPr>
        <p:txBody>
          <a:bodyPr/>
          <a:lstStyle/>
          <a:p>
            <a:r>
              <a:rPr lang="en-US" b="1" dirty="0" smtClean="0"/>
              <a:t>Stitch1D</a:t>
            </a:r>
            <a:r>
              <a:rPr lang="en-US" dirty="0" smtClean="0"/>
              <a:t> requires </a:t>
            </a:r>
            <a:r>
              <a:rPr lang="en-US" dirty="0" err="1" smtClean="0"/>
              <a:t>LHSWorkspace</a:t>
            </a:r>
            <a:r>
              <a:rPr lang="en-US" dirty="0" smtClean="0"/>
              <a:t>, </a:t>
            </a:r>
            <a:r>
              <a:rPr lang="en-US" dirty="0" err="1" smtClean="0"/>
              <a:t>RHSWorkspace</a:t>
            </a:r>
            <a:r>
              <a:rPr lang="en-US" dirty="0" smtClean="0"/>
              <a:t> and step-size Only</a:t>
            </a:r>
          </a:p>
          <a:p>
            <a:r>
              <a:rPr lang="en-US" dirty="0" smtClean="0"/>
              <a:t>Similar fix to </a:t>
            </a:r>
            <a:r>
              <a:rPr lang="en-US" b="1" dirty="0" smtClean="0"/>
              <a:t>Stitch1DMany</a:t>
            </a:r>
          </a:p>
          <a:p>
            <a:r>
              <a:rPr lang="en-US" dirty="0" smtClean="0"/>
              <a:t>All other parameters are optional, and calculated internally if not provided.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356992"/>
            <a:ext cx="5256584" cy="3293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068960"/>
            <a:ext cx="8100392" cy="2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6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9"/>
            <a:ext cx="8229600" cy="2117154"/>
          </a:xfrm>
        </p:spPr>
        <p:txBody>
          <a:bodyPr/>
          <a:lstStyle/>
          <a:p>
            <a:r>
              <a:rPr lang="en-US" b="1" dirty="0" err="1" smtClean="0"/>
              <a:t>ReflectometryReductionOne</a:t>
            </a:r>
            <a:r>
              <a:rPr lang="en-US" dirty="0" smtClean="0"/>
              <a:t>, algorithm for </a:t>
            </a:r>
            <a:r>
              <a:rPr lang="en-US" b="1" dirty="0" err="1" smtClean="0"/>
              <a:t>quick_explicit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err="1" smtClean="0"/>
              <a:t>CreateTransmissionWorkspace</a:t>
            </a:r>
            <a:r>
              <a:rPr lang="en-US" dirty="0" smtClean="0"/>
              <a:t>, algorithm for </a:t>
            </a:r>
            <a:r>
              <a:rPr lang="en-US" b="1" dirty="0" err="1" smtClean="0"/>
              <a:t>make_trans_corr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3573016"/>
            <a:ext cx="8229600" cy="21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Stricter input checks and more useful outputs</a:t>
            </a:r>
          </a:p>
          <a:p>
            <a:r>
              <a:rPr lang="en-US" b="0" dirty="0" smtClean="0"/>
              <a:t>Common, shared code on </a:t>
            </a:r>
            <a:r>
              <a:rPr lang="en-US" b="0" dirty="0" err="1" smtClean="0"/>
              <a:t>c++</a:t>
            </a:r>
            <a:r>
              <a:rPr lang="en-US" b="0" dirty="0" smtClean="0"/>
              <a:t> side</a:t>
            </a:r>
          </a:p>
          <a:p>
            <a:r>
              <a:rPr lang="en-US" b="0" dirty="0" smtClean="0"/>
              <a:t>Verified against original python scripts and by instrument scientists.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0201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facility meetings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250704" cy="4205287"/>
          </a:xfrm>
        </p:spPr>
        <p:txBody>
          <a:bodyPr/>
          <a:lstStyle/>
          <a:p>
            <a:r>
              <a:rPr lang="en-GB" dirty="0" smtClean="0"/>
              <a:t>Scientific Steering Committee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Developer Workshop</a:t>
            </a:r>
            <a:endParaRPr lang="en-GB" dirty="0"/>
          </a:p>
        </p:txBody>
      </p:sp>
      <p:pic>
        <p:nvPicPr>
          <p:cNvPr id="3074" name="Picture 2" descr="C:\Mantid\Documents\Images\People_using_Mantid\Mantid SSC 201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7495"/>
          <a:stretch/>
        </p:blipFill>
        <p:spPr bwMode="auto">
          <a:xfrm>
            <a:off x="3707904" y="669074"/>
            <a:ext cx="4211960" cy="260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Mantid\Documents\Images\People_using_Mantid\Mantid Development Meeting-8x1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2" b="13754"/>
          <a:stretch/>
        </p:blipFill>
        <p:spPr bwMode="auto">
          <a:xfrm>
            <a:off x="3693486" y="3429000"/>
            <a:ext cx="4226378" cy="27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1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9"/>
            <a:ext cx="8229600" cy="492546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More recent additions: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 smtClean="0"/>
              <a:t>ReflectometryReductionOneAuto</a:t>
            </a:r>
            <a:r>
              <a:rPr lang="en-US" sz="2000" b="1" dirty="0" smtClean="0"/>
              <a:t> </a:t>
            </a:r>
          </a:p>
          <a:p>
            <a:r>
              <a:rPr lang="en-US" sz="2000" b="1" dirty="0" err="1" smtClean="0"/>
              <a:t>CreateTransmissionWorkspaceAuto</a:t>
            </a:r>
            <a:endParaRPr lang="en-US" sz="2000" b="1" dirty="0" smtClean="0"/>
          </a:p>
          <a:p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Attempt to fetch instrument-specifics from Parameter files, But everything can be explicitly overridden if provided.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More examples: </a:t>
            </a:r>
            <a:r>
              <a:rPr lang="en-US" sz="2000" dirty="0">
                <a:hlinkClick r:id="rId3"/>
              </a:rPr>
              <a:t>http://www.mantidproject.org/Reflectometry_Guide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933056"/>
            <a:ext cx="9144000" cy="10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Workspace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893018"/>
          </a:xfrm>
        </p:spPr>
        <p:txBody>
          <a:bodyPr/>
          <a:lstStyle/>
          <a:p>
            <a:r>
              <a:rPr lang="en-US" b="1" dirty="0" err="1" smtClean="0"/>
              <a:t>PerformIndexOperations</a:t>
            </a:r>
            <a:r>
              <a:rPr lang="en-US" dirty="0" smtClean="0"/>
              <a:t> - Workspace index analogue for </a:t>
            </a:r>
            <a:r>
              <a:rPr lang="en-US" dirty="0" err="1" smtClean="0"/>
              <a:t>MultiFileLoading</a:t>
            </a:r>
            <a:endParaRPr lang="en-US" dirty="0"/>
          </a:p>
          <a:p>
            <a:r>
              <a:rPr lang="en-US" dirty="0" smtClean="0"/>
              <a:t>Supports the same syntax</a:t>
            </a:r>
          </a:p>
          <a:p>
            <a:r>
              <a:rPr lang="en-US" dirty="0" smtClean="0"/>
              <a:t>Used by </a:t>
            </a:r>
            <a:r>
              <a:rPr lang="en-US" dirty="0" err="1" smtClean="0"/>
              <a:t>ReflectometryReductionOne</a:t>
            </a:r>
            <a:r>
              <a:rPr lang="en-US" dirty="0" smtClean="0"/>
              <a:t> for specifying, grouping and summing spectra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8960"/>
            <a:ext cx="9765937" cy="519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4" y="4005064"/>
            <a:ext cx="9144000" cy="26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0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wider set of automated regression testing</a:t>
            </a:r>
          </a:p>
          <a:p>
            <a:r>
              <a:rPr lang="en-US" dirty="0" smtClean="0"/>
              <a:t>Workflow testing for </a:t>
            </a:r>
            <a:r>
              <a:rPr lang="en-US" dirty="0" err="1" smtClean="0"/>
              <a:t>multidetector</a:t>
            </a:r>
            <a:r>
              <a:rPr lang="en-US" dirty="0" smtClean="0"/>
              <a:t> runs and for untested instruments such as SURF</a:t>
            </a:r>
          </a:p>
          <a:p>
            <a:r>
              <a:rPr lang="en-US" dirty="0" smtClean="0"/>
              <a:t>Better online documentation</a:t>
            </a:r>
          </a:p>
          <a:p>
            <a:r>
              <a:rPr lang="en-US" dirty="0" smtClean="0"/>
              <a:t>Road-map, workflow, regular testing, scientist-driven development cycles.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5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Diffraction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6980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205287"/>
          </a:xfrm>
        </p:spPr>
        <p:txBody>
          <a:bodyPr/>
          <a:lstStyle/>
          <a:p>
            <a:r>
              <a:rPr lang="en-US" sz="2000" dirty="0" smtClean="0"/>
              <a:t>Control and plot individual peak workspaces</a:t>
            </a:r>
          </a:p>
          <a:p>
            <a:r>
              <a:rPr lang="en-US" sz="2000" dirty="0" smtClean="0"/>
              <a:t>Control peak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and background </a:t>
            </a:r>
            <a:r>
              <a:rPr lang="en-US" sz="2000" dirty="0" err="1" smtClean="0"/>
              <a:t>colour</a:t>
            </a:r>
            <a:endParaRPr lang="en-US" sz="2000" dirty="0" smtClean="0"/>
          </a:p>
          <a:p>
            <a:r>
              <a:rPr lang="en-US" sz="2000" dirty="0" smtClean="0"/>
              <a:t>Control hiding/showing the peak list </a:t>
            </a:r>
          </a:p>
          <a:p>
            <a:r>
              <a:rPr lang="en-US" sz="2000" dirty="0" smtClean="0"/>
              <a:t>Control showing background radius</a:t>
            </a:r>
          </a:p>
          <a:p>
            <a:r>
              <a:rPr lang="en-US" sz="2000" dirty="0" smtClean="0"/>
              <a:t>Python control is mirrored in </a:t>
            </a:r>
            <a:r>
              <a:rPr lang="en-US" sz="2000" dirty="0" err="1" smtClean="0"/>
              <a:t>SliceViewer</a:t>
            </a:r>
            <a:endParaRPr lang="en-US" sz="2000" dirty="0" smtClean="0"/>
          </a:p>
          <a:p>
            <a:r>
              <a:rPr lang="en-US" sz="2000" dirty="0" smtClean="0"/>
              <a:t>Documentation and examples: </a:t>
            </a:r>
            <a:r>
              <a:rPr lang="en-US" sz="2000" dirty="0" smtClean="0">
                <a:hlinkClick r:id="rId3"/>
              </a:rPr>
              <a:t>http://www.mantidproject.org/SliceViewer_Python_Interface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573016"/>
            <a:ext cx="7092280" cy="29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3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40768"/>
            <a:ext cx="9144000" cy="39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7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Report</a:t>
            </a:r>
            <a:endParaRPr lang="en-US" dirty="0"/>
          </a:p>
        </p:txBody>
      </p:sp>
      <p:pic>
        <p:nvPicPr>
          <p:cNvPr id="4" name="Picture 3" descr="QLabIntegrationReport.pdf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229"/>
          <a:stretch/>
        </p:blipFill>
        <p:spPr>
          <a:xfrm>
            <a:off x="1763688" y="609560"/>
            <a:ext cx="5862487" cy="62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9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8229600" cy="4205287"/>
          </a:xfrm>
        </p:spPr>
        <p:txBody>
          <a:bodyPr/>
          <a:lstStyle/>
          <a:p>
            <a:r>
              <a:rPr lang="en-US" dirty="0" smtClean="0"/>
              <a:t>Warn when Integrated peaks overlap in </a:t>
            </a:r>
            <a:r>
              <a:rPr lang="en-US" b="1" dirty="0" err="1" smtClean="0"/>
              <a:t>IntegratePeaksMD</a:t>
            </a:r>
            <a:endParaRPr lang="en-US" b="1" dirty="0" smtClean="0"/>
          </a:p>
          <a:p>
            <a:r>
              <a:rPr lang="en-US" b="1" dirty="0" err="1" smtClean="0"/>
              <a:t>LoadISAWPeaks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SaveISAWPeaks</a:t>
            </a:r>
            <a:r>
              <a:rPr lang="en-US" b="1" dirty="0" smtClean="0"/>
              <a:t> </a:t>
            </a:r>
            <a:r>
              <a:rPr lang="en-US" dirty="0" smtClean="0"/>
              <a:t>work on WISH</a:t>
            </a:r>
          </a:p>
          <a:p>
            <a:r>
              <a:rPr lang="en-US" b="1" dirty="0" err="1" smtClean="0"/>
              <a:t>SaveISAWUB</a:t>
            </a:r>
            <a:r>
              <a:rPr lang="en-US" b="1" dirty="0" smtClean="0"/>
              <a:t> </a:t>
            </a:r>
            <a:r>
              <a:rPr lang="en-US" dirty="0" smtClean="0"/>
              <a:t>now works on </a:t>
            </a:r>
            <a:r>
              <a:rPr lang="en-US" dirty="0" err="1" smtClean="0"/>
              <a:t>MDEventWorkspaces</a:t>
            </a:r>
            <a:endParaRPr lang="en-US" dirty="0" smtClean="0"/>
          </a:p>
          <a:p>
            <a:r>
              <a:rPr lang="en-US" b="1" dirty="0" err="1" smtClean="0"/>
              <a:t>OptimizeLatticeForCellType</a:t>
            </a:r>
            <a:r>
              <a:rPr lang="en-US" dirty="0" smtClean="0"/>
              <a:t> now allows </a:t>
            </a:r>
            <a:r>
              <a:rPr lang="en-US" dirty="0" err="1" smtClean="0"/>
              <a:t>PerRun</a:t>
            </a:r>
            <a:r>
              <a:rPr lang="en-US" dirty="0" smtClean="0"/>
              <a:t> </a:t>
            </a:r>
            <a:r>
              <a:rPr lang="en-US" dirty="0" err="1" smtClean="0"/>
              <a:t>optimisation</a:t>
            </a:r>
            <a:endParaRPr lang="en-US" dirty="0" smtClean="0"/>
          </a:p>
          <a:p>
            <a:r>
              <a:rPr lang="en-US" dirty="0" err="1" smtClean="0"/>
              <a:t>PeakRadius</a:t>
            </a:r>
            <a:r>
              <a:rPr lang="en-US" dirty="0" smtClean="0"/>
              <a:t> stored in the </a:t>
            </a:r>
            <a:r>
              <a:rPr lang="en-US" dirty="0" err="1" smtClean="0"/>
              <a:t>PeaksWorkspace</a:t>
            </a:r>
            <a:r>
              <a:rPr lang="en-US" dirty="0" smtClean="0"/>
              <a:t> and nexus format </a:t>
            </a:r>
            <a:r>
              <a:rPr lang="en-US" dirty="0" err="1" smtClean="0"/>
              <a:t>PeaksWorkspace</a:t>
            </a:r>
            <a:r>
              <a:rPr lang="en-US" dirty="0" smtClean="0"/>
              <a:t>. Same for </a:t>
            </a:r>
            <a:r>
              <a:rPr lang="en-US" dirty="0" err="1" smtClean="0"/>
              <a:t>BackgroundRadius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1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Next Release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coming in v3.2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Planned Release Date: Friday 2</a:t>
            </a:r>
            <a:r>
              <a:rPr lang="en-GB" baseline="30000" dirty="0" smtClean="0"/>
              <a:t>nd</a:t>
            </a:r>
            <a:r>
              <a:rPr lang="en-GB" dirty="0" smtClean="0"/>
              <a:t> May 2014</a:t>
            </a:r>
          </a:p>
          <a:p>
            <a:endParaRPr lang="en-GB" dirty="0" smtClean="0"/>
          </a:p>
          <a:p>
            <a:r>
              <a:rPr lang="en-GB" dirty="0" smtClean="0"/>
              <a:t>Mantid Roadmap coming soon!</a:t>
            </a:r>
          </a:p>
          <a:p>
            <a:pPr lvl="1"/>
            <a:r>
              <a:rPr lang="en-GB" dirty="0" smtClean="0"/>
              <a:t>Planned implementations over the next 1-2 years</a:t>
            </a:r>
          </a:p>
          <a:p>
            <a:pPr lvl="1"/>
            <a:r>
              <a:rPr lang="en-GB" dirty="0" smtClean="0"/>
              <a:t>Covering requirements from </a:t>
            </a:r>
          </a:p>
          <a:p>
            <a:pPr lvl="2"/>
            <a:r>
              <a:rPr lang="en-GB" dirty="0" smtClean="0"/>
              <a:t>Scientific Steering Committee</a:t>
            </a:r>
          </a:p>
          <a:p>
            <a:pPr lvl="2"/>
            <a:r>
              <a:rPr lang="en-GB" dirty="0" smtClean="0"/>
              <a:t>Facility scientific computing strategies</a:t>
            </a:r>
          </a:p>
          <a:p>
            <a:pPr lvl="2"/>
            <a:r>
              <a:rPr lang="en-GB" dirty="0" smtClean="0"/>
              <a:t>Technical changes and updates</a:t>
            </a:r>
          </a:p>
        </p:txBody>
      </p:sp>
    </p:spTree>
    <p:extLst>
      <p:ext uri="{BB962C8B-B14F-4D97-AF65-F5344CB8AC3E}">
        <p14:creationId xmlns:p14="http://schemas.microsoft.com/office/powerpoint/2010/main" val="414147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Dates</a:t>
            </a:r>
          </a:p>
          <a:p>
            <a:pPr lvl="1"/>
            <a:r>
              <a:rPr lang="en-GB" dirty="0" smtClean="0"/>
              <a:t>8-10</a:t>
            </a:r>
            <a:r>
              <a:rPr lang="en-GB" baseline="30000" dirty="0" smtClean="0"/>
              <a:t>th</a:t>
            </a:r>
            <a:r>
              <a:rPr lang="en-GB" dirty="0" smtClean="0"/>
              <a:t> January </a:t>
            </a:r>
            <a:endParaRPr lang="en-GB" dirty="0"/>
          </a:p>
          <a:p>
            <a:pPr lvl="1"/>
            <a:r>
              <a:rPr lang="en-GB" dirty="0" smtClean="0"/>
              <a:t>14-17</a:t>
            </a:r>
            <a:r>
              <a:rPr lang="en-GB" baseline="30000" dirty="0" smtClean="0"/>
              <a:t>th</a:t>
            </a:r>
            <a:r>
              <a:rPr lang="en-GB" dirty="0" smtClean="0"/>
              <a:t> January (ORNL) </a:t>
            </a:r>
          </a:p>
          <a:p>
            <a:pPr lvl="1"/>
            <a:r>
              <a:rPr lang="en-GB" dirty="0" smtClean="0"/>
              <a:t>Neutron Training Course</a:t>
            </a:r>
          </a:p>
          <a:p>
            <a:pPr lvl="1"/>
            <a:r>
              <a:rPr lang="en-GB" dirty="0" smtClean="0"/>
              <a:t>Next run April-May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 Book</a:t>
            </a:r>
          </a:p>
          <a:p>
            <a:pPr lvl="1"/>
            <a:r>
              <a:rPr lang="en-GB" dirty="0" smtClean="0"/>
              <a:t>Email: </a:t>
            </a:r>
            <a:r>
              <a:rPr lang="en-GB" dirty="0" smtClean="0">
                <a:hlinkClick r:id="rId3"/>
              </a:rPr>
              <a:t>nick.draper@stfc.ac.uk</a:t>
            </a:r>
            <a:endParaRPr lang="en-GB" dirty="0" smtClean="0"/>
          </a:p>
          <a:p>
            <a:pPr lvl="1"/>
            <a:r>
              <a:rPr lang="en-GB" dirty="0" smtClean="0"/>
              <a:t>More details at </a:t>
            </a:r>
            <a:r>
              <a:rPr lang="en-GB" dirty="0" smtClean="0">
                <a:hlinkClick r:id="rId4"/>
              </a:rPr>
              <a:t>www.mantidproject.org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11" descr="C:\Users\rrc79113\Desktop\phot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/>
          <a:stretch/>
        </p:blipFill>
        <p:spPr bwMode="auto">
          <a:xfrm rot="5400000">
            <a:off x="5507503" y="1197353"/>
            <a:ext cx="3312368" cy="302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0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GB" sz="4400" dirty="0" smtClean="0"/>
              <a:t>Thank you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64" y="2122788"/>
            <a:ext cx="4383272" cy="2439386"/>
          </a:xfrm>
        </p:spPr>
      </p:pic>
    </p:spTree>
    <p:extLst>
      <p:ext uri="{BB962C8B-B14F-4D97-AF65-F5344CB8AC3E}">
        <p14:creationId xmlns:p14="http://schemas.microsoft.com/office/powerpoint/2010/main" val="263768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Supported Platforms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Staying the same</a:t>
            </a:r>
          </a:p>
          <a:p>
            <a:pPr lvl="1"/>
            <a:r>
              <a:rPr lang="en-GB" dirty="0" smtClean="0"/>
              <a:t>RHEL </a:t>
            </a:r>
            <a:r>
              <a:rPr lang="en-GB" dirty="0"/>
              <a:t>6 64bit</a:t>
            </a:r>
          </a:p>
          <a:p>
            <a:pPr lvl="1"/>
            <a:r>
              <a:rPr lang="en-GB" dirty="0" smtClean="0"/>
              <a:t>Windows </a:t>
            </a:r>
            <a:r>
              <a:rPr lang="en-GB" dirty="0"/>
              <a:t>7 64 bit</a:t>
            </a:r>
          </a:p>
          <a:p>
            <a:pPr lvl="1"/>
            <a:r>
              <a:rPr lang="en-GB" dirty="0"/>
              <a:t>Ubuntu LTS 64 </a:t>
            </a:r>
            <a:r>
              <a:rPr lang="en-GB" dirty="0" smtClean="0"/>
              <a:t>bit</a:t>
            </a:r>
          </a:p>
          <a:p>
            <a:r>
              <a:rPr lang="en-GB" dirty="0" smtClean="0"/>
              <a:t>Changed this release</a:t>
            </a:r>
          </a:p>
          <a:p>
            <a:pPr lvl="1"/>
            <a:r>
              <a:rPr lang="en-GB" dirty="0" smtClean="0"/>
              <a:t>OSX </a:t>
            </a:r>
            <a:r>
              <a:rPr lang="en-GB" dirty="0"/>
              <a:t>Mountain </a:t>
            </a:r>
            <a:r>
              <a:rPr lang="en-GB" dirty="0" smtClean="0"/>
              <a:t>Lion +</a:t>
            </a:r>
          </a:p>
          <a:p>
            <a:r>
              <a:rPr lang="en-GB" dirty="0" smtClean="0"/>
              <a:t>Last supporting release</a:t>
            </a:r>
            <a:endParaRPr lang="en-GB" dirty="0"/>
          </a:p>
          <a:p>
            <a:pPr lvl="1"/>
            <a:r>
              <a:rPr lang="en-GB" dirty="0"/>
              <a:t>Windows XP </a:t>
            </a:r>
            <a:r>
              <a:rPr lang="en-GB" dirty="0" smtClean="0"/>
              <a:t>32bit</a:t>
            </a:r>
          </a:p>
        </p:txBody>
      </p:sp>
      <p:pic>
        <p:nvPicPr>
          <p:cNvPr id="4" name="Picture 2" descr="http://t1.gstatic.com/images?q=tbn:ANd9GcS-MpsJgLcp-RxWjWt_mTftrD_yHR030rdGNuTXrYB0INYem1FLz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4744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hQSERQUExQUFRQUFxgaFxcXFxgXGBwXHRkYFhgcGBgYHCYeGBwjHBcXHy8gIycpLCwtFx8xNTAqNSYrLCkBCQoKDgwOGg8PGikcHSQsLCwpLCksKSwpLCkuLCwvLCwsLCksLCwpLCwsKSwsKSksLCwsKSwqLCwsKSkpLCwsKf/AABEIAKkBKgMBIgACEQEDEQH/xAAcAAAABwEBAAAAAAAAAAAAAAABAgMEBQYHAAj/xABSEAABAgQCAwsHCAcFBgcAAAABAhEAAwQhEjEFQVEGBxMiU2FxgZGx8BcyM3KSodEUI0KTssHh4ggYUlRz0vEVQ2KDoiU0dIKzwiREY2SUo9P/xAAaAQADAQEBAQAAAAAAAAAAAAABAgMABAUG/8QAKBEAAgIBBAIBAwUBAAAAAAAAAAECEQMSEyFRMUEyBGGBIqGxwfAU/9oADAMBAAIRAxEAPwC078u7Sp0fLkGmUlJmLIViTisATt5oyzy3aT5SX9X+aLt+kb6Kk/iK+yYw4eNcMgMvflu0nykv6v8ANHeW3SfKSvq/zRRVHIMA1re8l9cAfHZ8YNAsvflu0nykr6v80d5bdJs/CSgP4Z7M84ocHQspLgkG4cWLEMbi7EEjrO2DSBZevLbpPlJf1f5o7y26T5SX9X+aKIPGx7t9/bAixyy1H742lA1F68tmk+Ul/V/mgfLVpPlJf1f5oorQYJhtKBqZehv0aT5SW9v7vV0PrcXjhv06T5WX9X+aKNhg4EMoIRzZd/LPpPlZf1f5oON+XSfKyvq/zRSMMKJRFFjXQjyyLoN+PSfKy/q/zQYb8Ok+Vl/V/mimpRB8QA2MXfI98HRHoG5LsuSd97SXKy/YbtvA+V/SXKo+r/GIPQ+5Csqm4CnmKSfpkBCG2grbEPVeLZQ7yFYsfOTZEv1cUw9b4G98K1jXkZbjGKt9zSQb51DHXwdu/VAeV7SXKo+r/NE+neEma61AP/Dn/wDWEp+8RUAcWqlKOoGUpA7cZbsMC8YayEL5XtJcqj2PxgfK7pHlUex+MNtJ72GkJAcyRNGsyV4v9KglR6gYrK0FKilQUlSc0qBSodKTcQ6jB+KJuU15LgN9zSPKo9gfGBG+3pHlUex+MVASza2Yt2t3gwYIhtEehdyXZbvKzpHlUex+MGG+xpHlUex+MVMIgyARlzjqIY9oJHXG0R6NuS7LYN9fSPKo9j8YN5VNIcqn2PxiqJTZoUQiNoj0bXLstQ30dIcqn2B8YU8p1fyqfYEVVKIUwRtuPQNcuyznfN0hyo9js1wU76FfyqfYHxisFMEUmNtx6Drl2WdW+jpDlU+x+MCN9HSHKp9gfGKiqY2cdwmyDoj0DXLsth309Icqj2Pxjhvo6R5VPsfjFZSRbXDtMoZxtuPRtcuybVvo6SDtNRbIlFsnveNzp6klCSdYB90ebp0riqYGwL9hj0ZR+jR6qe4Rz54pVR0YJN3Zlf6RvoqT+Ir7JjD3jcf0jB81SfxFfZMYbEUWZ0GUrLPK77eaCwLbNfhocUXUqXwSQEq4bGoqXiGAoYYQEtZQOIkvrEIp2xyejUea7EA9RY9Ta4MO1hBoVhQIP493O+beNXEQbY1vBPwHVDJCtgJSdUGGuzPkL2vle7dJMCgN2dPjpgwQ0OkI5AAQogNlbnECkfdfX1ar/cOd1EoiiRNs4SSzscJJALFnABIBycAgtzjbBgmDpBZtWzs+A7Itm4HcEvSMx1OimQeOsWKj+wg96uoXuC2oq2aKcnSIvcxuQqK9eGQnigsuaqyE9f0lN9Eczs7xr+53e6o6Ih0mqqQxcgKwnaAeLKGwli2swvV6U4CWmXQykinlWWpNiQAXTKbLX84eoXxRPbntLyJyGkskp85B84HWT+1fXz3jilm1OkdkcWlWOUyZqs1JlD9mWApXtKDdieuB/slB87Gv11qUPZJYdQheqqkS0lUxSUJGZUWEVWs31aFALKmLOoJQQ/Ria3PEpTjHyyqi5eEWL+xKfkZXsJ+ECNDSR5qAjnQSg9qSIoc/foQ4CKZR2lUwAc3mgnV3QvS778s+kp1Av9FYIbaMQDnmLRPfh2U2J9F1+RLT6OaromfODrJZf+qInTuhaepThradLapibgc4WGVLPPYf4oeaB3VU9YDwC3Kc0kYVDnwnMc4tEtFYyvlEmq4ZiO6verm0wM2mJnyc8OcxIzs3pB0X9bOKWhjz+P6xvGkd0kqQvDTDhlYuPKSeIxPGKVZJXnYOCbKZ3Fd3Z7hUVSDV0QaZczJbYcR1gj6Mwe/XmFDpx503TObJg9oy3g4MlELIQ/hj0EauiFUyY6TmoQTLhUS4WTJhVMqMahFMuBUnO0OAiE1JggEEy4JUICQDBps7DaGS1OeaMYUmBw8NknPMwsEuGhSjomzvDChaekIIJiRSIAS2gTACJVHmq6D3R6Ko/Ro9VPcI851KuKroP3x6Mo/Ro9VPcI5vqPR04PL/AB/Zlf6RnoqT+Ir7JjDo3L9Iz0VJ/EV9lUYa0QiXkC/j3xwgyXPucDmtlrOvpjgIehGw8mZhILA52U5BBBSXYg6zAItr8a45Ig+Dqh0hGwEjZn8IURn4yjgmDhEVUSbkBq6A3vJ6826AIUSmBTLhRMuGoSwAiFUIg4EGSmCAkdzW55dbUokS3GK61N5ssG52PkBznY8a7uh0lLpJIo6UMiUkCYE5lwCJfSQQVHNiBfEYb71egvk1F8oIHDVRGB/2T6MdDOsjnVD7Tm59KJoCEkpUkrUQQOOSXJOZKy6ss3jg+om3wjv+ngo+SD0FuwQV8HPwpUqwFgBzA5Hohhp9Zkz0rlcIk3DJdKk53cG2bWybmhxovc3KlTVTJ/BcZsBXxmN/NvxTcXz7YDdJpjCQhIycOGIDNa1mu3a8cPg6+G+CoaVdRxrVMWov56io2d2UpywJ27YQRSLWEjJNns9+YbYk6cmap1e/455xKjRuVwnVd82uemIyLxIOVopKApT+bk4ObAlxrzTaJNWjRtGI3B5mGY25Q4XSMQHBBJc+qSvq80fjCiJIJYfQALqslrMHzewhKHsrlVJVKWkqxAv5yCUkHWxAsbt0GLDI0vUrQUCfULQXdJmKWcrAnMpI1O3TnAaUpMQc+cwuTmxFi2u+eyI/RWkTJWL2SdgOXTlr8WiseCUuS/7mNGokodRBLXxMC/O+ees90O1boEy5roTn54SAy08zWKhcjrBsXjp9AmopiEEJJDpIuxG0E5RG6N0VNly2UyzZ2LgP/iz15xVNrwSpPyR2+BucCFCspz81OA4TDlxslbWVYEdB2mKgiT49/fGzytEJTLVTL4yJiVEOXGI+kS+wviHSuMvm6MMqYuUrOWpukZpJ6QQeuPRhk4pnBOCu0RaZEG4OJE07QwrZ2GLKVkXESmKDRHT6m9oGdOKsz4ytthJErilXfFESY3LkwWaHAYQ8TRKIuM+qHcuUAG2Q6QjYypKJheHeFoMuCKMEwZRhNSoBSoSUqFGQWqVxT0Hu8dsej6P0aPVT3CPNVTM4qugx6Vo/Ro9VPcI5s/o6cHl/gyv9Iz0VJ/EV9hUYilLlrddhG3/pF+ipP4ivsKjEkhOFT4sTpws2Fr4sWt/NZud9USh4Kz8hWg6R4ya+uAAg7PFkiLYCRCpL6tkAkQolEVSJNgtz/wBNUKJR46/HZApRCiUQwoARCqUwKUQqlEEAVKIe6P0aZ06VJYvNWlJaxwquog8yHMEp5acQCyQh7lIctzAkPFk3s6ML0nJf+7StY6QAjuWYWTpNjQVtI07TO6yTRz5clSJiuDlJUAgJwuoqSLqUGICD1TIhtIbuETlA8GZaRxcRUCXLEEgBhhPOfOMVndhUldfVqd2mBCeYoQiUf9SVdpiLkVbT5KLHjDV3x4M8knJr0e7HHFRT9kxLqjLSpRSQcasAOFWEZWDWHMNURFTTTSAEpxrW7ZlnyDdfNYROVc5IJA252uW5+iEpO6iRTKJmEgtYgEgANbFkH+6Fu3RqpWLaH0CpAKphuA+F3IZiz684PoyfwhUpTMCyTtyyfUXHbAy92FMbqK5aSCnGsEILg2Km1vmdcJ8WWEJJYgPm7vcm1tfu6ofTxyLqE6+WQpKhkFH3pIPTnEpS04Mt8iwHVmH7TCM5KVpzvbt+Pxh2myRsezdTdP8AWJKPJRy4EtDyPlNOsEALSznV0F8ohtIbm5kpbqAKFWxO4ze51Hpid0hpinoimWsqM2cEq4NDlZYKYnUkMDnmx2GGqN8CQHlqkzwpQcoKcTpJIzB4o17Ot4q48Wial6F9zdSuW0tTlGq5srpGYMWvQFQZq1YsTpcEkADY1s4qkpKUkKHmqbw22+uLzueAwKZrqd9rgd0bE9UqNlVIfV/mYhnLIWOrzh1pxDrik7uqQIqETNUxLHY4uOsursi+kRRd8Q4dHy5lyZSkjncESf8AuMdy5Zxy8FLr9IJT9Iv41RBrnGYefxqhCfOKlOoXPi0LUVIXyjshjo4pTOFPqJjkEmYP2RfmOyHM8AEAAk+7LXB5Epg+uLJEWxYwksM8HWqG61ZwTBJq4QKoFaoRUqAEFa4SUuCzFwiuZAGAqVcRXQe6PTtJ6NHqp7hHlmqXxFeqe6PU1J6NHqp7hHNn9HTh9mWfpFejpP4ivsqjEgI2/wDSIHzVJ/EV9kxiqUwuNcByPkKlEHCYMlMKJRHQkc7YCEQslEGwdHVl1QqlEMIAmXCiUQZKIWSIJgiUQslDRyEwqE2z6vfGMECYt+9OP9pj/h5v2pUVT74s29zOCNIyifppWgdJZXckwmT4spj+SE9MOKipz/3qpP8A98xohNGBXylMwgshQ7VOB3xbt1lOEVdUGN5uLL9tKZliedZiBpaYJmEuRl2ggx8++Gz3VykOatZKu38fvMWPQqJfydctaQpKwcZtivrD7NUNZGjgQVtbLqPfshxoz5pRSeonZCx82aXKobTNApEuWhVMZ4lBIQpCkpCgnzAsKLpIAF75bbxXKTTpmomIUhIMuYoJZywUSrCHNgHsBYBmyEaLP0kESjq59nbGTUp461FgFrdsrCwt1x0XaI0WaXpYJSCoOHAz57GJ2g0whwr9m4DWcCKzTS8TAi1oeKlBGWZ1auqJ3yUrgDRUybWqnTJtLLnJM4qScWApNsLlQIKcIQBswxa9G0SJS1zZoQZ60BAQgOmXLGQci99usnbDPcGsolLlEB3d9vTFgnqAfa33s1oo5ccCVyQVWkE2sARq1vF03M+h/wCY+6IuXoYCScWZD9GsN3xYaCRglpTsF+k3PvMJgg9VhzTTjQ5eKTvjIfRcwf8Aqpb/AOUIurxSN8FT0MtDtwq0nrxCb3BUejD5I4ZuosyyZJJVaxtcw+okFjZj1QtKosOd4cpDvcBgTfW2oc8eiecNlShBSpo5a4QXMt48a4xjpsyGsyZAzZxu2Vj2WHf74aTJ14AQ6l/fn0Ew3WuCrXCSlwAgrXCSlRylQmqAETqlcRXqnuj1XSejR6qe4R5QqjxFeqe6PV9J6NHqp7hHNn9HVh8My/8ASGHzdJ66vsKjGUiNo/SDS6KT11fZMY6lMPi+ImZ/qARL8dTwqlEClELJEWIAJlwqJXjng2eeoN1QoJdgXF3trHTBMAJfjx1wolEclMKYYwoVoMI5oPLRGCGly4ktGTDKmy5otgWCejJX+kmEZEiJKnpntCSfA8VyXDd7IdcmcPNmoA1MFJLhztKVN/lmKhXyGWDkx58tbZxdtDy/llCqmUfnJTFByLjK+pwSkn/GrZFUrKXEMN3TbnsWIYsxcZao8PNCpHs4Z3EnNEHFKAfMAg8+R7YUVR4jgPnDI7R080QugqpSGQoMh/OsGObM9xFim285SgBcLY4e1IuOmJJDtlTqdI4kqlk3BKSC+pWGKbwuKYcIdlMG6m74fVJK9JVCSpgVgpBJQ3EChne5b3xYq3e0n4AumMtdziSVFIUl3HGGz3g88XURHLg6loFJSmzvsII58ug9kH0pRqATZxmSGLcxvB9zdTwsoSqmSiVOk1HBMAwLJxOxuzdIyIzhDRW52s0iqYtEuVT05UuW4JC1ISSlQYWJJHnDK7Qqg7HckkmSO5uuHBheRS4+H3dsXTc9QCYjh1EkPYarHwOqKHuq0AqkSsglKcwHSE2HbkIue42XUGipgrip4JJKcLKL8Z1ObEu56YKhYkp0iwSEFasX0RkIfQlKNtnMzQpHTCOlHPKVidUeKQM1cUddn6g56ooe+DXBU6XKGSA5HuT2ccRdaqqCAqYogJlg55YtfUBZ+dWyMe0hpIzZq5pfjmz5tkl+drnnJjqwxuVnNmlUaAmzIazJsJzJ8Npk6Ow4xSZOhrMnQnMmwgtcAIZa3hFSoBaoTxxggqVCalbI4qgJYBUkKVhBIBUxOEOxLC5YXYQDHTiHOF8L2xM7anaz9EIqVAqMEJtAGEqk8RXqnuj1lSejR6qe4R5LqTxVdB7o9aUno0eqnuEc2b0dOHwzNN/4cSl9dX2TGQITGw7/AEOJS+ur7JjI0piuL4ksvyBSiFQj8IBKYdzKBaEoWpLJmAlB2gHCfeGipETlJF3fKzbXGfMz+6DJRBkJhQJggCpTBsMHCYMEwQCaUQ+ppEFkSofSZcK2MhWTTxL0VJlDSnRcRKyZ4THJkbOiKQ9pVGStMxOrMbR4+/bDndNo4KT8qk3Sq8xI1Ktxug/S9rWTDVdclg3WTBdG7pU0y7qCpa/OSHLfhfw5iEsbmqZ0RyKLK+qlCxiKiOg6+stc9OR2RK6K0ipFrlIYOp1OT+y7e4RJaV3NBQ4el48s3KBco24RmpN3w5jU4ZoiQpyMyPeTkOjxsjicXHhnWmpEZup0GF1Uqeh04mRMw3LuSkkkgNci/NGk6LUJUsBhzsln95vFZmTAwbaH2eNcOVypU/CJypgIDMFKwai5S7PZnh4S55FkuCE3dIp51RTKUpAWmaBMwhzwTG0wpyYtn+0dRMaLoSvQZaUpw4W4uFsLbBhsG2RWJu4eUpTheEAuAGAybULZC/T1v5u5yRLTiMyYgi7oWUkt0Z7LvF7JDHdpuaXVTZUtKgEzFjFa+AHEo4ibWcZG5A1xcZMvCABYDIDKCUS3QknMjXm2p/dC8GK9gk/R0JzFnzRmfcNvw/rHKm6k56zqHT8O6KZux3ZpkpVJknFNV5ys2fWfuGvozok5OkI5KKtjDd/ukSr/AMNKNg2Mg9BYnnF+j1rUWZNgi5huSSSS5JzJNyTzwgtcd8I6VRwTk5Owy5kILXALXCSlwwpylwmtUBjvCRVACCTBCY5ZveEyYwQ2LoyOb9GrWHfq15QmVRylW57a9V3t2a9Wt7Ex+PwhWw0cowQqjujUPdBCYVsZIJUniK6D3R63pPRo9VPcI8jVHmq6D3R65pPRo9VPcI58j5OnGuDON/fzaX1lfZMZMhMa1v7ebS+sr7JjKEiL4vic+X5BkphdIgqEwqkRYiCkQYCOEc8EUNCktEJQshbQTDqXDqSp4jhO5oWQotshWhkyWp6tKbk+4x0zSSTkk83gRGSyAdp90PEc+WzL+sLoQdRxnLVYBub4wtK0Yc1m2toKK0AWYQ2nVZJFyRshlFIVybJzRel1Up+ZLoGaSbHo2eNd4sUurpK03PAznBLWcj9pOSuno40ZwqvJLB2e5di3NCKp7Wfs8WiWTDGZXHmlA09W56ajJpic8SD/ANpvlsJhpNkEK4wKSdoIs/P1xSKDdlUySBLmEp2Lc9pz7TFmpd8yoCePJQroLe5o4pfRv0dkfqk/JM0ylhuM2eVxn+Puh3NQeKgkElit/d8bRCeUwa6UPzNCUzfRmfQp0j/m/rCL6WQ//RA0GXMsAATYam74aaR0tLkpKp0xKQNQPuJ/p1xmlfu+qpgICkoB/ZDn4e6K3U1KlnEtSlnaov2bOqOqOB+znlnXot+6LfDVNBl04wIyxNf/AJQe8jq1xTFr53JuTclzm5OZgq5kN1zI6YxUfBzSk5eRRU2EFrgq1wkVQwoeYSLHVq54RUuOUfu94ce4wQqf+vXACATBcUApUFKoAQFKgZ60lRKQQnUCcRHSWD9kJkwRSoVsajiYIoxxMEJhWxkgT48dnbBSrx46PdBpZTiGPFh14SArKzEggXbVCDxNsokBPVxVdB7o9e0no0eqnuEeQJ5seg90ev6T0aPVT3CJSKxM639fNpfWV9kxlaExqu/mOLS+sr7JjLZYjqw/E5c3yF5U0gEBr5nWzM3R8BAgQRMKzJbYbpOIPYu1yGVsNn6CIsRCwanpVzZiZctJXMWWSlNyTn3XJOTElmgjxdt7v5mm0lWAAzZEnDLe+E4VLPUSEezAk6VmitTobjeurf8A25Wz8GJvH7MLP1tzxByNGzTO4AS1cNiwcGzKxC7EHmu+TXyvEbJrJiJgnJWoTQcQmPxsebk63Ob5uY1rTGmZVNpCgrZiWFTTKEwi+H0ZSphctjwnW3Q0K3JfcdRT58Faqt76plS1rUZHzaStSRN4wSA5thbIbYq5L3yiyad3BrQF1VPMRVSCVLK0F5gBcnEB5zayC/MIq/C64MXfuxZKvVE3pHQU2nlypisBlzg6FoViBsCxLBixduY7IJXaInJpkVK8CZUw4UAqONRuLJa4ZJLvkO2wbhiNIU07R83EEpabKmJD4ONxgDkHcttCl7Ihd8HTXC1ZlBJRKpHky5ZDMAwUpufCG/wpTtgKTvSFxVav9ZCSElSkpSLrUlIfJ1Fh7zD/AHR7nZ9CUJnBLzAopKFYgyWCrsLjEO2Ge59ZXWUqdtRI/wCqkn3Rf93p+VUtWR59BVdJMpaUP0AFZP8AlRpSakkZRTTZTdz+5SorETFyAjDLIBxqKQS2IgMC9u8dUJKQVZa417cQPkwoqPJc6ROqZ17gqKBLBHqlQ/y4p+5rc7JFPOqqor4CQoICEFlLmWDPqDqSM9ZuALhT83+AuHCr8kBKkgaoMqbFnVoilq6SfOo0zJM2mGJcpazMCkMS4JcuyVNzpZrgww3R6GlSaKgnIBC6hBVMJUSCcKDYHLM5Q2tC6WQipobnv0am6NfuhJUy3jxqiy1+5+Sik0bNAVjqpqUzeMWKSWLD6PVEjpjRGi6Os+TzkVEzGUZLKUygrCkOQoKWXdZd2BDc41obQyihRJAAJJyADknmAhGatiRcMSCCGIIsQRqIjSdzWhpNDps06gtaiMVMvEwSkyppWJgtiLApFtTxUt0NZQfLSRJqEy0zaj5SOEBUteI4TLJJCRjBfKyoGq2bTSv70QCqg4WtnnrL4bE7HSD0vD+o3OTUUKK0mWZU1ZQAFOsEFQchmzQci+W0taJe5Snq6WpXJo6ujmyJfCIM5UxUuaAFHCDMs/F1ZYgb3EQWntASpOhaWrSrHNmz1BSkrUUYcM9TYTYLHBoSWGaTG1XwNoZWFLgijGkbrNAaJ0bUBE+XUzUzEhQQiYoCUgcUqUrGFrJLlnZk5batvg7mE0FYZUtRVKmS0zJZNyEqKklJP0mKSx2EO5BJymmZwaGG57c7OrpxkyMHCBBXx1YRhSUpNwDfjizREKqHGLUQMhqa1uiL7vJq/wBpr/4Wb/1JEZzIVxE+qO6BfNBcf0pk/ui3KzqJNOqcZZFTLMxGBWIgDCWVYalpuHGey8KTmLf02NF50xuGSpWh5NMVJmaQkYphUtS0hkSpqiEk2CQqYoJDB2yzhxM0doVFYKBUqrKsYkmr4Yj54nA4lg4Wx8V8LOMiLwmsfbM6KoI8aNoLewlqr9IUVQo/MSMcmcHAGLzJikJIxsCHTk6SI7QO5zROkkT5FGmplVMmUZkubNW4mgWxKQCUgElLgJBAWGhHMZYzNngpMEC3AO0RyoDYUgcUEJgCYKVQox00uD0HuJj2DSejR6qe4R46m5Ho+6PYtJ6NHqp7hCSHRne/l5tN6yvsmMuRGpb+OVK+WNXcdVn7YyxOXZ9/jqjrw/E5M3yYri2v4/CAxwm8Cgi7vlxWIF3GdrhnsGu19tiBypkWfe+3QypC59PVf7tWS+DWrUk8YAnYCFqBIy4pyBIquKEzAatUFOnZfpe9mQp5lXSfJHBM8TOMZd8h5oJB2kAsb5E2n69Gla5MqTNlyZMmUUyFTeKlZBS4GsYrNmWlu12jPgkO7CDKD5wNL8tjal4SNR3NaNOiFTqirqJGBUpSUyJSytU1bgpLEC4YgWPnlyA75hwjDoEFSkDJhBHgpVyBu+EaBXVv9m6NlyZMxIrKtQmTloUlRlpQykocOHBYNkXmbYJu3Eutp5GkZRQmYoCXVSgRiCxxQtncgEYXa4KDYAxR5MqHKZY5oCh79hc74JjcOhI0hSlRAAmAkksAwJzOVxFr0PpSUrSmkJM5SRT1nDS1KxAB0lQScWQ4vCMdpEZ60KhDJC3R5zYDc2ALlLNh1RpRs0XRoOh90SZunjNKkiX85LQSQAEIQoJY7CUlQ9aENE1Euopa3RxmolTTULmSFLLIW0wHDi2ug9SgQCxigLW58d0JKVC6F/H7B1f3+5olNJToqjq+GmylVNUjg5cqWrGyWUMarBg6yTq4oAcloFejxpLRVGmRNkpm0jomImrwcVsLuASHwpULMxOsNGbKWNQA6Bzk32558whNbHNuuNp93yFS9ejS90VRJFHomXKnomiTUpSpSSACUqKVKAzwYgWVkQx1xDb5dUlWlVKSpKk/M3BBGSdYLbYpRMFNubmjKNGcrNa0zpqVL3SU80zEcFwQSV4hhBUiekOp2HGUkczw10JoiXRabxVUynKZ/wApXTKCsQExUxJRjcAIVhWsC9zYHKMtBGWQ5g/ucd8ECLZBteTa/gYGj19qG18+Pdmzbn/lMk1qdIV0qZOm06+DlCdiDBwpYSQEywSpISAATfYYo+m6lKtzNGkKTj+VTiUAjEAfld8IuBcatYimsBYADmaAKhsv4zjKNOxtZd9++pTM0gShSVj5LLDpIUHxzrONdxC2/FUomVdNgUlbUqAcJCr45hItrjP8Vm1fHPuHZCZYZQEqr7Gcrsv+8tUpRpJZWpKAaWaHUoJDmZJYOdcMarernypKlmr0eoSpZUQmeoqOEEkAYLkswy1RTJqcgWYscwdouzsc7G/NcQRUsO7DqSO3myhH5sZcqmazpTdPKpZu52oUoKTIpSJoSQpSQuTKlKcC7pxEtmcJhCdveJVpA1qayk/s9U/5SZvCjFhx8KpDMz4nS72F87RlQDZWeCFId2D9ETaKJm2bmN2Mqr0vpOeFJRJNKESitkFSUlnZR1qxEDNiHAMVLeMq0or5ipi0pBo5gdSgkEmZJs51xn6gDnAKAOcLQ1gSjxR0CBxQUmBwsAp03JDZkNhLkbDittwq2RgHTJjkks5JNg1y+TZC+QtYbII8c8FeMECYbHoj2NSejR6qe4R45nLcZAMGsG6ztPPHsak9Gj1U9whWMiu7424qZpBMoSlpSZZJOIEu4bVFIG8rVcrK7D8Y2qOho5JRVISWOMnbMX8i9U3pZXYfjAeRaq5WV2H4xtMdDb0+xdiHRi3kWquVldh+MFG8nVctK7D8Y2uOjb0+zbEOjFRvK1XKyuxXxgDvKVfLSexXxja46BvT7Nsw6MTG8jVctK7FfGDp3lakf3srsMbTHRt6fYdmHRjQ3mqrlZXYYHyOVXKSuwxskdG3p9m2YdGN+Ryq5WV74A7zdVysrsMbLHRt6ZtmHRjB3marlZXYfjBTvLVfLSuw/GNpjo29M2zAxQ7ydXy0rsPxgFbydWf76Ts80++9+mNsjo29Ps2zDoxI7yFVy0rsPxgp3j6rlpPYr4xt8dG3Z9m2odGH+Q2r5aT2K+MB5DKvlpXsq+MbjHQN2XYdqPRhp3iqtm4eV2K6tfT2wQ7w9Xy8r2VfGN1jo25I23HowlW8LV2afJ5+KrNzz2sw6oJ5A6vl5Psq/mjeY6BuSDoiYN5Aqvl5Psq/mgp3gKv94k+yr+aN7joGth0owT9X+r5eT7Kv5oD9X2r/AHiT7Kv5o3yOgamGkYF+r5V/vEn2FfzQH6vdX+8SfYP80b9HRrZqMA/V6q/3iT7Kv5o79Xmr/eJPsq/mjf46NYaPP/6vFX+8SfZV/NHfq8Vf7xJ9lXxj0BHRrNR5/wD1dqo/+Ylewr4xu0mlKUpGwAdgh1HQD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://blog.gameagent.com/wp-content/uploads/2012/07/Mac_OSX_MountainLion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r="6152"/>
          <a:stretch/>
        </p:blipFill>
        <p:spPr bwMode="auto">
          <a:xfrm>
            <a:off x="5652120" y="4437112"/>
            <a:ext cx="2705100" cy="175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2"/>
            <a:endCxn id="1030" idx="0"/>
          </p:cNvCxnSpPr>
          <p:nvPr/>
        </p:nvCxnSpPr>
        <p:spPr bwMode="auto">
          <a:xfrm>
            <a:off x="7004670" y="2810670"/>
            <a:ext cx="0" cy="1626442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ttp://us.cdn2.123rf.com/168nwm/boykung/boykung1108/boykung110800169/10388756-answer-wrong-and-you-will-get-a-cross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663" y="1772816"/>
            <a:ext cx="1820030" cy="154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7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User Interface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Drag and drop</a:t>
            </a:r>
          </a:p>
        </p:txBody>
      </p:sp>
      <p:pic>
        <p:nvPicPr>
          <p:cNvPr id="2050" name="Picture 2" descr="C:\Users\rrc79113\Desktop\DragandDrop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" y="1700809"/>
            <a:ext cx="9024478" cy="496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60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Plotting Improvements</a:t>
            </a:r>
          </a:p>
        </p:txBody>
      </p:sp>
      <p:pic>
        <p:nvPicPr>
          <p:cNvPr id="3074" name="Picture 2" descr="C:\Users\rrc79113\Desktop\Plot Improve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5" y="1700808"/>
            <a:ext cx="9001175" cy="371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1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2346</TotalTime>
  <Words>1183</Words>
  <Application>Microsoft Macintosh PowerPoint</Application>
  <PresentationFormat>On-screen Show (4:3)</PresentationFormat>
  <Paragraphs>332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Mantid slide template</vt:lpstr>
      <vt:lpstr>Mantid Release Presentation</vt:lpstr>
      <vt:lpstr>What is this meeting</vt:lpstr>
      <vt:lpstr>What we targeted for v3.1</vt:lpstr>
      <vt:lpstr>Cross facility meetings</vt:lpstr>
      <vt:lpstr>Training Courses</vt:lpstr>
      <vt:lpstr>Supported Platforms</vt:lpstr>
      <vt:lpstr>PowerPoint Presentation</vt:lpstr>
      <vt:lpstr>User Interface</vt:lpstr>
      <vt:lpstr>User Interface</vt:lpstr>
      <vt:lpstr>Instrument View</vt:lpstr>
      <vt:lpstr>Instrument View</vt:lpstr>
      <vt:lpstr>Instrument View</vt:lpstr>
      <vt:lpstr>Instrument View</vt:lpstr>
      <vt:lpstr>Catalog features</vt:lpstr>
      <vt:lpstr>Catalog publishing</vt:lpstr>
      <vt:lpstr>PowerPoint Presentation</vt:lpstr>
      <vt:lpstr>PowerPoint Presentation</vt:lpstr>
      <vt:lpstr>Framework</vt:lpstr>
      <vt:lpstr>Framework – New Algorithms</vt:lpstr>
      <vt:lpstr>Framework</vt:lpstr>
      <vt:lpstr>PowerPoint Presentation</vt:lpstr>
      <vt:lpstr>Indirect Inelastic</vt:lpstr>
      <vt:lpstr>PowerPoint Presentation</vt:lpstr>
      <vt:lpstr>SANS – New Instrument: LARMOR</vt:lpstr>
      <vt:lpstr>SANS – New Instrument: LARMOR</vt:lpstr>
      <vt:lpstr>SANS – Slicing Event Mode</vt:lpstr>
      <vt:lpstr>SANS – Slicing Event Mode</vt:lpstr>
      <vt:lpstr>SANS – Slicing Event GUI</vt:lpstr>
      <vt:lpstr>SANS – Under the hood</vt:lpstr>
      <vt:lpstr>PowerPoint Presentation</vt:lpstr>
      <vt:lpstr>Muon – Sequential fitting</vt:lpstr>
      <vt:lpstr>Muon – Workflow</vt:lpstr>
      <vt:lpstr>Muon – Various improvements</vt:lpstr>
      <vt:lpstr>PowerPoint Presentation</vt:lpstr>
      <vt:lpstr>Python Scripting ‘Quick’</vt:lpstr>
      <vt:lpstr>GUI modifications</vt:lpstr>
      <vt:lpstr>Separation of Transmission Run </vt:lpstr>
      <vt:lpstr>Stitching Fixes</vt:lpstr>
      <vt:lpstr>Workflow Algorithms</vt:lpstr>
      <vt:lpstr>Workflow Algorithms</vt:lpstr>
      <vt:lpstr>Process Workspace Indexes</vt:lpstr>
      <vt:lpstr>Other Improvement</vt:lpstr>
      <vt:lpstr>PowerPoint Presentation</vt:lpstr>
      <vt:lpstr>Extended Python Control</vt:lpstr>
      <vt:lpstr>Peak Report</vt:lpstr>
      <vt:lpstr>Peak Report</vt:lpstr>
      <vt:lpstr>Other Changes</vt:lpstr>
      <vt:lpstr>PowerPoint Presentation</vt:lpstr>
      <vt:lpstr>What’s coming in v3.2</vt:lpstr>
      <vt:lpstr>Thank you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Owen Arnold</cp:lastModifiedBy>
  <cp:revision>99</cp:revision>
  <dcterms:created xsi:type="dcterms:W3CDTF">2013-04-30T09:36:35Z</dcterms:created>
  <dcterms:modified xsi:type="dcterms:W3CDTF">2014-02-07T09:54:27Z</dcterms:modified>
</cp:coreProperties>
</file>