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32"/>
  </p:notesMasterIdLst>
  <p:sldIdLst>
    <p:sldId id="319" r:id="rId3"/>
    <p:sldId id="348" r:id="rId4"/>
    <p:sldId id="314" r:id="rId5"/>
    <p:sldId id="271" r:id="rId6"/>
    <p:sldId id="317" r:id="rId7"/>
    <p:sldId id="339" r:id="rId8"/>
    <p:sldId id="342" r:id="rId9"/>
    <p:sldId id="341" r:id="rId10"/>
    <p:sldId id="340" r:id="rId11"/>
    <p:sldId id="323" r:id="rId12"/>
    <p:sldId id="334" r:id="rId13"/>
    <p:sldId id="327" r:id="rId14"/>
    <p:sldId id="335" r:id="rId15"/>
    <p:sldId id="336" r:id="rId16"/>
    <p:sldId id="337" r:id="rId17"/>
    <p:sldId id="338" r:id="rId18"/>
    <p:sldId id="345" r:id="rId19"/>
    <p:sldId id="328" r:id="rId20"/>
    <p:sldId id="301" r:id="rId21"/>
    <p:sldId id="315" r:id="rId22"/>
    <p:sldId id="329" r:id="rId23"/>
    <p:sldId id="302" r:id="rId24"/>
    <p:sldId id="333" r:id="rId25"/>
    <p:sldId id="331" r:id="rId26"/>
    <p:sldId id="332" r:id="rId27"/>
    <p:sldId id="346" r:id="rId28"/>
    <p:sldId id="347" r:id="rId29"/>
    <p:sldId id="287" r:id="rId30"/>
    <p:sldId id="34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86477" autoAdjust="0"/>
  </p:normalViewPr>
  <p:slideViewPr>
    <p:cSldViewPr>
      <p:cViewPr varScale="1">
        <p:scale>
          <a:sx n="115" d="100"/>
          <a:sy n="115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A611-A19A-4B67-9B10-54843DEC54A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8D253D6-6974-45FB-8CBE-BABFE0DC4844}">
      <dgm:prSet phldrT="[Text]"/>
      <dgm:spPr/>
      <dgm:t>
        <a:bodyPr/>
        <a:lstStyle/>
        <a:p>
          <a:r>
            <a:rPr lang="en-GB" dirty="0" smtClean="0"/>
            <a:t>July 2007</a:t>
          </a:r>
          <a:br>
            <a:rPr lang="en-GB" dirty="0" smtClean="0"/>
          </a:br>
          <a:r>
            <a:rPr lang="en-GB" dirty="0" smtClean="0"/>
            <a:t>Requirements &amp; Design</a:t>
          </a:r>
          <a:endParaRPr lang="en-GB" dirty="0"/>
        </a:p>
      </dgm:t>
    </dgm:pt>
    <dgm:pt modelId="{91FB7BB0-DA0F-4782-828D-481F07DA1406}" type="parTrans" cxnId="{D47AAEC3-5D6F-4B3B-BB96-FD632BD17520}">
      <dgm:prSet/>
      <dgm:spPr/>
      <dgm:t>
        <a:bodyPr/>
        <a:lstStyle/>
        <a:p>
          <a:endParaRPr lang="en-GB"/>
        </a:p>
      </dgm:t>
    </dgm:pt>
    <dgm:pt modelId="{3C5A6F3F-81E2-4371-891C-BA7620F8DA64}" type="sibTrans" cxnId="{D47AAEC3-5D6F-4B3B-BB96-FD632BD17520}">
      <dgm:prSet/>
      <dgm:spPr/>
      <dgm:t>
        <a:bodyPr/>
        <a:lstStyle/>
        <a:p>
          <a:endParaRPr lang="en-GB"/>
        </a:p>
      </dgm:t>
    </dgm:pt>
    <dgm:pt modelId="{D27F6784-EE8E-4C45-922A-2EF6B38390BD}">
      <dgm:prSet phldrT="[Text]"/>
      <dgm:spPr/>
      <dgm:t>
        <a:bodyPr/>
        <a:lstStyle/>
        <a:p>
          <a:r>
            <a:rPr lang="en-GB" dirty="0" smtClean="0"/>
            <a:t>April 2008</a:t>
          </a:r>
          <a:br>
            <a:rPr lang="en-GB" dirty="0" smtClean="0"/>
          </a:br>
          <a:r>
            <a:rPr lang="en-GB" dirty="0" smtClean="0"/>
            <a:t>V 1.0</a:t>
          </a:r>
          <a:br>
            <a:rPr lang="en-GB" dirty="0" smtClean="0"/>
          </a:br>
          <a:r>
            <a:rPr lang="en-GB" dirty="0" smtClean="0"/>
            <a:t>First instrument support</a:t>
          </a:r>
          <a:endParaRPr lang="en-GB" dirty="0"/>
        </a:p>
      </dgm:t>
    </dgm:pt>
    <dgm:pt modelId="{EC941137-716D-42FF-BB3D-7E1D245EBA6E}" type="parTrans" cxnId="{95EEDA07-5F00-4E8B-814C-1F626D566CBB}">
      <dgm:prSet/>
      <dgm:spPr/>
      <dgm:t>
        <a:bodyPr/>
        <a:lstStyle/>
        <a:p>
          <a:endParaRPr lang="en-GB"/>
        </a:p>
      </dgm:t>
    </dgm:pt>
    <dgm:pt modelId="{CB4AA9AC-261A-46FB-A249-FED0D3AA70A2}" type="sibTrans" cxnId="{95EEDA07-5F00-4E8B-814C-1F626D566CBB}">
      <dgm:prSet/>
      <dgm:spPr/>
      <dgm:t>
        <a:bodyPr/>
        <a:lstStyle/>
        <a:p>
          <a:endParaRPr lang="en-GB"/>
        </a:p>
      </dgm:t>
    </dgm:pt>
    <dgm:pt modelId="{72EB4D76-EF9B-471F-AB6C-6B0F63F3F014}">
      <dgm:prSet phldrT="[Text]"/>
      <dgm:spPr/>
      <dgm:t>
        <a:bodyPr/>
        <a:lstStyle/>
        <a:p>
          <a:r>
            <a:rPr lang="en-GB" dirty="0" smtClean="0"/>
            <a:t>Feb 2010</a:t>
          </a:r>
          <a:br>
            <a:rPr lang="en-GB" dirty="0" smtClean="0"/>
          </a:br>
          <a:r>
            <a:rPr lang="en-GB" dirty="0" smtClean="0"/>
            <a:t>V1.1</a:t>
          </a:r>
          <a:br>
            <a:rPr lang="en-GB" dirty="0" smtClean="0"/>
          </a:br>
          <a:r>
            <a:rPr lang="en-GB" dirty="0" smtClean="0"/>
            <a:t>Support multiple techniques</a:t>
          </a:r>
          <a:endParaRPr lang="en-GB" dirty="0"/>
        </a:p>
      </dgm:t>
    </dgm:pt>
    <dgm:pt modelId="{9F4A4A5B-BA72-493C-B2FE-8D56287D1927}" type="parTrans" cxnId="{4DC2DF09-B10C-4631-959C-EBDAA6658B0F}">
      <dgm:prSet/>
      <dgm:spPr/>
      <dgm:t>
        <a:bodyPr/>
        <a:lstStyle/>
        <a:p>
          <a:endParaRPr lang="en-GB"/>
        </a:p>
      </dgm:t>
    </dgm:pt>
    <dgm:pt modelId="{E59044A5-CDEE-4CAA-B9A8-D491103D8DC6}" type="sibTrans" cxnId="{4DC2DF09-B10C-4631-959C-EBDAA6658B0F}">
      <dgm:prSet/>
      <dgm:spPr/>
      <dgm:t>
        <a:bodyPr/>
        <a:lstStyle/>
        <a:p>
          <a:endParaRPr lang="en-GB"/>
        </a:p>
      </dgm:t>
    </dgm:pt>
    <dgm:pt modelId="{6E86D186-3009-41A4-8482-8738EF0D8667}">
      <dgm:prSet phldrT="[Text]"/>
      <dgm:spPr/>
      <dgm:t>
        <a:bodyPr/>
        <a:lstStyle/>
        <a:p>
          <a:r>
            <a:rPr lang="en-GB" dirty="0" smtClean="0"/>
            <a:t>April 2010</a:t>
          </a:r>
          <a:br>
            <a:rPr lang="en-GB" dirty="0" smtClean="0"/>
          </a:br>
          <a:r>
            <a:rPr lang="en-GB" dirty="0" smtClean="0"/>
            <a:t>Collaboration with SNS &amp; HFIR</a:t>
          </a:r>
          <a:endParaRPr lang="en-GB" dirty="0"/>
        </a:p>
      </dgm:t>
    </dgm:pt>
    <dgm:pt modelId="{FDBC3144-C453-4C4A-8FDD-55B65FD3291D}" type="parTrans" cxnId="{5662E667-519B-408B-A9A3-58630C295802}">
      <dgm:prSet/>
      <dgm:spPr/>
      <dgm:t>
        <a:bodyPr/>
        <a:lstStyle/>
        <a:p>
          <a:endParaRPr lang="en-GB"/>
        </a:p>
      </dgm:t>
    </dgm:pt>
    <dgm:pt modelId="{E043F992-4089-4AD5-B482-F0796F4571E5}" type="sibTrans" cxnId="{5662E667-519B-408B-A9A3-58630C295802}">
      <dgm:prSet/>
      <dgm:spPr/>
      <dgm:t>
        <a:bodyPr/>
        <a:lstStyle/>
        <a:p>
          <a:endParaRPr lang="en-GB"/>
        </a:p>
      </dgm:t>
    </dgm:pt>
    <dgm:pt modelId="{CCBECA63-84B9-4525-9882-B60ADD7341D1}" type="pres">
      <dgm:prSet presAssocID="{A21EA611-A19A-4B67-9B10-54843DEC54AD}" presName="arrowDiagram" presStyleCnt="0">
        <dgm:presLayoutVars>
          <dgm:chMax val="5"/>
          <dgm:dir/>
          <dgm:resizeHandles val="exact"/>
        </dgm:presLayoutVars>
      </dgm:prSet>
      <dgm:spPr/>
    </dgm:pt>
    <dgm:pt modelId="{91E198D4-0389-4796-A7D6-AC6ADD238316}" type="pres">
      <dgm:prSet presAssocID="{A21EA611-A19A-4B67-9B10-54843DEC54AD}" presName="arrow" presStyleLbl="bgShp" presStyleIdx="0" presStyleCnt="1"/>
      <dgm:spPr/>
    </dgm:pt>
    <dgm:pt modelId="{BB76C5F1-A13B-4F58-B9EE-E3B998A92E89}" type="pres">
      <dgm:prSet presAssocID="{A21EA611-A19A-4B67-9B10-54843DEC54AD}" presName="arrowDiagram4" presStyleCnt="0"/>
      <dgm:spPr/>
    </dgm:pt>
    <dgm:pt modelId="{954B8146-AD6F-4161-8AFE-4469F4415B9B}" type="pres">
      <dgm:prSet presAssocID="{B8D253D6-6974-45FB-8CBE-BABFE0DC4844}" presName="bullet4a" presStyleLbl="node1" presStyleIdx="0" presStyleCnt="4" custLinFactX="-200000" custLinFactY="270635" custLinFactNeighborX="-262741" custLinFactNeighborY="300000"/>
      <dgm:spPr/>
    </dgm:pt>
    <dgm:pt modelId="{A4214A2E-9D83-4148-9F90-CF1B737C5164}" type="pres">
      <dgm:prSet presAssocID="{B8D253D6-6974-45FB-8CBE-BABFE0DC4844}" presName="textBox4a" presStyleLbl="revTx" presStyleIdx="0" presStyleCnt="4" custScaleX="121049" custScaleY="42939" custLinFactNeighborX="-37717" custLinFactNeighborY="360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F19322-49AB-49CE-A280-8AD0975A502B}" type="pres">
      <dgm:prSet presAssocID="{D27F6784-EE8E-4C45-922A-2EF6B38390BD}" presName="bullet4b" presStyleLbl="node1" presStyleIdx="1" presStyleCnt="4"/>
      <dgm:spPr/>
    </dgm:pt>
    <dgm:pt modelId="{F67C40D4-66E9-4F2C-B09C-AF4B71EE8F60}" type="pres">
      <dgm:prSet presAssocID="{D27F6784-EE8E-4C45-922A-2EF6B38390BD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66008C-89B1-461D-9052-13C3121DD782}" type="pres">
      <dgm:prSet presAssocID="{72EB4D76-EF9B-471F-AB6C-6B0F63F3F014}" presName="bullet4c" presStyleLbl="node1" presStyleIdx="2" presStyleCnt="4"/>
      <dgm:spPr/>
    </dgm:pt>
    <dgm:pt modelId="{BF1AF283-CB82-49A7-8961-46CECB07FEF4}" type="pres">
      <dgm:prSet presAssocID="{72EB4D76-EF9B-471F-AB6C-6B0F63F3F014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9BCE724-13AB-45A9-9E18-3716ABF93E19}" type="pres">
      <dgm:prSet presAssocID="{6E86D186-3009-41A4-8482-8738EF0D8667}" presName="bullet4d" presStyleLbl="node1" presStyleIdx="3" presStyleCnt="4"/>
      <dgm:spPr/>
    </dgm:pt>
    <dgm:pt modelId="{02DA2348-848E-4E0E-8016-986C2B81EE5A}" type="pres">
      <dgm:prSet presAssocID="{6E86D186-3009-41A4-8482-8738EF0D8667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1E758C-CA81-4EB4-9CBE-322F4815ADCE}" type="presOf" srcId="{72EB4D76-EF9B-471F-AB6C-6B0F63F3F014}" destId="{BF1AF283-CB82-49A7-8961-46CECB07FEF4}" srcOrd="0" destOrd="0" presId="urn:microsoft.com/office/officeart/2005/8/layout/arrow2"/>
    <dgm:cxn modelId="{CDC80A47-303A-4A2E-A1FE-8D381C673644}" type="presOf" srcId="{D27F6784-EE8E-4C45-922A-2EF6B38390BD}" destId="{F67C40D4-66E9-4F2C-B09C-AF4B71EE8F60}" srcOrd="0" destOrd="0" presId="urn:microsoft.com/office/officeart/2005/8/layout/arrow2"/>
    <dgm:cxn modelId="{C2A8DB92-9B81-48B8-A409-DFCD44421ADB}" type="presOf" srcId="{B8D253D6-6974-45FB-8CBE-BABFE0DC4844}" destId="{A4214A2E-9D83-4148-9F90-CF1B737C5164}" srcOrd="0" destOrd="0" presId="urn:microsoft.com/office/officeart/2005/8/layout/arrow2"/>
    <dgm:cxn modelId="{90276C76-6C33-4A76-8A85-6DAF97F5A311}" type="presOf" srcId="{A21EA611-A19A-4B67-9B10-54843DEC54AD}" destId="{CCBECA63-84B9-4525-9882-B60ADD7341D1}" srcOrd="0" destOrd="0" presId="urn:microsoft.com/office/officeart/2005/8/layout/arrow2"/>
    <dgm:cxn modelId="{4DC2DF09-B10C-4631-959C-EBDAA6658B0F}" srcId="{A21EA611-A19A-4B67-9B10-54843DEC54AD}" destId="{72EB4D76-EF9B-471F-AB6C-6B0F63F3F014}" srcOrd="2" destOrd="0" parTransId="{9F4A4A5B-BA72-493C-B2FE-8D56287D1927}" sibTransId="{E59044A5-CDEE-4CAA-B9A8-D491103D8DC6}"/>
    <dgm:cxn modelId="{95EEDA07-5F00-4E8B-814C-1F626D566CBB}" srcId="{A21EA611-A19A-4B67-9B10-54843DEC54AD}" destId="{D27F6784-EE8E-4C45-922A-2EF6B38390BD}" srcOrd="1" destOrd="0" parTransId="{EC941137-716D-42FF-BB3D-7E1D245EBA6E}" sibTransId="{CB4AA9AC-261A-46FB-A249-FED0D3AA70A2}"/>
    <dgm:cxn modelId="{5662E667-519B-408B-A9A3-58630C295802}" srcId="{A21EA611-A19A-4B67-9B10-54843DEC54AD}" destId="{6E86D186-3009-41A4-8482-8738EF0D8667}" srcOrd="3" destOrd="0" parTransId="{FDBC3144-C453-4C4A-8FDD-55B65FD3291D}" sibTransId="{E043F992-4089-4AD5-B482-F0796F4571E5}"/>
    <dgm:cxn modelId="{D47AAEC3-5D6F-4B3B-BB96-FD632BD17520}" srcId="{A21EA611-A19A-4B67-9B10-54843DEC54AD}" destId="{B8D253D6-6974-45FB-8CBE-BABFE0DC4844}" srcOrd="0" destOrd="0" parTransId="{91FB7BB0-DA0F-4782-828D-481F07DA1406}" sibTransId="{3C5A6F3F-81E2-4371-891C-BA7620F8DA64}"/>
    <dgm:cxn modelId="{9271610E-7B8D-47C2-B64D-FB30970B9068}" type="presOf" srcId="{6E86D186-3009-41A4-8482-8738EF0D8667}" destId="{02DA2348-848E-4E0E-8016-986C2B81EE5A}" srcOrd="0" destOrd="0" presId="urn:microsoft.com/office/officeart/2005/8/layout/arrow2"/>
    <dgm:cxn modelId="{285B632B-DBA8-447D-AF18-15D73A4A2F39}" type="presParOf" srcId="{CCBECA63-84B9-4525-9882-B60ADD7341D1}" destId="{91E198D4-0389-4796-A7D6-AC6ADD238316}" srcOrd="0" destOrd="0" presId="urn:microsoft.com/office/officeart/2005/8/layout/arrow2"/>
    <dgm:cxn modelId="{C0404B87-27B5-4E8B-AD44-487BE6AD5BF8}" type="presParOf" srcId="{CCBECA63-84B9-4525-9882-B60ADD7341D1}" destId="{BB76C5F1-A13B-4F58-B9EE-E3B998A92E89}" srcOrd="1" destOrd="0" presId="urn:microsoft.com/office/officeart/2005/8/layout/arrow2"/>
    <dgm:cxn modelId="{C893385B-1518-487C-9E17-A029C32AF463}" type="presParOf" srcId="{BB76C5F1-A13B-4F58-B9EE-E3B998A92E89}" destId="{954B8146-AD6F-4161-8AFE-4469F4415B9B}" srcOrd="0" destOrd="0" presId="urn:microsoft.com/office/officeart/2005/8/layout/arrow2"/>
    <dgm:cxn modelId="{8EC843C2-6AD0-4022-8F91-CB11971943C2}" type="presParOf" srcId="{BB76C5F1-A13B-4F58-B9EE-E3B998A92E89}" destId="{A4214A2E-9D83-4148-9F90-CF1B737C5164}" srcOrd="1" destOrd="0" presId="urn:microsoft.com/office/officeart/2005/8/layout/arrow2"/>
    <dgm:cxn modelId="{ADF867B9-2875-4182-ADAA-2D13D432FB6E}" type="presParOf" srcId="{BB76C5F1-A13B-4F58-B9EE-E3B998A92E89}" destId="{0CF19322-49AB-49CE-A280-8AD0975A502B}" srcOrd="2" destOrd="0" presId="urn:microsoft.com/office/officeart/2005/8/layout/arrow2"/>
    <dgm:cxn modelId="{D618DC4D-FC39-4004-B21D-8874E4922346}" type="presParOf" srcId="{BB76C5F1-A13B-4F58-B9EE-E3B998A92E89}" destId="{F67C40D4-66E9-4F2C-B09C-AF4B71EE8F60}" srcOrd="3" destOrd="0" presId="urn:microsoft.com/office/officeart/2005/8/layout/arrow2"/>
    <dgm:cxn modelId="{EE213DE2-5897-448C-B5DF-D22799B83C05}" type="presParOf" srcId="{BB76C5F1-A13B-4F58-B9EE-E3B998A92E89}" destId="{F566008C-89B1-461D-9052-13C3121DD782}" srcOrd="4" destOrd="0" presId="urn:microsoft.com/office/officeart/2005/8/layout/arrow2"/>
    <dgm:cxn modelId="{D0BC92A2-9849-492F-AC13-4E5EF2D4650D}" type="presParOf" srcId="{BB76C5F1-A13B-4F58-B9EE-E3B998A92E89}" destId="{BF1AF283-CB82-49A7-8961-46CECB07FEF4}" srcOrd="5" destOrd="0" presId="urn:microsoft.com/office/officeart/2005/8/layout/arrow2"/>
    <dgm:cxn modelId="{BAC7720C-1282-47B1-925F-EA560FDF3944}" type="presParOf" srcId="{BB76C5F1-A13B-4F58-B9EE-E3B998A92E89}" destId="{B9BCE724-13AB-45A9-9E18-3716ABF93E19}" srcOrd="6" destOrd="0" presId="urn:microsoft.com/office/officeart/2005/8/layout/arrow2"/>
    <dgm:cxn modelId="{F02118F7-E119-4754-94D4-25CE750586D1}" type="presParOf" srcId="{BB76C5F1-A13B-4F58-B9EE-E3B998A92E89}" destId="{02DA2348-848E-4E0E-8016-986C2B81EE5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02373074-9A52-467C-85C0-3F9B03DAE4FC}" type="presOf" srcId="{86F4CAB0-B8AE-4368-8F62-217513DA3164}" destId="{79B1D86C-02A8-4A69-BBCF-3ACE07C1D57F}" srcOrd="0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8CD5DF95-B382-46B4-99B6-C77884ED7919}" type="presOf" srcId="{5B8E6275-3F5A-4A26-9C12-63EBA7694BE3}" destId="{FFCC5210-F664-40CC-ABA6-50E076DFFA96}" srcOrd="1" destOrd="0" presId="urn:microsoft.com/office/officeart/2005/8/layout/pyramid3"/>
    <dgm:cxn modelId="{C0B2D53B-EA44-4725-91F6-5427CD6611C1}" type="presOf" srcId="{86F4CAB0-B8AE-4368-8F62-217513DA3164}" destId="{7EA381C2-0EF0-4284-A493-BE40C02622D9}" srcOrd="1" destOrd="0" presId="urn:microsoft.com/office/officeart/2005/8/layout/pyramid3"/>
    <dgm:cxn modelId="{B51AC6D1-9A21-4B6F-9718-EB6E9EBF8E3C}" type="presOf" srcId="{C3CF960A-5E3B-4FF9-9088-E9CCF4F65489}" destId="{8C25304F-E06A-4B5B-B606-2975249EC088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39C7743E-2B7E-463C-A60B-8F19C9669C38}" type="presOf" srcId="{873A99D5-E517-4452-9D79-0B9E1BEF1127}" destId="{072F3032-F66D-448B-B152-69B9628A68BA}" srcOrd="0" destOrd="0" presId="urn:microsoft.com/office/officeart/2005/8/layout/pyramid3"/>
    <dgm:cxn modelId="{75FC2952-4597-4885-A517-5E3B738E4BA1}" type="presOf" srcId="{5B8E6275-3F5A-4A26-9C12-63EBA7694BE3}" destId="{382B9459-F330-4B1E-A74F-B9408910728B}" srcOrd="0" destOrd="0" presId="urn:microsoft.com/office/officeart/2005/8/layout/pyramid3"/>
    <dgm:cxn modelId="{DBF873E0-011E-4B63-9E16-B7E140D30C4F}" type="presOf" srcId="{873A99D5-E517-4452-9D79-0B9E1BEF1127}" destId="{D6178002-963F-43E5-B46F-151B0967DEE8}" srcOrd="1" destOrd="0" presId="urn:microsoft.com/office/officeart/2005/8/layout/pyramid3"/>
    <dgm:cxn modelId="{E66E1D8D-23FA-4B31-AADA-5B0F376B84BA}" type="presParOf" srcId="{8C25304F-E06A-4B5B-B606-2975249EC088}" destId="{D81E96F1-5DBE-4A3C-91E8-B51038E7846E}" srcOrd="0" destOrd="0" presId="urn:microsoft.com/office/officeart/2005/8/layout/pyramid3"/>
    <dgm:cxn modelId="{0AFED7FE-AB4E-4DCB-BB63-905B46EAA35B}" type="presParOf" srcId="{D81E96F1-5DBE-4A3C-91E8-B51038E7846E}" destId="{382B9459-F330-4B1E-A74F-B9408910728B}" srcOrd="0" destOrd="0" presId="urn:microsoft.com/office/officeart/2005/8/layout/pyramid3"/>
    <dgm:cxn modelId="{E04FFB09-9BC0-40EB-9AE9-732D0F2B3472}" type="presParOf" srcId="{D81E96F1-5DBE-4A3C-91E8-B51038E7846E}" destId="{FFCC5210-F664-40CC-ABA6-50E076DFFA96}" srcOrd="1" destOrd="0" presId="urn:microsoft.com/office/officeart/2005/8/layout/pyramid3"/>
    <dgm:cxn modelId="{22C7DD9C-2D55-450B-B596-1EB5E9A9DA89}" type="presParOf" srcId="{8C25304F-E06A-4B5B-B606-2975249EC088}" destId="{00364986-4CFC-4D52-85CF-402596167DE6}" srcOrd="1" destOrd="0" presId="urn:microsoft.com/office/officeart/2005/8/layout/pyramid3"/>
    <dgm:cxn modelId="{68168A14-44E9-452D-AA3C-CD3EF86E6343}" type="presParOf" srcId="{00364986-4CFC-4D52-85CF-402596167DE6}" destId="{79B1D86C-02A8-4A69-BBCF-3ACE07C1D57F}" srcOrd="0" destOrd="0" presId="urn:microsoft.com/office/officeart/2005/8/layout/pyramid3"/>
    <dgm:cxn modelId="{9FBB0F52-E7F1-4728-8306-303B4D546B27}" type="presParOf" srcId="{00364986-4CFC-4D52-85CF-402596167DE6}" destId="{7EA381C2-0EF0-4284-A493-BE40C02622D9}" srcOrd="1" destOrd="0" presId="urn:microsoft.com/office/officeart/2005/8/layout/pyramid3"/>
    <dgm:cxn modelId="{83F3E7F1-C7E9-46CE-BD66-2561F6D69A6B}" type="presParOf" srcId="{8C25304F-E06A-4B5B-B606-2975249EC088}" destId="{BBC84C52-3B5D-4D23-A471-3AD52E4167A1}" srcOrd="2" destOrd="0" presId="urn:microsoft.com/office/officeart/2005/8/layout/pyramid3"/>
    <dgm:cxn modelId="{1C5CB391-20B3-4368-9FF5-FF79AAFF4608}" type="presParOf" srcId="{BBC84C52-3B5D-4D23-A471-3AD52E4167A1}" destId="{072F3032-F66D-448B-B152-69B9628A68BA}" srcOrd="0" destOrd="0" presId="urn:microsoft.com/office/officeart/2005/8/layout/pyramid3"/>
    <dgm:cxn modelId="{9CFD42CD-762B-40D8-B1DB-048A55A6F486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6EAAACB-510B-4FB8-8673-60C78E34273C}" type="presOf" srcId="{86F4CAB0-B8AE-4368-8F62-217513DA3164}" destId="{79B1D86C-02A8-4A69-BBCF-3ACE07C1D57F}" srcOrd="0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8983CDEF-3EDF-4B70-9849-062C1B90CD1E}" type="presOf" srcId="{873A99D5-E517-4452-9D79-0B9E1BEF1127}" destId="{072F3032-F66D-448B-B152-69B9628A68BA}" srcOrd="0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68E76036-32AB-480E-9D2D-C6507EE6EA90}" type="presOf" srcId="{86F4CAB0-B8AE-4368-8F62-217513DA3164}" destId="{7EA381C2-0EF0-4284-A493-BE40C02622D9}" srcOrd="1" destOrd="0" presId="urn:microsoft.com/office/officeart/2005/8/layout/pyramid3"/>
    <dgm:cxn modelId="{CC2C446F-12A4-4468-93A7-9CD39B31EB18}" type="presOf" srcId="{5B8E6275-3F5A-4A26-9C12-63EBA7694BE3}" destId="{FFCC5210-F664-40CC-ABA6-50E076DFFA96}" srcOrd="1" destOrd="0" presId="urn:microsoft.com/office/officeart/2005/8/layout/pyramid3"/>
    <dgm:cxn modelId="{F0065071-616C-41A5-AE46-95BE0726D055}" type="presOf" srcId="{C3CF960A-5E3B-4FF9-9088-E9CCF4F65489}" destId="{8C25304F-E06A-4B5B-B606-2975249EC088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6B442175-4072-4BA7-90C0-33454FD2AA37}" type="presOf" srcId="{5B8E6275-3F5A-4A26-9C12-63EBA7694BE3}" destId="{382B9459-F330-4B1E-A74F-B9408910728B}" srcOrd="0" destOrd="0" presId="urn:microsoft.com/office/officeart/2005/8/layout/pyramid3"/>
    <dgm:cxn modelId="{6B70789B-8E58-4F3E-ACC7-07E454CEC73E}" type="presOf" srcId="{873A99D5-E517-4452-9D79-0B9E1BEF1127}" destId="{D6178002-963F-43E5-B46F-151B0967DEE8}" srcOrd="1" destOrd="0" presId="urn:microsoft.com/office/officeart/2005/8/layout/pyramid3"/>
    <dgm:cxn modelId="{04130F47-AE10-4422-AFB4-0FDDEBD016CB}" type="presParOf" srcId="{8C25304F-E06A-4B5B-B606-2975249EC088}" destId="{D81E96F1-5DBE-4A3C-91E8-B51038E7846E}" srcOrd="0" destOrd="0" presId="urn:microsoft.com/office/officeart/2005/8/layout/pyramid3"/>
    <dgm:cxn modelId="{DB1D1FE6-C4D6-48D8-8E57-4AA1AD45FDD6}" type="presParOf" srcId="{D81E96F1-5DBE-4A3C-91E8-B51038E7846E}" destId="{382B9459-F330-4B1E-A74F-B9408910728B}" srcOrd="0" destOrd="0" presId="urn:microsoft.com/office/officeart/2005/8/layout/pyramid3"/>
    <dgm:cxn modelId="{52BE6F98-C884-4031-B367-DAA4338237A4}" type="presParOf" srcId="{D81E96F1-5DBE-4A3C-91E8-B51038E7846E}" destId="{FFCC5210-F664-40CC-ABA6-50E076DFFA96}" srcOrd="1" destOrd="0" presId="urn:microsoft.com/office/officeart/2005/8/layout/pyramid3"/>
    <dgm:cxn modelId="{FDBE4035-72ED-4931-A9EF-A21941D011FA}" type="presParOf" srcId="{8C25304F-E06A-4B5B-B606-2975249EC088}" destId="{00364986-4CFC-4D52-85CF-402596167DE6}" srcOrd="1" destOrd="0" presId="urn:microsoft.com/office/officeart/2005/8/layout/pyramid3"/>
    <dgm:cxn modelId="{80AC7D59-4747-44C4-B24A-664C43103E60}" type="presParOf" srcId="{00364986-4CFC-4D52-85CF-402596167DE6}" destId="{79B1D86C-02A8-4A69-BBCF-3ACE07C1D57F}" srcOrd="0" destOrd="0" presId="urn:microsoft.com/office/officeart/2005/8/layout/pyramid3"/>
    <dgm:cxn modelId="{EEC9EAD0-E2B0-4733-A401-C4C9DFB722C8}" type="presParOf" srcId="{00364986-4CFC-4D52-85CF-402596167DE6}" destId="{7EA381C2-0EF0-4284-A493-BE40C02622D9}" srcOrd="1" destOrd="0" presId="urn:microsoft.com/office/officeart/2005/8/layout/pyramid3"/>
    <dgm:cxn modelId="{E9CD2A4F-11B2-4A6F-A3CD-A03F17E182B3}" type="presParOf" srcId="{8C25304F-E06A-4B5B-B606-2975249EC088}" destId="{BBC84C52-3B5D-4D23-A471-3AD52E4167A1}" srcOrd="2" destOrd="0" presId="urn:microsoft.com/office/officeart/2005/8/layout/pyramid3"/>
    <dgm:cxn modelId="{2BA88354-622E-43FB-8D93-11312957331F}" type="presParOf" srcId="{BBC84C52-3B5D-4D23-A471-3AD52E4167A1}" destId="{072F3032-F66D-448B-B152-69B9628A68BA}" srcOrd="0" destOrd="0" presId="urn:microsoft.com/office/officeart/2005/8/layout/pyramid3"/>
    <dgm:cxn modelId="{FA042E6E-0FC4-4699-9AF0-EB0CAE0F4C26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X="1736" custLinFactNeighborY="-50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1B14B7F7-3BB0-49D1-B6D6-2D78139B270D}" type="presOf" srcId="{5B8E6275-3F5A-4A26-9C12-63EBA7694BE3}" destId="{FFCC5210-F664-40CC-ABA6-50E076DFFA96}" srcOrd="1" destOrd="0" presId="urn:microsoft.com/office/officeart/2005/8/layout/pyramid3"/>
    <dgm:cxn modelId="{DE1ADFA7-062C-48FA-85A8-66CA7FF20939}" type="presOf" srcId="{873A99D5-E517-4452-9D79-0B9E1BEF1127}" destId="{072F3032-F66D-448B-B152-69B9628A68BA}" srcOrd="0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55887448-51DB-4375-A81F-3539F11A61B7}" type="presOf" srcId="{873A99D5-E517-4452-9D79-0B9E1BEF1127}" destId="{D6178002-963F-43E5-B46F-151B0967DEE8}" srcOrd="1" destOrd="0" presId="urn:microsoft.com/office/officeart/2005/8/layout/pyramid3"/>
    <dgm:cxn modelId="{DA0951A8-FA22-4414-A4CF-8720625AB3E8}" type="presOf" srcId="{C3CF960A-5E3B-4FF9-9088-E9CCF4F65489}" destId="{8C25304F-E06A-4B5B-B606-2975249EC088}" srcOrd="0" destOrd="0" presId="urn:microsoft.com/office/officeart/2005/8/layout/pyramid3"/>
    <dgm:cxn modelId="{3BAD6B3C-4C9A-4F12-B69C-C5AF9B92DEE8}" type="presOf" srcId="{86F4CAB0-B8AE-4368-8F62-217513DA3164}" destId="{79B1D86C-02A8-4A69-BBCF-3ACE07C1D57F}" srcOrd="0" destOrd="0" presId="urn:microsoft.com/office/officeart/2005/8/layout/pyramid3"/>
    <dgm:cxn modelId="{3A41E297-6836-43B0-92C5-AEBEF83AF85F}" type="presOf" srcId="{5B8E6275-3F5A-4A26-9C12-63EBA7694BE3}" destId="{382B9459-F330-4B1E-A74F-B9408910728B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909212D9-261E-4323-9EBE-079C15AF236E}" type="presOf" srcId="{86F4CAB0-B8AE-4368-8F62-217513DA3164}" destId="{7EA381C2-0EF0-4284-A493-BE40C02622D9}" srcOrd="1" destOrd="0" presId="urn:microsoft.com/office/officeart/2005/8/layout/pyramid3"/>
    <dgm:cxn modelId="{77B9A39A-2493-4111-9173-1418F7956E6F}" type="presParOf" srcId="{8C25304F-E06A-4B5B-B606-2975249EC088}" destId="{D81E96F1-5DBE-4A3C-91E8-B51038E7846E}" srcOrd="0" destOrd="0" presId="urn:microsoft.com/office/officeart/2005/8/layout/pyramid3"/>
    <dgm:cxn modelId="{8CBC6C24-8F9C-4742-AC7C-53AD30D4E5C1}" type="presParOf" srcId="{D81E96F1-5DBE-4A3C-91E8-B51038E7846E}" destId="{382B9459-F330-4B1E-A74F-B9408910728B}" srcOrd="0" destOrd="0" presId="urn:microsoft.com/office/officeart/2005/8/layout/pyramid3"/>
    <dgm:cxn modelId="{861C1E7A-6A7E-4D26-AF85-3E824165B929}" type="presParOf" srcId="{D81E96F1-5DBE-4A3C-91E8-B51038E7846E}" destId="{FFCC5210-F664-40CC-ABA6-50E076DFFA96}" srcOrd="1" destOrd="0" presId="urn:microsoft.com/office/officeart/2005/8/layout/pyramid3"/>
    <dgm:cxn modelId="{DCB05A65-E92B-4F1E-A7C7-DA6780076E4A}" type="presParOf" srcId="{8C25304F-E06A-4B5B-B606-2975249EC088}" destId="{00364986-4CFC-4D52-85CF-402596167DE6}" srcOrd="1" destOrd="0" presId="urn:microsoft.com/office/officeart/2005/8/layout/pyramid3"/>
    <dgm:cxn modelId="{120D43B5-A1D0-4E11-818D-FB585487BA68}" type="presParOf" srcId="{00364986-4CFC-4D52-85CF-402596167DE6}" destId="{79B1D86C-02A8-4A69-BBCF-3ACE07C1D57F}" srcOrd="0" destOrd="0" presId="urn:microsoft.com/office/officeart/2005/8/layout/pyramid3"/>
    <dgm:cxn modelId="{B0FDA9D4-6B95-4A2D-AA7B-0D5C9B090E8B}" type="presParOf" srcId="{00364986-4CFC-4D52-85CF-402596167DE6}" destId="{7EA381C2-0EF0-4284-A493-BE40C02622D9}" srcOrd="1" destOrd="0" presId="urn:microsoft.com/office/officeart/2005/8/layout/pyramid3"/>
    <dgm:cxn modelId="{FBB63BDF-3DE8-4FAB-84BB-5BE58F345065}" type="presParOf" srcId="{8C25304F-E06A-4B5B-B606-2975249EC088}" destId="{BBC84C52-3B5D-4D23-A471-3AD52E4167A1}" srcOrd="2" destOrd="0" presId="urn:microsoft.com/office/officeart/2005/8/layout/pyramid3"/>
    <dgm:cxn modelId="{8D6C395D-7F77-4531-9F94-6089B88BE64C}" type="presParOf" srcId="{BBC84C52-3B5D-4D23-A471-3AD52E4167A1}" destId="{072F3032-F66D-448B-B152-69B9628A68BA}" srcOrd="0" destOrd="0" presId="urn:microsoft.com/office/officeart/2005/8/layout/pyramid3"/>
    <dgm:cxn modelId="{EA63BBCA-9EEA-46CD-89F6-689ECC48CA7D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E198D4-0389-4796-A7D6-AC6ADD238316}">
      <dsp:nvSpPr>
        <dsp:cNvPr id="0" name=""/>
        <dsp:cNvSpPr/>
      </dsp:nvSpPr>
      <dsp:spPr>
        <a:xfrm>
          <a:off x="0" y="166518"/>
          <a:ext cx="7992888" cy="499555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B8146-AD6F-4161-8AFE-4469F4415B9B}">
      <dsp:nvSpPr>
        <dsp:cNvPr id="0" name=""/>
        <dsp:cNvSpPr/>
      </dsp:nvSpPr>
      <dsp:spPr>
        <a:xfrm>
          <a:off x="0" y="4930248"/>
          <a:ext cx="183836" cy="183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4A2E-9D83-4148-9F90-CF1B737C5164}">
      <dsp:nvSpPr>
        <dsp:cNvPr id="0" name=""/>
        <dsp:cNvSpPr/>
      </dsp:nvSpPr>
      <dsp:spPr>
        <a:xfrm>
          <a:off x="219860" y="4741419"/>
          <a:ext cx="1654478" cy="51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July 2007</a:t>
          </a:r>
          <a:br>
            <a:rPr lang="en-GB" sz="1200" kern="1200" dirty="0" smtClean="0"/>
          </a:br>
          <a:r>
            <a:rPr lang="en-GB" sz="1200" kern="1200" dirty="0" smtClean="0"/>
            <a:t>Requirements &amp; Design</a:t>
          </a:r>
          <a:endParaRPr lang="en-GB" sz="1200" kern="1200" dirty="0"/>
        </a:p>
      </dsp:txBody>
      <dsp:txXfrm>
        <a:off x="219860" y="4741419"/>
        <a:ext cx="1654478" cy="510519"/>
      </dsp:txXfrm>
    </dsp:sp>
    <dsp:sp modelId="{0CF19322-49AB-49CE-A280-8AD0975A502B}">
      <dsp:nvSpPr>
        <dsp:cNvPr id="0" name=""/>
        <dsp:cNvSpPr/>
      </dsp:nvSpPr>
      <dsp:spPr>
        <a:xfrm>
          <a:off x="2086143" y="2719247"/>
          <a:ext cx="319715" cy="319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C40D4-66E9-4F2C-B09C-AF4B71EE8F60}">
      <dsp:nvSpPr>
        <dsp:cNvPr id="0" name=""/>
        <dsp:cNvSpPr/>
      </dsp:nvSpPr>
      <dsp:spPr>
        <a:xfrm>
          <a:off x="2246001" y="2879104"/>
          <a:ext cx="1678506" cy="228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411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April 2008</a:t>
          </a:r>
          <a:br>
            <a:rPr lang="en-GB" sz="1200" kern="1200" dirty="0" smtClean="0"/>
          </a:br>
          <a:r>
            <a:rPr lang="en-GB" sz="1200" kern="1200" dirty="0" smtClean="0"/>
            <a:t>V 1.0</a:t>
          </a:r>
          <a:br>
            <a:rPr lang="en-GB" sz="1200" kern="1200" dirty="0" smtClean="0"/>
          </a:br>
          <a:r>
            <a:rPr lang="en-GB" sz="1200" kern="1200" dirty="0" smtClean="0"/>
            <a:t>First instrument support</a:t>
          </a:r>
          <a:endParaRPr lang="en-GB" sz="1200" kern="1200" dirty="0"/>
        </a:p>
      </dsp:txBody>
      <dsp:txXfrm>
        <a:off x="2246001" y="2879104"/>
        <a:ext cx="1678506" cy="2282968"/>
      </dsp:txXfrm>
    </dsp:sp>
    <dsp:sp modelId="{F566008C-89B1-461D-9052-13C3121DD782}">
      <dsp:nvSpPr>
        <dsp:cNvPr id="0" name=""/>
        <dsp:cNvSpPr/>
      </dsp:nvSpPr>
      <dsp:spPr>
        <a:xfrm>
          <a:off x="3744668" y="1863008"/>
          <a:ext cx="423623" cy="423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AF283-CB82-49A7-8961-46CECB07FEF4}">
      <dsp:nvSpPr>
        <dsp:cNvPr id="0" name=""/>
        <dsp:cNvSpPr/>
      </dsp:nvSpPr>
      <dsp:spPr>
        <a:xfrm>
          <a:off x="3956479" y="2074820"/>
          <a:ext cx="1678506" cy="3087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469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Feb 2010</a:t>
          </a:r>
          <a:br>
            <a:rPr lang="en-GB" sz="1200" kern="1200" dirty="0" smtClean="0"/>
          </a:br>
          <a:r>
            <a:rPr lang="en-GB" sz="1200" kern="1200" dirty="0" smtClean="0"/>
            <a:t>V1.1</a:t>
          </a:r>
          <a:br>
            <a:rPr lang="en-GB" sz="1200" kern="1200" dirty="0" smtClean="0"/>
          </a:br>
          <a:r>
            <a:rPr lang="en-GB" sz="1200" kern="1200" dirty="0" smtClean="0"/>
            <a:t>Support multiple techniques</a:t>
          </a:r>
          <a:endParaRPr lang="en-GB" sz="1200" kern="1200" dirty="0"/>
        </a:p>
      </dsp:txBody>
      <dsp:txXfrm>
        <a:off x="3956479" y="2074820"/>
        <a:ext cx="1678506" cy="3087252"/>
      </dsp:txXfrm>
    </dsp:sp>
    <dsp:sp modelId="{B9BCE724-13AB-45A9-9E18-3716ABF93E19}">
      <dsp:nvSpPr>
        <dsp:cNvPr id="0" name=""/>
        <dsp:cNvSpPr/>
      </dsp:nvSpPr>
      <dsp:spPr>
        <a:xfrm>
          <a:off x="5551060" y="1296513"/>
          <a:ext cx="567495" cy="5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A2348-848E-4E0E-8016-986C2B81EE5A}">
      <dsp:nvSpPr>
        <dsp:cNvPr id="0" name=""/>
        <dsp:cNvSpPr/>
      </dsp:nvSpPr>
      <dsp:spPr>
        <a:xfrm>
          <a:off x="5834808" y="1580260"/>
          <a:ext cx="1678506" cy="358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704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April 2010</a:t>
          </a:r>
          <a:br>
            <a:rPr lang="en-GB" sz="1200" kern="1200" dirty="0" smtClean="0"/>
          </a:br>
          <a:r>
            <a:rPr lang="en-GB" sz="1200" kern="1200" dirty="0" smtClean="0"/>
            <a:t>Collaboration with SNS &amp; HFIR</a:t>
          </a:r>
          <a:endParaRPr lang="en-GB" sz="1200" kern="1200" dirty="0"/>
        </a:p>
      </dsp:txBody>
      <dsp:txXfrm>
        <a:off x="5834808" y="1580260"/>
        <a:ext cx="1678506" cy="35818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0"/>
          <a:ext cx="8229600" cy="1401762"/>
        </a:xfrm>
        <a:prstGeom prst="trapezoid">
          <a:avLst>
            <a:gd name="adj" fmla="val 9784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Users</a:t>
          </a:r>
          <a:endParaRPr lang="en-GB" sz="3200" kern="1200" dirty="0"/>
        </a:p>
      </dsp:txBody>
      <dsp:txXfrm>
        <a:off x="1440179" y="0"/>
        <a:ext cx="5349240" cy="1401762"/>
      </dsp:txXfrm>
    </dsp:sp>
    <dsp:sp modelId="{79B1D86C-02A8-4A69-BBCF-3ACE07C1D57F}">
      <dsp:nvSpPr>
        <dsp:cNvPr id="0" name=""/>
        <dsp:cNvSpPr/>
      </dsp:nvSpPr>
      <dsp:spPr>
        <a:xfrm rot="10800000">
          <a:off x="1371599" y="1401762"/>
          <a:ext cx="5486400" cy="1401762"/>
        </a:xfrm>
        <a:prstGeom prst="trapezoid">
          <a:avLst>
            <a:gd name="adj" fmla="val 9784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Scientific Steering Committee</a:t>
          </a:r>
          <a:endParaRPr lang="en-GB" sz="3200" kern="1200" dirty="0"/>
        </a:p>
      </dsp:txBody>
      <dsp:txXfrm>
        <a:off x="2331719" y="1401762"/>
        <a:ext cx="3566160" cy="1401762"/>
      </dsp:txXfrm>
    </dsp:sp>
    <dsp:sp modelId="{072F3032-F66D-448B-B152-69B9628A68BA}">
      <dsp:nvSpPr>
        <dsp:cNvPr id="0" name=""/>
        <dsp:cNvSpPr/>
      </dsp:nvSpPr>
      <dsp:spPr>
        <a:xfrm rot="10800000">
          <a:off x="2743199" y="2803524"/>
          <a:ext cx="2743200" cy="1401762"/>
        </a:xfrm>
        <a:prstGeom prst="trapezoid">
          <a:avLst>
            <a:gd name="adj" fmla="val 9784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Development Team</a:t>
          </a:r>
          <a:endParaRPr lang="en-GB" sz="3200" kern="1200" dirty="0"/>
        </a:p>
      </dsp:txBody>
      <dsp:txXfrm>
        <a:off x="2743199" y="2803524"/>
        <a:ext cx="2743200" cy="140176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0"/>
          <a:ext cx="4114800" cy="1401762"/>
        </a:xfrm>
        <a:prstGeom prst="trapezoid">
          <a:avLst>
            <a:gd name="adj" fmla="val 489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Users</a:t>
          </a:r>
          <a:endParaRPr lang="en-GB" sz="1600" kern="1200" dirty="0"/>
        </a:p>
      </dsp:txBody>
      <dsp:txXfrm>
        <a:off x="720089" y="0"/>
        <a:ext cx="2674620" cy="1401762"/>
      </dsp:txXfrm>
    </dsp:sp>
    <dsp:sp modelId="{79B1D86C-02A8-4A69-BBCF-3ACE07C1D57F}">
      <dsp:nvSpPr>
        <dsp:cNvPr id="0" name=""/>
        <dsp:cNvSpPr/>
      </dsp:nvSpPr>
      <dsp:spPr>
        <a:xfrm rot="10800000">
          <a:off x="685799" y="1401762"/>
          <a:ext cx="2743200" cy="1401762"/>
        </a:xfrm>
        <a:prstGeom prst="trapezoid">
          <a:avLst>
            <a:gd name="adj" fmla="val 489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Scientific Steering Committee</a:t>
          </a:r>
          <a:endParaRPr lang="en-GB" sz="1600" kern="1200" dirty="0"/>
        </a:p>
      </dsp:txBody>
      <dsp:txXfrm>
        <a:off x="1165859" y="1401762"/>
        <a:ext cx="1783080" cy="1401762"/>
      </dsp:txXfrm>
    </dsp:sp>
    <dsp:sp modelId="{072F3032-F66D-448B-B152-69B9628A68BA}">
      <dsp:nvSpPr>
        <dsp:cNvPr id="0" name=""/>
        <dsp:cNvSpPr/>
      </dsp:nvSpPr>
      <dsp:spPr>
        <a:xfrm rot="10800000">
          <a:off x="1371599" y="2803524"/>
          <a:ext cx="1371600" cy="1401762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Development Team</a:t>
          </a:r>
          <a:endParaRPr lang="en-GB" sz="1600" kern="1200" dirty="0"/>
        </a:p>
      </dsp:txBody>
      <dsp:txXfrm>
        <a:off x="1371599" y="2803524"/>
        <a:ext cx="1371600" cy="140176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0"/>
          <a:ext cx="4114800" cy="1401762"/>
        </a:xfrm>
        <a:prstGeom prst="trapezoid">
          <a:avLst>
            <a:gd name="adj" fmla="val 489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Users</a:t>
          </a:r>
          <a:endParaRPr lang="en-GB" sz="1600" kern="1200" dirty="0"/>
        </a:p>
      </dsp:txBody>
      <dsp:txXfrm>
        <a:off x="720089" y="0"/>
        <a:ext cx="2674620" cy="1401762"/>
      </dsp:txXfrm>
    </dsp:sp>
    <dsp:sp modelId="{79B1D86C-02A8-4A69-BBCF-3ACE07C1D57F}">
      <dsp:nvSpPr>
        <dsp:cNvPr id="0" name=""/>
        <dsp:cNvSpPr/>
      </dsp:nvSpPr>
      <dsp:spPr>
        <a:xfrm rot="10800000">
          <a:off x="685799" y="1401762"/>
          <a:ext cx="2743200" cy="1401762"/>
        </a:xfrm>
        <a:prstGeom prst="trapezoid">
          <a:avLst>
            <a:gd name="adj" fmla="val 489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Scientific Steering Committee</a:t>
          </a:r>
          <a:endParaRPr lang="en-GB" sz="1600" kern="1200" dirty="0"/>
        </a:p>
      </dsp:txBody>
      <dsp:txXfrm>
        <a:off x="1165859" y="1401762"/>
        <a:ext cx="1783080" cy="1401762"/>
      </dsp:txXfrm>
    </dsp:sp>
    <dsp:sp modelId="{072F3032-F66D-448B-B152-69B9628A68BA}">
      <dsp:nvSpPr>
        <dsp:cNvPr id="0" name=""/>
        <dsp:cNvSpPr/>
      </dsp:nvSpPr>
      <dsp:spPr>
        <a:xfrm rot="10800000">
          <a:off x="1371599" y="2803524"/>
          <a:ext cx="1371600" cy="1401762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Development Team</a:t>
          </a:r>
          <a:endParaRPr lang="en-GB" sz="1600" kern="1200" dirty="0"/>
        </a:p>
      </dsp:txBody>
      <dsp:txXfrm>
        <a:off x="1371599" y="2803524"/>
        <a:ext cx="1371600" cy="140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ED019-A094-4D90-9840-3671858BE27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C3A0C-86A7-41B4-836C-3073E3009A67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9943-D107-48BC-816E-79F4569D1DB0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E93CE-E4EC-42B0-BECB-4E81226D72FC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6DCDC-B304-4379-8E21-B3902A24881D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64841-2C7D-4583-9252-86E996C26B8B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C51F2-570A-4346-9506-9A35694CCD38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805CF-E9E7-4A0E-979B-4E231E7D2983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7DB71-69C3-4E60-B965-430646126F4B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F099D-47AB-4686-B260-B70487D539E1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1F2E5-15B4-40D6-AFE9-27BED558C4F8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26975-6191-446F-AD62-D74479FE12B2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1399B-9C3B-42B4-8778-846BF295B1FB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A1585-CFBA-431F-94EA-B9C46B7CB427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1B1B5-2DFB-4564-828F-D1F042F66940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E6678-B605-45BD-8EB1-40BFB49CFFE3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CD07A-FD02-4D6E-A4E7-19D87B563A29}" type="slidenum">
              <a:rPr lang="en-GB" smtClean="0"/>
              <a:pPr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2276A-D0F2-4656-91CF-B9B7B6C975ED}" type="slidenum">
              <a:rPr lang="en-GB" smtClean="0"/>
              <a:pPr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EC4D4-D9A3-4168-BA9D-E0EF9A83EF67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C368A-9F25-4D8E-8E96-772ECE4536B3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7FFBA-5514-4073-9773-004670351AD4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4CCF1-493A-42D5-8AD9-8B34E106A9AD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B48241-89B0-4BBE-BCAE-A75B3987FFED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2D867-B407-4985-B04C-52C86800BCD7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4A598-66F1-4BC1-B6A3-F0F32AF31AD3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825C9-698D-41AF-973A-A33968E94A56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B3798-708A-491D-AF78-A22C2CE09D65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rrc79113\Desktop\technologies-modelling_and_simulationcopy Tessella. Complex problems. Solved_iStock_000002456857Medium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5286388"/>
            <a:ext cx="9144000" cy="1571612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6" name="Picture 6" descr="isissmallbott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rrc79113\Desktop\Untitled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6015038"/>
            <a:ext cx="1905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SNS_logo_words_trans_back.gif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gradFill flip="none" rotWithShape="1">
            <a:gsLst>
              <a:gs pos="2800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gradFill>
            <a:gsLst>
              <a:gs pos="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 anchor="ctr" anchorCtr="1"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5" descr="Tessella_Logo only 5K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6000750"/>
            <a:ext cx="1885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SNS_logo_words_trans_back.gif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z.about.com/d/usparks/1/0/j/0/1/MountLeConte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vn.mantidproject.org/mantid/trunk/Documents/Design/Architecture%20Design%20Document.doc" TargetMode="External"/><Relationship Id="rId5" Type="http://schemas.openxmlformats.org/officeDocument/2006/relationships/hyperlink" Target="http://svn.mantidproject.org/mantid/trunk/Documents/Requirements/URD.doc" TargetMode="External"/><Relationship Id="rId4" Type="http://schemas.openxmlformats.org/officeDocument/2006/relationships/hyperlink" Target="http://svn.mantidproject.org/mantid/trunk/Documents/Requirements/Project%20Introduction%20Document.doc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4143375"/>
            <a:ext cx="6400800" cy="1181100"/>
          </a:xfrm>
          <a:gradFill rotWithShape="0"/>
        </p:spPr>
        <p:txBody>
          <a:bodyPr/>
          <a:lstStyle/>
          <a:p>
            <a:pPr eaLnBrk="1" hangingPunct="1"/>
            <a:r>
              <a:rPr lang="en-GB" sz="2800" i="1" smtClean="0"/>
              <a:t>Nick Draper</a:t>
            </a:r>
          </a:p>
          <a:p>
            <a:pPr eaLnBrk="1" hangingPunct="1"/>
            <a:r>
              <a:rPr lang="en-GB" sz="2000" smtClean="0"/>
              <a:t>Tessella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143125"/>
            <a:ext cx="7772400" cy="180022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The Mantid Project: </a:t>
            </a:r>
            <a:br>
              <a:rPr lang="en-GB" sz="3600" dirty="0" smtClean="0"/>
            </a:br>
            <a:r>
              <a:rPr lang="en-GB" sz="3600" dirty="0" smtClean="0"/>
              <a:t>Notes from an international software collaboration</a:t>
            </a:r>
          </a:p>
        </p:txBody>
      </p:sp>
      <p:pic>
        <p:nvPicPr>
          <p:cNvPr id="15366" name="Picture 5" descr="Mantid Logo 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63" y="0"/>
            <a:ext cx="4381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Collaboration Benefits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66838"/>
            <a:ext cx="5929313" cy="42052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Why Collaborate?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latin typeface="+mn-lt"/>
              </a:rPr>
              <a:t>Solve big problems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latin typeface="+mn-lt"/>
              </a:rPr>
              <a:t>Cover a wide scope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latin typeface="+mn-lt"/>
                <a:sym typeface="Symbol"/>
              </a:rPr>
              <a:t> </a:t>
            </a:r>
            <a:r>
              <a:rPr lang="en-GB" sz="2000" b="0" kern="0" dirty="0">
                <a:latin typeface="+mn-lt"/>
              </a:rPr>
              <a:t>access to skills and talents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latin typeface="+mn-lt"/>
              </a:rPr>
              <a:t>Reduce costs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latin typeface="+mn-lt"/>
              </a:rPr>
              <a:t>Access to existing code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latin typeface="+mn-lt"/>
              </a:rPr>
              <a:t>Improved support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24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All parties should benefit</a:t>
            </a:r>
          </a:p>
        </p:txBody>
      </p:sp>
      <p:pic>
        <p:nvPicPr>
          <p:cNvPr id="24580" name="Picture 5" descr="http://www.maine.edu/system/hr/heccpgoallogo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1509713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Collaboration Challenges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66838"/>
            <a:ext cx="5929313" cy="42052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Why Collaborate?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latin typeface="+mn-lt"/>
              </a:rPr>
              <a:t>Larger development team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sym typeface="Symbol"/>
              </a:rPr>
              <a:t> induction</a:t>
            </a:r>
            <a:endParaRPr lang="en-GB" sz="2000" b="0" kern="0" dirty="0">
              <a:latin typeface="+mn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sym typeface="Symbol"/>
              </a:rPr>
              <a:t> </a:t>
            </a:r>
            <a:r>
              <a:rPr lang="en-GB" sz="2000" b="0" kern="0" dirty="0"/>
              <a:t>communication</a:t>
            </a:r>
            <a:endParaRPr lang="en-GB" sz="2000" b="0" kern="0" dirty="0">
              <a:latin typeface="+mn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sym typeface="Symbol"/>
              </a:rPr>
              <a:t> </a:t>
            </a:r>
            <a:r>
              <a:rPr lang="en-GB" sz="2000" b="0" kern="0" dirty="0"/>
              <a:t>project structure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latin typeface="+mn-lt"/>
              </a:rPr>
              <a:t>Generic solutions take time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b="0" kern="0" dirty="0">
                <a:latin typeface="+mn-lt"/>
                <a:sym typeface="Symbol"/>
              </a:rPr>
              <a:t> </a:t>
            </a:r>
            <a:r>
              <a:rPr lang="en-GB" sz="2000" b="0" kern="0" dirty="0">
                <a:latin typeface="+mn-lt"/>
              </a:rPr>
              <a:t>documentation</a:t>
            </a:r>
            <a:endParaRPr lang="en-GB" sz="24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24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It is important to minimise these effects</a:t>
            </a:r>
          </a:p>
        </p:txBody>
      </p:sp>
      <p:pic>
        <p:nvPicPr>
          <p:cNvPr id="25604" name="Picture 2" descr="http://z.about.com/d/usparks/1/0/j/0/1/MountLeConte.jpg">
            <a:hlinkClick r:id="rId3" tooltip="View Full-Siz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1052513"/>
            <a:ext cx="3970338" cy="26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Collaboration Models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Many possible models</a:t>
            </a:r>
          </a:p>
          <a:p>
            <a:endParaRPr lang="en-GB" smtClean="0"/>
          </a:p>
          <a:p>
            <a:r>
              <a:rPr lang="en-GB" smtClean="0"/>
              <a:t>Several used within Mantid</a:t>
            </a:r>
          </a:p>
          <a:p>
            <a:pPr lvl="1"/>
            <a:r>
              <a:rPr lang="en-GB" smtClean="0"/>
              <a:t>Open contributions - Informal Anarchy</a:t>
            </a:r>
          </a:p>
          <a:p>
            <a:pPr lvl="1"/>
            <a:r>
              <a:rPr lang="en-GB" smtClean="0"/>
              <a:t>User donated code</a:t>
            </a:r>
          </a:p>
          <a:p>
            <a:pPr lvl="1"/>
            <a:r>
              <a:rPr lang="en-GB" smtClean="0"/>
              <a:t>Joint distributed team</a:t>
            </a:r>
          </a:p>
          <a:p>
            <a:pPr lvl="1"/>
            <a:r>
              <a:rPr lang="en-GB" smtClean="0"/>
              <a:t>Application integration</a:t>
            </a:r>
          </a:p>
          <a:p>
            <a:endParaRPr lang="en-GB" smtClean="0"/>
          </a:p>
          <a:p>
            <a:r>
              <a:rPr lang="en-GB" smtClean="0"/>
              <a:t>Important to pick the right model for the situation</a:t>
            </a:r>
          </a:p>
          <a:p>
            <a:endParaRPr lang="en-GB" smtClean="0"/>
          </a:p>
          <a:p>
            <a:endParaRPr lang="en-GB" smtClean="0"/>
          </a:p>
        </p:txBody>
      </p:sp>
      <p:pic>
        <p:nvPicPr>
          <p:cNvPr id="26628" name="Picture 5" descr="http://www.flash-screen.com/free-wallpaper/uploads/200807/thus/1216371763_470x353_shaking-han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765175"/>
            <a:ext cx="2874962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smtClean="0"/>
              <a:t>Open Contributions - Informal Anarchy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Key Features</a:t>
            </a:r>
          </a:p>
          <a:p>
            <a:pPr lvl="1"/>
            <a:r>
              <a:rPr lang="en-GB" smtClean="0"/>
              <a:t>People choose their own priorities</a:t>
            </a:r>
          </a:p>
          <a:p>
            <a:pPr lvl="1"/>
            <a:r>
              <a:rPr lang="en-GB" smtClean="0"/>
              <a:t>Anyone can submit code</a:t>
            </a:r>
          </a:p>
          <a:p>
            <a:pPr lvl="1"/>
            <a:r>
              <a:rPr lang="en-GB" smtClean="0"/>
              <a:t>Immediately available to all</a:t>
            </a:r>
          </a:p>
          <a:p>
            <a:r>
              <a:rPr lang="en-GB" smtClean="0"/>
              <a:t>Advantages</a:t>
            </a:r>
          </a:p>
          <a:p>
            <a:pPr lvl="1"/>
            <a:r>
              <a:rPr lang="en-GB" smtClean="0"/>
              <a:t>Very lightweight</a:t>
            </a:r>
          </a:p>
          <a:p>
            <a:r>
              <a:rPr lang="en-GB" smtClean="0"/>
              <a:t>Drawbacks</a:t>
            </a:r>
          </a:p>
          <a:p>
            <a:pPr lvl="1"/>
            <a:r>
              <a:rPr lang="en-GB" smtClean="0"/>
              <a:t>Negative effect on quality</a:t>
            </a:r>
          </a:p>
          <a:p>
            <a:pPr lvl="1"/>
            <a:r>
              <a:rPr lang="en-GB" smtClean="0"/>
              <a:t>Likely to repeat work</a:t>
            </a:r>
          </a:p>
          <a:p>
            <a:r>
              <a:rPr lang="en-GB" smtClean="0"/>
              <a:t>Use in Mantid</a:t>
            </a:r>
          </a:p>
          <a:p>
            <a:pPr lvl="1"/>
            <a:r>
              <a:rPr lang="en-GB" smtClean="0"/>
              <a:t>User script library</a:t>
            </a:r>
          </a:p>
        </p:txBody>
      </p:sp>
      <p:pic>
        <p:nvPicPr>
          <p:cNvPr id="27652" name="Picture 2" descr="http://4.bp.blogspot.com/_3S0GedffARA/TFQjcjBnF5I/AAAAAAAABUE/zshUpY_ZATs/s1600/anarch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836613"/>
            <a:ext cx="30178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smtClean="0"/>
              <a:t>User donated code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Key Features</a:t>
            </a:r>
          </a:p>
          <a:p>
            <a:pPr lvl="1"/>
            <a:r>
              <a:rPr lang="en-GB" smtClean="0"/>
              <a:t>Users submit code to the dev team</a:t>
            </a:r>
          </a:p>
          <a:p>
            <a:pPr lvl="1"/>
            <a:r>
              <a:rPr lang="en-GB" smtClean="0"/>
              <a:t>Dev team adopt the code</a:t>
            </a:r>
          </a:p>
          <a:p>
            <a:pPr lvl="2"/>
            <a:r>
              <a:rPr lang="en-GB" smtClean="0"/>
              <a:t>Review &amp; Refactor</a:t>
            </a:r>
          </a:p>
          <a:p>
            <a:pPr lvl="2"/>
            <a:r>
              <a:rPr lang="en-GB" smtClean="0"/>
              <a:t>Test</a:t>
            </a:r>
          </a:p>
          <a:p>
            <a:pPr lvl="2"/>
            <a:r>
              <a:rPr lang="en-GB" smtClean="0"/>
              <a:t>Document</a:t>
            </a:r>
          </a:p>
          <a:p>
            <a:r>
              <a:rPr lang="en-GB" smtClean="0"/>
              <a:t>Advantages</a:t>
            </a:r>
          </a:p>
          <a:p>
            <a:pPr lvl="1"/>
            <a:r>
              <a:rPr lang="en-GB" smtClean="0"/>
              <a:t>High quality additions to functionality</a:t>
            </a:r>
          </a:p>
          <a:p>
            <a:r>
              <a:rPr lang="en-GB" smtClean="0"/>
              <a:t>Drawbacks</a:t>
            </a:r>
          </a:p>
          <a:p>
            <a:pPr lvl="1"/>
            <a:r>
              <a:rPr lang="en-GB" smtClean="0"/>
              <a:t>Significant dev team involvement</a:t>
            </a:r>
          </a:p>
          <a:p>
            <a:r>
              <a:rPr lang="en-GB" smtClean="0"/>
              <a:t>Use in Mantid</a:t>
            </a:r>
          </a:p>
          <a:p>
            <a:pPr lvl="1"/>
            <a:r>
              <a:rPr lang="en-GB" smtClean="0"/>
              <a:t>User supplied algorithms and key scripts</a:t>
            </a:r>
          </a:p>
        </p:txBody>
      </p:sp>
      <p:pic>
        <p:nvPicPr>
          <p:cNvPr id="28676" name="Picture 2" descr="http://www.vanillajoy.com/wp-content/uploads/2008/01/paper-clutter.png"/>
          <p:cNvPicPr>
            <a:picLocks noChangeAspect="1" noChangeArrowheads="1"/>
          </p:cNvPicPr>
          <p:nvPr/>
        </p:nvPicPr>
        <p:blipFill>
          <a:blip r:embed="rId3" cstate="print"/>
          <a:srcRect r="2791" b="2634"/>
          <a:stretch>
            <a:fillRect/>
          </a:stretch>
        </p:blipFill>
        <p:spPr bwMode="auto">
          <a:xfrm>
            <a:off x="6084888" y="836613"/>
            <a:ext cx="2849562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smtClean="0"/>
              <a:t>Joint distributed team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Key Features</a:t>
            </a:r>
          </a:p>
          <a:p>
            <a:pPr lvl="1"/>
            <a:r>
              <a:rPr lang="en-GB" smtClean="0"/>
              <a:t>Single project management lead</a:t>
            </a:r>
          </a:p>
          <a:p>
            <a:pPr lvl="1"/>
            <a:r>
              <a:rPr lang="en-GB" smtClean="0"/>
              <a:t>Geographically separated, but joint</a:t>
            </a:r>
            <a:br>
              <a:rPr lang="en-GB" smtClean="0"/>
            </a:br>
            <a:r>
              <a:rPr lang="en-GB" smtClean="0"/>
              <a:t>dev teams</a:t>
            </a:r>
          </a:p>
          <a:p>
            <a:r>
              <a:rPr lang="en-GB" smtClean="0"/>
              <a:t>Advantages</a:t>
            </a:r>
          </a:p>
          <a:p>
            <a:pPr lvl="1"/>
            <a:r>
              <a:rPr lang="en-GB" smtClean="0"/>
              <a:t>Consistent, planned development</a:t>
            </a:r>
          </a:p>
          <a:p>
            <a:pPr lvl="1"/>
            <a:r>
              <a:rPr lang="en-GB" smtClean="0"/>
              <a:t>Increased support hours</a:t>
            </a:r>
          </a:p>
          <a:p>
            <a:r>
              <a:rPr lang="en-GB" smtClean="0"/>
              <a:t>Drawbacks</a:t>
            </a:r>
          </a:p>
          <a:p>
            <a:pPr lvl="1"/>
            <a:r>
              <a:rPr lang="en-GB" smtClean="0"/>
              <a:t>Increased communication</a:t>
            </a:r>
          </a:p>
          <a:p>
            <a:pPr lvl="1"/>
            <a:r>
              <a:rPr lang="en-GB" smtClean="0"/>
              <a:t>Initially introduction of a whole dev team</a:t>
            </a:r>
          </a:p>
          <a:p>
            <a:r>
              <a:rPr lang="en-GB" smtClean="0"/>
              <a:t>Use in Mantid</a:t>
            </a:r>
          </a:p>
          <a:p>
            <a:pPr lvl="1"/>
            <a:r>
              <a:rPr lang="en-GB" smtClean="0"/>
              <a:t>ISIS – SNS Development</a:t>
            </a:r>
          </a:p>
        </p:txBody>
      </p:sp>
      <p:pic>
        <p:nvPicPr>
          <p:cNvPr id="29700" name="Picture 2" descr="http://4.bp.blogspot.com/_f1FQCqmW7c4/TDrrr-QUfaI/AAAAAAAADzE/jZ_8RT6CaN4/s1600/video-conferenc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8050" y="836613"/>
            <a:ext cx="2905125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smtClean="0"/>
              <a:t>Application integration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Key Features</a:t>
            </a:r>
          </a:p>
          <a:p>
            <a:pPr lvl="1"/>
            <a:r>
              <a:rPr lang="en-GB" smtClean="0"/>
              <a:t>Integration with well known tools</a:t>
            </a:r>
          </a:p>
          <a:p>
            <a:pPr lvl="1"/>
            <a:r>
              <a:rPr lang="en-GB" smtClean="0"/>
              <a:t>Smooth transfer to/from Mantid</a:t>
            </a:r>
          </a:p>
          <a:p>
            <a:pPr lvl="1"/>
            <a:r>
              <a:rPr lang="en-GB" smtClean="0"/>
              <a:t>Rapid increase in functionality</a:t>
            </a:r>
          </a:p>
          <a:p>
            <a:r>
              <a:rPr lang="en-GB" smtClean="0"/>
              <a:t>Advantages</a:t>
            </a:r>
          </a:p>
          <a:p>
            <a:pPr lvl="1"/>
            <a:r>
              <a:rPr lang="en-GB" smtClean="0"/>
              <a:t>Can be simple file format support</a:t>
            </a:r>
          </a:p>
          <a:p>
            <a:pPr lvl="1"/>
            <a:r>
              <a:rPr lang="en-GB" smtClean="0"/>
              <a:t>Avoids reinventing the wheel</a:t>
            </a:r>
          </a:p>
          <a:p>
            <a:r>
              <a:rPr lang="en-GB" smtClean="0"/>
              <a:t>Drawbacks</a:t>
            </a:r>
          </a:p>
          <a:p>
            <a:pPr lvl="1"/>
            <a:r>
              <a:rPr lang="en-GB" smtClean="0"/>
              <a:t>Imperfect user experience</a:t>
            </a:r>
          </a:p>
          <a:p>
            <a:pPr lvl="1"/>
            <a:r>
              <a:rPr lang="en-GB" smtClean="0"/>
              <a:t>Lack of direct control</a:t>
            </a:r>
          </a:p>
          <a:p>
            <a:r>
              <a:rPr lang="en-GB" smtClean="0"/>
              <a:t>Use in Mantid</a:t>
            </a:r>
          </a:p>
          <a:p>
            <a:pPr lvl="1"/>
            <a:r>
              <a:rPr lang="en-GB" smtClean="0"/>
              <a:t>GSAS, Fullprof &amp; other tools</a:t>
            </a:r>
          </a:p>
        </p:txBody>
      </p:sp>
      <p:pic>
        <p:nvPicPr>
          <p:cNvPr id="30724" name="Picture 2" descr="http://betterwaytomakealiving.com/_wordpress/wp-content/uploads/2010/05/square-peg-round-ho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863" y="692150"/>
            <a:ext cx="2762250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ISIS - SNS &amp; HFIR collaboration</a:t>
            </a:r>
          </a:p>
        </p:txBody>
      </p:sp>
      <p:pic>
        <p:nvPicPr>
          <p:cNvPr id="31747" name="Picture 2" descr="http://neutrons.ornl.gov/organization/images/rrd_aerial_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413" y="3357563"/>
            <a:ext cx="406400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ISIS site aerial view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908050"/>
            <a:ext cx="3671887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6" descr="http://www.ornl.gov/info/news/pulse/sns_aerial_l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363" y="908050"/>
            <a:ext cx="3721100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SNS Collaboration Timeline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March 2009 - ICNS 2009</a:t>
            </a:r>
          </a:p>
          <a:p>
            <a:pPr lvl="1"/>
            <a:r>
              <a:rPr lang="en-GB" smtClean="0"/>
              <a:t>Initial meeting &amp; discussions</a:t>
            </a:r>
          </a:p>
          <a:p>
            <a:r>
              <a:rPr lang="en-GB" smtClean="0"/>
              <a:t>Oct 2009 - Due Diligence visit</a:t>
            </a:r>
          </a:p>
          <a:p>
            <a:pPr lvl="1"/>
            <a:r>
              <a:rPr lang="en-GB" smtClean="0"/>
              <a:t>Week with the development team</a:t>
            </a:r>
          </a:p>
          <a:p>
            <a:pPr lvl="1"/>
            <a:r>
              <a:rPr lang="en-GB" smtClean="0"/>
              <a:t>Discussions with several scientist users</a:t>
            </a:r>
          </a:p>
          <a:p>
            <a:pPr lvl="1"/>
            <a:r>
              <a:rPr lang="en-GB" smtClean="0"/>
              <a:t>Future plans</a:t>
            </a:r>
          </a:p>
          <a:p>
            <a:pPr lvl="1"/>
            <a:r>
              <a:rPr lang="en-GB" smtClean="0"/>
              <a:t>Areas of common interest</a:t>
            </a:r>
          </a:p>
          <a:p>
            <a:r>
              <a:rPr lang="en-GB" smtClean="0"/>
              <a:t>Jan 2010 - Go / No Go decision</a:t>
            </a:r>
          </a:p>
          <a:p>
            <a:r>
              <a:rPr lang="en-GB" smtClean="0"/>
              <a:t>Apr 2010 - Memorandum of Understanding</a:t>
            </a:r>
          </a:p>
          <a:p>
            <a:r>
              <a:rPr lang="en-GB" smtClean="0"/>
              <a:t>May 2010 - Joint development begins</a:t>
            </a:r>
          </a:p>
          <a:p>
            <a:r>
              <a:rPr lang="en-GB" smtClean="0"/>
              <a:t>Aug 2010 – Initial SNS &amp; HFIR support</a:t>
            </a:r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Previous Project Organisation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39838"/>
          <a:ext cx="8229600" cy="420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43688" y="1643063"/>
            <a:ext cx="2143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27 beamlines, 1600 users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43688" y="3000375"/>
            <a:ext cx="2143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9 Key scientists representing every beamline.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43688" y="4429125"/>
            <a:ext cx="2357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PM &amp;</a:t>
            </a:r>
            <a:br>
              <a:rPr lang="en-GB"/>
            </a:br>
            <a:r>
              <a:rPr lang="en-GB"/>
              <a:t>7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Mantid Introduction</a:t>
            </a:r>
          </a:p>
          <a:p>
            <a:r>
              <a:rPr lang="en-GB" smtClean="0"/>
              <a:t>Why collaborate?</a:t>
            </a:r>
          </a:p>
          <a:p>
            <a:r>
              <a:rPr lang="en-GB" smtClean="0"/>
              <a:t>Collaboration Models</a:t>
            </a:r>
          </a:p>
          <a:p>
            <a:r>
              <a:rPr lang="en-GB" smtClean="0"/>
              <a:t>ISIS - SNS &amp; HFIR collaboration</a:t>
            </a:r>
          </a:p>
          <a:p>
            <a:pPr lvl="1"/>
            <a:r>
              <a:rPr lang="en-GB" smtClean="0"/>
              <a:t>Organisation</a:t>
            </a:r>
          </a:p>
          <a:p>
            <a:pPr lvl="1"/>
            <a:r>
              <a:rPr lang="en-GB" smtClean="0"/>
              <a:t>Benefits</a:t>
            </a:r>
          </a:p>
          <a:p>
            <a:pPr lvl="1"/>
            <a:r>
              <a:rPr lang="en-GB" smtClean="0"/>
              <a:t>Lessons Learned</a:t>
            </a:r>
          </a:p>
        </p:txBody>
      </p:sp>
      <p:pic>
        <p:nvPicPr>
          <p:cNvPr id="16388" name="Picture 2" descr="http://webecoist.com/wp-content/uploads/2009/02/praying-mantis-cannabilism-eating-m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4076700"/>
            <a:ext cx="3094037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 descr="http://www.birdwatchersdigest.com/site/images/backyard_birds/Mantis_hummingbir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1863" y="1196975"/>
            <a:ext cx="28575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 bwMode="auto">
          <a:xfrm>
            <a:off x="2786063" y="4224338"/>
            <a:ext cx="3500437" cy="1214437"/>
          </a:xfrm>
          <a:prstGeom prst="trapezoid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Project Organisation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2" y="1366853"/>
          <a:ext cx="4114800" cy="420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14810" y="1366853"/>
          <a:ext cx="4114800" cy="420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5724525" y="981075"/>
            <a:ext cx="1300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SNS/HIFR</a:t>
            </a:r>
          </a:p>
        </p:txBody>
      </p:sp>
      <p:sp>
        <p:nvSpPr>
          <p:cNvPr id="34823" name="TextBox 10"/>
          <p:cNvSpPr txBox="1">
            <a:spLocks noChangeArrowheads="1"/>
          </p:cNvSpPr>
          <p:nvPr/>
        </p:nvSpPr>
        <p:spPr bwMode="auto">
          <a:xfrm>
            <a:off x="2500313" y="1009650"/>
            <a:ext cx="601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Team Structure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Joint project management board</a:t>
            </a:r>
          </a:p>
          <a:p>
            <a:r>
              <a:rPr lang="en-GB" smtClean="0"/>
              <a:t>Two scientific steering committees</a:t>
            </a:r>
          </a:p>
          <a:p>
            <a:r>
              <a:rPr lang="en-GB" smtClean="0"/>
              <a:t>One project manager</a:t>
            </a:r>
          </a:p>
          <a:p>
            <a:pPr lvl="1"/>
            <a:r>
              <a:rPr lang="en-GB" smtClean="0"/>
              <a:t>Control overall project direction</a:t>
            </a:r>
          </a:p>
          <a:p>
            <a:pPr lvl="1"/>
            <a:r>
              <a:rPr lang="en-GB" smtClean="0"/>
              <a:t>Final point of decision making</a:t>
            </a:r>
          </a:p>
          <a:p>
            <a:r>
              <a:rPr lang="en-GB" smtClean="0"/>
              <a:t>Local Development Team Leaders</a:t>
            </a:r>
          </a:p>
          <a:p>
            <a:r>
              <a:rPr lang="en-GB" smtClean="0"/>
              <a:t>One Development Team</a:t>
            </a:r>
          </a:p>
          <a:p>
            <a:pPr lvl="1"/>
            <a:r>
              <a:rPr lang="en-GB" smtClean="0"/>
              <a:t>7 FTE staff at ISIS</a:t>
            </a:r>
          </a:p>
          <a:p>
            <a:pPr lvl="1"/>
            <a:r>
              <a:rPr lang="en-GB" smtClean="0"/>
              <a:t>9+ FTE staff at SNS and still growing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57200" y="14287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Continuous Integration Environment</a:t>
            </a:r>
          </a:p>
        </p:txBody>
      </p:sp>
      <p:sp>
        <p:nvSpPr>
          <p:cNvPr id="36867" name="AutoShape 4"/>
          <p:cNvSpPr>
            <a:spLocks noChangeArrowheads="1"/>
          </p:cNvSpPr>
          <p:nvPr/>
        </p:nvSpPr>
        <p:spPr bwMode="auto">
          <a:xfrm>
            <a:off x="3022600" y="2392363"/>
            <a:ext cx="1008063" cy="1512887"/>
          </a:xfrm>
          <a:prstGeom prst="can">
            <a:avLst>
              <a:gd name="adj" fmla="val 375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SVN </a:t>
            </a:r>
            <a:br>
              <a:rPr lang="en-GB"/>
            </a:br>
            <a:r>
              <a:rPr lang="en-GB"/>
              <a:t>Repository</a:t>
            </a:r>
          </a:p>
        </p:txBody>
      </p:sp>
      <p:pic>
        <p:nvPicPr>
          <p:cNvPr id="36868" name="Picture 5" descr="MCj041348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1455738"/>
            <a:ext cx="73342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8" descr="MCj041348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2679700"/>
            <a:ext cx="733425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9" descr="MCj041348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3760788"/>
            <a:ext cx="73342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0" descr="MCj041348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911725"/>
            <a:ext cx="733425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Line 14"/>
          <p:cNvSpPr>
            <a:spLocks noChangeShapeType="1"/>
          </p:cNvSpPr>
          <p:nvPr/>
        </p:nvSpPr>
        <p:spPr bwMode="auto">
          <a:xfrm>
            <a:off x="1006475" y="1816100"/>
            <a:ext cx="1944688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3" name="Line 15"/>
          <p:cNvSpPr>
            <a:spLocks noChangeShapeType="1"/>
          </p:cNvSpPr>
          <p:nvPr/>
        </p:nvSpPr>
        <p:spPr bwMode="auto">
          <a:xfrm>
            <a:off x="1077913" y="2968625"/>
            <a:ext cx="1800225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4" name="Line 16"/>
          <p:cNvSpPr>
            <a:spLocks noChangeShapeType="1"/>
          </p:cNvSpPr>
          <p:nvPr/>
        </p:nvSpPr>
        <p:spPr bwMode="auto">
          <a:xfrm flipV="1">
            <a:off x="1006475" y="3184525"/>
            <a:ext cx="18716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5" name="Line 17"/>
          <p:cNvSpPr>
            <a:spLocks noChangeShapeType="1"/>
          </p:cNvSpPr>
          <p:nvPr/>
        </p:nvSpPr>
        <p:spPr bwMode="auto">
          <a:xfrm flipV="1">
            <a:off x="1077913" y="3400425"/>
            <a:ext cx="1728787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6" name="Line 18"/>
          <p:cNvSpPr>
            <a:spLocks noChangeShapeType="1"/>
          </p:cNvSpPr>
          <p:nvPr/>
        </p:nvSpPr>
        <p:spPr bwMode="auto">
          <a:xfrm flipV="1">
            <a:off x="4071938" y="2714625"/>
            <a:ext cx="1000125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7" name="Text Box 20"/>
          <p:cNvSpPr txBox="1">
            <a:spLocks noChangeArrowheads="1"/>
          </p:cNvSpPr>
          <p:nvPr/>
        </p:nvSpPr>
        <p:spPr bwMode="auto">
          <a:xfrm>
            <a:off x="4929188" y="3571875"/>
            <a:ext cx="165735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Build + unit test</a:t>
            </a:r>
          </a:p>
          <a:p>
            <a:r>
              <a:rPr lang="en-GB" sz="1400"/>
              <a:t>-Linux</a:t>
            </a:r>
          </a:p>
          <a:p>
            <a:r>
              <a:rPr lang="en-GB" sz="1400"/>
              <a:t>-Mac OSX</a:t>
            </a:r>
          </a:p>
          <a:p>
            <a:r>
              <a:rPr lang="en-GB" sz="1400"/>
              <a:t>-Windows 32</a:t>
            </a:r>
          </a:p>
          <a:p>
            <a:r>
              <a:rPr lang="en-GB" sz="1400"/>
              <a:t>-Windows 64</a:t>
            </a:r>
          </a:p>
        </p:txBody>
      </p:sp>
      <p:sp>
        <p:nvSpPr>
          <p:cNvPr id="36878" name="Text Box 23"/>
          <p:cNvSpPr txBox="1">
            <a:spLocks noChangeArrowheads="1"/>
          </p:cNvSpPr>
          <p:nvPr/>
        </p:nvSpPr>
        <p:spPr bwMode="auto">
          <a:xfrm>
            <a:off x="755650" y="5776913"/>
            <a:ext cx="1503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Developers</a:t>
            </a:r>
          </a:p>
        </p:txBody>
      </p:sp>
      <p:sp>
        <p:nvSpPr>
          <p:cNvPr id="36879" name="AutoShape 24"/>
          <p:cNvSpPr>
            <a:spLocks noChangeArrowheads="1"/>
          </p:cNvSpPr>
          <p:nvPr/>
        </p:nvSpPr>
        <p:spPr bwMode="auto">
          <a:xfrm>
            <a:off x="3022600" y="4337050"/>
            <a:ext cx="1008063" cy="1512888"/>
          </a:xfrm>
          <a:prstGeom prst="can">
            <a:avLst>
              <a:gd name="adj" fmla="val 375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trac</a:t>
            </a:r>
            <a:br>
              <a:rPr lang="en-GB"/>
            </a:br>
            <a:r>
              <a:rPr lang="en-GB"/>
              <a:t>Issue</a:t>
            </a:r>
          </a:p>
          <a:p>
            <a:pPr algn="ctr"/>
            <a:r>
              <a:rPr lang="en-GB"/>
              <a:t>tracking</a:t>
            </a:r>
          </a:p>
          <a:p>
            <a:pPr algn="ctr"/>
            <a:r>
              <a:rPr lang="en-GB"/>
              <a:t>system</a:t>
            </a:r>
          </a:p>
        </p:txBody>
      </p:sp>
      <p:sp>
        <p:nvSpPr>
          <p:cNvPr id="36880" name="Line 25"/>
          <p:cNvSpPr>
            <a:spLocks noChangeShapeType="1"/>
          </p:cNvSpPr>
          <p:nvPr/>
        </p:nvSpPr>
        <p:spPr bwMode="auto">
          <a:xfrm flipV="1">
            <a:off x="3527425" y="39036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pic>
        <p:nvPicPr>
          <p:cNvPr id="36881" name="Picture 27" descr="Nohat-logo-nowords-bgwhite-200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2600" y="1023938"/>
            <a:ext cx="8969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2" name="Text Box 28"/>
          <p:cNvSpPr txBox="1">
            <a:spLocks noChangeArrowheads="1"/>
          </p:cNvSpPr>
          <p:nvPr/>
        </p:nvSpPr>
        <p:spPr bwMode="auto">
          <a:xfrm>
            <a:off x="2303463" y="1887538"/>
            <a:ext cx="2454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Mantid Project Wiki</a:t>
            </a:r>
          </a:p>
        </p:txBody>
      </p:sp>
      <p:pic>
        <p:nvPicPr>
          <p:cNvPr id="36883" name="Picture 12" descr="MCj04348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5" y="20716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4" name="Picture 12" descr="MCj04348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3025" y="22240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5" name="Picture 12" descr="MCj04348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5425" y="23764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6" name="Picture 12" descr="MCj04348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7825" y="25288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7" name="Picture 12" descr="MCj04348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13" y="12144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8" name="Line 18"/>
          <p:cNvSpPr>
            <a:spLocks noChangeShapeType="1"/>
          </p:cNvSpPr>
          <p:nvPr/>
        </p:nvSpPr>
        <p:spPr bwMode="auto">
          <a:xfrm flipV="1">
            <a:off x="6143625" y="2000250"/>
            <a:ext cx="1000125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89" name="Line 18"/>
          <p:cNvSpPr>
            <a:spLocks noChangeShapeType="1"/>
          </p:cNvSpPr>
          <p:nvPr/>
        </p:nvSpPr>
        <p:spPr bwMode="auto">
          <a:xfrm flipH="1" flipV="1">
            <a:off x="4000500" y="1428750"/>
            <a:ext cx="3071813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90" name="Text Box 20"/>
          <p:cNvSpPr txBox="1">
            <a:spLocks noChangeArrowheads="1"/>
          </p:cNvSpPr>
          <p:nvPr/>
        </p:nvSpPr>
        <p:spPr bwMode="auto">
          <a:xfrm>
            <a:off x="7000875" y="2214563"/>
            <a:ext cx="125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Automated </a:t>
            </a:r>
            <a:br>
              <a:rPr lang="en-GB" sz="1400"/>
            </a:br>
            <a:r>
              <a:rPr lang="en-GB" sz="1400"/>
              <a:t>System test</a:t>
            </a:r>
          </a:p>
        </p:txBody>
      </p:sp>
      <p:sp>
        <p:nvSpPr>
          <p:cNvPr id="36891" name="Text Box 20"/>
          <p:cNvSpPr txBox="1">
            <a:spLocks noChangeArrowheads="1"/>
          </p:cNvSpPr>
          <p:nvPr/>
        </p:nvSpPr>
        <p:spPr bwMode="auto">
          <a:xfrm>
            <a:off x="4929188" y="1000125"/>
            <a:ext cx="150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Deploy to </a:t>
            </a:r>
          </a:p>
          <a:p>
            <a:r>
              <a:rPr lang="en-GB" sz="1400"/>
              <a:t>Download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Face to face meetings</a:t>
            </a:r>
          </a:p>
          <a:p>
            <a:pPr lvl="1"/>
            <a:r>
              <a:rPr lang="en-GB" smtClean="0"/>
              <a:t>PM 3-4yr</a:t>
            </a:r>
          </a:p>
          <a:p>
            <a:pPr lvl="1"/>
            <a:r>
              <a:rPr lang="en-GB" smtClean="0"/>
              <a:t>Developer visit program</a:t>
            </a:r>
          </a:p>
          <a:p>
            <a:pPr lvl="1"/>
            <a:r>
              <a:rPr lang="en-GB" smtClean="0"/>
              <a:t>Developer workshops</a:t>
            </a:r>
          </a:p>
          <a:p>
            <a:r>
              <a:rPr lang="en-GB" smtClean="0"/>
              <a:t>Developer Transfer</a:t>
            </a:r>
          </a:p>
          <a:p>
            <a:pPr lvl="1"/>
            <a:r>
              <a:rPr lang="en-GB" smtClean="0"/>
              <a:t>ISIS lead developer transferred to US</a:t>
            </a:r>
          </a:p>
          <a:p>
            <a:r>
              <a:rPr lang="en-GB" smtClean="0"/>
              <a:t>Easy communication channels</a:t>
            </a:r>
          </a:p>
          <a:p>
            <a:pPr lvl="1"/>
            <a:r>
              <a:rPr lang="en-GB" smtClean="0"/>
              <a:t>Developer email list</a:t>
            </a:r>
          </a:p>
          <a:p>
            <a:pPr lvl="1"/>
            <a:r>
              <a:rPr lang="en-GB" smtClean="0"/>
              <a:t>Skype</a:t>
            </a:r>
          </a:p>
          <a:p>
            <a:pPr lvl="1"/>
            <a:r>
              <a:rPr lang="en-GB" smtClean="0"/>
              <a:t>Phone</a:t>
            </a:r>
          </a:p>
          <a:p>
            <a:pPr lvl="1"/>
            <a:r>
              <a:rPr lang="en-GB" smtClean="0"/>
              <a:t>Screen sharing</a:t>
            </a:r>
          </a:p>
          <a:p>
            <a:pPr lvl="1"/>
            <a:r>
              <a:rPr lang="en-GB" smtClean="0"/>
              <a:t>Video conferencing</a:t>
            </a:r>
          </a:p>
          <a:p>
            <a:pPr lvl="1"/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ISIS -&gt; SNS wins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Robust framework</a:t>
            </a:r>
          </a:p>
          <a:p>
            <a:pPr lvl="1"/>
            <a:r>
              <a:rPr lang="en-GB" smtClean="0"/>
              <a:t>Common development structure</a:t>
            </a:r>
          </a:p>
          <a:p>
            <a:pPr lvl="1"/>
            <a:r>
              <a:rPr lang="en-GB" smtClean="0"/>
              <a:t>Multithreaded performance</a:t>
            </a:r>
          </a:p>
          <a:p>
            <a:pPr lvl="1"/>
            <a:r>
              <a:rPr lang="en-GB" smtClean="0"/>
              <a:t>Documentation and training</a:t>
            </a:r>
          </a:p>
          <a:p>
            <a:pPr lvl="1"/>
            <a:r>
              <a:rPr lang="en-GB" smtClean="0"/>
              <a:t>Automated build, test and deployment</a:t>
            </a:r>
          </a:p>
          <a:p>
            <a:r>
              <a:rPr lang="en-GB" smtClean="0"/>
              <a:t>Algorithms</a:t>
            </a:r>
          </a:p>
          <a:p>
            <a:pPr lvl="1"/>
            <a:r>
              <a:rPr lang="en-GB" smtClean="0"/>
              <a:t>Over 100 algorithms already developed</a:t>
            </a:r>
          </a:p>
          <a:p>
            <a:r>
              <a:rPr lang="en-GB" smtClean="0"/>
              <a:t>Development support</a:t>
            </a:r>
          </a:p>
          <a:p>
            <a:pPr lvl="1"/>
            <a:r>
              <a:rPr lang="en-GB" smtClean="0"/>
              <a:t>help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SNS -&gt; ISIS wins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Improvements to build process</a:t>
            </a:r>
          </a:p>
          <a:p>
            <a:pPr lvl="1"/>
            <a:r>
              <a:rPr lang="en-GB" smtClean="0"/>
              <a:t>Cmake, Hudson</a:t>
            </a:r>
          </a:p>
          <a:p>
            <a:r>
              <a:rPr lang="en-GB" smtClean="0"/>
              <a:t>Event Workspaces</a:t>
            </a:r>
          </a:p>
          <a:p>
            <a:r>
              <a:rPr lang="en-GB" smtClean="0"/>
              <a:t>Event Filtering</a:t>
            </a:r>
          </a:p>
          <a:p>
            <a:pPr lvl="1"/>
            <a:r>
              <a:rPr lang="en-GB" smtClean="0"/>
              <a:t>Currently by time</a:t>
            </a:r>
          </a:p>
          <a:p>
            <a:pPr lvl="1"/>
            <a:r>
              <a:rPr lang="en-GB" smtClean="0"/>
              <a:t>Will expand</a:t>
            </a:r>
          </a:p>
          <a:p>
            <a:r>
              <a:rPr lang="en-GB" smtClean="0"/>
              <a:t>Improved python code framework</a:t>
            </a:r>
          </a:p>
          <a:p>
            <a:r>
              <a:rPr lang="en-GB" smtClean="0"/>
              <a:t>New file format support</a:t>
            </a:r>
          </a:p>
          <a:p>
            <a:pPr lvl="1"/>
            <a:r>
              <a:rPr lang="en-GB" smtClean="0"/>
              <a:t>NxSPE</a:t>
            </a:r>
          </a:p>
          <a:p>
            <a:pPr lvl="1"/>
            <a:r>
              <a:rPr lang="en-GB" smtClean="0"/>
              <a:t>Event Nexus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Lessons Learned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Developer documentation </a:t>
            </a:r>
          </a:p>
          <a:p>
            <a:pPr lvl="1"/>
            <a:r>
              <a:rPr lang="en-GB" smtClean="0"/>
              <a:t>Need to rapidly induct several new developers</a:t>
            </a:r>
          </a:p>
          <a:p>
            <a:pPr lvl="1"/>
            <a:r>
              <a:rPr lang="en-GB" smtClean="0"/>
              <a:t>Will not be good enough</a:t>
            </a:r>
          </a:p>
          <a:p>
            <a:r>
              <a:rPr lang="en-GB" smtClean="0"/>
              <a:t>Communication</a:t>
            </a:r>
          </a:p>
          <a:p>
            <a:pPr lvl="1"/>
            <a:r>
              <a:rPr lang="en-GB" smtClean="0"/>
              <a:t>Has to be encouraged</a:t>
            </a:r>
          </a:p>
          <a:p>
            <a:pPr lvl="1"/>
            <a:r>
              <a:rPr lang="en-GB" smtClean="0"/>
              <a:t>Will take some time</a:t>
            </a:r>
          </a:p>
          <a:p>
            <a:r>
              <a:rPr lang="en-GB" smtClean="0"/>
              <a:t>Personal relationships</a:t>
            </a:r>
          </a:p>
          <a:p>
            <a:pPr lvl="1"/>
            <a:r>
              <a:rPr lang="en-GB" smtClean="0"/>
              <a:t>Are key to working together in a team</a:t>
            </a:r>
          </a:p>
          <a:p>
            <a:r>
              <a:rPr lang="en-GB" smtClean="0"/>
              <a:t>High level support is essential</a:t>
            </a:r>
          </a:p>
          <a:p>
            <a:r>
              <a:rPr lang="en-GB" smtClean="0"/>
              <a:t>No two facilities are the same</a:t>
            </a:r>
          </a:p>
          <a:p>
            <a:pPr lvl="1"/>
            <a:r>
              <a:rPr lang="en-GB" smtClean="0"/>
              <a:t>Archive structure</a:t>
            </a:r>
          </a:p>
          <a:p>
            <a:pPr lvl="1"/>
            <a:r>
              <a:rPr lang="en-GB" smtClean="0"/>
              <a:t>Information catalog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Lessons Learned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Minor irritations</a:t>
            </a:r>
          </a:p>
          <a:p>
            <a:pPr lvl="1"/>
            <a:r>
              <a:rPr lang="en-GB" smtClean="0"/>
              <a:t>You may have learned to live with them</a:t>
            </a:r>
          </a:p>
          <a:p>
            <a:pPr lvl="1"/>
            <a:r>
              <a:rPr lang="en-GB" smtClean="0"/>
              <a:t>Will be much more irritating to new developers</a:t>
            </a:r>
          </a:p>
          <a:p>
            <a:pPr lvl="2"/>
            <a:r>
              <a:rPr lang="en-GB" smtClean="0"/>
              <a:t>Make use of this enthusiasm</a:t>
            </a:r>
          </a:p>
          <a:p>
            <a:r>
              <a:rPr lang="en-GB" smtClean="0"/>
              <a:t>Development Environments</a:t>
            </a:r>
          </a:p>
          <a:p>
            <a:pPr lvl="1"/>
            <a:r>
              <a:rPr lang="en-GB" smtClean="0"/>
              <a:t>Will differ across facilities</a:t>
            </a:r>
          </a:p>
          <a:p>
            <a:pPr lvl="1"/>
            <a:r>
              <a:rPr lang="en-GB" smtClean="0"/>
              <a:t>Set up can be painful</a:t>
            </a:r>
          </a:p>
          <a:p>
            <a:pPr lvl="1"/>
            <a:r>
              <a:rPr lang="en-GB" smtClean="0"/>
              <a:t>Don’t let issues linger</a:t>
            </a:r>
          </a:p>
          <a:p>
            <a:r>
              <a:rPr lang="en-GB" smtClean="0"/>
              <a:t>Design</a:t>
            </a:r>
          </a:p>
          <a:p>
            <a:pPr lvl="1"/>
            <a:r>
              <a:rPr lang="en-GB" smtClean="0"/>
              <a:t>Consider implications</a:t>
            </a:r>
          </a:p>
          <a:p>
            <a:pPr lvl="1"/>
            <a:r>
              <a:rPr lang="en-GB" smtClean="0"/>
              <a:t>Design for flexibility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Further Information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Project Web Page</a:t>
            </a:r>
          </a:p>
          <a:p>
            <a:pPr lvl="1" eaLnBrk="1" hangingPunct="1"/>
            <a:r>
              <a:rPr lang="en-GB" smtClean="0">
                <a:hlinkClick r:id="rId3"/>
              </a:rPr>
              <a:t>www.mantidproject.org</a:t>
            </a:r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Project Introduction Document</a:t>
            </a:r>
          </a:p>
          <a:p>
            <a:pPr lvl="1" eaLnBrk="1" hangingPunct="1"/>
            <a:r>
              <a:rPr lang="en-GB" sz="1400" smtClean="0">
                <a:hlinkClick r:id="rId4"/>
              </a:rPr>
              <a:t>http://svn.mantidproject.org/mantid/trunk/Documents/Requirements/Project%20Introduction%20Document.doc</a:t>
            </a:r>
            <a:endParaRPr lang="en-GB" sz="1400" smtClean="0"/>
          </a:p>
          <a:p>
            <a:pPr eaLnBrk="1" hangingPunct="1"/>
            <a:r>
              <a:rPr lang="en-GB" smtClean="0"/>
              <a:t>User Requirements Document</a:t>
            </a:r>
          </a:p>
          <a:p>
            <a:pPr lvl="1" eaLnBrk="1" hangingPunct="1"/>
            <a:r>
              <a:rPr lang="en-GB" sz="1400" smtClean="0">
                <a:hlinkClick r:id="rId5"/>
              </a:rPr>
              <a:t>http://svn.mantidproject.org/mantid/trunk/Documents/Requirements/URD.doc</a:t>
            </a:r>
            <a:endParaRPr lang="en-GB" sz="1400" smtClean="0"/>
          </a:p>
          <a:p>
            <a:pPr eaLnBrk="1" hangingPunct="1"/>
            <a:r>
              <a:rPr lang="en-GB" smtClean="0"/>
              <a:t>Architectural Design Document</a:t>
            </a:r>
          </a:p>
          <a:p>
            <a:pPr lvl="1" eaLnBrk="1" hangingPunct="1"/>
            <a:r>
              <a:rPr lang="en-GB" sz="1400" smtClean="0">
                <a:hlinkClick r:id="rId6"/>
              </a:rPr>
              <a:t>http://svn.mantidproject.org/mantid/trunk/Documents/Design/Architecture%20Design%20Document.doc</a:t>
            </a:r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2"/>
          <p:cNvSpPr>
            <a:spLocks noChangeArrowheads="1"/>
          </p:cNvSpPr>
          <p:nvPr/>
        </p:nvSpPr>
        <p:spPr bwMode="auto">
          <a:xfrm>
            <a:off x="1285875" y="5429250"/>
            <a:ext cx="1296988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Architectural Design - Overview</a:t>
            </a:r>
          </a:p>
        </p:txBody>
      </p:sp>
      <p:sp>
        <p:nvSpPr>
          <p:cNvPr id="44036" name="AutoShape 23"/>
          <p:cNvSpPr>
            <a:spLocks noChangeAspect="1" noChangeArrowheads="1"/>
          </p:cNvSpPr>
          <p:nvPr/>
        </p:nvSpPr>
        <p:spPr bwMode="auto">
          <a:xfrm>
            <a:off x="1042988" y="1196975"/>
            <a:ext cx="7056437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632" name="Oval 24"/>
          <p:cNvSpPr>
            <a:spLocks noChangeArrowheads="1"/>
          </p:cNvSpPr>
          <p:nvPr/>
        </p:nvSpPr>
        <p:spPr bwMode="auto">
          <a:xfrm>
            <a:off x="3071802" y="1571612"/>
            <a:ext cx="3359001" cy="300039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r>
              <a:rPr lang="en-GB" sz="2000" b="0" dirty="0">
                <a:latin typeface="Times New Roman" pitchFamily="18" charset="0"/>
              </a:rPr>
              <a:t>Mantid Framework</a:t>
            </a:r>
            <a:endParaRPr lang="en-GB" sz="2000" b="0" dirty="0"/>
          </a:p>
        </p:txBody>
      </p:sp>
      <p:sp>
        <p:nvSpPr>
          <p:cNvPr id="196633" name="Rectangle 25"/>
          <p:cNvSpPr>
            <a:spLocks noChangeArrowheads="1"/>
          </p:cNvSpPr>
          <p:nvPr/>
        </p:nvSpPr>
        <p:spPr bwMode="auto">
          <a:xfrm>
            <a:off x="1189038" y="1460500"/>
            <a:ext cx="1296987" cy="825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err="1">
                <a:latin typeface="Times New Roman" pitchFamily="18" charset="0"/>
              </a:rPr>
              <a:t>MantidScript</a:t>
            </a:r>
            <a:endParaRPr lang="en-GB" sz="1200" b="0" dirty="0">
              <a:latin typeface="Times New Roman" pitchFamily="18" charset="0"/>
            </a:endParaRPr>
          </a:p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Command line &amp; Scripting interface</a:t>
            </a:r>
            <a:endParaRPr lang="en-GB" b="0" dirty="0"/>
          </a:p>
        </p:txBody>
      </p:sp>
      <p:sp>
        <p:nvSpPr>
          <p:cNvPr id="196634" name="Rectangle 26"/>
          <p:cNvSpPr>
            <a:spLocks noChangeArrowheads="1"/>
          </p:cNvSpPr>
          <p:nvPr/>
        </p:nvSpPr>
        <p:spPr bwMode="auto">
          <a:xfrm>
            <a:off x="1189038" y="3386138"/>
            <a:ext cx="1296987" cy="6588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err="1">
                <a:latin typeface="Times New Roman" pitchFamily="18" charset="0"/>
              </a:rPr>
              <a:t>MantidPlot</a:t>
            </a:r>
            <a:r>
              <a:rPr lang="en-GB" sz="1200" b="0" dirty="0">
                <a:latin typeface="Times New Roman" pitchFamily="18" charset="0"/>
              </a:rPr>
              <a:t> Graphing  and analysis</a:t>
            </a:r>
            <a:endParaRPr lang="en-GB" b="0" dirty="0"/>
          </a:p>
        </p:txBody>
      </p:sp>
      <p:sp>
        <p:nvSpPr>
          <p:cNvPr id="196635" name="AutoShape 27"/>
          <p:cNvSpPr>
            <a:spLocks noChangeArrowheads="1"/>
          </p:cNvSpPr>
          <p:nvPr/>
        </p:nvSpPr>
        <p:spPr bwMode="auto">
          <a:xfrm>
            <a:off x="7715250" y="1782763"/>
            <a:ext cx="1168400" cy="1550987"/>
          </a:xfrm>
          <a:prstGeom prst="can">
            <a:avLst>
              <a:gd name="adj" fmla="val 3318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RAW data files</a:t>
            </a:r>
            <a:endParaRPr lang="en-GB" b="0"/>
          </a:p>
        </p:txBody>
      </p:sp>
      <p:sp>
        <p:nvSpPr>
          <p:cNvPr id="196636" name="AutoShape 28"/>
          <p:cNvSpPr>
            <a:spLocks noChangeArrowheads="1"/>
          </p:cNvSpPr>
          <p:nvPr/>
        </p:nvSpPr>
        <p:spPr bwMode="auto">
          <a:xfrm>
            <a:off x="7715250" y="3500438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NEXUS data files</a:t>
            </a:r>
            <a:endParaRPr lang="en-GB" b="0" dirty="0"/>
          </a:p>
        </p:txBody>
      </p:sp>
      <p:sp>
        <p:nvSpPr>
          <p:cNvPr id="44044" name="Line 29"/>
          <p:cNvSpPr>
            <a:spLocks noChangeShapeType="1"/>
          </p:cNvSpPr>
          <p:nvPr/>
        </p:nvSpPr>
        <p:spPr bwMode="auto">
          <a:xfrm flipH="1">
            <a:off x="6215063" y="2500313"/>
            <a:ext cx="149225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5" name="Line 30"/>
          <p:cNvSpPr>
            <a:spLocks noChangeShapeType="1"/>
          </p:cNvSpPr>
          <p:nvPr/>
        </p:nvSpPr>
        <p:spPr bwMode="auto">
          <a:xfrm flipH="1" flipV="1">
            <a:off x="6215063" y="3214688"/>
            <a:ext cx="1511300" cy="814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6" name="Line 31"/>
          <p:cNvSpPr>
            <a:spLocks noChangeShapeType="1"/>
          </p:cNvSpPr>
          <p:nvPr/>
        </p:nvSpPr>
        <p:spPr bwMode="auto">
          <a:xfrm>
            <a:off x="2476500" y="1771650"/>
            <a:ext cx="512763" cy="1011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35" name="Rectangle 32"/>
          <p:cNvSpPr>
            <a:spLocks noChangeArrowheads="1"/>
          </p:cNvSpPr>
          <p:nvPr/>
        </p:nvSpPr>
        <p:spPr bwMode="auto">
          <a:xfrm>
            <a:off x="1214438" y="5357813"/>
            <a:ext cx="1296987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44048" name="Line 33"/>
          <p:cNvSpPr>
            <a:spLocks noChangeShapeType="1"/>
          </p:cNvSpPr>
          <p:nvPr/>
        </p:nvSpPr>
        <p:spPr bwMode="auto">
          <a:xfrm flipV="1">
            <a:off x="2503488" y="3155950"/>
            <a:ext cx="280987" cy="668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9" name="Line 34"/>
          <p:cNvSpPr>
            <a:spLocks noChangeShapeType="1"/>
          </p:cNvSpPr>
          <p:nvPr/>
        </p:nvSpPr>
        <p:spPr bwMode="auto">
          <a:xfrm flipV="1">
            <a:off x="2571750" y="3168650"/>
            <a:ext cx="358775" cy="226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6643" name="AutoShape 35"/>
          <p:cNvSpPr>
            <a:spLocks noChangeArrowheads="1"/>
          </p:cNvSpPr>
          <p:nvPr/>
        </p:nvSpPr>
        <p:spPr bwMode="auto">
          <a:xfrm>
            <a:off x="6418263" y="1254125"/>
            <a:ext cx="1168400" cy="1189038"/>
          </a:xfrm>
          <a:prstGeom prst="can">
            <a:avLst>
              <a:gd name="adj" fmla="val 25442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Instrument log files</a:t>
            </a:r>
            <a:endParaRPr lang="en-GB" b="0" dirty="0"/>
          </a:p>
        </p:txBody>
      </p:sp>
      <p:sp>
        <p:nvSpPr>
          <p:cNvPr id="44051" name="Line 36"/>
          <p:cNvSpPr>
            <a:spLocks noChangeShapeType="1"/>
          </p:cNvSpPr>
          <p:nvPr/>
        </p:nvSpPr>
        <p:spPr bwMode="auto">
          <a:xfrm flipH="1">
            <a:off x="6143625" y="2357438"/>
            <a:ext cx="40640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6645" name="Rectangle 37"/>
          <p:cNvSpPr>
            <a:spLocks noChangeArrowheads="1"/>
          </p:cNvSpPr>
          <p:nvPr/>
        </p:nvSpPr>
        <p:spPr bwMode="auto">
          <a:xfrm>
            <a:off x="2746375" y="2782888"/>
            <a:ext cx="568325" cy="3952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 b="0" dirty="0">
                <a:latin typeface="Times New Roman" pitchFamily="18" charset="0"/>
              </a:rPr>
              <a:t>API</a:t>
            </a:r>
            <a:endParaRPr lang="en-GB" b="0" dirty="0"/>
          </a:p>
        </p:txBody>
      </p:sp>
      <p:sp>
        <p:nvSpPr>
          <p:cNvPr id="196646" name="Rectangle 38"/>
          <p:cNvSpPr>
            <a:spLocks noChangeArrowheads="1"/>
          </p:cNvSpPr>
          <p:nvPr/>
        </p:nvSpPr>
        <p:spPr bwMode="auto">
          <a:xfrm>
            <a:off x="4929188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Workspaces</a:t>
            </a:r>
            <a:endParaRPr lang="en-GB" sz="2800" b="0" dirty="0"/>
          </a:p>
        </p:txBody>
      </p:sp>
      <p:sp>
        <p:nvSpPr>
          <p:cNvPr id="5143" name="Rectangle 58"/>
          <p:cNvSpPr>
            <a:spLocks noChangeArrowheads="1"/>
          </p:cNvSpPr>
          <p:nvPr/>
        </p:nvSpPr>
        <p:spPr bwMode="auto">
          <a:xfrm>
            <a:off x="1187450" y="4365625"/>
            <a:ext cx="1296988" cy="66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Matlab Interface</a:t>
            </a:r>
            <a:endParaRPr lang="en-GB" b="0"/>
          </a:p>
        </p:txBody>
      </p:sp>
      <p:sp>
        <p:nvSpPr>
          <p:cNvPr id="44055" name="Line 59"/>
          <p:cNvSpPr>
            <a:spLocks noChangeShapeType="1"/>
          </p:cNvSpPr>
          <p:nvPr/>
        </p:nvSpPr>
        <p:spPr bwMode="auto">
          <a:xfrm flipV="1">
            <a:off x="2484438" y="3141663"/>
            <a:ext cx="373062" cy="151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6668" name="AutoShape 60"/>
          <p:cNvSpPr>
            <a:spLocks noChangeArrowheads="1"/>
          </p:cNvSpPr>
          <p:nvPr/>
        </p:nvSpPr>
        <p:spPr bwMode="auto">
          <a:xfrm>
            <a:off x="6359525" y="4422775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DAE direct access</a:t>
            </a:r>
            <a:endParaRPr lang="en-GB" b="0" dirty="0"/>
          </a:p>
        </p:txBody>
      </p:sp>
      <p:sp>
        <p:nvSpPr>
          <p:cNvPr id="44057" name="Line 61"/>
          <p:cNvSpPr>
            <a:spLocks noChangeShapeType="1"/>
          </p:cNvSpPr>
          <p:nvPr/>
        </p:nvSpPr>
        <p:spPr bwMode="auto">
          <a:xfrm flipH="1" flipV="1">
            <a:off x="6215063" y="3286125"/>
            <a:ext cx="720725" cy="1150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429000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Algorithms</a:t>
            </a:r>
            <a:endParaRPr lang="en-GB" sz="2800" b="0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357563" y="3286125"/>
            <a:ext cx="1390650" cy="720725"/>
            <a:chOff x="2928926" y="5072074"/>
            <a:chExt cx="1389980" cy="720095"/>
          </a:xfrm>
        </p:grpSpPr>
        <p:grpSp>
          <p:nvGrpSpPr>
            <p:cNvPr id="3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35" name="Picture 34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786313" y="3286125"/>
            <a:ext cx="1390650" cy="720725"/>
            <a:chOff x="2928926" y="5072074"/>
            <a:chExt cx="1389980" cy="720095"/>
          </a:xfrm>
        </p:grpSpPr>
        <p:grpSp>
          <p:nvGrpSpPr>
            <p:cNvPr id="5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42" name="Picture 41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2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History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625" y="1457325"/>
            <a:ext cx="6000750" cy="42052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1600" b="0" kern="0" dirty="0">
              <a:latin typeface="+mn-lt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67544" y="492448"/>
          <a:ext cx="799288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66838"/>
            <a:ext cx="5929313" cy="42052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Goals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Consolidate the data analysis software for neutron scattering without restricting the needs of the instrument scientists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Key 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Create a Data Analysis framework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not instrument or technique/dependent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Cross-platform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Windows, Linux, Mac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Easily extensible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Freely redistributable</a:t>
            </a:r>
          </a:p>
        </p:txBody>
      </p:sp>
      <p:pic>
        <p:nvPicPr>
          <p:cNvPr id="18436" name="Picture 5" descr="http://www.maine.edu/system/hr/heccpgoallogo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1509713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igcse-computing.com/students_html/FirstPage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0" y="1428750"/>
            <a:ext cx="29845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Framework vs individual applications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Less time spent developing input and output routines</a:t>
            </a:r>
          </a:p>
          <a:p>
            <a:r>
              <a:rPr lang="en-GB" smtClean="0"/>
              <a:t>More time on scientific algorithms</a:t>
            </a:r>
          </a:p>
          <a:p>
            <a:r>
              <a:rPr lang="en-GB" smtClean="0"/>
              <a:t>Cross benefits from other groups</a:t>
            </a:r>
          </a:p>
          <a:p>
            <a:r>
              <a:rPr lang="en-GB" smtClean="0"/>
              <a:t>Lower support requirements</a:t>
            </a:r>
          </a:p>
          <a:p>
            <a:r>
              <a:rPr lang="en-GB" smtClean="0"/>
              <a:t>Better documentation and training</a:t>
            </a:r>
          </a:p>
          <a:p>
            <a:r>
              <a:rPr lang="en-GB" smtClean="0"/>
              <a:t>Fewer single points of failure</a:t>
            </a:r>
          </a:p>
          <a:p>
            <a:r>
              <a:rPr lang="en-GB" smtClean="0"/>
              <a:t>Structure for further developments</a:t>
            </a:r>
          </a:p>
          <a:p>
            <a:endParaRPr lang="en-GB" smtClean="0"/>
          </a:p>
          <a:p>
            <a:endParaRPr lang="en-GB" smtClean="0"/>
          </a:p>
        </p:txBody>
      </p:sp>
      <p:pic>
        <p:nvPicPr>
          <p:cNvPr id="19461" name="Picture 2" descr="http://craighuggart.typepad.com/photos/uncategorized/2007/06/25/hangingthre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188" y="3000375"/>
            <a:ext cx="15208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Framework flexibilty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Instrument independence</a:t>
            </a:r>
          </a:p>
          <a:p>
            <a:pPr lvl="1"/>
            <a:r>
              <a:rPr lang="en-GB" smtClean="0"/>
              <a:t>Virtual instrument defined</a:t>
            </a:r>
          </a:p>
          <a:p>
            <a:pPr lvl="2"/>
            <a:r>
              <a:rPr lang="en-GB" smtClean="0"/>
              <a:t>Loaded from xml definition</a:t>
            </a:r>
          </a:p>
          <a:p>
            <a:pPr lvl="3"/>
            <a:r>
              <a:rPr lang="en-GB" smtClean="0"/>
              <a:t>Location, rotation and shape of every pixel</a:t>
            </a:r>
          </a:p>
          <a:p>
            <a:pPr lvl="3"/>
            <a:r>
              <a:rPr lang="en-GB" smtClean="0"/>
              <a:t>Sample</a:t>
            </a:r>
          </a:p>
          <a:p>
            <a:pPr lvl="3"/>
            <a:r>
              <a:rPr lang="en-GB" smtClean="0"/>
              <a:t>Source</a:t>
            </a:r>
          </a:p>
          <a:p>
            <a:r>
              <a:rPr lang="en-GB" smtClean="0"/>
              <a:t>Technique independence</a:t>
            </a:r>
          </a:p>
          <a:p>
            <a:pPr lvl="1"/>
            <a:r>
              <a:rPr lang="en-GB" smtClean="0"/>
              <a:t>Algorithms</a:t>
            </a:r>
          </a:p>
          <a:p>
            <a:pPr lvl="2"/>
            <a:r>
              <a:rPr lang="en-GB" smtClean="0"/>
              <a:t>Unit Reduction and analysis steps</a:t>
            </a:r>
          </a:p>
          <a:p>
            <a:pPr lvl="1"/>
            <a:r>
              <a:rPr lang="en-GB" smtClean="0"/>
              <a:t>Workflow scripts</a:t>
            </a:r>
          </a:p>
          <a:p>
            <a:pPr lvl="2"/>
            <a:r>
              <a:rPr lang="en-GB" smtClean="0"/>
              <a:t>Chain algorithms to perform a reduction workflow</a:t>
            </a:r>
          </a:p>
        </p:txBody>
      </p:sp>
      <p:pic>
        <p:nvPicPr>
          <p:cNvPr id="20484" name="Picture 2" descr="http://patdollard.com/wp-content/uploads/2009/05/flexibil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765175"/>
            <a:ext cx="25146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Framework flexibilty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Plug in extensions</a:t>
            </a:r>
          </a:p>
          <a:p>
            <a:pPr lvl="1"/>
            <a:r>
              <a:rPr lang="en-GB" smtClean="0"/>
              <a:t>Common</a:t>
            </a:r>
          </a:p>
          <a:p>
            <a:pPr lvl="2"/>
            <a:r>
              <a:rPr lang="en-GB" smtClean="0"/>
              <a:t>Algorithms – C++ or Python</a:t>
            </a:r>
          </a:p>
          <a:p>
            <a:pPr lvl="2"/>
            <a:r>
              <a:rPr lang="en-GB" smtClean="0"/>
              <a:t>Instruments</a:t>
            </a:r>
          </a:p>
          <a:p>
            <a:pPr lvl="2"/>
            <a:r>
              <a:rPr lang="en-GB" smtClean="0"/>
              <a:t>Workflow scripts</a:t>
            </a:r>
          </a:p>
          <a:p>
            <a:pPr lvl="2"/>
            <a:r>
              <a:rPr lang="en-GB" smtClean="0"/>
              <a:t>Custom user interfaces</a:t>
            </a:r>
          </a:p>
          <a:p>
            <a:pPr lvl="2"/>
            <a:r>
              <a:rPr lang="en-GB" smtClean="0"/>
              <a:t>Custom algorithm dialogs</a:t>
            </a:r>
          </a:p>
          <a:p>
            <a:pPr lvl="1"/>
            <a:r>
              <a:rPr lang="en-GB" smtClean="0"/>
              <a:t>Less frequent</a:t>
            </a:r>
          </a:p>
          <a:p>
            <a:pPr lvl="2"/>
            <a:r>
              <a:rPr lang="en-GB" smtClean="0"/>
              <a:t>Workspaces</a:t>
            </a:r>
          </a:p>
          <a:p>
            <a:pPr lvl="2"/>
            <a:r>
              <a:rPr lang="en-GB" smtClean="0"/>
              <a:t>Units</a:t>
            </a:r>
          </a:p>
          <a:p>
            <a:pPr lvl="2"/>
            <a:r>
              <a:rPr lang="en-GB" smtClean="0"/>
              <a:t>Optimisation</a:t>
            </a:r>
          </a:p>
          <a:p>
            <a:pPr lvl="3"/>
            <a:r>
              <a:rPr lang="en-GB" smtClean="0"/>
              <a:t>Functions &amp; models</a:t>
            </a:r>
          </a:p>
          <a:p>
            <a:pPr lvl="3"/>
            <a:r>
              <a:rPr lang="en-GB" smtClean="0"/>
              <a:t>Optimisers &amp; cost functions</a:t>
            </a:r>
          </a:p>
          <a:p>
            <a:pPr lvl="3"/>
            <a:r>
              <a:rPr lang="en-GB" smtClean="0"/>
              <a:t>Constraints</a:t>
            </a:r>
          </a:p>
          <a:p>
            <a:pPr lvl="2"/>
            <a:endParaRPr lang="en-GB" smtClean="0"/>
          </a:p>
        </p:txBody>
      </p:sp>
      <p:pic>
        <p:nvPicPr>
          <p:cNvPr id="21508" name="Picture 4" descr="http://www.topfatlosstrainer.com/wp-content/uploads/2009/08/05/how-to-build-a-lean-body/flexibility-online-trai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1400" y="836613"/>
            <a:ext cx="27432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Open Source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GPL v3</a:t>
            </a:r>
          </a:p>
          <a:p>
            <a:pPr lvl="1"/>
            <a:r>
              <a:rPr lang="en-GB" smtClean="0"/>
              <a:t>Free to use</a:t>
            </a:r>
          </a:p>
          <a:p>
            <a:pPr lvl="1"/>
            <a:r>
              <a:rPr lang="en-GB" smtClean="0"/>
              <a:t>Source code openly available</a:t>
            </a:r>
          </a:p>
          <a:p>
            <a:pPr lvl="1"/>
            <a:r>
              <a:rPr lang="en-GB" smtClean="0"/>
              <a:t>Results cannot be sold</a:t>
            </a:r>
          </a:p>
          <a:p>
            <a:pPr lvl="2"/>
            <a:r>
              <a:rPr lang="en-GB" smtClean="0"/>
              <a:t>Unless you own the copyright</a:t>
            </a:r>
          </a:p>
          <a:p>
            <a:endParaRPr lang="en-GB" smtClean="0"/>
          </a:p>
          <a:p>
            <a:r>
              <a:rPr lang="en-GB" smtClean="0"/>
              <a:t>Good basis for collaboration</a:t>
            </a:r>
          </a:p>
          <a:p>
            <a:r>
              <a:rPr lang="en-GB" smtClean="0"/>
              <a:t>Sharing benefits to wider community</a:t>
            </a:r>
          </a:p>
          <a:p>
            <a:endParaRPr lang="en-GB" smtClean="0"/>
          </a:p>
          <a:p>
            <a:r>
              <a:rPr lang="en-GB" smtClean="0"/>
              <a:t>Why not LGPL, BSD etc?</a:t>
            </a:r>
          </a:p>
          <a:p>
            <a:endParaRPr lang="en-GB" smtClean="0"/>
          </a:p>
        </p:txBody>
      </p:sp>
      <p:pic>
        <p:nvPicPr>
          <p:cNvPr id="22532" name="Picture 2" descr="http://blog.makezine.com/opensourcegiftguide2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725" y="765175"/>
            <a:ext cx="272097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Future Development Scope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Reduction</a:t>
            </a:r>
          </a:p>
          <a:p>
            <a:r>
              <a:rPr lang="en-GB" smtClean="0"/>
              <a:t>Analysis</a:t>
            </a:r>
          </a:p>
          <a:p>
            <a:r>
              <a:rPr lang="en-GB" smtClean="0"/>
              <a:t>Spallation &amp; Reactor</a:t>
            </a:r>
          </a:p>
          <a:p>
            <a:r>
              <a:rPr lang="en-GB" smtClean="0"/>
              <a:t>Technique support</a:t>
            </a:r>
          </a:p>
          <a:p>
            <a:pPr lvl="1"/>
            <a:r>
              <a:rPr lang="en-GB" smtClean="0"/>
              <a:t>Inelastic</a:t>
            </a:r>
          </a:p>
          <a:p>
            <a:pPr lvl="2"/>
            <a:r>
              <a:rPr lang="en-GB" smtClean="0"/>
              <a:t>Direct</a:t>
            </a:r>
          </a:p>
          <a:p>
            <a:pPr lvl="2"/>
            <a:r>
              <a:rPr lang="en-GB" smtClean="0"/>
              <a:t>Indirect</a:t>
            </a:r>
          </a:p>
          <a:p>
            <a:pPr lvl="1"/>
            <a:r>
              <a:rPr lang="en-GB" smtClean="0"/>
              <a:t>Diffraction</a:t>
            </a:r>
          </a:p>
          <a:p>
            <a:pPr lvl="2"/>
            <a:r>
              <a:rPr lang="en-GB" smtClean="0"/>
              <a:t>Powder</a:t>
            </a:r>
          </a:p>
          <a:p>
            <a:pPr lvl="2"/>
            <a:r>
              <a:rPr lang="en-GB" smtClean="0"/>
              <a:t>Engineering</a:t>
            </a:r>
          </a:p>
          <a:p>
            <a:pPr lvl="2"/>
            <a:r>
              <a:rPr lang="en-GB" smtClean="0"/>
              <a:t>Single Crystal</a:t>
            </a:r>
          </a:p>
          <a:p>
            <a:pPr lvl="2"/>
            <a:r>
              <a:rPr lang="en-GB" smtClean="0"/>
              <a:t>Diffuse scattering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2"/>
            <a:endParaRPr lang="en-GB" smtClean="0"/>
          </a:p>
          <a:p>
            <a:pPr lvl="2"/>
            <a:endParaRPr lang="en-GB" smtClean="0"/>
          </a:p>
          <a:p>
            <a:pPr lvl="1"/>
            <a:r>
              <a:rPr lang="en-GB" smtClean="0"/>
              <a:t>Disordered Materials</a:t>
            </a:r>
          </a:p>
          <a:p>
            <a:pPr lvl="1"/>
            <a:r>
              <a:rPr lang="en-GB" smtClean="0"/>
              <a:t>Large Scale Structures</a:t>
            </a:r>
          </a:p>
          <a:p>
            <a:pPr lvl="2"/>
            <a:r>
              <a:rPr lang="en-GB" smtClean="0"/>
              <a:t>Small angle</a:t>
            </a:r>
          </a:p>
          <a:p>
            <a:pPr lvl="2"/>
            <a:r>
              <a:rPr lang="en-GB" smtClean="0"/>
              <a:t>Reflectometry</a:t>
            </a:r>
          </a:p>
          <a:p>
            <a:pPr lvl="1"/>
            <a:r>
              <a:rPr lang="en-GB" smtClean="0"/>
              <a:t>Muons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15680</TotalTime>
  <Words>943</Words>
  <Application>Microsoft Office PowerPoint</Application>
  <PresentationFormat>On-screen Show (4:3)</PresentationFormat>
  <Paragraphs>347</Paragraphs>
  <Slides>29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Lucida Sans</vt:lpstr>
      <vt:lpstr>Arial</vt:lpstr>
      <vt:lpstr>Symbol</vt:lpstr>
      <vt:lpstr>Times New Roman</vt:lpstr>
      <vt:lpstr>ISIS Small Bottom Banner</vt:lpstr>
      <vt:lpstr>1_ISIS Small Bottom Banner</vt:lpstr>
      <vt:lpstr>The Mantid Project:  Notes from an international software collaboration</vt:lpstr>
      <vt:lpstr>Overview</vt:lpstr>
      <vt:lpstr>Slide 3</vt:lpstr>
      <vt:lpstr>Slide 4</vt:lpstr>
      <vt:lpstr>Framework vs individual applications</vt:lpstr>
      <vt:lpstr>Framework flexibilty</vt:lpstr>
      <vt:lpstr>Framework flexibilty</vt:lpstr>
      <vt:lpstr>Open Source</vt:lpstr>
      <vt:lpstr>Future Development Scope</vt:lpstr>
      <vt:lpstr>Slide 10</vt:lpstr>
      <vt:lpstr>Slide 11</vt:lpstr>
      <vt:lpstr>Collaboration Models</vt:lpstr>
      <vt:lpstr>Open Contributions - Informal Anarchy</vt:lpstr>
      <vt:lpstr>User donated code</vt:lpstr>
      <vt:lpstr>Joint distributed team</vt:lpstr>
      <vt:lpstr>Application integration</vt:lpstr>
      <vt:lpstr>ISIS - SNS &amp; HFIR collaboration</vt:lpstr>
      <vt:lpstr>SNS Collaboration Timeline</vt:lpstr>
      <vt:lpstr>Previous Project Organisation</vt:lpstr>
      <vt:lpstr>Project Organisation</vt:lpstr>
      <vt:lpstr>Team Structure</vt:lpstr>
      <vt:lpstr>Slide 22</vt:lpstr>
      <vt:lpstr>Communication</vt:lpstr>
      <vt:lpstr>ISIS -&gt; SNS wins</vt:lpstr>
      <vt:lpstr>SNS -&gt; ISIS wins</vt:lpstr>
      <vt:lpstr>Lessons Learned</vt:lpstr>
      <vt:lpstr>Lessons Learned</vt:lpstr>
      <vt:lpstr>Further Information</vt:lpstr>
      <vt:lpstr>Architectural Design - Overview</vt:lpstr>
    </vt:vector>
  </TitlesOfParts>
  <Company>CCLRC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Nicholas Draper</cp:lastModifiedBy>
  <cp:revision>226</cp:revision>
  <dcterms:created xsi:type="dcterms:W3CDTF">2007-04-16T13:36:05Z</dcterms:created>
  <dcterms:modified xsi:type="dcterms:W3CDTF">2012-06-11T08:39:24Z</dcterms:modified>
</cp:coreProperties>
</file>