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3488">
          <p15:clr>
            <a:srgbClr val="A4A3A4"/>
          </p15:clr>
        </p15:guide>
        <p15:guide id="2" pos="9524">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40" d="100"/>
          <a:sy n="40" d="100"/>
        </p:scale>
        <p:origin x="1164" y="-2238"/>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18/08/2015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18/08/2015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extLst>
      <p:ext uri="{BB962C8B-B14F-4D97-AF65-F5344CB8AC3E}">
        <p14:creationId xmlns:p14="http://schemas.microsoft.com/office/powerpoint/2010/main" val="34507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gif"/><Relationship Id="rId3" Type="http://schemas.openxmlformats.org/officeDocument/2006/relationships/hyperlink" Target="http://www.mantidroject.org"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gif"/><Relationship Id="rId10" Type="http://schemas.openxmlformats.org/officeDocument/2006/relationships/image" Target="../media/image7.png"/><Relationship Id="rId4" Type="http://schemas.openxmlformats.org/officeDocument/2006/relationships/hyperlink" Target="http://www.paraview.org" TargetMode="External"/><Relationship Id="rId9" Type="http://schemas.openxmlformats.org/officeDocument/2006/relationships/image" Target="../media/image6.png"/><Relationship Id="rId1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060255920"/>
              </p:ext>
            </p:extLst>
          </p:nvPr>
        </p:nvGraphicFramePr>
        <p:xfrm>
          <a:off x="1066800" y="9140097"/>
          <a:ext cx="28194000" cy="35045904"/>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experiments. A full understanding of the materials of interest often requires the complete mapping of data in an n-dimensional manifold. Increasingly, and particularly in single crystal diffraction (SCD), the correct treatment of data 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Oakridge,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Mantid so that users can visually drive the data reduction and analysis </a:t>
                      </a:r>
                      <a:r>
                        <a:rPr lang="en-GB" sz="2400" b="0" i="0" kern="1200" dirty="0" smtClean="0">
                          <a:solidFill>
                            <a:schemeClr val="tx1"/>
                          </a:solidFill>
                          <a:effectLst/>
                          <a:latin typeface="+mn-lt"/>
                          <a:ea typeface="+mn-ea"/>
                          <a:cs typeface="Arial"/>
                        </a:rPr>
                        <a:t>process. </a:t>
                      </a:r>
                      <a:r>
                        <a:rPr lang="en-GB" sz="2400" b="0" i="0" kern="1200" baseline="0" dirty="0" smtClean="0">
                          <a:solidFill>
                            <a:schemeClr val="tx1"/>
                          </a:solidFill>
                          <a:effectLst/>
                          <a:latin typeface="+mn-lt"/>
                          <a:ea typeface="+mn-ea"/>
                          <a:cs typeface="Arial"/>
                        </a:rPr>
                        <a:t>This </a:t>
                      </a:r>
                      <a:r>
                        <a:rPr lang="en-GB" sz="2400" b="0" i="0" kern="1200" baseline="0" dirty="0" smtClean="0">
                          <a:solidFill>
                            <a:schemeClr val="tx1"/>
                          </a:solidFill>
                          <a:effectLst/>
                          <a:latin typeface="+mn-lt"/>
                          <a:ea typeface="+mn-ea"/>
                          <a:cs typeface="Arial"/>
                        </a:rPr>
                        <a:t>has required engineering and innovations on both the Mantid and VTK side of the project.</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 </a:t>
                      </a: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it’s data in structures known as 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multidimensional workspace 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The dynamic structure also provides a good first-pass visualization.</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mn-lt"/>
                          <a:ea typeface="+mn-ea"/>
                          <a:cs typeface="Symbol" charset="2"/>
                        </a:rPr>
                        <a:t>The quantity of interest is the differential scattering cross section </a:t>
                      </a:r>
                      <a:r>
                        <a:rPr kumimoji="0" lang="en-US" sz="2400" b="0" i="0" u="none" strike="noStrike" kern="0" cap="none" normalizeH="0" baseline="0" dirty="0" smtClean="0">
                          <a:ln>
                            <a:noFill/>
                          </a:ln>
                          <a:solidFill>
                            <a:srgbClr val="000000"/>
                          </a:solidFill>
                          <a:effectLst/>
                          <a:latin typeface="Corisande" pitchFamily="2" charset="0"/>
                        </a:rPr>
                        <a:t>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mn-lt"/>
                          <a:ea typeface="+mn-ea"/>
                          <a:cs typeface="Symbol" charset="2"/>
                        </a:rPr>
                        <a:t>. correctly 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passing through a bin in our reciprocal data space. We have applied optimizations to the algorithms to improve speed and reduce memory. Our computed normalization workspace also acts as a planning tool, and we can use it to design experiments prior to beam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brining 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err="1" smtClean="0">
                          <a:ln>
                            <a:noFill/>
                          </a:ln>
                          <a:solidFill>
                            <a:schemeClr val="tx1"/>
                          </a:solidFill>
                          <a:effectLst/>
                          <a:latin typeface="+mn-lt"/>
                        </a:rPr>
                        <a:t>nD</a:t>
                      </a:r>
                      <a:r>
                        <a:rPr kumimoji="0" lang="en-US" sz="2400" b="0" i="0" u="none" strike="noStrike" kern="0" cap="none" normalizeH="0" baseline="0" dirty="0" smtClean="0">
                          <a:ln>
                            <a:noFill/>
                          </a:ln>
                          <a:solidFill>
                            <a:schemeClr val="tx1"/>
                          </a:solidFill>
                          <a:effectLst/>
                          <a:latin typeface="+mn-lt"/>
                        </a:rPr>
                        <a:t> datasets 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endParaRPr kumimoji="0" lang="en-US" sz="2400" b="0" i="1"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  Frequent meetings with instrument scientists continue to provide a steady stream of additional requirements and challenges.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tx1"/>
                          </a:solidFill>
                          <a:effectLst/>
                          <a:latin typeface="+mn-lt"/>
                          <a:ea typeface="+mn-ea"/>
                          <a:cs typeface="+mn-cs"/>
                        </a:rPr>
                        <a:t>A large number of </a:t>
                      </a:r>
                      <a:r>
                        <a:rPr lang="en-GB" sz="2400" b="0" i="0" kern="1200" dirty="0" err="1" smtClean="0">
                          <a:solidFill>
                            <a:schemeClr val="tx1"/>
                          </a:solidFill>
                          <a:effectLst/>
                          <a:latin typeface="+mn-lt"/>
                          <a:ea typeface="+mn-ea"/>
                          <a:cs typeface="+mn-cs"/>
                        </a:rPr>
                        <a:t>Mantid’s</a:t>
                      </a:r>
                      <a:r>
                        <a:rPr lang="en-GB" sz="2400" b="0" i="0" kern="1200" dirty="0" smtClean="0">
                          <a:solidFill>
                            <a:schemeClr val="tx1"/>
                          </a:solidFill>
                          <a:effectLst/>
                          <a:latin typeface="+mn-lt"/>
                          <a:ea typeface="+mn-ea"/>
                          <a:cs typeface="+mn-cs"/>
                        </a:rPr>
                        <a:t> current SCD</a:t>
                      </a:r>
                      <a:r>
                        <a:rPr lang="en-GB" sz="2400" b="0" i="0" kern="1200" baseline="0" dirty="0" smtClean="0">
                          <a:solidFill>
                            <a:schemeClr val="tx1"/>
                          </a:solidFill>
                          <a:effectLst/>
                          <a:latin typeface="+mn-lt"/>
                          <a:ea typeface="+mn-ea"/>
                          <a:cs typeface="+mn-cs"/>
                        </a:rPr>
                        <a:t> suite is based on computations in reciprocal space. However,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 does not inherently assume either dimensionality or units for it’s data. We can therefore easily extend the suite to include other methods. We intended to do so to incorporate other proven peak integration routines.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baseline="0" dirty="0" smtClean="0">
                          <a:solidFill>
                            <a:schemeClr val="tx1"/>
                          </a:solidFill>
                          <a:effectLst/>
                          <a:latin typeface="+mn-lt"/>
                          <a:ea typeface="+mn-ea"/>
                          <a:cs typeface="+mn-cs"/>
                        </a:rPr>
                        <a:t>New developments in hardware lead to higher data rates. The introduction of the ESS into the collaboration will yield challenges to our existing methodologies.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40241"/>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5" cstate="print"/>
          <a:srcRect/>
          <a:stretch>
            <a:fillRect/>
          </a:stretch>
        </p:blipFill>
        <p:spPr bwMode="auto">
          <a:xfrm>
            <a:off x="917431" y="39259865"/>
            <a:ext cx="4354168" cy="1949117"/>
          </a:xfrm>
          <a:prstGeom prst="rect">
            <a:avLst/>
          </a:prstGeom>
          <a:noFill/>
        </p:spPr>
      </p:pic>
      <p:grpSp>
        <p:nvGrpSpPr>
          <p:cNvPr id="3084" name="Group 3083"/>
          <p:cNvGrpSpPr/>
          <p:nvPr/>
        </p:nvGrpSpPr>
        <p:grpSpPr>
          <a:xfrm>
            <a:off x="10510838" y="21977945"/>
            <a:ext cx="9076797" cy="3970845"/>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95988" y="30446876"/>
            <a:ext cx="9144000" cy="6345996"/>
            <a:chOff x="861766" y="29754809"/>
            <a:chExt cx="9144000" cy="6345996"/>
          </a:xfrm>
        </p:grpSpPr>
        <p:pic>
          <p:nvPicPr>
            <p:cNvPr id="3073" name="Picture 3072"/>
            <p:cNvPicPr>
              <a:picLocks noChangeAspect="1"/>
            </p:cNvPicPr>
            <p:nvPr/>
          </p:nvPicPr>
          <p:blipFill>
            <a:blip r:embed="rId7"/>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0726862" y="33394447"/>
            <a:ext cx="7920880" cy="5071554"/>
            <a:chOff x="10294814" y="36163521"/>
            <a:chExt cx="7059538" cy="4822795"/>
          </a:xfrm>
        </p:grpSpPr>
        <p:pic>
          <p:nvPicPr>
            <p:cNvPr id="3079" name="Picture 3078"/>
            <p:cNvPicPr>
              <a:picLocks noChangeAspect="1"/>
            </p:cNvPicPr>
            <p:nvPr/>
          </p:nvPicPr>
          <p:blipFill>
            <a:blip r:embed="rId8"/>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6937385"/>
            <a:ext cx="9303857" cy="4703080"/>
            <a:chOff x="10438830" y="9485227"/>
            <a:chExt cx="9303857" cy="4703080"/>
          </a:xfrm>
        </p:grpSpPr>
        <p:pic>
          <p:nvPicPr>
            <p:cNvPr id="50" name="Picture 49" descr="Screen Shot 2013-07-01 at 14.00.44.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19943886" y="15929273"/>
            <a:ext cx="8793560" cy="5614883"/>
            <a:chOff x="11374934" y="14849153"/>
            <a:chExt cx="8793560" cy="5614883"/>
          </a:xfrm>
        </p:grpSpPr>
        <p:pic>
          <p:nvPicPr>
            <p:cNvPr id="3" name="Picture 2"/>
            <p:cNvPicPr>
              <a:picLocks noChangeAspect="1"/>
            </p:cNvPicPr>
            <p:nvPr/>
          </p:nvPicPr>
          <p:blipFill>
            <a:blip r:embed="rId11"/>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15894" y="21833929"/>
            <a:ext cx="8712968" cy="8423195"/>
            <a:chOff x="20015894" y="21833929"/>
            <a:chExt cx="8712968" cy="8423195"/>
          </a:xfrm>
        </p:grpSpPr>
        <p:pic>
          <p:nvPicPr>
            <p:cNvPr id="8" name="Picture 7" descr="peaks_view_full.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15894" y="21833929"/>
              <a:ext cx="8712968" cy="7652835"/>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grpSp>
        <p:nvGrpSpPr>
          <p:cNvPr id="12" name="Group 11"/>
          <p:cNvGrpSpPr/>
          <p:nvPr/>
        </p:nvGrpSpPr>
        <p:grpSpPr>
          <a:xfrm>
            <a:off x="9877541" y="39395400"/>
            <a:ext cx="19586276" cy="2457543"/>
            <a:chOff x="8134574" y="39259865"/>
            <a:chExt cx="19586276" cy="2457543"/>
          </a:xfrm>
        </p:grpSpPr>
        <p:pic>
          <p:nvPicPr>
            <p:cNvPr id="3089" name="Picture 17" descr="C:\Mantid\Documents\Images\ISIS Logo - Transparent.gif"/>
            <p:cNvPicPr>
              <a:picLocks noChangeAspect="1" noChangeArrowheads="1"/>
            </p:cNvPicPr>
            <p:nvPr/>
          </p:nvPicPr>
          <p:blipFill>
            <a:blip r:embed="rId13" cstate="print"/>
            <a:srcRect/>
            <a:stretch>
              <a:fillRect/>
            </a:stretch>
          </p:blipFill>
          <p:spPr bwMode="auto">
            <a:xfrm>
              <a:off x="8134574" y="39619905"/>
              <a:ext cx="4266451" cy="1888429"/>
            </a:xfrm>
            <a:prstGeom prst="rect">
              <a:avLst/>
            </a:prstGeom>
            <a:noFill/>
          </p:spPr>
        </p:pic>
        <p:pic>
          <p:nvPicPr>
            <p:cNvPr id="3090" name="Picture 18" descr="C:\Mantid\Documents\Images\SNS_logo_words_trans_back.gif"/>
            <p:cNvPicPr>
              <a:picLocks noChangeAspect="1" noChangeArrowheads="1"/>
            </p:cNvPicPr>
            <p:nvPr/>
          </p:nvPicPr>
          <p:blipFill>
            <a:blip r:embed="rId14" cstate="print"/>
            <a:srcRect/>
            <a:stretch>
              <a:fillRect/>
            </a:stretch>
          </p:blipFill>
          <p:spPr bwMode="auto">
            <a:xfrm>
              <a:off x="12671078" y="39259865"/>
              <a:ext cx="3670562" cy="2457543"/>
            </a:xfrm>
            <a:prstGeom prst="rect">
              <a:avLst/>
            </a:prstGeom>
            <a:noFill/>
          </p:spPr>
        </p:pic>
        <p:pic>
          <p:nvPicPr>
            <p:cNvPr id="4" name="Picture 3" descr="Tessella_Logo.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816094" y="39259865"/>
              <a:ext cx="5904756" cy="2363985"/>
            </a:xfrm>
            <a:prstGeom prst="rect">
              <a:avLst/>
            </a:prstGeom>
          </p:spPr>
        </p:pic>
        <p:pic>
          <p:nvPicPr>
            <p:cNvPr id="11" name="Picture 10" descr="ess_logo_transparent.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01191" y="39259865"/>
              <a:ext cx="4482855" cy="2382215"/>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3.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4.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6978</TotalTime>
  <Words>645</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Corisande</vt:lpstr>
      <vt:lpstr>Corisande Light</vt:lpstr>
      <vt:lpstr>Symbol</vt:lpstr>
      <vt:lpstr>Times</vt:lpstr>
      <vt:lpstr>Blank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Draper, Nick (-,RAL,ISIS)</cp:lastModifiedBy>
  <cp:revision>194</cp:revision>
  <cp:lastPrinted>2015-08-14T11:06:24Z</cp:lastPrinted>
  <dcterms:created xsi:type="dcterms:W3CDTF">2007-04-05T18:09:36Z</dcterms:created>
  <dcterms:modified xsi:type="dcterms:W3CDTF">2015-08-18T14:27:07Z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