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0"/>
  </p:notesMasterIdLst>
  <p:sldIdLst>
    <p:sldId id="410" r:id="rId2"/>
    <p:sldId id="413" r:id="rId3"/>
    <p:sldId id="425" r:id="rId4"/>
    <p:sldId id="427" r:id="rId5"/>
    <p:sldId id="423" r:id="rId6"/>
    <p:sldId id="429" r:id="rId7"/>
    <p:sldId id="428" r:id="rId8"/>
    <p:sldId id="424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EEEEEE"/>
    <a:srgbClr val="E1E1E1"/>
    <a:srgbClr val="E1E8E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98" autoAdjust="0"/>
  </p:normalViewPr>
  <p:slideViewPr>
    <p:cSldViewPr>
      <p:cViewPr varScale="1">
        <p:scale>
          <a:sx n="99" d="100"/>
          <a:sy n="99" d="100"/>
        </p:scale>
        <p:origin x="-1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NS_logo_words_trans_back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097476"/>
            <a:ext cx="971600" cy="650006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56436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99" y="6165304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z="4800" dirty="0" smtClean="0"/>
              <a:t>Demo/Discussion</a:t>
            </a:r>
            <a:r>
              <a:rPr lang="en-GB" sz="4800" dirty="0"/>
              <a:t>: </a:t>
            </a:r>
            <a:endParaRPr lang="en-GB" sz="4800" dirty="0" smtClean="0"/>
          </a:p>
          <a:p>
            <a:pPr marL="0" indent="0" algn="ctr">
              <a:buNone/>
            </a:pPr>
            <a:r>
              <a:rPr lang="en-GB" sz="4800" dirty="0" smtClean="0"/>
              <a:t>Fit </a:t>
            </a:r>
            <a:r>
              <a:rPr lang="en-GB" sz="4800" dirty="0"/>
              <a:t>performance </a:t>
            </a:r>
            <a:r>
              <a:rPr lang="en-GB" sz="4800" dirty="0" smtClean="0"/>
              <a:t>tests,  </a:t>
            </a:r>
            <a:r>
              <a:rPr lang="en-GB" sz="4800" dirty="0"/>
              <a:t>benchmarking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401096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(automated)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472608"/>
          </a:xfrm>
        </p:spPr>
        <p:txBody>
          <a:bodyPr/>
          <a:lstStyle/>
          <a:p>
            <a:r>
              <a:rPr lang="en-GB" u="sng" dirty="0" smtClean="0"/>
              <a:t>Unit</a:t>
            </a:r>
            <a:r>
              <a:rPr lang="en-GB" dirty="0" smtClean="0"/>
              <a:t> (C++)</a:t>
            </a:r>
          </a:p>
          <a:p>
            <a:pPr lvl="1"/>
            <a:r>
              <a:rPr lang="en-GB" dirty="0" smtClean="0"/>
              <a:t>Check for correct functionality</a:t>
            </a:r>
            <a:endParaRPr lang="en-GB" dirty="0" smtClean="0"/>
          </a:p>
          <a:p>
            <a:pPr lvl="1"/>
            <a:r>
              <a:rPr lang="en-GB" dirty="0" smtClean="0"/>
              <a:t>Quick (&lt;&lt; 1s)</a:t>
            </a:r>
          </a:p>
          <a:p>
            <a:pPr lvl="1"/>
            <a:r>
              <a:rPr lang="en-GB" dirty="0" smtClean="0"/>
              <a:t>All classes</a:t>
            </a:r>
          </a:p>
          <a:p>
            <a:pPr lvl="1"/>
            <a:r>
              <a:rPr lang="en-GB" dirty="0" smtClean="0"/>
              <a:t>Maybe not totally realistic (as far as “Quick” allows)</a:t>
            </a:r>
          </a:p>
          <a:p>
            <a:r>
              <a:rPr lang="en-GB" u="sng" dirty="0" smtClean="0"/>
              <a:t>System</a:t>
            </a:r>
            <a:r>
              <a:rPr lang="en-GB" dirty="0" smtClean="0"/>
              <a:t> (Python)</a:t>
            </a:r>
          </a:p>
          <a:p>
            <a:pPr lvl="1"/>
            <a:r>
              <a:rPr lang="en-GB" dirty="0" smtClean="0"/>
              <a:t>Less limited than unit tests</a:t>
            </a:r>
          </a:p>
          <a:p>
            <a:pPr lvl="1"/>
            <a:r>
              <a:rPr lang="en-GB" dirty="0" smtClean="0"/>
              <a:t>Real data, real reduction/processing of data</a:t>
            </a:r>
            <a:endParaRPr lang="en-GB" dirty="0"/>
          </a:p>
          <a:p>
            <a:r>
              <a:rPr lang="en-GB" u="sng" dirty="0"/>
              <a:t>Doc</a:t>
            </a:r>
            <a:r>
              <a:rPr lang="en-GB" dirty="0"/>
              <a:t> </a:t>
            </a:r>
            <a:r>
              <a:rPr lang="en-GB" dirty="0" smtClean="0"/>
              <a:t>tests (Python)</a:t>
            </a:r>
            <a:endParaRPr lang="en-GB" dirty="0"/>
          </a:p>
          <a:p>
            <a:pPr lvl="1"/>
            <a:r>
              <a:rPr lang="en-GB" dirty="0" smtClean="0"/>
              <a:t>Usage examples (documentation) with expected output</a:t>
            </a:r>
          </a:p>
          <a:p>
            <a:pPr lvl="1"/>
            <a:endParaRPr lang="en-GB" dirty="0"/>
          </a:p>
          <a:p>
            <a:r>
              <a:rPr lang="en-GB" b="1" dirty="0" smtClean="0"/>
              <a:t>Performance</a:t>
            </a:r>
            <a:r>
              <a:rPr lang="en-GB" dirty="0" smtClean="0"/>
              <a:t>: particular case of unit tests</a:t>
            </a:r>
          </a:p>
          <a:p>
            <a:pPr lvl="1"/>
            <a:r>
              <a:rPr lang="en-GB" dirty="0" smtClean="0"/>
              <a:t>Measure computation time</a:t>
            </a:r>
          </a:p>
          <a:p>
            <a:pPr lvl="1"/>
            <a:r>
              <a:rPr lang="en-GB" dirty="0" smtClean="0"/>
              <a:t>Can (often should) take ~ a few seconds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4118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0762"/>
            <a:ext cx="9144000" cy="4396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GB" dirty="0" smtClean="0"/>
              <a:t>Automated performance tests</a:t>
            </a:r>
            <a:br>
              <a:rPr lang="en-GB" dirty="0" smtClean="0"/>
            </a:br>
            <a:r>
              <a:rPr lang="en-GB" dirty="0" smtClean="0"/>
              <a:t>builds.mantidproject.org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08720"/>
            <a:ext cx="7992888" cy="5716526"/>
          </a:xfrm>
        </p:spPr>
      </p:pic>
      <p:sp>
        <p:nvSpPr>
          <p:cNvPr id="7" name="Freeform 6"/>
          <p:cNvSpPr/>
          <p:nvPr/>
        </p:nvSpPr>
        <p:spPr bwMode="auto">
          <a:xfrm>
            <a:off x="3410374" y="3645024"/>
            <a:ext cx="1951463" cy="602622"/>
          </a:xfrm>
          <a:custGeom>
            <a:avLst/>
            <a:gdLst>
              <a:gd name="connsiteX0" fmla="*/ 1070517 w 1951463"/>
              <a:gd name="connsiteY0" fmla="*/ 78058 h 602622"/>
              <a:gd name="connsiteX1" fmla="*/ 970156 w 1951463"/>
              <a:gd name="connsiteY1" fmla="*/ 44605 h 602622"/>
              <a:gd name="connsiteX2" fmla="*/ 936702 w 1951463"/>
              <a:gd name="connsiteY2" fmla="*/ 33454 h 602622"/>
              <a:gd name="connsiteX3" fmla="*/ 814039 w 1951463"/>
              <a:gd name="connsiteY3" fmla="*/ 22302 h 602622"/>
              <a:gd name="connsiteX4" fmla="*/ 758283 w 1951463"/>
              <a:gd name="connsiteY4" fmla="*/ 11151 h 602622"/>
              <a:gd name="connsiteX5" fmla="*/ 713678 w 1951463"/>
              <a:gd name="connsiteY5" fmla="*/ 0 h 602622"/>
              <a:gd name="connsiteX6" fmla="*/ 323385 w 1951463"/>
              <a:gd name="connsiteY6" fmla="*/ 11151 h 602622"/>
              <a:gd name="connsiteX7" fmla="*/ 278780 w 1951463"/>
              <a:gd name="connsiteY7" fmla="*/ 33454 h 602622"/>
              <a:gd name="connsiteX8" fmla="*/ 245327 w 1951463"/>
              <a:gd name="connsiteY8" fmla="*/ 44605 h 602622"/>
              <a:gd name="connsiteX9" fmla="*/ 189571 w 1951463"/>
              <a:gd name="connsiteY9" fmla="*/ 89210 h 602622"/>
              <a:gd name="connsiteX10" fmla="*/ 144966 w 1951463"/>
              <a:gd name="connsiteY10" fmla="*/ 111512 h 602622"/>
              <a:gd name="connsiteX11" fmla="*/ 89210 w 1951463"/>
              <a:gd name="connsiteY11" fmla="*/ 167268 h 602622"/>
              <a:gd name="connsiteX12" fmla="*/ 66907 w 1951463"/>
              <a:gd name="connsiteY12" fmla="*/ 189571 h 602622"/>
              <a:gd name="connsiteX13" fmla="*/ 33453 w 1951463"/>
              <a:gd name="connsiteY13" fmla="*/ 256478 h 602622"/>
              <a:gd name="connsiteX14" fmla="*/ 0 w 1951463"/>
              <a:gd name="connsiteY14" fmla="*/ 323385 h 602622"/>
              <a:gd name="connsiteX15" fmla="*/ 22302 w 1951463"/>
              <a:gd name="connsiteY15" fmla="*/ 457200 h 602622"/>
              <a:gd name="connsiteX16" fmla="*/ 78058 w 1951463"/>
              <a:gd name="connsiteY16" fmla="*/ 501805 h 602622"/>
              <a:gd name="connsiteX17" fmla="*/ 133814 w 1951463"/>
              <a:gd name="connsiteY17" fmla="*/ 535258 h 602622"/>
              <a:gd name="connsiteX18" fmla="*/ 156117 w 1951463"/>
              <a:gd name="connsiteY18" fmla="*/ 557561 h 602622"/>
              <a:gd name="connsiteX19" fmla="*/ 189571 w 1951463"/>
              <a:gd name="connsiteY19" fmla="*/ 568712 h 602622"/>
              <a:gd name="connsiteX20" fmla="*/ 289932 w 1951463"/>
              <a:gd name="connsiteY20" fmla="*/ 591015 h 602622"/>
              <a:gd name="connsiteX21" fmla="*/ 1561171 w 1951463"/>
              <a:gd name="connsiteY21" fmla="*/ 557561 h 602622"/>
              <a:gd name="connsiteX22" fmla="*/ 1739590 w 1951463"/>
              <a:gd name="connsiteY22" fmla="*/ 524107 h 602622"/>
              <a:gd name="connsiteX23" fmla="*/ 1784195 w 1951463"/>
              <a:gd name="connsiteY23" fmla="*/ 512956 h 602622"/>
              <a:gd name="connsiteX24" fmla="*/ 1817649 w 1951463"/>
              <a:gd name="connsiteY24" fmla="*/ 501805 h 602622"/>
              <a:gd name="connsiteX25" fmla="*/ 1839951 w 1951463"/>
              <a:gd name="connsiteY25" fmla="*/ 479502 h 602622"/>
              <a:gd name="connsiteX26" fmla="*/ 1873405 w 1951463"/>
              <a:gd name="connsiteY26" fmla="*/ 468351 h 602622"/>
              <a:gd name="connsiteX27" fmla="*/ 1906858 w 1951463"/>
              <a:gd name="connsiteY27" fmla="*/ 446049 h 602622"/>
              <a:gd name="connsiteX28" fmla="*/ 1940312 w 1951463"/>
              <a:gd name="connsiteY28" fmla="*/ 367990 h 602622"/>
              <a:gd name="connsiteX29" fmla="*/ 1951463 w 1951463"/>
              <a:gd name="connsiteY29" fmla="*/ 323385 h 602622"/>
              <a:gd name="connsiteX30" fmla="*/ 1906858 w 1951463"/>
              <a:gd name="connsiteY30" fmla="*/ 234176 h 602622"/>
              <a:gd name="connsiteX31" fmla="*/ 1873405 w 1951463"/>
              <a:gd name="connsiteY31" fmla="*/ 223024 h 602622"/>
              <a:gd name="connsiteX32" fmla="*/ 1851102 w 1951463"/>
              <a:gd name="connsiteY32" fmla="*/ 200722 h 602622"/>
              <a:gd name="connsiteX33" fmla="*/ 1817649 w 1951463"/>
              <a:gd name="connsiteY33" fmla="*/ 189571 h 602622"/>
              <a:gd name="connsiteX34" fmla="*/ 1773044 w 1951463"/>
              <a:gd name="connsiteY34" fmla="*/ 167268 h 602622"/>
              <a:gd name="connsiteX35" fmla="*/ 1739590 w 1951463"/>
              <a:gd name="connsiteY35" fmla="*/ 156117 h 602622"/>
              <a:gd name="connsiteX36" fmla="*/ 1661532 w 1951463"/>
              <a:gd name="connsiteY36" fmla="*/ 122663 h 602622"/>
              <a:gd name="connsiteX37" fmla="*/ 1538868 w 1951463"/>
              <a:gd name="connsiteY37" fmla="*/ 78058 h 602622"/>
              <a:gd name="connsiteX38" fmla="*/ 1471961 w 1951463"/>
              <a:gd name="connsiteY38" fmla="*/ 55756 h 602622"/>
              <a:gd name="connsiteX39" fmla="*/ 1315844 w 1951463"/>
              <a:gd name="connsiteY39" fmla="*/ 22302 h 602622"/>
              <a:gd name="connsiteX40" fmla="*/ 847493 w 1951463"/>
              <a:gd name="connsiteY40" fmla="*/ 11151 h 60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1463" h="602622">
                <a:moveTo>
                  <a:pt x="1070517" y="78058"/>
                </a:moveTo>
                <a:cubicBezTo>
                  <a:pt x="974401" y="39612"/>
                  <a:pt x="1054187" y="68613"/>
                  <a:pt x="970156" y="44605"/>
                </a:cubicBezTo>
                <a:cubicBezTo>
                  <a:pt x="958854" y="41376"/>
                  <a:pt x="948338" y="35116"/>
                  <a:pt x="936702" y="33454"/>
                </a:cubicBezTo>
                <a:cubicBezTo>
                  <a:pt x="896058" y="27648"/>
                  <a:pt x="854927" y="26019"/>
                  <a:pt x="814039" y="22302"/>
                </a:cubicBezTo>
                <a:cubicBezTo>
                  <a:pt x="795454" y="18585"/>
                  <a:pt x="776785" y="15262"/>
                  <a:pt x="758283" y="11151"/>
                </a:cubicBezTo>
                <a:cubicBezTo>
                  <a:pt x="743322" y="7826"/>
                  <a:pt x="729004" y="0"/>
                  <a:pt x="713678" y="0"/>
                </a:cubicBezTo>
                <a:cubicBezTo>
                  <a:pt x="583527" y="0"/>
                  <a:pt x="453483" y="7434"/>
                  <a:pt x="323385" y="11151"/>
                </a:cubicBezTo>
                <a:cubicBezTo>
                  <a:pt x="308517" y="18585"/>
                  <a:pt x="294059" y="26906"/>
                  <a:pt x="278780" y="33454"/>
                </a:cubicBezTo>
                <a:cubicBezTo>
                  <a:pt x="267976" y="38084"/>
                  <a:pt x="255840" y="39348"/>
                  <a:pt x="245327" y="44605"/>
                </a:cubicBezTo>
                <a:cubicBezTo>
                  <a:pt x="164298" y="85119"/>
                  <a:pt x="251808" y="47718"/>
                  <a:pt x="189571" y="89210"/>
                </a:cubicBezTo>
                <a:cubicBezTo>
                  <a:pt x="175740" y="98431"/>
                  <a:pt x="159834" y="104078"/>
                  <a:pt x="144966" y="111512"/>
                </a:cubicBezTo>
                <a:lnTo>
                  <a:pt x="89210" y="167268"/>
                </a:lnTo>
                <a:lnTo>
                  <a:pt x="66907" y="189571"/>
                </a:lnTo>
                <a:cubicBezTo>
                  <a:pt x="38878" y="273658"/>
                  <a:pt x="76688" y="170007"/>
                  <a:pt x="33453" y="256478"/>
                </a:cubicBezTo>
                <a:cubicBezTo>
                  <a:pt x="-12717" y="348817"/>
                  <a:pt x="63917" y="227510"/>
                  <a:pt x="0" y="323385"/>
                </a:cubicBezTo>
                <a:cubicBezTo>
                  <a:pt x="1046" y="331754"/>
                  <a:pt x="10023" y="432642"/>
                  <a:pt x="22302" y="457200"/>
                </a:cubicBezTo>
                <a:cubicBezTo>
                  <a:pt x="31275" y="475146"/>
                  <a:pt x="64930" y="491303"/>
                  <a:pt x="78058" y="501805"/>
                </a:cubicBezTo>
                <a:cubicBezTo>
                  <a:pt x="121790" y="536791"/>
                  <a:pt x="75722" y="515894"/>
                  <a:pt x="133814" y="535258"/>
                </a:cubicBezTo>
                <a:cubicBezTo>
                  <a:pt x="141248" y="542692"/>
                  <a:pt x="147102" y="552152"/>
                  <a:pt x="156117" y="557561"/>
                </a:cubicBezTo>
                <a:cubicBezTo>
                  <a:pt x="166196" y="563609"/>
                  <a:pt x="178269" y="565483"/>
                  <a:pt x="189571" y="568712"/>
                </a:cubicBezTo>
                <a:cubicBezTo>
                  <a:pt x="226315" y="579210"/>
                  <a:pt x="251609" y="583350"/>
                  <a:pt x="289932" y="591015"/>
                </a:cubicBezTo>
                <a:cubicBezTo>
                  <a:pt x="1472563" y="579420"/>
                  <a:pt x="1053356" y="642195"/>
                  <a:pt x="1561171" y="557561"/>
                </a:cubicBezTo>
                <a:cubicBezTo>
                  <a:pt x="1617635" y="548150"/>
                  <a:pt x="1686103" y="537478"/>
                  <a:pt x="1739590" y="524107"/>
                </a:cubicBezTo>
                <a:cubicBezTo>
                  <a:pt x="1754458" y="520390"/>
                  <a:pt x="1769459" y="517166"/>
                  <a:pt x="1784195" y="512956"/>
                </a:cubicBezTo>
                <a:cubicBezTo>
                  <a:pt x="1795497" y="509727"/>
                  <a:pt x="1806498" y="505522"/>
                  <a:pt x="1817649" y="501805"/>
                </a:cubicBezTo>
                <a:cubicBezTo>
                  <a:pt x="1825083" y="494371"/>
                  <a:pt x="1830936" y="484911"/>
                  <a:pt x="1839951" y="479502"/>
                </a:cubicBezTo>
                <a:cubicBezTo>
                  <a:pt x="1850030" y="473454"/>
                  <a:pt x="1862891" y="473608"/>
                  <a:pt x="1873405" y="468351"/>
                </a:cubicBezTo>
                <a:cubicBezTo>
                  <a:pt x="1885392" y="462358"/>
                  <a:pt x="1895707" y="453483"/>
                  <a:pt x="1906858" y="446049"/>
                </a:cubicBezTo>
                <a:cubicBezTo>
                  <a:pt x="1938877" y="317982"/>
                  <a:pt x="1894104" y="475812"/>
                  <a:pt x="1940312" y="367990"/>
                </a:cubicBezTo>
                <a:cubicBezTo>
                  <a:pt x="1946349" y="353903"/>
                  <a:pt x="1947746" y="338253"/>
                  <a:pt x="1951463" y="323385"/>
                </a:cubicBezTo>
                <a:cubicBezTo>
                  <a:pt x="1941357" y="282960"/>
                  <a:pt x="1942774" y="264106"/>
                  <a:pt x="1906858" y="234176"/>
                </a:cubicBezTo>
                <a:cubicBezTo>
                  <a:pt x="1897828" y="226651"/>
                  <a:pt x="1884556" y="226741"/>
                  <a:pt x="1873405" y="223024"/>
                </a:cubicBezTo>
                <a:cubicBezTo>
                  <a:pt x="1865971" y="215590"/>
                  <a:pt x="1860117" y="206131"/>
                  <a:pt x="1851102" y="200722"/>
                </a:cubicBezTo>
                <a:cubicBezTo>
                  <a:pt x="1841023" y="194675"/>
                  <a:pt x="1828453" y="194201"/>
                  <a:pt x="1817649" y="189571"/>
                </a:cubicBezTo>
                <a:cubicBezTo>
                  <a:pt x="1802370" y="183023"/>
                  <a:pt x="1788323" y="173816"/>
                  <a:pt x="1773044" y="167268"/>
                </a:cubicBezTo>
                <a:cubicBezTo>
                  <a:pt x="1762240" y="162638"/>
                  <a:pt x="1750104" y="161374"/>
                  <a:pt x="1739590" y="156117"/>
                </a:cubicBezTo>
                <a:cubicBezTo>
                  <a:pt x="1662577" y="117611"/>
                  <a:pt x="1754367" y="145874"/>
                  <a:pt x="1661532" y="122663"/>
                </a:cubicBezTo>
                <a:cubicBezTo>
                  <a:pt x="1591402" y="75911"/>
                  <a:pt x="1666631" y="120645"/>
                  <a:pt x="1538868" y="78058"/>
                </a:cubicBezTo>
                <a:cubicBezTo>
                  <a:pt x="1516566" y="70624"/>
                  <a:pt x="1494768" y="61458"/>
                  <a:pt x="1471961" y="55756"/>
                </a:cubicBezTo>
                <a:cubicBezTo>
                  <a:pt x="1419235" y="42575"/>
                  <a:pt x="1371513" y="29893"/>
                  <a:pt x="1315844" y="22302"/>
                </a:cubicBezTo>
                <a:cubicBezTo>
                  <a:pt x="1166162" y="1891"/>
                  <a:pt x="989462" y="11151"/>
                  <a:pt x="847493" y="11151"/>
                </a:cubicBezTo>
              </a:path>
            </a:pathLst>
          </a:cu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8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GB" dirty="0" smtClean="0"/>
              <a:t>Automated performance tests</a:t>
            </a:r>
            <a:br>
              <a:rPr lang="en-GB" dirty="0" smtClean="0"/>
            </a:br>
            <a:r>
              <a:rPr lang="en-GB" dirty="0" smtClean="0"/>
              <a:t>http://builds.mantidproject.org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0728"/>
            <a:ext cx="7829065" cy="53656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54" y="1077517"/>
            <a:ext cx="9144000" cy="523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9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performance test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91679" y="764704"/>
            <a:ext cx="577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Code/</a:t>
            </a:r>
            <a:r>
              <a:rPr lang="en-GB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Mantid</a:t>
            </a:r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/Framework/</a:t>
            </a:r>
            <a:r>
              <a:rPr lang="en-GB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CurveFitting</a:t>
            </a:r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/test/</a:t>
            </a:r>
            <a:r>
              <a:rPr lang="en-GB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FitTest.h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1007" y="2708920"/>
            <a:ext cx="8465307" cy="3960440"/>
            <a:chOff x="156987" y="2276872"/>
            <a:chExt cx="8465307" cy="3960440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87" y="2276872"/>
              <a:ext cx="8465307" cy="3960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6"/>
            <p:cNvSpPr/>
            <p:nvPr/>
          </p:nvSpPr>
          <p:spPr bwMode="auto">
            <a:xfrm>
              <a:off x="798896" y="3212976"/>
              <a:ext cx="404261" cy="28905"/>
            </a:xfrm>
            <a:custGeom>
              <a:avLst/>
              <a:gdLst>
                <a:gd name="connsiteX0" fmla="*/ 0 w 404261"/>
                <a:gd name="connsiteY0" fmla="*/ 29 h 28905"/>
                <a:gd name="connsiteX1" fmla="*/ 86627 w 404261"/>
                <a:gd name="connsiteY1" fmla="*/ 19280 h 28905"/>
                <a:gd name="connsiteX2" fmla="*/ 115503 w 404261"/>
                <a:gd name="connsiteY2" fmla="*/ 28905 h 28905"/>
                <a:gd name="connsiteX3" fmla="*/ 259882 w 404261"/>
                <a:gd name="connsiteY3" fmla="*/ 19280 h 28905"/>
                <a:gd name="connsiteX4" fmla="*/ 288758 w 404261"/>
                <a:gd name="connsiteY4" fmla="*/ 9655 h 28905"/>
                <a:gd name="connsiteX5" fmla="*/ 404261 w 404261"/>
                <a:gd name="connsiteY5" fmla="*/ 29 h 2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261" h="28905">
                  <a:moveTo>
                    <a:pt x="0" y="29"/>
                  </a:moveTo>
                  <a:cubicBezTo>
                    <a:pt x="33074" y="6644"/>
                    <a:pt x="54915" y="10220"/>
                    <a:pt x="86627" y="19280"/>
                  </a:cubicBezTo>
                  <a:cubicBezTo>
                    <a:pt x="96383" y="22067"/>
                    <a:pt x="105878" y="25697"/>
                    <a:pt x="115503" y="28905"/>
                  </a:cubicBezTo>
                  <a:cubicBezTo>
                    <a:pt x="163629" y="25697"/>
                    <a:pt x="211944" y="24606"/>
                    <a:pt x="259882" y="19280"/>
                  </a:cubicBezTo>
                  <a:cubicBezTo>
                    <a:pt x="269966" y="18160"/>
                    <a:pt x="278750" y="11323"/>
                    <a:pt x="288758" y="9655"/>
                  </a:cubicBezTo>
                  <a:cubicBezTo>
                    <a:pt x="352890" y="-1034"/>
                    <a:pt x="356953" y="29"/>
                    <a:pt x="404261" y="29"/>
                  </a:cubicBezTo>
                </a:path>
              </a:pathLst>
            </a:custGeom>
            <a:noFill/>
            <a:ln w="508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8202" y="1412776"/>
            <a:ext cx="8610918" cy="540000"/>
            <a:chOff x="98202" y="1503999"/>
            <a:chExt cx="8610918" cy="5400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12941"/>
            <a:stretch/>
          </p:blipFill>
          <p:spPr bwMode="auto">
            <a:xfrm>
              <a:off x="98202" y="1503999"/>
              <a:ext cx="8610918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reeform 8"/>
            <p:cNvSpPr/>
            <p:nvPr/>
          </p:nvSpPr>
          <p:spPr bwMode="auto">
            <a:xfrm>
              <a:off x="1717954" y="1780312"/>
              <a:ext cx="1197862" cy="45719"/>
            </a:xfrm>
            <a:custGeom>
              <a:avLst/>
              <a:gdLst>
                <a:gd name="connsiteX0" fmla="*/ 0 w 1135781"/>
                <a:gd name="connsiteY0" fmla="*/ 16085 h 16085"/>
                <a:gd name="connsiteX1" fmla="*/ 702644 w 1135781"/>
                <a:gd name="connsiteY1" fmla="*/ 16085 h 16085"/>
                <a:gd name="connsiteX2" fmla="*/ 1135781 w 1135781"/>
                <a:gd name="connsiteY2" fmla="*/ 16085 h 1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781" h="16085">
                  <a:moveTo>
                    <a:pt x="0" y="16085"/>
                  </a:moveTo>
                  <a:cubicBezTo>
                    <a:pt x="295630" y="-16762"/>
                    <a:pt x="22984" y="9850"/>
                    <a:pt x="702644" y="16085"/>
                  </a:cubicBezTo>
                  <a:lnTo>
                    <a:pt x="1135781" y="16085"/>
                  </a:lnTo>
                </a:path>
              </a:pathLst>
            </a:custGeom>
            <a:noFill/>
            <a:ln w="508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779912" y="20608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ahoma"/>
                <a:ea typeface="Tahoma"/>
                <a:cs typeface="Tahoma"/>
              </a:rPr>
              <a:t>⁞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34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performance test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91679" y="764704"/>
            <a:ext cx="577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Code/</a:t>
            </a:r>
            <a:r>
              <a:rPr lang="en-GB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Mantid</a:t>
            </a:r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/Framework/</a:t>
            </a:r>
            <a:r>
              <a:rPr lang="en-GB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CurveFitting</a:t>
            </a:r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/test/</a:t>
            </a:r>
            <a:r>
              <a:rPr lang="en-GB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FitTest.h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4" name="Picture 2" descr="fit_simple_pea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0" y="1340768"/>
            <a:ext cx="4397989" cy="292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loud.githubusercontent.com/assets/5257172/8911459/92de42de-3484-11e5-95a9-791fa64577f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365" y="3861048"/>
            <a:ext cx="4515635" cy="286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427984" y="1628800"/>
            <a:ext cx="2952328" cy="720080"/>
          </a:xfrm>
        </p:spPr>
        <p:txBody>
          <a:bodyPr/>
          <a:lstStyle/>
          <a:p>
            <a:pPr marL="457200" lvl="1" indent="0">
              <a:buNone/>
            </a:pPr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Peaks in spectra (histogram data)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625171" y="5329369"/>
            <a:ext cx="295232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None/>
            </a:pPr>
            <a:r>
              <a:rPr lang="en-GB" b="0" kern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Smoother shapes (sum of spectra)</a:t>
            </a:r>
            <a:endParaRPr lang="en-GB" b="0" kern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6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80728"/>
            <a:ext cx="7381875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Example: generate performance test data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3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37" y="1484784"/>
            <a:ext cx="4440561" cy="37444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 tests: guidelines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864" y="980728"/>
            <a:ext cx="5688632" cy="5760640"/>
          </a:xfrm>
        </p:spPr>
        <p:txBody>
          <a:bodyPr/>
          <a:lstStyle/>
          <a:p>
            <a:pPr lvl="1"/>
            <a:r>
              <a:rPr lang="en-GB" dirty="0" smtClean="0"/>
              <a:t>Neither too fast nor too slow</a:t>
            </a:r>
          </a:p>
          <a:p>
            <a:pPr lvl="1"/>
            <a:r>
              <a:rPr lang="en-GB" dirty="0" smtClean="0"/>
              <a:t>Simply: unit tests with `Performance`</a:t>
            </a:r>
          </a:p>
          <a:p>
            <a:pPr lvl="1"/>
            <a:r>
              <a:rPr lang="en-GB" dirty="0"/>
              <a:t>Track history</a:t>
            </a:r>
          </a:p>
          <a:p>
            <a:pPr lvl="1"/>
            <a:r>
              <a:rPr lang="en-GB" dirty="0" smtClean="0"/>
              <a:t>Automated email alerts (25% </a:t>
            </a:r>
            <a:r>
              <a:rPr lang="en-GB" dirty="0" smtClean="0">
                <a:sym typeface="Symbol"/>
              </a:rPr>
              <a:t></a:t>
            </a:r>
            <a:r>
              <a:rPr lang="en-GB" dirty="0" smtClean="0"/>
              <a:t>) and weekly checks</a:t>
            </a:r>
          </a:p>
          <a:p>
            <a:pPr lvl="1"/>
            <a:r>
              <a:rPr lang="en-GB" dirty="0" smtClean="0"/>
              <a:t>Run:</a:t>
            </a:r>
          </a:p>
          <a:p>
            <a:pPr marL="457200" lvl="1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ctest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–R Performance</a:t>
            </a:r>
          </a:p>
          <a:p>
            <a:pPr marL="457200" lvl="1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ctest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–V –R &lt;Name*&gt;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ctest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–V –R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FitTestPerformance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endParaRPr lang="en-GB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Not sys tests – keep focused</a:t>
            </a:r>
          </a:p>
          <a:p>
            <a:pPr lvl="1"/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Not unit tests – don’t need checks/asserts</a:t>
            </a:r>
          </a:p>
          <a:p>
            <a:pPr lvl="1"/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Ideal range of time: 0.2-2s</a:t>
            </a:r>
          </a:p>
          <a:p>
            <a:pPr lvl="1"/>
            <a:endParaRPr lang="en-GB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671194" y="3195587"/>
            <a:ext cx="2323605" cy="313268"/>
          </a:xfrm>
          <a:custGeom>
            <a:avLst/>
            <a:gdLst>
              <a:gd name="connsiteX0" fmla="*/ 531964 w 2323605"/>
              <a:gd name="connsiteY0" fmla="*/ 38501 h 313268"/>
              <a:gd name="connsiteX1" fmla="*/ 127703 w 2323605"/>
              <a:gd name="connsiteY1" fmla="*/ 38501 h 313268"/>
              <a:gd name="connsiteX2" fmla="*/ 50701 w 2323605"/>
              <a:gd name="connsiteY2" fmla="*/ 57752 h 313268"/>
              <a:gd name="connsiteX3" fmla="*/ 21825 w 2323605"/>
              <a:gd name="connsiteY3" fmla="*/ 77002 h 313268"/>
              <a:gd name="connsiteX4" fmla="*/ 12200 w 2323605"/>
              <a:gd name="connsiteY4" fmla="*/ 115504 h 313268"/>
              <a:gd name="connsiteX5" fmla="*/ 12200 w 2323605"/>
              <a:gd name="connsiteY5" fmla="*/ 192506 h 313268"/>
              <a:gd name="connsiteX6" fmla="*/ 156579 w 2323605"/>
              <a:gd name="connsiteY6" fmla="*/ 240632 h 313268"/>
              <a:gd name="connsiteX7" fmla="*/ 599341 w 2323605"/>
              <a:gd name="connsiteY7" fmla="*/ 250257 h 313268"/>
              <a:gd name="connsiteX8" fmla="*/ 628217 w 2323605"/>
              <a:gd name="connsiteY8" fmla="*/ 259882 h 313268"/>
              <a:gd name="connsiteX9" fmla="*/ 1032478 w 2323605"/>
              <a:gd name="connsiteY9" fmla="*/ 288758 h 313268"/>
              <a:gd name="connsiteX10" fmla="*/ 1186482 w 2323605"/>
              <a:gd name="connsiteY10" fmla="*/ 298384 h 313268"/>
              <a:gd name="connsiteX11" fmla="*/ 1532991 w 2323605"/>
              <a:gd name="connsiteY11" fmla="*/ 298384 h 313268"/>
              <a:gd name="connsiteX12" fmla="*/ 2139383 w 2323605"/>
              <a:gd name="connsiteY12" fmla="*/ 288758 h 313268"/>
              <a:gd name="connsiteX13" fmla="*/ 2216385 w 2323605"/>
              <a:gd name="connsiteY13" fmla="*/ 269508 h 313268"/>
              <a:gd name="connsiteX14" fmla="*/ 2254886 w 2323605"/>
              <a:gd name="connsiteY14" fmla="*/ 250257 h 313268"/>
              <a:gd name="connsiteX15" fmla="*/ 2303012 w 2323605"/>
              <a:gd name="connsiteY15" fmla="*/ 231007 h 313268"/>
              <a:gd name="connsiteX16" fmla="*/ 2312638 w 2323605"/>
              <a:gd name="connsiteY16" fmla="*/ 173255 h 313268"/>
              <a:gd name="connsiteX17" fmla="*/ 2283762 w 2323605"/>
              <a:gd name="connsiteY17" fmla="*/ 163630 h 313268"/>
              <a:gd name="connsiteX18" fmla="*/ 2254886 w 2323605"/>
              <a:gd name="connsiteY18" fmla="*/ 144379 h 313268"/>
              <a:gd name="connsiteX19" fmla="*/ 2197134 w 2323605"/>
              <a:gd name="connsiteY19" fmla="*/ 115504 h 313268"/>
              <a:gd name="connsiteX20" fmla="*/ 2149008 w 2323605"/>
              <a:gd name="connsiteY20" fmla="*/ 77002 h 313268"/>
              <a:gd name="connsiteX21" fmla="*/ 2052755 w 2323605"/>
              <a:gd name="connsiteY21" fmla="*/ 38501 h 313268"/>
              <a:gd name="connsiteX22" fmla="*/ 1744747 w 2323605"/>
              <a:gd name="connsiteY22" fmla="*/ 48127 h 313268"/>
              <a:gd name="connsiteX23" fmla="*/ 1706246 w 2323605"/>
              <a:gd name="connsiteY23" fmla="*/ 57752 h 313268"/>
              <a:gd name="connsiteX24" fmla="*/ 1648494 w 2323605"/>
              <a:gd name="connsiteY24" fmla="*/ 67377 h 313268"/>
              <a:gd name="connsiteX25" fmla="*/ 1427113 w 2323605"/>
              <a:gd name="connsiteY25" fmla="*/ 57752 h 313268"/>
              <a:gd name="connsiteX26" fmla="*/ 1388612 w 2323605"/>
              <a:gd name="connsiteY26" fmla="*/ 48127 h 313268"/>
              <a:gd name="connsiteX27" fmla="*/ 1224983 w 2323605"/>
              <a:gd name="connsiteY27" fmla="*/ 28876 h 313268"/>
              <a:gd name="connsiteX28" fmla="*/ 945850 w 2323605"/>
              <a:gd name="connsiteY28" fmla="*/ 38501 h 313268"/>
              <a:gd name="connsiteX29" fmla="*/ 685968 w 2323605"/>
              <a:gd name="connsiteY29" fmla="*/ 19251 h 313268"/>
              <a:gd name="connsiteX30" fmla="*/ 503088 w 2323605"/>
              <a:gd name="connsiteY30" fmla="*/ 9626 h 313268"/>
              <a:gd name="connsiteX31" fmla="*/ 474212 w 2323605"/>
              <a:gd name="connsiteY31" fmla="*/ 0 h 313268"/>
              <a:gd name="connsiteX32" fmla="*/ 435711 w 2323605"/>
              <a:gd name="connsiteY32" fmla="*/ 9626 h 3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323605" h="313268">
                <a:moveTo>
                  <a:pt x="531964" y="38501"/>
                </a:moveTo>
                <a:cubicBezTo>
                  <a:pt x="371657" y="6440"/>
                  <a:pt x="469212" y="22238"/>
                  <a:pt x="127703" y="38501"/>
                </a:cubicBezTo>
                <a:cubicBezTo>
                  <a:pt x="115567" y="39079"/>
                  <a:pt x="66607" y="49799"/>
                  <a:pt x="50701" y="57752"/>
                </a:cubicBezTo>
                <a:cubicBezTo>
                  <a:pt x="40354" y="62925"/>
                  <a:pt x="31450" y="70585"/>
                  <a:pt x="21825" y="77002"/>
                </a:cubicBezTo>
                <a:cubicBezTo>
                  <a:pt x="18617" y="89836"/>
                  <a:pt x="15834" y="102784"/>
                  <a:pt x="12200" y="115504"/>
                </a:cubicBezTo>
                <a:cubicBezTo>
                  <a:pt x="4537" y="142322"/>
                  <a:pt x="-10925" y="162774"/>
                  <a:pt x="12200" y="192506"/>
                </a:cubicBezTo>
                <a:cubicBezTo>
                  <a:pt x="48309" y="238932"/>
                  <a:pt x="104491" y="238738"/>
                  <a:pt x="156579" y="240632"/>
                </a:cubicBezTo>
                <a:cubicBezTo>
                  <a:pt x="304104" y="245996"/>
                  <a:pt x="451754" y="247049"/>
                  <a:pt x="599341" y="250257"/>
                </a:cubicBezTo>
                <a:cubicBezTo>
                  <a:pt x="608966" y="253465"/>
                  <a:pt x="618374" y="257421"/>
                  <a:pt x="628217" y="259882"/>
                </a:cubicBezTo>
                <a:cubicBezTo>
                  <a:pt x="751024" y="290584"/>
                  <a:pt x="964457" y="284908"/>
                  <a:pt x="1032478" y="288758"/>
                </a:cubicBezTo>
                <a:lnTo>
                  <a:pt x="1186482" y="298384"/>
                </a:lnTo>
                <a:cubicBezTo>
                  <a:pt x="1334756" y="328038"/>
                  <a:pt x="1202639" y="305413"/>
                  <a:pt x="1532991" y="298384"/>
                </a:cubicBezTo>
                <a:lnTo>
                  <a:pt x="2139383" y="288758"/>
                </a:lnTo>
                <a:cubicBezTo>
                  <a:pt x="2167627" y="283109"/>
                  <a:pt x="2190489" y="280606"/>
                  <a:pt x="2216385" y="269508"/>
                </a:cubicBezTo>
                <a:cubicBezTo>
                  <a:pt x="2229573" y="263856"/>
                  <a:pt x="2241774" y="256085"/>
                  <a:pt x="2254886" y="250257"/>
                </a:cubicBezTo>
                <a:cubicBezTo>
                  <a:pt x="2270675" y="243240"/>
                  <a:pt x="2286970" y="237424"/>
                  <a:pt x="2303012" y="231007"/>
                </a:cubicBezTo>
                <a:cubicBezTo>
                  <a:pt x="2315774" y="211864"/>
                  <a:pt x="2336548" y="197165"/>
                  <a:pt x="2312638" y="173255"/>
                </a:cubicBezTo>
                <a:cubicBezTo>
                  <a:pt x="2305464" y="166081"/>
                  <a:pt x="2293387" y="166838"/>
                  <a:pt x="2283762" y="163630"/>
                </a:cubicBezTo>
                <a:cubicBezTo>
                  <a:pt x="2274137" y="157213"/>
                  <a:pt x="2265233" y="149552"/>
                  <a:pt x="2254886" y="144379"/>
                </a:cubicBezTo>
                <a:cubicBezTo>
                  <a:pt x="2175177" y="104524"/>
                  <a:pt x="2279898" y="170678"/>
                  <a:pt x="2197134" y="115504"/>
                </a:cubicBezTo>
                <a:cubicBezTo>
                  <a:pt x="2154085" y="50928"/>
                  <a:pt x="2204796" y="114194"/>
                  <a:pt x="2149008" y="77002"/>
                </a:cubicBezTo>
                <a:cubicBezTo>
                  <a:pt x="2075507" y="28002"/>
                  <a:pt x="2181246" y="56858"/>
                  <a:pt x="2052755" y="38501"/>
                </a:cubicBezTo>
                <a:cubicBezTo>
                  <a:pt x="1950086" y="41710"/>
                  <a:pt x="1847308" y="42429"/>
                  <a:pt x="1744747" y="48127"/>
                </a:cubicBezTo>
                <a:cubicBezTo>
                  <a:pt x="1731539" y="48861"/>
                  <a:pt x="1719218" y="55158"/>
                  <a:pt x="1706246" y="57752"/>
                </a:cubicBezTo>
                <a:cubicBezTo>
                  <a:pt x="1687109" y="61579"/>
                  <a:pt x="1667745" y="64169"/>
                  <a:pt x="1648494" y="67377"/>
                </a:cubicBezTo>
                <a:cubicBezTo>
                  <a:pt x="1574700" y="64169"/>
                  <a:pt x="1500775" y="63208"/>
                  <a:pt x="1427113" y="57752"/>
                </a:cubicBezTo>
                <a:cubicBezTo>
                  <a:pt x="1413921" y="56775"/>
                  <a:pt x="1401627" y="50493"/>
                  <a:pt x="1388612" y="48127"/>
                </a:cubicBezTo>
                <a:cubicBezTo>
                  <a:pt x="1336588" y="38668"/>
                  <a:pt x="1276623" y="34040"/>
                  <a:pt x="1224983" y="28876"/>
                </a:cubicBezTo>
                <a:cubicBezTo>
                  <a:pt x="1131939" y="32084"/>
                  <a:pt x="1038950" y="38501"/>
                  <a:pt x="945850" y="38501"/>
                </a:cubicBezTo>
                <a:cubicBezTo>
                  <a:pt x="802206" y="38501"/>
                  <a:pt x="805797" y="27515"/>
                  <a:pt x="685968" y="19251"/>
                </a:cubicBezTo>
                <a:cubicBezTo>
                  <a:pt x="625068" y="15051"/>
                  <a:pt x="564048" y="12834"/>
                  <a:pt x="503088" y="9626"/>
                </a:cubicBezTo>
                <a:cubicBezTo>
                  <a:pt x="493463" y="6417"/>
                  <a:pt x="484358" y="0"/>
                  <a:pt x="474212" y="0"/>
                </a:cubicBezTo>
                <a:cubicBezTo>
                  <a:pt x="460983" y="0"/>
                  <a:pt x="435711" y="9626"/>
                  <a:pt x="435711" y="9626"/>
                </a:cubicBezTo>
              </a:path>
            </a:pathLst>
          </a:custGeom>
          <a:noFill/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4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5459</TotalTime>
  <Words>205</Words>
  <Application>Microsoft Office PowerPoint</Application>
  <PresentationFormat>On-screen Show (4:3)</PresentationFormat>
  <Paragraphs>49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Mantid slide template</vt:lpstr>
      <vt:lpstr>PowerPoint Presentation</vt:lpstr>
      <vt:lpstr>Types of (automated) tests</vt:lpstr>
      <vt:lpstr>Automated performance tests builds.mantidproject.org</vt:lpstr>
      <vt:lpstr>Automated performance tests http://builds.mantidproject.org</vt:lpstr>
      <vt:lpstr>Example performance test</vt:lpstr>
      <vt:lpstr>Example performance test</vt:lpstr>
      <vt:lpstr>Example: generate performance test data</vt:lpstr>
      <vt:lpstr>Performance tests: guidelines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Release Presentation</dc:title>
  <dc:creator>Nicholas Draper</dc:creator>
  <cp:lastModifiedBy>Montesino Pouzols, Federico (STFC,RAL,ISIS)</cp:lastModifiedBy>
  <cp:revision>160</cp:revision>
  <dcterms:created xsi:type="dcterms:W3CDTF">2013-04-30T09:36:35Z</dcterms:created>
  <dcterms:modified xsi:type="dcterms:W3CDTF">2015-07-31T11:08:49Z</dcterms:modified>
</cp:coreProperties>
</file>