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9" r:id="rId11"/>
    <p:sldId id="265" r:id="rId12"/>
    <p:sldId id="266" r:id="rId13"/>
    <p:sldId id="270" r:id="rId14"/>
    <p:sldId id="267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5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D49DA0-A08B-47C9-9379-B382635685EA}">
          <p14:sldIdLst>
            <p14:sldId id="256"/>
            <p14:sldId id="257"/>
            <p14:sldId id="259"/>
            <p14:sldId id="260"/>
            <p14:sldId id="261"/>
            <p14:sldId id="262"/>
            <p14:sldId id="268"/>
            <p14:sldId id="263"/>
            <p14:sldId id="264"/>
            <p14:sldId id="269"/>
            <p14:sldId id="265"/>
            <p14:sldId id="266"/>
            <p14:sldId id="270"/>
            <p14:sldId id="267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 varScale="1">
        <p:scale>
          <a:sx n="76" d="100"/>
          <a:sy n="76" d="100"/>
        </p:scale>
        <p:origin x="-108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" TargetMode="External"/><Relationship Id="rId2" Type="http://schemas.openxmlformats.org/officeDocument/2006/relationships/hyperlink" Target="http://www.mantidproject.org/Design_Patterns_In_Mant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Patterns in Mantid</a:t>
            </a:r>
            <a:endParaRPr lang="en-GB" sz="3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An interactive session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Factory in Mantid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60" y="836712"/>
            <a:ext cx="9036496" cy="5544616"/>
          </a:xfrm>
        </p:spPr>
        <p:txBody>
          <a:bodyPr numCol="1"/>
          <a:lstStyle/>
          <a:p>
            <a:pPr marL="0" indent="0">
              <a:buNone/>
            </a:pPr>
            <a:r>
              <a:rPr lang="en-GB" sz="1200" dirty="0" smtClean="0"/>
              <a:t>In Mantid</a:t>
            </a:r>
          </a:p>
          <a:p>
            <a:r>
              <a:rPr lang="en-GB" sz="1200" dirty="0" err="1" smtClean="0"/>
              <a:t>AlgorithmFactory</a:t>
            </a:r>
            <a:endParaRPr lang="en-GB" sz="1200" dirty="0"/>
          </a:p>
          <a:p>
            <a:r>
              <a:rPr lang="en-GB" sz="1200" dirty="0" err="1"/>
              <a:t>ArchiveSearchFactory</a:t>
            </a:r>
            <a:endParaRPr lang="en-GB" sz="1200" dirty="0"/>
          </a:p>
          <a:p>
            <a:r>
              <a:rPr lang="en-GB" sz="1200" dirty="0" err="1"/>
              <a:t>CatalogFactory</a:t>
            </a:r>
            <a:endParaRPr lang="en-GB" sz="1200" dirty="0"/>
          </a:p>
          <a:p>
            <a:r>
              <a:rPr lang="en-GB" sz="1200" dirty="0" err="1"/>
              <a:t>ColumnFactory</a:t>
            </a:r>
            <a:endParaRPr lang="en-GB" sz="1200" dirty="0"/>
          </a:p>
          <a:p>
            <a:r>
              <a:rPr lang="en-GB" sz="1200" dirty="0" err="1"/>
              <a:t>ConstraintFactory</a:t>
            </a:r>
            <a:endParaRPr lang="en-GB" sz="1200" dirty="0"/>
          </a:p>
          <a:p>
            <a:r>
              <a:rPr lang="en-GB" sz="1200" dirty="0" err="1"/>
              <a:t>CostFunctionFactory</a:t>
            </a:r>
            <a:endParaRPr lang="en-GB" sz="1200" dirty="0"/>
          </a:p>
          <a:p>
            <a:r>
              <a:rPr lang="en-GB" sz="1200" dirty="0" err="1"/>
              <a:t>DomainCreatorFactory</a:t>
            </a:r>
            <a:endParaRPr lang="en-GB" sz="1200" dirty="0"/>
          </a:p>
          <a:p>
            <a:r>
              <a:rPr lang="en-GB" sz="1200" dirty="0" err="1"/>
              <a:t>FuncMinimizerFactory</a:t>
            </a:r>
            <a:endParaRPr lang="en-GB" sz="1200" dirty="0"/>
          </a:p>
          <a:p>
            <a:r>
              <a:rPr lang="en-GB" sz="1200" dirty="0" err="1"/>
              <a:t>FunctionFactory</a:t>
            </a:r>
            <a:endParaRPr lang="en-GB" sz="1200" dirty="0"/>
          </a:p>
          <a:p>
            <a:r>
              <a:rPr lang="en-GB" sz="1200" dirty="0" err="1"/>
              <a:t>ImplicitFunctionFactory</a:t>
            </a:r>
            <a:endParaRPr lang="en-GB" sz="1200" dirty="0"/>
          </a:p>
          <a:p>
            <a:r>
              <a:rPr lang="en-GB" sz="1200" dirty="0" err="1"/>
              <a:t>ImplicitFunctionParameterParserFactory</a:t>
            </a:r>
            <a:endParaRPr lang="en-GB" sz="1200" dirty="0"/>
          </a:p>
          <a:p>
            <a:r>
              <a:rPr lang="en-GB" sz="1200" dirty="0" err="1"/>
              <a:t>ImplicitFunctionParserFactory</a:t>
            </a:r>
            <a:endParaRPr lang="en-GB" sz="1200" dirty="0"/>
          </a:p>
          <a:p>
            <a:r>
              <a:rPr lang="en-GB" sz="1200" dirty="0" err="1"/>
              <a:t>LiveListenerFactory</a:t>
            </a:r>
            <a:endParaRPr lang="en-GB" sz="1200" dirty="0"/>
          </a:p>
          <a:p>
            <a:r>
              <a:rPr lang="en-GB" sz="1200" dirty="0" err="1"/>
              <a:t>RemoteJobManagerFactory</a:t>
            </a:r>
            <a:endParaRPr lang="en-GB" sz="1200" dirty="0"/>
          </a:p>
          <a:p>
            <a:r>
              <a:rPr lang="en-GB" sz="1200" dirty="0" err="1"/>
              <a:t>ScriptRepositoryFactory</a:t>
            </a:r>
            <a:endParaRPr lang="en-GB" sz="1200" dirty="0"/>
          </a:p>
          <a:p>
            <a:r>
              <a:rPr lang="en-GB" sz="1200" dirty="0" err="1"/>
              <a:t>TransformScaleFactory</a:t>
            </a:r>
            <a:endParaRPr lang="en-GB" sz="1200" dirty="0"/>
          </a:p>
          <a:p>
            <a:r>
              <a:rPr lang="en-GB" sz="1200" dirty="0" err="1"/>
              <a:t>WorkspaceFactory</a:t>
            </a:r>
            <a:endParaRPr lang="en-GB" sz="1200" dirty="0"/>
          </a:p>
          <a:p>
            <a:r>
              <a:rPr lang="en-GB" sz="1200" dirty="0" err="1"/>
              <a:t>LiveListenerFactoryTest</a:t>
            </a:r>
            <a:endParaRPr lang="en-GB" sz="1200" dirty="0"/>
          </a:p>
          <a:p>
            <a:r>
              <a:rPr lang="en-GB" sz="1200" dirty="0" err="1"/>
              <a:t>BraggScattererFactory</a:t>
            </a:r>
            <a:endParaRPr lang="en-GB" sz="1200" dirty="0"/>
          </a:p>
          <a:p>
            <a:r>
              <a:rPr lang="en-GB" sz="1200" dirty="0" err="1"/>
              <a:t>UnitFactory</a:t>
            </a:r>
            <a:endParaRPr lang="en-GB" sz="1200" dirty="0"/>
          </a:p>
          <a:p>
            <a:r>
              <a:rPr lang="en-GB" sz="1200" dirty="0" err="1"/>
              <a:t>ForegroundModelFactory</a:t>
            </a:r>
            <a:endParaRPr lang="en-GB" sz="1200" dirty="0"/>
          </a:p>
          <a:p>
            <a:r>
              <a:rPr lang="en-GB" sz="1200" dirty="0" err="1"/>
              <a:t>MDResolutionConvolutionFactory</a:t>
            </a:r>
            <a:endParaRPr lang="en-GB" sz="1200" dirty="0"/>
          </a:p>
          <a:p>
            <a:r>
              <a:rPr lang="en-GB" sz="1200" dirty="0" err="1"/>
              <a:t>MDTransfFactory</a:t>
            </a:r>
            <a:endParaRPr lang="en-GB" sz="1200" dirty="0"/>
          </a:p>
          <a:p>
            <a:r>
              <a:rPr lang="en-GB" sz="1200" dirty="0" err="1"/>
              <a:t>InterfaceFactory</a:t>
            </a:r>
            <a:endParaRPr lang="en-GB" sz="1200" dirty="0"/>
          </a:p>
          <a:p>
            <a:endParaRPr lang="en-GB" dirty="0"/>
          </a:p>
        </p:txBody>
      </p:sp>
      <p:pic>
        <p:nvPicPr>
          <p:cNvPr id="7169" name="Picture 1" descr="C:\Users\rrc79113\Downloads\MantidDynamicFa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80728"/>
            <a:ext cx="5310812" cy="509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7020272" y="3645024"/>
            <a:ext cx="86409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0850" y="3964221"/>
            <a:ext cx="165618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+ create() : T</a:t>
            </a:r>
            <a:endParaRPr lang="en-GB" sz="1000" dirty="0"/>
          </a:p>
        </p:txBody>
      </p:sp>
      <p:sp>
        <p:nvSpPr>
          <p:cNvPr id="10" name="Folded Corner 9"/>
          <p:cNvSpPr/>
          <p:nvPr/>
        </p:nvSpPr>
        <p:spPr bwMode="auto">
          <a:xfrm>
            <a:off x="3779912" y="6070726"/>
            <a:ext cx="4951039" cy="69796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 dirty="0"/>
              <a:t>DECLARE_ALGORITHM(</a:t>
            </a:r>
            <a:r>
              <a:rPr lang="en-GB" sz="1200" dirty="0" err="1"/>
              <a:t>Rebin</a:t>
            </a:r>
            <a:r>
              <a:rPr lang="en-GB" sz="1200" dirty="0" smtClean="0"/>
              <a:t>)</a:t>
            </a:r>
          </a:p>
          <a:p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Symbol"/>
              </a:rPr>
              <a:t>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GB" sz="1200" dirty="0" err="1" smtClean="0"/>
              <a:t>AlgorithmFactory</a:t>
            </a:r>
            <a:r>
              <a:rPr lang="en-GB" sz="1200" dirty="0"/>
              <a:t>::Instance().</a:t>
            </a:r>
            <a:r>
              <a:rPr lang="en-GB" sz="1200" dirty="0" smtClean="0"/>
              <a:t>subscribe(</a:t>
            </a:r>
            <a:r>
              <a:rPr lang="en-GB" sz="1200" dirty="0" err="1" smtClean="0"/>
              <a:t>Instantiator</a:t>
            </a:r>
            <a:r>
              <a:rPr lang="en-GB" sz="1200" dirty="0" smtClean="0"/>
              <a:t>&lt;</a:t>
            </a:r>
            <a:r>
              <a:rPr lang="en-GB" sz="1200" dirty="0" err="1" smtClean="0"/>
              <a:t>Rebin</a:t>
            </a:r>
            <a:r>
              <a:rPr lang="en-GB" sz="1200" dirty="0" smtClean="0"/>
              <a:t>&gt;)</a:t>
            </a: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645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Pattern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CCCCFF"/>
              </a:clrFrom>
              <a:clrTo>
                <a:srgbClr val="CCC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7986" r="54833" b="46007"/>
          <a:stretch/>
        </p:blipFill>
        <p:spPr bwMode="auto">
          <a:xfrm>
            <a:off x="2123728" y="692696"/>
            <a:ext cx="4421688" cy="407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4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 rot="19969442">
            <a:off x="1588163" y="288967"/>
            <a:ext cx="5142987" cy="331236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Pattern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CCCCFF"/>
              </a:clrFrom>
              <a:clrTo>
                <a:srgbClr val="CCC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7986" r="54833" b="46007"/>
          <a:stretch/>
        </p:blipFill>
        <p:spPr bwMode="auto">
          <a:xfrm>
            <a:off x="2123728" y="692696"/>
            <a:ext cx="4421688" cy="407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45416" y="5877272"/>
            <a:ext cx="2112284" cy="648072"/>
          </a:xfrm>
        </p:spPr>
        <p:txBody>
          <a:bodyPr numCol="1"/>
          <a:lstStyle/>
          <a:p>
            <a:pPr marL="0" indent="0">
              <a:buNone/>
            </a:pPr>
            <a:r>
              <a:rPr lang="en-GB" sz="1200" dirty="0" smtClean="0"/>
              <a:t>Other uses in Mantid?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0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 rot="19969442">
            <a:off x="1588163" y="288967"/>
            <a:ext cx="5142987" cy="331236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Pattern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CCCCFF"/>
              </a:clrFrom>
              <a:clrTo>
                <a:srgbClr val="CCC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7986" r="54833" b="46007"/>
          <a:stretch/>
        </p:blipFill>
        <p:spPr bwMode="auto">
          <a:xfrm>
            <a:off x="2123728" y="692696"/>
            <a:ext cx="4421688" cy="407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45416" y="5877272"/>
            <a:ext cx="2112284" cy="648072"/>
          </a:xfrm>
        </p:spPr>
        <p:txBody>
          <a:bodyPr numCol="1"/>
          <a:lstStyle/>
          <a:p>
            <a:pPr marL="0" indent="0">
              <a:buNone/>
            </a:pPr>
            <a:r>
              <a:rPr lang="en-GB" sz="1200" dirty="0"/>
              <a:t>Other uses in Mantid </a:t>
            </a:r>
            <a:endParaRPr lang="en-GB" sz="1200" dirty="0" smtClean="0"/>
          </a:p>
          <a:p>
            <a:r>
              <a:rPr lang="en-GB" sz="1200" dirty="0" err="1" smtClean="0"/>
              <a:t>CompositeFunction</a:t>
            </a:r>
            <a:endParaRPr lang="en-GB" sz="1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3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Composite Pattern</a:t>
            </a:r>
            <a:endParaRPr lang="en-GB" dirty="0"/>
          </a:p>
        </p:txBody>
      </p:sp>
      <p:pic>
        <p:nvPicPr>
          <p:cNvPr id="9218" name="Picture 2" descr="Composite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611487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3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Pattern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00966" y="141277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alg</a:t>
            </a:r>
            <a:r>
              <a:rPr lang="en-GB" dirty="0" smtClean="0"/>
              <a:t> = </a:t>
            </a:r>
            <a:r>
              <a:rPr lang="en-GB" dirty="0" err="1" smtClean="0"/>
              <a:t>FrameworkManager.create</a:t>
            </a:r>
            <a:r>
              <a:rPr lang="en-GB" dirty="0" smtClean="0"/>
              <a:t>(“</a:t>
            </a:r>
            <a:r>
              <a:rPr lang="en-GB" dirty="0" err="1" smtClean="0"/>
              <a:t>Rebin</a:t>
            </a:r>
            <a:r>
              <a:rPr lang="en-GB" dirty="0" smtClean="0"/>
              <a:t>”)</a:t>
            </a:r>
          </a:p>
          <a:p>
            <a:r>
              <a:rPr lang="en-GB" dirty="0" err="1" smtClean="0"/>
              <a:t>alg.setProperty</a:t>
            </a:r>
            <a:r>
              <a:rPr lang="en-GB" dirty="0" smtClean="0"/>
              <a:t>(“InputWorkspace”,”ws1”)</a:t>
            </a:r>
          </a:p>
          <a:p>
            <a:r>
              <a:rPr lang="en-GB" dirty="0" err="1" smtClean="0"/>
              <a:t>alg.setProperty</a:t>
            </a:r>
            <a:r>
              <a:rPr lang="en-GB" dirty="0" smtClean="0"/>
              <a:t>(“params”,”10,50,2000”)</a:t>
            </a:r>
          </a:p>
          <a:p>
            <a:r>
              <a:rPr lang="en-GB" dirty="0" err="1"/>
              <a:t>alg.setProperty</a:t>
            </a:r>
            <a:r>
              <a:rPr lang="en-GB" dirty="0" smtClean="0"/>
              <a:t>(“</a:t>
            </a:r>
            <a:r>
              <a:rPr lang="en-GB" dirty="0" err="1" smtClean="0"/>
              <a:t>OutputWorkspace</a:t>
            </a:r>
            <a:r>
              <a:rPr lang="en-GB" dirty="0" smtClean="0"/>
              <a:t>”,”bob”)</a:t>
            </a:r>
          </a:p>
          <a:p>
            <a:r>
              <a:rPr lang="en-GB" dirty="0" err="1" smtClean="0"/>
              <a:t>alg.execute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wsOut</a:t>
            </a:r>
            <a:r>
              <a:rPr lang="en-GB" dirty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alg.getProperty</a:t>
            </a:r>
            <a:r>
              <a:rPr lang="en-GB" dirty="0" smtClean="0"/>
              <a:t>(</a:t>
            </a:r>
            <a:r>
              <a:rPr lang="en-GB" dirty="0"/>
              <a:t>(“</a:t>
            </a:r>
            <a:r>
              <a:rPr lang="en-GB" dirty="0" err="1"/>
              <a:t>OutputWorkspace</a:t>
            </a:r>
            <a:r>
              <a:rPr lang="en-GB" dirty="0" smtClean="0"/>
              <a:t>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91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Command Pattern</a:t>
            </a:r>
            <a:endParaRPr lang="en-GB" dirty="0"/>
          </a:p>
        </p:txBody>
      </p:sp>
      <p:pic>
        <p:nvPicPr>
          <p:cNvPr id="11266" name="Picture 2" descr="Class diagram for the classic implementation of the command pattern (command design pattern)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0" r="27541"/>
          <a:stretch/>
        </p:blipFill>
        <p:spPr bwMode="auto">
          <a:xfrm>
            <a:off x="3526310" y="980728"/>
            <a:ext cx="198467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79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Pattern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98284" y="2530064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alg</a:t>
            </a:r>
            <a:r>
              <a:rPr lang="en-GB" dirty="0" smtClean="0"/>
              <a:t> = </a:t>
            </a:r>
            <a:r>
              <a:rPr lang="en-GB" dirty="0" err="1" smtClean="0"/>
              <a:t>FrameworkManager.create</a:t>
            </a:r>
            <a:r>
              <a:rPr lang="en-GB" dirty="0" smtClean="0"/>
              <a:t>(“</a:t>
            </a:r>
            <a:r>
              <a:rPr lang="en-GB" dirty="0" err="1" smtClean="0"/>
              <a:t>Rebin</a:t>
            </a:r>
            <a:r>
              <a:rPr lang="en-GB" dirty="0" smtClean="0"/>
              <a:t>”)</a:t>
            </a:r>
          </a:p>
          <a:p>
            <a:r>
              <a:rPr lang="en-GB" dirty="0" err="1" smtClean="0"/>
              <a:t>alg.setProperty</a:t>
            </a:r>
            <a:r>
              <a:rPr lang="en-GB" dirty="0" smtClean="0"/>
              <a:t>(“InputWorkspace”,”ws1”)</a:t>
            </a:r>
          </a:p>
          <a:p>
            <a:r>
              <a:rPr lang="en-GB" dirty="0" err="1" smtClean="0"/>
              <a:t>alg.setProperty</a:t>
            </a:r>
            <a:r>
              <a:rPr lang="en-GB" dirty="0" smtClean="0"/>
              <a:t>(“params”,”10,50,2000”)</a:t>
            </a:r>
          </a:p>
          <a:p>
            <a:r>
              <a:rPr lang="en-GB" dirty="0" err="1"/>
              <a:t>alg.setProperty</a:t>
            </a:r>
            <a:r>
              <a:rPr lang="en-GB" dirty="0" smtClean="0"/>
              <a:t>(“</a:t>
            </a:r>
            <a:r>
              <a:rPr lang="en-GB" dirty="0" err="1" smtClean="0"/>
              <a:t>OutputWorkspace</a:t>
            </a:r>
            <a:r>
              <a:rPr lang="en-GB" dirty="0" smtClean="0"/>
              <a:t>”,”bob”)</a:t>
            </a:r>
          </a:p>
          <a:p>
            <a:r>
              <a:rPr lang="en-GB" dirty="0" err="1" smtClean="0"/>
              <a:t>alg.execute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wsOut</a:t>
            </a:r>
            <a:r>
              <a:rPr lang="en-GB" dirty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alg.getProperty</a:t>
            </a:r>
            <a:r>
              <a:rPr lang="en-GB" dirty="0" smtClean="0"/>
              <a:t>(</a:t>
            </a:r>
            <a:r>
              <a:rPr lang="en-GB" dirty="0"/>
              <a:t>(“</a:t>
            </a:r>
            <a:r>
              <a:rPr lang="en-GB" dirty="0" err="1"/>
              <a:t>OutputWorkspace</a:t>
            </a:r>
            <a:r>
              <a:rPr lang="en-GB" dirty="0" smtClean="0"/>
              <a:t>”)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98284" y="1052736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Allows the conversion of:</a:t>
            </a:r>
          </a:p>
          <a:p>
            <a:endParaRPr lang="en-GB" dirty="0"/>
          </a:p>
          <a:p>
            <a:r>
              <a:rPr lang="en-GB" dirty="0" err="1" smtClean="0"/>
              <a:t>wsOut</a:t>
            </a:r>
            <a:r>
              <a:rPr lang="en-GB" dirty="0" smtClean="0"/>
              <a:t> = </a:t>
            </a:r>
            <a:r>
              <a:rPr lang="en-GB" dirty="0" err="1" smtClean="0"/>
              <a:t>Rebin</a:t>
            </a:r>
            <a:r>
              <a:rPr lang="en-GB" dirty="0" smtClean="0"/>
              <a:t>(“ws1”,”bob”,”10,50,2000”)</a:t>
            </a:r>
          </a:p>
          <a:p>
            <a:endParaRPr lang="en-GB" dirty="0"/>
          </a:p>
          <a:p>
            <a:r>
              <a:rPr lang="en-GB" dirty="0" smtClean="0"/>
              <a:t>to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45416" y="5877272"/>
            <a:ext cx="2112284" cy="648072"/>
          </a:xfrm>
        </p:spPr>
        <p:txBody>
          <a:bodyPr numCol="1"/>
          <a:lstStyle/>
          <a:p>
            <a:pPr marL="0" indent="0">
              <a:buNone/>
            </a:pPr>
            <a:r>
              <a:rPr lang="en-GB" sz="1200" dirty="0"/>
              <a:t>Other uses in </a:t>
            </a:r>
            <a:r>
              <a:rPr lang="en-GB" sz="1200" dirty="0" smtClean="0"/>
              <a:t>Mantid?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74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Pattern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98284" y="2530064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alg</a:t>
            </a:r>
            <a:r>
              <a:rPr lang="en-GB" dirty="0" smtClean="0"/>
              <a:t> = </a:t>
            </a:r>
            <a:r>
              <a:rPr lang="en-GB" dirty="0" err="1" smtClean="0"/>
              <a:t>FrameworkManager.create</a:t>
            </a:r>
            <a:r>
              <a:rPr lang="en-GB" dirty="0" smtClean="0"/>
              <a:t>(“</a:t>
            </a:r>
            <a:r>
              <a:rPr lang="en-GB" dirty="0" err="1" smtClean="0"/>
              <a:t>Rebin</a:t>
            </a:r>
            <a:r>
              <a:rPr lang="en-GB" dirty="0" smtClean="0"/>
              <a:t>”)</a:t>
            </a:r>
          </a:p>
          <a:p>
            <a:r>
              <a:rPr lang="en-GB" dirty="0" err="1" smtClean="0"/>
              <a:t>alg.setProperty</a:t>
            </a:r>
            <a:r>
              <a:rPr lang="en-GB" dirty="0" smtClean="0"/>
              <a:t>(“InputWorkspace”,”ws1”)</a:t>
            </a:r>
          </a:p>
          <a:p>
            <a:r>
              <a:rPr lang="en-GB" dirty="0" err="1" smtClean="0"/>
              <a:t>alg.setProperty</a:t>
            </a:r>
            <a:r>
              <a:rPr lang="en-GB" dirty="0" smtClean="0"/>
              <a:t>(“params”,”10,50,2000”)</a:t>
            </a:r>
          </a:p>
          <a:p>
            <a:r>
              <a:rPr lang="en-GB" dirty="0" err="1"/>
              <a:t>alg.setProperty</a:t>
            </a:r>
            <a:r>
              <a:rPr lang="en-GB" dirty="0" smtClean="0"/>
              <a:t>(“</a:t>
            </a:r>
            <a:r>
              <a:rPr lang="en-GB" dirty="0" err="1" smtClean="0"/>
              <a:t>OutputWorkspace</a:t>
            </a:r>
            <a:r>
              <a:rPr lang="en-GB" dirty="0" smtClean="0"/>
              <a:t>”,”bob”)</a:t>
            </a:r>
          </a:p>
          <a:p>
            <a:r>
              <a:rPr lang="en-GB" dirty="0" err="1" smtClean="0"/>
              <a:t>alg.execute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wsOut</a:t>
            </a:r>
            <a:r>
              <a:rPr lang="en-GB" dirty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alg.getProperty</a:t>
            </a:r>
            <a:r>
              <a:rPr lang="en-GB" dirty="0" smtClean="0"/>
              <a:t>(</a:t>
            </a:r>
            <a:r>
              <a:rPr lang="en-GB" dirty="0"/>
              <a:t>(“</a:t>
            </a:r>
            <a:r>
              <a:rPr lang="en-GB" dirty="0" err="1"/>
              <a:t>OutputWorkspace</a:t>
            </a:r>
            <a:r>
              <a:rPr lang="en-GB" dirty="0" smtClean="0"/>
              <a:t>”)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98284" y="1052736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Allows the conversion of:</a:t>
            </a:r>
          </a:p>
          <a:p>
            <a:endParaRPr lang="en-GB" dirty="0"/>
          </a:p>
          <a:p>
            <a:r>
              <a:rPr lang="en-GB" dirty="0" err="1" smtClean="0"/>
              <a:t>wsOut</a:t>
            </a:r>
            <a:r>
              <a:rPr lang="en-GB" dirty="0" smtClean="0"/>
              <a:t> = </a:t>
            </a:r>
            <a:r>
              <a:rPr lang="en-GB" dirty="0" err="1" smtClean="0"/>
              <a:t>Rebin</a:t>
            </a:r>
            <a:r>
              <a:rPr lang="en-GB" dirty="0" smtClean="0"/>
              <a:t>(“ws1”,”bob”,”10,50,2000”)</a:t>
            </a:r>
          </a:p>
          <a:p>
            <a:endParaRPr lang="en-GB" dirty="0"/>
          </a:p>
          <a:p>
            <a:r>
              <a:rPr lang="en-GB" dirty="0" smtClean="0"/>
              <a:t>to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45416" y="5877272"/>
            <a:ext cx="2112284" cy="648072"/>
          </a:xfrm>
        </p:spPr>
        <p:txBody>
          <a:bodyPr numCol="1"/>
          <a:lstStyle/>
          <a:p>
            <a:pPr marL="0" indent="0">
              <a:buNone/>
            </a:pPr>
            <a:r>
              <a:rPr lang="en-GB" sz="1200" dirty="0"/>
              <a:t>Other uses in Mantid </a:t>
            </a:r>
            <a:endParaRPr lang="en-GB" sz="1200" dirty="0" smtClean="0"/>
          </a:p>
          <a:p>
            <a:r>
              <a:rPr lang="en-GB" sz="1200" dirty="0" smtClean="0"/>
              <a:t>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Pattern</a:t>
            </a:r>
            <a:endParaRPr lang="en-GB" dirty="0"/>
          </a:p>
        </p:txBody>
      </p:sp>
      <p:pic>
        <p:nvPicPr>
          <p:cNvPr id="16386" name="Picture 2" descr="C:\Users\rrc79113\Downloads\Mantid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09" y="1484784"/>
            <a:ext cx="2057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3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pattern</a:t>
            </a:r>
            <a:endParaRPr lang="en-GB" dirty="0"/>
          </a:p>
        </p:txBody>
      </p:sp>
      <p:pic>
        <p:nvPicPr>
          <p:cNvPr id="1026" name="Picture 2" descr="C:\Users\rrc79113\Downloads\MantidSingle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66" y="267361"/>
            <a:ext cx="56134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80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Template Method</a:t>
            </a:r>
            <a:endParaRPr lang="en-GB" dirty="0"/>
          </a:p>
        </p:txBody>
      </p:sp>
      <p:pic>
        <p:nvPicPr>
          <p:cNvPr id="17412" name="Picture 4" descr="Template Method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80728"/>
            <a:ext cx="8763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4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Pattern</a:t>
            </a:r>
            <a:endParaRPr lang="en-GB" dirty="0"/>
          </a:p>
        </p:txBody>
      </p:sp>
      <p:pic>
        <p:nvPicPr>
          <p:cNvPr id="20482" name="Picture 2" descr="C:\Users\rrc79113\Downloads\ReflSear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851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0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Strategy Method</a:t>
            </a:r>
            <a:endParaRPr lang="en-GB" dirty="0"/>
          </a:p>
        </p:txBody>
      </p:sp>
      <p:pic>
        <p:nvPicPr>
          <p:cNvPr id="21506" name="Picture 2" descr="Strategy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6106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98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Wiki page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www.mantidproject.org/Design_Patterns_In_Mantid</a:t>
            </a:r>
            <a:r>
              <a:rPr lang="en-GB" dirty="0" smtClean="0"/>
              <a:t> 	</a:t>
            </a:r>
          </a:p>
          <a:p>
            <a:r>
              <a:rPr lang="en-GB" dirty="0" err="1" smtClean="0"/>
              <a:t>GoF</a:t>
            </a:r>
            <a:r>
              <a:rPr lang="en-GB" dirty="0" smtClean="0"/>
              <a:t> patterns with multi language examples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sourcemaking.com/design_patterns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00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Spot the pattern</a:t>
            </a:r>
            <a:endParaRPr lang="en-GB" dirty="0"/>
          </a:p>
        </p:txBody>
      </p:sp>
      <p:pic>
        <p:nvPicPr>
          <p:cNvPr id="2051" name="Picture 3" descr="C:\Users\rrc79113\Downloads\MantidSingleton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0648"/>
            <a:ext cx="6488113" cy="65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66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Singleton Implementation</a:t>
            </a:r>
            <a:endParaRPr lang="en-GB" dirty="0"/>
          </a:p>
        </p:txBody>
      </p:sp>
      <p:pic>
        <p:nvPicPr>
          <p:cNvPr id="3074" name="Picture 2" descr="Scheme of Single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6103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4472"/>
            <a:ext cx="8229600" cy="1970832"/>
          </a:xfrm>
        </p:spPr>
        <p:txBody>
          <a:bodyPr/>
          <a:lstStyle/>
          <a:p>
            <a:r>
              <a:rPr lang="en-GB" dirty="0" smtClean="0"/>
              <a:t>Good for separating complex construction logic</a:t>
            </a:r>
            <a:endParaRPr lang="en-GB" dirty="0"/>
          </a:p>
        </p:txBody>
      </p:sp>
      <p:pic>
        <p:nvPicPr>
          <p:cNvPr id="4098" name="Picture 2" descr="https://upload.wikimedia.org/wikipedia/commons/thumb/a/a3/FactoryMethod.svg/349px-FactoryMetho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5688633" cy="335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8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Factory Pattern</a:t>
            </a:r>
            <a:endParaRPr lang="en-GB" dirty="0"/>
          </a:p>
        </p:txBody>
      </p:sp>
      <p:pic>
        <p:nvPicPr>
          <p:cNvPr id="5122" name="Picture 2" descr="Scheme of Abstract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65788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948264" y="5877272"/>
            <a:ext cx="1709436" cy="648072"/>
          </a:xfrm>
        </p:spPr>
        <p:txBody>
          <a:bodyPr numCol="1"/>
          <a:lstStyle/>
          <a:p>
            <a:pPr marL="0" indent="0">
              <a:buNone/>
            </a:pPr>
            <a:r>
              <a:rPr lang="en-GB" sz="1200" dirty="0" smtClean="0"/>
              <a:t>In Mantid?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Factory Pattern</a:t>
            </a:r>
            <a:endParaRPr lang="en-GB" dirty="0"/>
          </a:p>
        </p:txBody>
      </p:sp>
      <p:pic>
        <p:nvPicPr>
          <p:cNvPr id="5122" name="Picture 2" descr="Scheme of Abstract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65788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948264" y="5877272"/>
            <a:ext cx="1709436" cy="648072"/>
          </a:xfrm>
        </p:spPr>
        <p:txBody>
          <a:bodyPr numCol="1"/>
          <a:lstStyle/>
          <a:p>
            <a:pPr marL="0" indent="0">
              <a:buNone/>
            </a:pPr>
            <a:r>
              <a:rPr lang="en-GB" sz="1200" dirty="0" smtClean="0"/>
              <a:t>In Mantid?</a:t>
            </a:r>
          </a:p>
          <a:p>
            <a:r>
              <a:rPr lang="en-GB" sz="1200" dirty="0" err="1" smtClean="0"/>
              <a:t>ShapeFactory</a:t>
            </a:r>
            <a:endParaRPr lang="en-GB" sz="1200" dirty="0"/>
          </a:p>
          <a:p>
            <a:r>
              <a:rPr lang="en-GB" sz="1200" dirty="0" err="1" smtClean="0"/>
              <a:t>ObjectFactory</a:t>
            </a:r>
            <a:endParaRPr lang="en-GB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07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Factory Pattern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30079" r="9407" b="18019"/>
          <a:stretch/>
        </p:blipFill>
        <p:spPr bwMode="auto">
          <a:xfrm>
            <a:off x="323528" y="1052736"/>
            <a:ext cx="8354860" cy="464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08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Factory in Mantid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60" y="836712"/>
            <a:ext cx="9036496" cy="5544616"/>
          </a:xfrm>
        </p:spPr>
        <p:txBody>
          <a:bodyPr numCol="1"/>
          <a:lstStyle/>
          <a:p>
            <a:pPr marL="0" indent="0">
              <a:buNone/>
            </a:pPr>
            <a:r>
              <a:rPr lang="en-GB" sz="1200" dirty="0" smtClean="0"/>
              <a:t>In Mantid?</a:t>
            </a:r>
            <a:endParaRPr lang="en-GB" dirty="0"/>
          </a:p>
        </p:txBody>
      </p:sp>
      <p:pic>
        <p:nvPicPr>
          <p:cNvPr id="7169" name="Picture 1" descr="C:\Users\rrc79113\Downloads\MantidDynamicFac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80728"/>
            <a:ext cx="5310812" cy="509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ded Corner 7"/>
          <p:cNvSpPr/>
          <p:nvPr/>
        </p:nvSpPr>
        <p:spPr bwMode="auto">
          <a:xfrm>
            <a:off x="3779912" y="6070726"/>
            <a:ext cx="4951039" cy="69796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 dirty="0"/>
              <a:t>DECLARE_ALGORITHM(</a:t>
            </a:r>
            <a:r>
              <a:rPr lang="en-GB" sz="1200" dirty="0" err="1"/>
              <a:t>Rebin</a:t>
            </a:r>
            <a:r>
              <a:rPr lang="en-GB" sz="1200" dirty="0" smtClean="0"/>
              <a:t>)</a:t>
            </a:r>
          </a:p>
          <a:p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sym typeface="Symbol"/>
              </a:rPr>
              <a:t></a:t>
            </a: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GB" sz="1200" dirty="0" err="1" smtClean="0"/>
              <a:t>AlgorithmFactory</a:t>
            </a:r>
            <a:r>
              <a:rPr lang="en-GB" sz="1200" dirty="0"/>
              <a:t>::Instance().</a:t>
            </a:r>
            <a:r>
              <a:rPr lang="en-GB" sz="1200" dirty="0" smtClean="0"/>
              <a:t>subscribe(</a:t>
            </a:r>
            <a:r>
              <a:rPr lang="en-GB" sz="1200" dirty="0" err="1" smtClean="0"/>
              <a:t>Instantiator</a:t>
            </a:r>
            <a:r>
              <a:rPr lang="en-GB" sz="1200" dirty="0" smtClean="0"/>
              <a:t>&lt;</a:t>
            </a:r>
            <a:r>
              <a:rPr lang="en-GB" sz="1200" dirty="0" err="1" smtClean="0"/>
              <a:t>Rebin</a:t>
            </a:r>
            <a:r>
              <a:rPr lang="en-GB" sz="1200" dirty="0" smtClean="0"/>
              <a:t>&gt;)</a:t>
            </a:r>
            <a:endParaRPr kumimoji="0" lang="en-GB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20272" y="3645024"/>
            <a:ext cx="86409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0850" y="3964221"/>
            <a:ext cx="165618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+ create() : 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58364509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278</TotalTime>
  <Words>297</Words>
  <Application>Microsoft Office PowerPoint</Application>
  <PresentationFormat>On-screen Show (4:3)</PresentationFormat>
  <Paragraphs>102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Mantid slide template</vt:lpstr>
      <vt:lpstr>Patterns in Mantid</vt:lpstr>
      <vt:lpstr>Spot the pattern</vt:lpstr>
      <vt:lpstr>Spot the pattern</vt:lpstr>
      <vt:lpstr>Standard Singleton Implementation</vt:lpstr>
      <vt:lpstr>Factory Pattern</vt:lpstr>
      <vt:lpstr>Abstract Factory Pattern</vt:lpstr>
      <vt:lpstr>Abstract Factory Pattern</vt:lpstr>
      <vt:lpstr>Dynamic Factory Pattern</vt:lpstr>
      <vt:lpstr>Dynamic Factory in Mantid</vt:lpstr>
      <vt:lpstr>Dynamic Factory in Mantid</vt:lpstr>
      <vt:lpstr>Spot the Pattern</vt:lpstr>
      <vt:lpstr>Spot the Pattern</vt:lpstr>
      <vt:lpstr>Spot the Pattern</vt:lpstr>
      <vt:lpstr>Standard Composite Pattern</vt:lpstr>
      <vt:lpstr>Spot the Pattern</vt:lpstr>
      <vt:lpstr>Standard Command Pattern</vt:lpstr>
      <vt:lpstr>Command Pattern</vt:lpstr>
      <vt:lpstr>Command Pattern</vt:lpstr>
      <vt:lpstr>Spot the Pattern</vt:lpstr>
      <vt:lpstr>Standard Template Method</vt:lpstr>
      <vt:lpstr>Spot the Pattern</vt:lpstr>
      <vt:lpstr>Standard Strategy Method</vt:lpstr>
      <vt:lpstr>Useful Resources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in Mantid</dc:title>
  <dc:creator>Nicholas Draper</dc:creator>
  <cp:lastModifiedBy>Nicholas Draper</cp:lastModifiedBy>
  <cp:revision>14</cp:revision>
  <dcterms:created xsi:type="dcterms:W3CDTF">2015-07-31T08:04:17Z</dcterms:created>
  <dcterms:modified xsi:type="dcterms:W3CDTF">2015-07-31T12:42:27Z</dcterms:modified>
</cp:coreProperties>
</file>