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57" r:id="rId5"/>
    <p:sldId id="264" r:id="rId6"/>
    <p:sldId id="266" r:id="rId7"/>
    <p:sldId id="259" r:id="rId8"/>
    <p:sldId id="267" r:id="rId9"/>
    <p:sldId id="268" r:id="rId10"/>
    <p:sldId id="269" r:id="rId11"/>
    <p:sldId id="270" r:id="rId12"/>
    <p:sldId id="271" r:id="rId13"/>
    <p:sldId id="261" r:id="rId14"/>
    <p:sldId id="263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4094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93BAA9-5794-40A9-A49C-70B83CBD64AF}" v="176" dt="2023-06-27T05:50:35.871"/>
    <p1510:client id="{FBE76689-4696-404F-B11A-780AD098516A}" v="18" dt="2023-06-27T05:52:06.7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71876-1B18-4FE2-A6E7-C3E962FD2574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2169CD-28AB-4CBA-9427-94BDB200D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816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-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3B71A-2468-47CC-84B3-BEC2926675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32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142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407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251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597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992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575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19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867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439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132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577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8DD01-AE08-4A25-9CC2-15C43E463F56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803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prism.srib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75616" y="3254597"/>
            <a:ext cx="11591922" cy="24146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3200" b="1">
                <a:latin typeface="SamsungOne 700" panose="020B0803030303020204" pitchFamily="34" charset="0"/>
                <a:ea typeface="SamsungOne 700" panose="020B0803030303020204" pitchFamily="34" charset="0"/>
              </a:rPr>
              <a:t>[Samsung PRISM] End Review Report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61938" y="3343028"/>
            <a:ext cx="42566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>
                <a:latin typeface="SamsungOne 600C" panose="020B0706030303020204" pitchFamily="34" charset="0"/>
                <a:ea typeface="SamsungOne 600C" panose="020B0706030303020204" pitchFamily="34" charset="0"/>
              </a:rPr>
              <a:t>Working Team Details [Name &amp; Email ID] :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72244" y="3737243"/>
            <a:ext cx="10892374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Tx/>
              <a:buAutoNum type="arabicPeriod"/>
            </a:pPr>
            <a:r>
              <a:rPr lang="en-IN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College Professor(s): </a:t>
            </a:r>
            <a:r>
              <a:rPr lang="en-IN" err="1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Dr.</a:t>
            </a:r>
            <a:r>
              <a:rPr lang="en-IN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Kayarvizhy N, Antara Roy Chaudhury, Rekha G S</a:t>
            </a:r>
            <a:endParaRPr lang="en-IN" i="1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228600" indent="-228600">
              <a:buAutoNum type="arabicPeriod"/>
            </a:pPr>
            <a:r>
              <a:rPr lang="en-IN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Students:</a:t>
            </a:r>
          </a:p>
          <a:p>
            <a:pPr marL="685800" lvl="1" indent="-228600">
              <a:buAutoNum type="arabicPeriod"/>
            </a:pPr>
            <a:r>
              <a:rPr lang="en-IN" sz="1600" err="1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Ankith</a:t>
            </a:r>
            <a:r>
              <a:rPr lang="en-IN" sz="160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S</a:t>
            </a:r>
          </a:p>
          <a:p>
            <a:pPr marL="685800" lvl="1" indent="-228600">
              <a:buAutoNum type="arabicPeriod"/>
            </a:pPr>
            <a:r>
              <a:rPr lang="en-IN" sz="160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Ashish C </a:t>
            </a:r>
            <a:r>
              <a:rPr lang="en-IN" sz="1600" err="1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Harakuni</a:t>
            </a:r>
            <a:endParaRPr lang="en-IN" sz="160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685800" lvl="1" indent="-228600">
              <a:buAutoNum type="arabicPeriod"/>
            </a:pPr>
            <a:r>
              <a:rPr lang="en-IN" sz="160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Bhargav S Patil</a:t>
            </a:r>
          </a:p>
          <a:p>
            <a:pPr marL="685800" lvl="1" indent="-228600">
              <a:buAutoNum type="arabicPeriod"/>
            </a:pPr>
            <a:r>
              <a:rPr lang="en-IN" sz="1600" err="1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Bhuvan</a:t>
            </a:r>
            <a:r>
              <a:rPr lang="en-IN" sz="160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lang="en-IN" sz="1600" err="1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Garla</a:t>
            </a:r>
            <a:endParaRPr lang="en-IN" sz="160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228600" indent="-228600">
              <a:buAutoNum type="arabicPeriod"/>
            </a:pPr>
            <a:r>
              <a:rPr lang="en-IN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Department: Computer Science and Engineering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159433" y="6437194"/>
            <a:ext cx="203256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>
                <a:latin typeface="SamsungOne 600C" panose="020B0706030303020204" pitchFamily="34" charset="0"/>
                <a:ea typeface="SamsungOne 600C" panose="020B0706030303020204" pitchFamily="34" charset="0"/>
              </a:rPr>
              <a:t>Date: 5 Nov 2019</a:t>
            </a:r>
            <a:endParaRPr lang="en-US" sz="200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408136" y="2277799"/>
            <a:ext cx="940218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4000">
                <a:latin typeface="SamsungOne 600C" panose="020B0706030303020204" pitchFamily="34" charset="0"/>
                <a:ea typeface="SamsungOne 600C" panose="020B0706030303020204" pitchFamily="34" charset="0"/>
              </a:rPr>
              <a:t>(Vision) System Timestamp Recognition</a:t>
            </a:r>
            <a:endParaRPr lang="en-US" sz="400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069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Deliverable</a:t>
            </a:r>
            <a:endParaRPr lang="en-IN" sz="3200" b="1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" y="746858"/>
            <a:ext cx="12191999" cy="248683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>
                <a:solidFill>
                  <a:srgbClr val="0E4094"/>
                </a:solidFill>
              </a:rPr>
              <a:t>Final Deliverables </a:t>
            </a:r>
            <a:r>
              <a:rPr lang="en-US" sz="1600">
                <a:solidFill>
                  <a:srgbClr val="0E4094"/>
                </a:solidFill>
              </a:rPr>
              <a:t>: </a:t>
            </a: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E4094"/>
                </a:solidFill>
              </a:rPr>
              <a:t>Yolov5n model</a:t>
            </a: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E4094"/>
                </a:solidFill>
              </a:rPr>
              <a:t>5k Chat screenshots</a:t>
            </a: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E4094"/>
                </a:solidFill>
              </a:rPr>
              <a:t>App for inferencing the model</a:t>
            </a:r>
          </a:p>
          <a:p>
            <a:pPr algn="just"/>
            <a:endParaRPr lang="en-US" sz="1400">
              <a:solidFill>
                <a:srgbClr val="0E4094"/>
              </a:solidFill>
            </a:endParaRP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E4094"/>
                </a:solidFill>
              </a:rPr>
              <a:t>Bottlenecks:</a:t>
            </a: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Clr>
                <a:srgbClr val="0E4094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1400">
                <a:solidFill>
                  <a:srgbClr val="0E4094"/>
                </a:solidFill>
              </a:rPr>
              <a:t>Not able to train 5k dataset using local GPU.</a:t>
            </a:r>
          </a:p>
          <a:p>
            <a:pPr marL="228600" marR="0" lvl="0" indent="-2286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E4094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1400">
                <a:solidFill>
                  <a:srgbClr val="0E4094"/>
                </a:solidFill>
              </a:rPr>
              <a:t>Facing issues in generating bounding boxes for test images in android app.</a:t>
            </a:r>
            <a:endParaRPr lang="en-US" sz="1400">
              <a:solidFill>
                <a:srgbClr val="0E409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" y="3721090"/>
            <a:ext cx="12191999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>
                <a:solidFill>
                  <a:srgbClr val="0E4094"/>
                </a:solidFill>
              </a:rPr>
              <a:t>IP / Paper Publication Plan </a:t>
            </a:r>
            <a:r>
              <a:rPr lang="en-US" sz="1600">
                <a:solidFill>
                  <a:srgbClr val="0E4094"/>
                </a:solidFill>
              </a:rPr>
              <a:t>: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E4094"/>
                </a:solidFill>
              </a:rPr>
              <a:t>We are currently working on research paper.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E4094"/>
                </a:solidFill>
              </a:rPr>
              <a:t>Will be ready within a month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4843102"/>
            <a:ext cx="12191999" cy="148963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>
                <a:solidFill>
                  <a:srgbClr val="0E4094"/>
                </a:solidFill>
              </a:rPr>
              <a:t>KPIs delivered/Expectations Met</a:t>
            </a:r>
            <a:r>
              <a:rPr lang="en-US" sz="1600">
                <a:solidFill>
                  <a:srgbClr val="0E4094"/>
                </a:solidFill>
              </a:rPr>
              <a:t>: </a:t>
            </a:r>
          </a:p>
          <a:p>
            <a:pPr algn="just"/>
            <a:r>
              <a:rPr lang="en-US" sz="1200">
                <a:solidFill>
                  <a:srgbClr val="0E4094"/>
                </a:solidFill>
              </a:rPr>
              <a:t> 	</a:t>
            </a: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E4094"/>
                </a:solidFill>
              </a:rPr>
              <a:t>Trained and evaluated the dataset with different model architectures.</a:t>
            </a: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E4094"/>
                </a:solidFill>
              </a:rPr>
              <a:t>Collected 5k chat screenshots.</a:t>
            </a: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E4094"/>
                </a:solidFill>
              </a:rPr>
              <a:t>ML model with accuracy more than 90%.</a:t>
            </a:r>
            <a:endParaRPr lang="en-US" sz="1200">
              <a:solidFill>
                <a:srgbClr val="0E40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816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Work-let Closure Details</a:t>
            </a:r>
            <a:endParaRPr lang="en-IN" sz="3200" b="1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" y="641605"/>
            <a:ext cx="12191999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>
                <a:solidFill>
                  <a:srgbClr val="0E4094"/>
                </a:solidFill>
              </a:rPr>
              <a:t>Code Upload details:</a:t>
            </a:r>
          </a:p>
          <a:p>
            <a:pPr marL="742950" lvl="1" indent="-285750" algn="just">
              <a:buFontTx/>
              <a:buChar char="-"/>
            </a:pPr>
            <a:endParaRPr lang="en-IN" sz="1200">
              <a:solidFill>
                <a:srgbClr val="0E4094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194663"/>
              </p:ext>
            </p:extLst>
          </p:nvPr>
        </p:nvGraphicFramePr>
        <p:xfrm>
          <a:off x="690881" y="1328146"/>
          <a:ext cx="10251200" cy="21160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5600">
                  <a:extLst>
                    <a:ext uri="{9D8B030D-6E8A-4147-A177-3AD203B41FA5}">
                      <a16:colId xmlns:a16="http://schemas.microsoft.com/office/drawing/2014/main" val="1592361967"/>
                    </a:ext>
                  </a:extLst>
                </a:gridCol>
                <a:gridCol w="5125600">
                  <a:extLst>
                    <a:ext uri="{9D8B030D-6E8A-4147-A177-3AD203B41FA5}">
                      <a16:colId xmlns:a16="http://schemas.microsoft.com/office/drawing/2014/main" val="806716463"/>
                    </a:ext>
                  </a:extLst>
                </a:gridCol>
              </a:tblGrid>
              <a:tr h="184874">
                <a:tc>
                  <a:txBody>
                    <a:bodyPr/>
                    <a:lstStyle/>
                    <a:p>
                      <a:r>
                        <a:rPr lang="en-IN" sz="1400" dirty="0"/>
                        <a:t>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63140"/>
                  </a:ext>
                </a:extLst>
              </a:tr>
              <a:tr h="455855"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rgbClr val="0E4094"/>
                          </a:solidFill>
                        </a:rPr>
                        <a:t>KLOC (Number OF Lines of codes in 000’s)</a:t>
                      </a:r>
                      <a:r>
                        <a:rPr lang="en-IN" sz="1400" baseline="0" dirty="0">
                          <a:solidFill>
                            <a:srgbClr val="0E4094"/>
                          </a:solidFill>
                        </a:rPr>
                        <a:t> </a:t>
                      </a:r>
                      <a:r>
                        <a:rPr lang="en-IN" sz="1400" dirty="0">
                          <a:solidFill>
                            <a:srgbClr val="0E4094"/>
                          </a:solidFill>
                        </a:rPr>
                        <a:t> </a:t>
                      </a:r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986457"/>
                  </a:ext>
                </a:extLst>
              </a:tr>
              <a:tr h="318790">
                <a:tc>
                  <a:txBody>
                    <a:bodyPr/>
                    <a:lstStyle/>
                    <a:p>
                      <a:r>
                        <a:rPr lang="en-IN" sz="1400" dirty="0"/>
                        <a:t>Model and Algorithm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Yolov5n model for training. Converted </a:t>
                      </a:r>
                      <a:r>
                        <a:rPr lang="en-IN" sz="1400" dirty="0" err="1"/>
                        <a:t>pytorch</a:t>
                      </a:r>
                      <a:r>
                        <a:rPr lang="en-IN" sz="1400" dirty="0"/>
                        <a:t> weights to </a:t>
                      </a:r>
                      <a:r>
                        <a:rPr lang="en-IN" sz="1400" dirty="0" err="1"/>
                        <a:t>tflite</a:t>
                      </a:r>
                      <a:r>
                        <a:rPr lang="en-IN" sz="1400" dirty="0"/>
                        <a:t> weights for deployment in android.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623339"/>
                  </a:ext>
                </a:extLst>
              </a:tr>
              <a:tr h="319098">
                <a:tc>
                  <a:txBody>
                    <a:bodyPr/>
                    <a:lstStyle/>
                    <a:p>
                      <a:r>
                        <a:rPr lang="en-IN" sz="1400" dirty="0"/>
                        <a:t>Is Mid review, end review report uploaded</a:t>
                      </a:r>
                      <a:r>
                        <a:rPr lang="en-IN" sz="1400" baseline="0" dirty="0"/>
                        <a:t> on Git ?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508182"/>
                  </a:ext>
                </a:extLst>
              </a:tr>
              <a:tr h="184874">
                <a:tc>
                  <a:txBody>
                    <a:bodyPr/>
                    <a:lstStyle/>
                    <a:p>
                      <a:r>
                        <a:rPr lang="en-IN" sz="1400" dirty="0"/>
                        <a:t>Link for Git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https://github.ecodesamsung.com/SRIB-PRISM/BMSCE_OD212BMS_Vision_System_Timestamp_Recognition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22194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" y="3547826"/>
            <a:ext cx="12191999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>
                <a:solidFill>
                  <a:srgbClr val="0E4094"/>
                </a:solidFill>
              </a:rPr>
              <a:t>Data details (if applicable):</a:t>
            </a:r>
          </a:p>
          <a:p>
            <a:pPr marL="742950" lvl="1" indent="-285750" algn="just">
              <a:buFontTx/>
              <a:buChar char="-"/>
            </a:pPr>
            <a:endParaRPr lang="en-IN" sz="1200">
              <a:solidFill>
                <a:srgbClr val="0E4094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67632"/>
              </p:ext>
            </p:extLst>
          </p:nvPr>
        </p:nvGraphicFramePr>
        <p:xfrm>
          <a:off x="690881" y="4239253"/>
          <a:ext cx="10154100" cy="2008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5337">
                  <a:extLst>
                    <a:ext uri="{9D8B030D-6E8A-4147-A177-3AD203B41FA5}">
                      <a16:colId xmlns:a16="http://schemas.microsoft.com/office/drawing/2014/main" val="1592361967"/>
                    </a:ext>
                  </a:extLst>
                </a:gridCol>
                <a:gridCol w="4038763">
                  <a:extLst>
                    <a:ext uri="{9D8B030D-6E8A-4147-A177-3AD203B41FA5}">
                      <a16:colId xmlns:a16="http://schemas.microsoft.com/office/drawing/2014/main" val="806716463"/>
                    </a:ext>
                  </a:extLst>
                </a:gridCol>
              </a:tblGrid>
              <a:tr h="184874">
                <a:tc>
                  <a:txBody>
                    <a:bodyPr/>
                    <a:lstStyle/>
                    <a:p>
                      <a:r>
                        <a:rPr lang="en-IN" sz="1400"/>
                        <a:t>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Data folder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63140"/>
                  </a:ext>
                </a:extLst>
              </a:tr>
              <a:tr h="547707"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rgbClr val="0E4094"/>
                          </a:solidFill>
                        </a:rPr>
                        <a:t>Name &amp; Type of Data (Audio/Image/Video)</a:t>
                      </a:r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Chat screenshots </a:t>
                      </a:r>
                    </a:p>
                    <a:p>
                      <a:r>
                        <a:rPr lang="en-IN" sz="1400"/>
                        <a:t>Type: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986457"/>
                  </a:ext>
                </a:extLst>
              </a:tr>
              <a:tr h="318790">
                <a:tc>
                  <a:txBody>
                    <a:bodyPr/>
                    <a:lstStyle/>
                    <a:p>
                      <a:r>
                        <a:rPr lang="en-IN" sz="1400"/>
                        <a:t>Number</a:t>
                      </a:r>
                      <a:r>
                        <a:rPr lang="en-IN" sz="1400" baseline="0"/>
                        <a:t> of data points</a:t>
                      </a:r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Collected 5K images from various chatting apps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623339"/>
                  </a:ext>
                </a:extLst>
              </a:tr>
              <a:tr h="319098">
                <a:tc>
                  <a:txBody>
                    <a:bodyPr/>
                    <a:lstStyle/>
                    <a:p>
                      <a:r>
                        <a:rPr lang="en-IN" sz="1400"/>
                        <a:t>Source</a:t>
                      </a:r>
                      <a:r>
                        <a:rPr lang="en-IN" sz="1400" baseline="0"/>
                        <a:t> of Data (self collected, Scrapped, available on open source)</a:t>
                      </a:r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Self Collected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508182"/>
                  </a:ext>
                </a:extLst>
              </a:tr>
              <a:tr h="184874">
                <a:tc>
                  <a:txBody>
                    <a:bodyPr/>
                    <a:lstStyle/>
                    <a:p>
                      <a:r>
                        <a:rPr lang="en-IN" sz="1400"/>
                        <a:t>Google drive link/ git link to access data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https://drive.google.com/file/d/1addCbxcU0DZ6uZrRs5RljF2Sqr3mz-3w/view?usp=sharing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22194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80999" y="6573245"/>
            <a:ext cx="768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200"/>
              <a:t>Note: If data uploaded on google drive, access to be shared to </a:t>
            </a:r>
            <a:r>
              <a:rPr lang="en-IN" sz="1200">
                <a:hlinkClick r:id="rId3"/>
              </a:rPr>
              <a:t>prism.srib@gmail.com</a:t>
            </a:r>
            <a:endParaRPr lang="en-IN" sz="1200"/>
          </a:p>
          <a:p>
            <a:pPr algn="r"/>
            <a:endParaRPr lang="en-IN" sz="1200"/>
          </a:p>
        </p:txBody>
      </p:sp>
    </p:spTree>
    <p:extLst>
      <p:ext uri="{BB962C8B-B14F-4D97-AF65-F5344CB8AC3E}">
        <p14:creationId xmlns:p14="http://schemas.microsoft.com/office/powerpoint/2010/main" val="2557255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6548" y="526774"/>
            <a:ext cx="9157252" cy="5650189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IN" sz="13800">
                <a:solidFill>
                  <a:schemeClr val="accent1"/>
                </a:solidFill>
                <a:latin typeface="Edwardian Script ITC" panose="030303020407070D0804" pitchFamily="66" charset="0"/>
              </a:rPr>
              <a:t>Thank you</a:t>
            </a:r>
            <a:endParaRPr lang="en-US" sz="13800">
              <a:solidFill>
                <a:schemeClr val="accent1"/>
              </a:solidFill>
              <a:latin typeface="Edwardian Script ITC" panose="030303020407070D0804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4740" y="-24610"/>
            <a:ext cx="984547" cy="68826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616225" cy="6857999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857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2949267" y="4833201"/>
            <a:ext cx="0" cy="158453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6">
            <a:extLst>
              <a:ext uri="{FF2B5EF4-FFF2-40B4-BE49-F238E27FC236}">
                <a16:creationId xmlns:a16="http://schemas.microsoft.com/office/drawing/2014/main" id="{F6669812-81EA-00A4-0DCE-A60B3584A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17" y="262987"/>
            <a:ext cx="11495616" cy="646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503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Dataset(s) Analysis / Description</a:t>
            </a:r>
            <a:endParaRPr lang="en-IN" sz="3200" b="1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806514"/>
            <a:ext cx="12191999" cy="3108543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>
                <a:solidFill>
                  <a:srgbClr val="0E4094"/>
                </a:solidFill>
              </a:rPr>
              <a:t>Dataset Capture / Preparation / Generation </a:t>
            </a:r>
            <a:r>
              <a:rPr lang="en-US" sz="1600">
                <a:solidFill>
                  <a:srgbClr val="0E4094"/>
                </a:solidFill>
              </a:rPr>
              <a:t>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>
              <a:solidFill>
                <a:srgbClr val="0E4094"/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E4094"/>
                </a:solidFill>
              </a:rPr>
              <a:t>Screenshots have been collected by the team members with varying fonts, background color etc.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E4094"/>
                </a:solidFill>
              </a:rPr>
              <a:t>Interested regions have been annotated to generate the dataset.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E4094"/>
                </a:solidFill>
              </a:rPr>
              <a:t>So far the screenshots have been collected from WhatsApp, SMS, Kakao Talk, Line, Telegram, Discord, Viber, LinkedIn, FB Lite, Google Chats, Signal.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E4094"/>
                </a:solidFill>
              </a:rPr>
              <a:t>Number of screenshots collected from each app:</a:t>
            </a:r>
          </a:p>
          <a:p>
            <a:pPr lvl="1" algn="just"/>
            <a:r>
              <a:rPr lang="en-US" sz="1200" err="1">
                <a:solidFill>
                  <a:srgbClr val="0E4094"/>
                </a:solidFill>
              </a:rPr>
              <a:t>Whatsapp</a:t>
            </a:r>
            <a:r>
              <a:rPr lang="en-US" sz="1200">
                <a:solidFill>
                  <a:srgbClr val="0E4094"/>
                </a:solidFill>
              </a:rPr>
              <a:t> – 1740			Line – 250</a:t>
            </a:r>
          </a:p>
          <a:p>
            <a:pPr lvl="1" algn="just"/>
            <a:r>
              <a:rPr lang="en-US" sz="1200">
                <a:solidFill>
                  <a:srgbClr val="0E4094"/>
                </a:solidFill>
              </a:rPr>
              <a:t>Message – 670			Discord – 430</a:t>
            </a:r>
          </a:p>
          <a:p>
            <a:pPr lvl="1" algn="just"/>
            <a:r>
              <a:rPr lang="en-US" sz="1200">
                <a:solidFill>
                  <a:srgbClr val="0E4094"/>
                </a:solidFill>
              </a:rPr>
              <a:t>Instagram – 150			Signal – 60</a:t>
            </a:r>
          </a:p>
          <a:p>
            <a:pPr lvl="1" algn="just"/>
            <a:r>
              <a:rPr lang="en-US" sz="1200">
                <a:solidFill>
                  <a:srgbClr val="0E4094"/>
                </a:solidFill>
              </a:rPr>
              <a:t>Telegram – 550			Viber – 80</a:t>
            </a:r>
          </a:p>
          <a:p>
            <a:pPr lvl="1" algn="just"/>
            <a:r>
              <a:rPr lang="en-US" sz="1200">
                <a:solidFill>
                  <a:srgbClr val="0E4094"/>
                </a:solidFill>
              </a:rPr>
              <a:t>Kakao – 500			</a:t>
            </a:r>
            <a:r>
              <a:rPr lang="en-US" sz="1200" err="1">
                <a:solidFill>
                  <a:srgbClr val="0E4094"/>
                </a:solidFill>
              </a:rPr>
              <a:t>Swiggy</a:t>
            </a:r>
            <a:r>
              <a:rPr lang="en-US" sz="1200">
                <a:solidFill>
                  <a:srgbClr val="0E4094"/>
                </a:solidFill>
              </a:rPr>
              <a:t> – 20</a:t>
            </a:r>
          </a:p>
          <a:p>
            <a:pPr lvl="1" algn="just"/>
            <a:r>
              <a:rPr lang="en-US" sz="1200" err="1">
                <a:solidFill>
                  <a:srgbClr val="0E4094"/>
                </a:solidFill>
              </a:rPr>
              <a:t>FBLite</a:t>
            </a:r>
            <a:r>
              <a:rPr lang="en-US" sz="1200">
                <a:solidFill>
                  <a:srgbClr val="0E4094"/>
                </a:solidFill>
              </a:rPr>
              <a:t> – 230			Quora – 20</a:t>
            </a:r>
          </a:p>
          <a:p>
            <a:pPr lvl="1" algn="just"/>
            <a:r>
              <a:rPr lang="en-US" sz="1200">
                <a:solidFill>
                  <a:srgbClr val="0E4094"/>
                </a:solidFill>
              </a:rPr>
              <a:t>Payment Apps(</a:t>
            </a:r>
            <a:r>
              <a:rPr lang="en-US" sz="1200" err="1">
                <a:solidFill>
                  <a:srgbClr val="0E4094"/>
                </a:solidFill>
              </a:rPr>
              <a:t>GPay</a:t>
            </a:r>
            <a:r>
              <a:rPr lang="en-US" sz="1200">
                <a:solidFill>
                  <a:srgbClr val="0E4094"/>
                </a:solidFill>
              </a:rPr>
              <a:t>) – 100		Google Chats – 140</a:t>
            </a:r>
          </a:p>
          <a:p>
            <a:pPr lvl="1" algn="just"/>
            <a:r>
              <a:rPr lang="en-US" sz="1200">
                <a:solidFill>
                  <a:srgbClr val="0E4094"/>
                </a:solidFill>
              </a:rPr>
              <a:t>LinkedIn- 60			Snapchat - 20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endParaRPr lang="en-US" sz="1200">
              <a:solidFill>
                <a:srgbClr val="0E409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" y="4190367"/>
            <a:ext cx="12191999" cy="123110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>
                <a:solidFill>
                  <a:srgbClr val="0E4094"/>
                </a:solidFill>
              </a:rPr>
              <a:t>Dataset Understanding / Analysis </a:t>
            </a:r>
            <a:r>
              <a:rPr lang="en-US" sz="1600">
                <a:solidFill>
                  <a:srgbClr val="0E4094"/>
                </a:solidFill>
              </a:rPr>
              <a:t>: </a:t>
            </a:r>
            <a:endParaRPr lang="en-US">
              <a:cs typeface="Calibri" panose="020F0502020204030204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>
              <a:solidFill>
                <a:srgbClr val="0E4094"/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E4094"/>
                </a:solidFill>
              </a:rPr>
              <a:t>Datasets are chat screenshots.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E4094"/>
                </a:solidFill>
              </a:rPr>
              <a:t>In the dataset we have classified system datetime and user time.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E4094"/>
                </a:solidFill>
              </a:rPr>
              <a:t>Interested region is system date and time.</a:t>
            </a:r>
            <a:endParaRPr lang="en-US" sz="1200">
              <a:solidFill>
                <a:srgbClr val="0E409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" y="5696784"/>
            <a:ext cx="12191999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>
                <a:solidFill>
                  <a:srgbClr val="0E4094"/>
                </a:solidFill>
              </a:rPr>
              <a:t>Dataset Pre-Processing / Related Challenges (if any) </a:t>
            </a:r>
            <a:r>
              <a:rPr lang="en-US" sz="1600">
                <a:solidFill>
                  <a:srgbClr val="0E4094"/>
                </a:solidFill>
              </a:rPr>
              <a:t>: </a:t>
            </a:r>
          </a:p>
          <a:p>
            <a:pPr algn="just"/>
            <a:endParaRPr lang="en-US" sz="1200">
              <a:solidFill>
                <a:srgbClr val="0E4094"/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E4094"/>
                </a:solidFill>
              </a:rPr>
              <a:t>Collecting dataset from the apps which are not usually used.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E4094"/>
                </a:solidFill>
              </a:rPr>
              <a:t>Annotating the large dataset.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957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Approach / Solution</a:t>
            </a:r>
            <a:endParaRPr lang="en-IN" sz="3200" b="1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" y="806514"/>
            <a:ext cx="12191999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>
                <a:solidFill>
                  <a:srgbClr val="0E4094"/>
                </a:solidFill>
              </a:rPr>
              <a:t>Concept Diagram </a:t>
            </a:r>
            <a:r>
              <a:rPr lang="en-US" sz="1600">
                <a:solidFill>
                  <a:srgbClr val="0E4094"/>
                </a:solidFill>
              </a:rPr>
              <a:t>: 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58935F6-2952-9E07-11A6-FF2A2331F506}"/>
              </a:ext>
            </a:extLst>
          </p:cNvPr>
          <p:cNvSpPr txBox="1"/>
          <p:nvPr/>
        </p:nvSpPr>
        <p:spPr>
          <a:xfrm>
            <a:off x="2870729" y="4431770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977812-AC1C-B252-C825-8794AE926A12}"/>
              </a:ext>
            </a:extLst>
          </p:cNvPr>
          <p:cNvSpPr txBox="1"/>
          <p:nvPr/>
        </p:nvSpPr>
        <p:spPr>
          <a:xfrm>
            <a:off x="4784271" y="5048744"/>
            <a:ext cx="2623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/>
              <a:t>Fig-1: Concept Diagram of the worklet</a:t>
            </a:r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384BEE-16A8-8F11-7607-5FE834DE1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43389"/>
            <a:ext cx="12192000" cy="2116981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640E84B-2314-CF07-25B5-7D75BCB437D1}"/>
              </a:ext>
            </a:extLst>
          </p:cNvPr>
          <p:cNvCxnSpPr>
            <a:cxnSpLocks/>
          </p:cNvCxnSpPr>
          <p:nvPr/>
        </p:nvCxnSpPr>
        <p:spPr>
          <a:xfrm flipV="1">
            <a:off x="7153296" y="3623187"/>
            <a:ext cx="467032" cy="470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602315-BB9A-0755-DB7E-0011542D96C1}"/>
              </a:ext>
            </a:extLst>
          </p:cNvPr>
          <p:cNvCxnSpPr>
            <a:cxnSpLocks/>
          </p:cNvCxnSpPr>
          <p:nvPr/>
        </p:nvCxnSpPr>
        <p:spPr>
          <a:xfrm>
            <a:off x="7153296" y="3234813"/>
            <a:ext cx="467032" cy="3883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712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Experimental Results / Simulations / Observations</a:t>
            </a:r>
            <a:endParaRPr lang="en-IN" sz="3200" b="1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" y="806514"/>
            <a:ext cx="12191999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>
                <a:solidFill>
                  <a:srgbClr val="0E4094"/>
                </a:solidFill>
              </a:rPr>
              <a:t>Results  </a:t>
            </a:r>
            <a:r>
              <a:rPr lang="en-US" sz="1600">
                <a:solidFill>
                  <a:srgbClr val="0E4094"/>
                </a:solidFill>
              </a:rPr>
              <a:t>: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73C59AE-010F-04B3-9540-0BBB79160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278" y="1515706"/>
            <a:ext cx="5165921" cy="45999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7089BD-A7F3-9082-FA87-C70DA38A58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8530" y="1874934"/>
            <a:ext cx="5677408" cy="38815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4663A3-3C47-538C-BC3B-0F1920B0990F}"/>
              </a:ext>
            </a:extLst>
          </p:cNvPr>
          <p:cNvSpPr txBox="1"/>
          <p:nvPr/>
        </p:nvSpPr>
        <p:spPr>
          <a:xfrm>
            <a:off x="1273164" y="6347836"/>
            <a:ext cx="3726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/>
              <a:t>Fig-2: Confusion matrix for the three classes in our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097A04-6E59-A224-F0D3-B065CD1AFD33}"/>
              </a:ext>
            </a:extLst>
          </p:cNvPr>
          <p:cNvSpPr txBox="1"/>
          <p:nvPr/>
        </p:nvSpPr>
        <p:spPr>
          <a:xfrm>
            <a:off x="6473425" y="6347836"/>
            <a:ext cx="3975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/>
              <a:t>Fig-3: F1-Confidence curve for the three classes in our model</a:t>
            </a:r>
          </a:p>
        </p:txBody>
      </p:sp>
    </p:spTree>
    <p:extLst>
      <p:ext uri="{BB962C8B-B14F-4D97-AF65-F5344CB8AC3E}">
        <p14:creationId xmlns:p14="http://schemas.microsoft.com/office/powerpoint/2010/main" val="2577512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F1E96AE-8459-E6C7-6378-D69FCB229E1B}"/>
              </a:ext>
            </a:extLst>
          </p:cNvPr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ADBD73-F57A-D492-9487-94A3069AC468}"/>
              </a:ext>
            </a:extLst>
          </p:cNvPr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Experimental Results / Simulations / Observations</a:t>
            </a:r>
            <a:endParaRPr lang="en-IN" sz="3200" b="1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89A3A4-4441-4E0D-9D7E-FC9A04C9F66B}"/>
              </a:ext>
            </a:extLst>
          </p:cNvPr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241BE82-363A-CD18-4B8C-9801C0FD1D1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292AAB0-B103-8571-2618-DA94C8E5FE1B}"/>
              </a:ext>
            </a:extLst>
          </p:cNvPr>
          <p:cNvSpPr txBox="1"/>
          <p:nvPr/>
        </p:nvSpPr>
        <p:spPr>
          <a:xfrm>
            <a:off x="1" y="806514"/>
            <a:ext cx="12191999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>
                <a:solidFill>
                  <a:srgbClr val="0E4094"/>
                </a:solidFill>
              </a:rPr>
              <a:t>Results  </a:t>
            </a:r>
            <a:r>
              <a:rPr lang="en-US" sz="1600">
                <a:solidFill>
                  <a:srgbClr val="0E4094"/>
                </a:solidFill>
              </a:rPr>
              <a:t>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660B0D-96F7-DB61-4B0D-834302FD2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898" y="1996751"/>
            <a:ext cx="5498695" cy="36855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116F2E8-D82C-BC0D-A7B9-5B3C60D7E7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2772" y="1996751"/>
            <a:ext cx="5597330" cy="37880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5345663-A3AD-B0DB-957D-BD96366C0A6D}"/>
              </a:ext>
            </a:extLst>
          </p:cNvPr>
          <p:cNvSpPr txBox="1"/>
          <p:nvPr/>
        </p:nvSpPr>
        <p:spPr>
          <a:xfrm>
            <a:off x="1222310" y="5912986"/>
            <a:ext cx="23982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/>
              <a:t>Fig-4: Precision vs confidence curve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968BB5-0376-16E7-B405-701C32966B4D}"/>
              </a:ext>
            </a:extLst>
          </p:cNvPr>
          <p:cNvSpPr txBox="1"/>
          <p:nvPr/>
        </p:nvSpPr>
        <p:spPr>
          <a:xfrm>
            <a:off x="7234335" y="5912986"/>
            <a:ext cx="2047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/>
              <a:t>Fig-5: Precision vs recall curve</a:t>
            </a:r>
          </a:p>
        </p:txBody>
      </p:sp>
    </p:spTree>
    <p:extLst>
      <p:ext uri="{BB962C8B-B14F-4D97-AF65-F5344CB8AC3E}">
        <p14:creationId xmlns:p14="http://schemas.microsoft.com/office/powerpoint/2010/main" val="2751793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513780-9D24-3CB1-2DF5-493B81F0B4EA}"/>
              </a:ext>
            </a:extLst>
          </p:cNvPr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4CCD5-86F4-063E-6E46-70407AF01406}"/>
              </a:ext>
            </a:extLst>
          </p:cNvPr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Experimental Results / Simulations</a:t>
            </a:r>
            <a:endParaRPr lang="en-IN" sz="3200" b="1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F24705-D073-C0FA-845D-06FB07CCDA64}"/>
              </a:ext>
            </a:extLst>
          </p:cNvPr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34B840F-4123-973B-4F2C-4BC5EC4BE09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FC88A3-3E27-7540-09E1-CAA8C5A5FACF}"/>
              </a:ext>
            </a:extLst>
          </p:cNvPr>
          <p:cNvSpPr txBox="1"/>
          <p:nvPr/>
        </p:nvSpPr>
        <p:spPr>
          <a:xfrm>
            <a:off x="1" y="806514"/>
            <a:ext cx="12191999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>
                <a:solidFill>
                  <a:srgbClr val="0E4094"/>
                </a:solidFill>
              </a:rPr>
              <a:t>Results  </a:t>
            </a:r>
            <a:r>
              <a:rPr lang="en-US" sz="1600">
                <a:solidFill>
                  <a:srgbClr val="0E4094"/>
                </a:solidFill>
              </a:rPr>
              <a:t>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DE8AD3-169A-8B82-F345-E2021A4F7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33" y="2094720"/>
            <a:ext cx="4884366" cy="32843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81366BB-2521-C8D0-E988-D9800822DE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5712" y="2094720"/>
            <a:ext cx="6966955" cy="34706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1D29E1F-0AC3-72F8-75F6-8E1816C2B0C1}"/>
              </a:ext>
            </a:extLst>
          </p:cNvPr>
          <p:cNvSpPr txBox="1"/>
          <p:nvPr/>
        </p:nvSpPr>
        <p:spPr>
          <a:xfrm>
            <a:off x="1035698" y="5565357"/>
            <a:ext cx="21975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/>
              <a:t>Fig-6: Recall vs confidence curve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7923FB-8DE0-5DDC-6854-42C811FF0C40}"/>
              </a:ext>
            </a:extLst>
          </p:cNvPr>
          <p:cNvSpPr txBox="1"/>
          <p:nvPr/>
        </p:nvSpPr>
        <p:spPr>
          <a:xfrm>
            <a:off x="7814471" y="5703856"/>
            <a:ext cx="144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/>
              <a:t>Fig-7: Loss functions</a:t>
            </a:r>
          </a:p>
        </p:txBody>
      </p:sp>
    </p:spTree>
    <p:extLst>
      <p:ext uri="{BB962C8B-B14F-4D97-AF65-F5344CB8AC3E}">
        <p14:creationId xmlns:p14="http://schemas.microsoft.com/office/powerpoint/2010/main" val="869817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26EB45-A711-9368-8F62-92C87B4E2190}"/>
              </a:ext>
            </a:extLst>
          </p:cNvPr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0F8F5A-110C-E938-D153-4BFCA432B755}"/>
              </a:ext>
            </a:extLst>
          </p:cNvPr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Experimental Results</a:t>
            </a:r>
            <a:endParaRPr lang="en-IN" sz="3200" b="1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28B1E7-17E7-3ACB-1324-B505508A6449}"/>
              </a:ext>
            </a:extLst>
          </p:cNvPr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A365AD-9120-9259-77F6-ACD695AFAE3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0D909B-5D56-C098-8BE6-69728048A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46" y="741132"/>
            <a:ext cx="2748864" cy="57243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63014D-2052-9CA3-B697-F19DEE6597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7034" y="741131"/>
            <a:ext cx="3271038" cy="57243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7CCE8A-E1E2-9744-9FDA-0F28BB9C1F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327" y="741130"/>
            <a:ext cx="2775427" cy="57243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C8949C8-775B-518C-8522-7847CBC3318C}"/>
              </a:ext>
            </a:extLst>
          </p:cNvPr>
          <p:cNvSpPr txBox="1"/>
          <p:nvPr/>
        </p:nvSpPr>
        <p:spPr>
          <a:xfrm>
            <a:off x="5595004" y="6514542"/>
            <a:ext cx="1295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/>
              <a:t>Fig-8: Test Results</a:t>
            </a:r>
          </a:p>
        </p:txBody>
      </p:sp>
    </p:spTree>
    <p:extLst>
      <p:ext uri="{BB962C8B-B14F-4D97-AF65-F5344CB8AC3E}">
        <p14:creationId xmlns:p14="http://schemas.microsoft.com/office/powerpoint/2010/main" val="3420874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84BCCC-8BC0-520B-D710-51ED7406EF3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44894" y="1365870"/>
            <a:ext cx="10601532" cy="297414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>
                <a:solidFill>
                  <a:srgbClr val="0E4094"/>
                </a:solidFill>
              </a:rPr>
              <a:t>Major Observations / Conclusions &amp; Challenges : </a:t>
            </a:r>
          </a:p>
          <a:p>
            <a:pPr marL="0" indent="0" algn="just">
              <a:buNone/>
            </a:pPr>
            <a:r>
              <a:rPr lang="en-US" sz="1500">
                <a:solidFill>
                  <a:srgbClr val="0E4094"/>
                </a:solidFill>
              </a:rPr>
              <a:t>Observations:</a:t>
            </a:r>
          </a:p>
          <a:p>
            <a:pPr algn="just"/>
            <a:r>
              <a:rPr lang="en-US" sz="1400">
                <a:solidFill>
                  <a:srgbClr val="0E4094"/>
                </a:solidFill>
              </a:rPr>
              <a:t>The trained model is giving above 90% accuracy for system time and system datetime.</a:t>
            </a:r>
          </a:p>
          <a:p>
            <a:pPr algn="just"/>
            <a:r>
              <a:rPr lang="en-US" sz="1400">
                <a:solidFill>
                  <a:srgbClr val="0E4094"/>
                </a:solidFill>
              </a:rPr>
              <a:t>Size of best.pt file: 3,849 KB.</a:t>
            </a:r>
          </a:p>
          <a:p>
            <a:pPr algn="just"/>
            <a:r>
              <a:rPr lang="en-US" sz="1400">
                <a:solidFill>
                  <a:srgbClr val="0E4094"/>
                </a:solidFill>
              </a:rPr>
              <a:t>Size of best-int8.tflite: 1,971 KB. (to be deployed in app)</a:t>
            </a:r>
          </a:p>
          <a:p>
            <a:pPr marL="0" indent="0" algn="just">
              <a:buNone/>
            </a:pPr>
            <a:endParaRPr lang="en-US" sz="1800"/>
          </a:p>
          <a:p>
            <a:pPr marL="0" indent="0" algn="just">
              <a:buNone/>
            </a:pPr>
            <a:r>
              <a:rPr lang="en-US" sz="1500">
                <a:solidFill>
                  <a:srgbClr val="0E4094"/>
                </a:solidFill>
              </a:rPr>
              <a:t>Challenges:</a:t>
            </a:r>
          </a:p>
          <a:p>
            <a:pPr marR="0" lvl="0" algn="just">
              <a:spcAft>
                <a:spcPts val="0"/>
              </a:spcAft>
              <a:buClr>
                <a:srgbClr val="0E4094"/>
              </a:buClr>
              <a:buSzPts val="1400"/>
            </a:pPr>
            <a:r>
              <a:rPr lang="en-IN" sz="1400">
                <a:solidFill>
                  <a:srgbClr val="0E4094"/>
                </a:solidFill>
              </a:rPr>
              <a:t>Unable to use local GPU due to versions incompatibility issues and other reasons.</a:t>
            </a:r>
          </a:p>
          <a:p>
            <a:pPr marR="0" lvl="0" algn="just">
              <a:spcAft>
                <a:spcPts val="0"/>
              </a:spcAft>
              <a:buClr>
                <a:srgbClr val="0E4094"/>
              </a:buClr>
              <a:buSzPts val="1400"/>
            </a:pPr>
            <a:r>
              <a:rPr lang="en-IN" sz="1400">
                <a:solidFill>
                  <a:srgbClr val="0E4094"/>
                </a:solidFill>
              </a:rPr>
              <a:t>Inferencing from the deployed </a:t>
            </a:r>
            <a:r>
              <a:rPr lang="en-IN" sz="1400" err="1">
                <a:solidFill>
                  <a:srgbClr val="0E4094"/>
                </a:solidFill>
              </a:rPr>
              <a:t>TfLite</a:t>
            </a:r>
            <a:r>
              <a:rPr lang="en-IN" sz="1400">
                <a:solidFill>
                  <a:srgbClr val="0E4094"/>
                </a:solidFill>
              </a:rPr>
              <a:t> model in android app.</a:t>
            </a:r>
            <a:endParaRPr lang="en-US" sz="1400">
              <a:solidFill>
                <a:srgbClr val="0E4094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F3EA17-7AAB-2954-7638-1FBBD842D128}"/>
              </a:ext>
            </a:extLst>
          </p:cNvPr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392F40-BC07-B1C5-ACA8-6C2DC440B5C8}"/>
              </a:ext>
            </a:extLst>
          </p:cNvPr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Experimental Observations</a:t>
            </a:r>
            <a:endParaRPr lang="en-IN" sz="3200" b="1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02FBE-7629-3B8C-2CCA-A8925A17988B}"/>
              </a:ext>
            </a:extLst>
          </p:cNvPr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1F1D38C-C6D6-4A61-30AF-275484248F7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008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8D5616F9BF194488B07F0627BAB481" ma:contentTypeVersion="0" ma:contentTypeDescription="Create a new document." ma:contentTypeScope="" ma:versionID="a03a99aabb1e89e7b494f7f7c7c5383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ff03dde4259c08ff71d8d05c94e2e9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810F4B6-D08F-47D9-B0A7-CD40489FD3F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2AA5D9D-5A9B-4FD5-89A5-55B569A6427B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A4CF29C-A072-4781-BF19-793F68950CFD}">
  <ds:schemaRefs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Saad Hashmi/Tech Mgmt /SRI-Bangalore/Professional/삼성전자</dc:creator>
  <cp:revision>5</cp:revision>
  <dcterms:created xsi:type="dcterms:W3CDTF">2019-07-24T12:22:39Z</dcterms:created>
  <dcterms:modified xsi:type="dcterms:W3CDTF">2023-06-27T06:02:48Z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ContentTypeId">
    <vt:lpwstr>0x010100168D5616F9BF194488B07F0627BAB481</vt:lpwstr>
  </property>
</Properties>
</file>