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742DC-DE62-49A3-BE77-96A99E287C9B}" v="4" dt="2024-09-01T13:07:00.3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34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lapathyRao-N-Mgr-Accounts-ENN-Coromandel" userId="89cbef2a-42a1-42e6-896e-3d28592a0687" providerId="ADAL" clId="{C24742DC-DE62-49A3-BE77-96A99E287C9B}"/>
    <pc:docChg chg="modSld modMainMaster">
      <pc:chgData name="ChalapathyRao-N-Mgr-Accounts-ENN-Coromandel" userId="89cbef2a-42a1-42e6-896e-3d28592a0687" providerId="ADAL" clId="{C24742DC-DE62-49A3-BE77-96A99E287C9B}" dt="2024-09-01T13:07:00.379" v="65"/>
      <pc:docMkLst>
        <pc:docMk/>
      </pc:docMkLst>
      <pc:sldChg chg="modSp mod setBg">
        <pc:chgData name="ChalapathyRao-N-Mgr-Accounts-ENN-Coromandel" userId="89cbef2a-42a1-42e6-896e-3d28592a0687" providerId="ADAL" clId="{C24742DC-DE62-49A3-BE77-96A99E287C9B}" dt="2024-09-01T13:07:00.379" v="65"/>
        <pc:sldMkLst>
          <pc:docMk/>
          <pc:sldMk cId="0" sldId="256"/>
        </pc:sldMkLst>
        <pc:spChg chg="mod">
          <ac:chgData name="ChalapathyRao-N-Mgr-Accounts-ENN-Coromandel" userId="89cbef2a-42a1-42e6-896e-3d28592a0687" providerId="ADAL" clId="{C24742DC-DE62-49A3-BE77-96A99E287C9B}" dt="2024-09-01T13:05:54.647" v="61" actId="20577"/>
          <ac:spMkLst>
            <pc:docMk/>
            <pc:sldMk cId="0" sldId="256"/>
            <ac:spMk id="14" creationId="{D55ADE35-C35B-07C1-F5AA-C33B3DDB802E}"/>
          </ac:spMkLst>
        </pc:spChg>
      </pc:sldChg>
      <pc:sldMasterChg chg="setBg modSldLayout">
        <pc:chgData name="ChalapathyRao-N-Mgr-Accounts-ENN-Coromandel" userId="89cbef2a-42a1-42e6-896e-3d28592a0687" providerId="ADAL" clId="{C24742DC-DE62-49A3-BE77-96A99E287C9B}" dt="2024-09-01T13:07:00.379" v="65"/>
        <pc:sldMasterMkLst>
          <pc:docMk/>
          <pc:sldMasterMk cId="1540624669" sldId="2147483910"/>
        </pc:sldMasterMkLst>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493597940" sldId="2147483911"/>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1188356584" sldId="2147483912"/>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888728266" sldId="2147483913"/>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762193456" sldId="2147483914"/>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619518991" sldId="2147483915"/>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819265901" sldId="2147483916"/>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492420650" sldId="2147483917"/>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66936977" sldId="2147483918"/>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2590419331" sldId="2147483919"/>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677808264" sldId="2147483920"/>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04219889" sldId="2147483921"/>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1502498552" sldId="2147483922"/>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585506900" sldId="2147483923"/>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137205515" sldId="2147483924"/>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3923364135" sldId="2147483925"/>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2546623766" sldId="2147483926"/>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1499131204" sldId="2147483927"/>
          </pc:sldLayoutMkLst>
        </pc:sldLayoutChg>
        <pc:sldLayoutChg chg="setBg">
          <pc:chgData name="ChalapathyRao-N-Mgr-Accounts-ENN-Coromandel" userId="89cbef2a-42a1-42e6-896e-3d28592a0687" providerId="ADAL" clId="{C24742DC-DE62-49A3-BE77-96A99E287C9B}" dt="2024-09-01T13:07:00.379" v="65"/>
          <pc:sldLayoutMkLst>
            <pc:docMk/>
            <pc:sldMasterMk cId="1540624669" sldId="2147483910"/>
            <pc:sldLayoutMk cId="882903534" sldId="214748392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6431f95c81d0839/Documents/Projecr%20Thrish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81B-42CF-8E30-4ECA05FA0000}"/>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81B-42CF-8E30-4ECA05FA0000}"/>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81B-42CF-8E30-4ECA05FA0000}"/>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9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780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421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249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55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720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336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623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9131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8290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8356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872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219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951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926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242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93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041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0624669"/>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73474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BHUVANESHWARI V</a:t>
            </a:r>
          </a:p>
          <a:p>
            <a:r>
              <a:rPr lang="en-US" sz="2400" dirty="0"/>
              <a:t>REGISTER NO:312209678</a:t>
            </a:r>
          </a:p>
          <a:p>
            <a:r>
              <a:rPr lang="en-US" sz="2400" dirty="0"/>
              <a:t>NAAN MUDHALVAN ID: asunm1353312209678</a:t>
            </a:r>
          </a:p>
          <a:p>
            <a:r>
              <a:rPr lang="en-US" sz="2400" dirty="0"/>
              <a:t>DEPARTMENT: B.com Marketing Management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CB94A8-763F-2A22-1E4B-2A8254217805}"/>
              </a:ext>
            </a:extLst>
          </p:cNvPr>
          <p:cNvSpPr txBox="1"/>
          <p:nvPr/>
        </p:nvSpPr>
        <p:spPr>
          <a:xfrm>
            <a:off x="381000" y="1371600"/>
            <a:ext cx="8972550" cy="4524315"/>
          </a:xfrm>
          <a:prstGeom prst="rect">
            <a:avLst/>
          </a:prstGeom>
          <a:noFill/>
        </p:spPr>
        <p:txBody>
          <a:bodyPr wrap="square" rtlCol="0">
            <a:spAutoFit/>
          </a:bodyPr>
          <a:lstStyle/>
          <a:p>
            <a:pPr marL="342900" indent="-342900">
              <a:buAutoNum type="arabicPeriod"/>
            </a:pPr>
            <a:r>
              <a:rPr lang="en-IN" dirty="0"/>
              <a:t>DATA COLLECTION: OUR DATA IS COLLECTED FROM “KAGGLE” UNDER THE TITLE                EMPLOYMENT DATA SET .</a:t>
            </a:r>
          </a:p>
          <a:p>
            <a:endParaRPr lang="en-IN" dirty="0"/>
          </a:p>
          <a:p>
            <a:r>
              <a:rPr lang="en-IN" dirty="0"/>
              <a:t>2. DATA CLEANING: FROM 26 CHARACTERISTICS- SELECTED 12 FEATURES</a:t>
            </a:r>
          </a:p>
          <a:p>
            <a:pPr marL="342900" indent="-342900">
              <a:buFont typeface="+mj-lt"/>
              <a:buAutoNum type="alphaLcParenR"/>
            </a:pPr>
            <a:r>
              <a:rPr lang="en-IN" dirty="0"/>
              <a:t>EMPLOYMENT NAME</a:t>
            </a:r>
          </a:p>
          <a:p>
            <a:pPr marL="342900" indent="-342900">
              <a:buFont typeface="+mj-lt"/>
              <a:buAutoNum type="alphaLcParenR"/>
            </a:pPr>
            <a:r>
              <a:rPr lang="en-IN" dirty="0"/>
              <a:t>START DATE / EXIT DATE</a:t>
            </a:r>
          </a:p>
          <a:p>
            <a:pPr marL="342900" indent="-342900">
              <a:buFont typeface="+mj-lt"/>
              <a:buAutoNum type="alphaLcParenR"/>
            </a:pPr>
            <a:r>
              <a:rPr lang="en-IN" dirty="0"/>
              <a:t>EMAIL ID</a:t>
            </a:r>
          </a:p>
          <a:p>
            <a:pPr marL="342900" indent="-342900">
              <a:buFont typeface="+mj-lt"/>
              <a:buAutoNum type="alphaLcParenR"/>
            </a:pPr>
            <a:r>
              <a:rPr lang="en-IN" dirty="0"/>
              <a:t>BUSINESS UNIT</a:t>
            </a:r>
          </a:p>
          <a:p>
            <a:pPr marL="342900" indent="-342900">
              <a:buFont typeface="+mj-lt"/>
              <a:buAutoNum type="alphaLcParenR"/>
            </a:pPr>
            <a:r>
              <a:rPr lang="en-IN" dirty="0"/>
              <a:t>EMPLOYMENT CLASSIFICATION</a:t>
            </a:r>
          </a:p>
          <a:p>
            <a:pPr marL="342900" indent="-342900">
              <a:buFont typeface="+mj-lt"/>
              <a:buAutoNum type="alphaLcParenR"/>
            </a:pPr>
            <a:r>
              <a:rPr lang="en-IN" dirty="0"/>
              <a:t>EMPLOYMENT STATUS</a:t>
            </a:r>
          </a:p>
          <a:p>
            <a:pPr marL="342900" indent="-342900">
              <a:buFont typeface="+mj-lt"/>
              <a:buAutoNum type="alphaLcParenR"/>
            </a:pPr>
            <a:r>
              <a:rPr lang="en-IN" dirty="0"/>
              <a:t>DIVISION</a:t>
            </a:r>
          </a:p>
          <a:p>
            <a:pPr marL="342900" indent="-342900">
              <a:buFont typeface="+mj-lt"/>
              <a:buAutoNum type="alphaLcParenR"/>
            </a:pPr>
            <a:r>
              <a:rPr lang="en-IN" dirty="0"/>
              <a:t>GENDER</a:t>
            </a:r>
          </a:p>
          <a:p>
            <a:pPr marL="342900" indent="-342900">
              <a:buFont typeface="+mj-lt"/>
              <a:buAutoNum type="alphaLcParenR"/>
            </a:pPr>
            <a:r>
              <a:rPr lang="en-IN" dirty="0"/>
              <a:t>DEPARTMENGT TYPE</a:t>
            </a:r>
          </a:p>
          <a:p>
            <a:pPr marL="342900" indent="-342900">
              <a:buFont typeface="+mj-lt"/>
              <a:buAutoNum type="alphaLcParenR"/>
            </a:pPr>
            <a:r>
              <a:rPr lang="en-IN" dirty="0"/>
              <a:t>PERFORMANCE METRICS</a:t>
            </a:r>
          </a:p>
          <a:p>
            <a:endParaRPr lang="en-IN" dirty="0"/>
          </a:p>
          <a:p>
            <a:r>
              <a:rPr lang="en-I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1ECA88-5197-D875-CF2E-6E29DEF507B4}"/>
              </a:ext>
            </a:extLst>
          </p:cNvPr>
          <p:cNvSpPr>
            <a:spLocks noGrp="1"/>
          </p:cNvSpPr>
          <p:nvPr>
            <p:ph type="subTitle" idx="4"/>
          </p:nvPr>
        </p:nvSpPr>
        <p:spPr>
          <a:xfrm>
            <a:off x="304800" y="762000"/>
            <a:ext cx="10058400" cy="2323713"/>
          </a:xfrm>
        </p:spPr>
        <p:txBody>
          <a:bodyPr/>
          <a:lstStyle/>
          <a:p>
            <a:r>
              <a:rPr lang="en-IN" dirty="0"/>
              <a:t>3. TECHNIQUES: OMITTED EVERY BLANK SPACE USING THE FILTER TAB</a:t>
            </a:r>
          </a:p>
          <a:p>
            <a:r>
              <a:rPr lang="en-IN" dirty="0"/>
              <a:t>4. PIVOT TABLE: CREATED A PIVOT TABLE WITH THE DATA COLLECTED BY ARRANGING FETURES EACH IN A ROW, COLUMN, FILTER TABS ETC ACCORDING TO OUR RESEARCH.</a:t>
            </a:r>
          </a:p>
          <a:p>
            <a:r>
              <a:rPr lang="en-IN" dirty="0"/>
              <a:t>5. CHART: CREATED A GRAPH RESPECTIVE TO OUR PIVOT TABLE TO GET A FINAL RESULT.</a:t>
            </a:r>
          </a:p>
          <a:p>
            <a:r>
              <a:rPr lang="en-IN" dirty="0"/>
              <a:t>6. RESULT: OUR PROJECT IS TO FIND THE EXACT NUMBER OF EMPLOYEES EMPLOYED IN EACH DEPARTMENT RESPECTIVE TO THEIR EMPLOYMENT CLASSIFICATION LIFE FULL- TIME, PART-TIME, TEMPORARY BASIS EMPLOYMENT.</a:t>
            </a:r>
          </a:p>
        </p:txBody>
      </p:sp>
    </p:spTree>
    <p:extLst>
      <p:ext uri="{BB962C8B-B14F-4D97-AF65-F5344CB8AC3E}">
        <p14:creationId xmlns:p14="http://schemas.microsoft.com/office/powerpoint/2010/main" val="25112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sz="4800" b="1" dirty="0"/>
              <a:t>R</a:t>
            </a:r>
            <a:r>
              <a:rPr sz="4800" b="1" spc="-40" dirty="0"/>
              <a:t>E</a:t>
            </a:r>
            <a:r>
              <a:rPr sz="4800" b="1" spc="15" dirty="0"/>
              <a:t>S</a:t>
            </a:r>
            <a:r>
              <a:rPr sz="4800" b="1" spc="-30" dirty="0"/>
              <a:t>U</a:t>
            </a:r>
            <a:r>
              <a:rPr sz="4800" b="1" spc="-405" dirty="0"/>
              <a:t>L</a:t>
            </a:r>
            <a:r>
              <a:rPr sz="4800"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5C0B674-F8FB-07C9-A6BF-B47921F7D06C}"/>
              </a:ext>
            </a:extLst>
          </p:cNvPr>
          <p:cNvGraphicFramePr>
            <a:graphicFrameLocks/>
          </p:cNvGraphicFramePr>
          <p:nvPr>
            <p:extLst>
              <p:ext uri="{D42A27DB-BD31-4B8C-83A1-F6EECF244321}">
                <p14:modId xmlns:p14="http://schemas.microsoft.com/office/powerpoint/2010/main" val="1750111484"/>
              </p:ext>
            </p:extLst>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19200" y="-152400"/>
            <a:ext cx="8534400" cy="1401580"/>
          </a:xfrm>
        </p:spPr>
        <p:txBody>
          <a:bodyPr>
            <a:normAutofit/>
          </a:body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8F1BC5C-BA74-72B9-2D5D-6164E59C1881}"/>
              </a:ext>
            </a:extLst>
          </p:cNvPr>
          <p:cNvGraphicFramePr>
            <a:graphicFrameLocks noGrp="1"/>
          </p:cNvGraphicFramePr>
          <p:nvPr>
            <p:extLst>
              <p:ext uri="{D42A27DB-BD31-4B8C-83A1-F6EECF244321}">
                <p14:modId xmlns:p14="http://schemas.microsoft.com/office/powerpoint/2010/main" val="78426891"/>
              </p:ext>
            </p:extLst>
          </p:nvPr>
        </p:nvGraphicFramePr>
        <p:xfrm>
          <a:off x="304800" y="1676400"/>
          <a:ext cx="4190999" cy="2711007"/>
        </p:xfrm>
        <a:graphic>
          <a:graphicData uri="http://schemas.openxmlformats.org/drawingml/2006/table">
            <a:tbl>
              <a:tblPr>
                <a:tableStyleId>{5C22544A-7EE6-4342-B048-85BDC9FD1C3A}</a:tableStyleId>
              </a:tblPr>
              <a:tblGrid>
                <a:gridCol w="1347682">
                  <a:extLst>
                    <a:ext uri="{9D8B030D-6E8A-4147-A177-3AD203B41FA5}">
                      <a16:colId xmlns:a16="http://schemas.microsoft.com/office/drawing/2014/main" val="11429359"/>
                    </a:ext>
                  </a:extLst>
                </a:gridCol>
                <a:gridCol w="537998">
                  <a:extLst>
                    <a:ext uri="{9D8B030D-6E8A-4147-A177-3AD203B41FA5}">
                      <a16:colId xmlns:a16="http://schemas.microsoft.com/office/drawing/2014/main" val="2947573114"/>
                    </a:ext>
                  </a:extLst>
                </a:gridCol>
                <a:gridCol w="548758">
                  <a:extLst>
                    <a:ext uri="{9D8B030D-6E8A-4147-A177-3AD203B41FA5}">
                      <a16:colId xmlns:a16="http://schemas.microsoft.com/office/drawing/2014/main" val="533457051"/>
                    </a:ext>
                  </a:extLst>
                </a:gridCol>
                <a:gridCol w="602557">
                  <a:extLst>
                    <a:ext uri="{9D8B030D-6E8A-4147-A177-3AD203B41FA5}">
                      <a16:colId xmlns:a16="http://schemas.microsoft.com/office/drawing/2014/main" val="2092243942"/>
                    </a:ext>
                  </a:extLst>
                </a:gridCol>
                <a:gridCol w="637527">
                  <a:extLst>
                    <a:ext uri="{9D8B030D-6E8A-4147-A177-3AD203B41FA5}">
                      <a16:colId xmlns:a16="http://schemas.microsoft.com/office/drawing/2014/main" val="2651317098"/>
                    </a:ext>
                  </a:extLst>
                </a:gridCol>
                <a:gridCol w="516477">
                  <a:extLst>
                    <a:ext uri="{9D8B030D-6E8A-4147-A177-3AD203B41FA5}">
                      <a16:colId xmlns:a16="http://schemas.microsoft.com/office/drawing/2014/main" val="4244118985"/>
                    </a:ext>
                  </a:extLst>
                </a:gridCol>
              </a:tblGrid>
              <a:tr h="412535">
                <a:tc>
                  <a:txBody>
                    <a:bodyPr/>
                    <a:lstStyle/>
                    <a:p>
                      <a:pPr algn="l" fontAlgn="b"/>
                      <a:r>
                        <a:rPr lang="en-US" sz="1100" u="none" strike="noStrike">
                          <a:effectLst/>
                          <a:highlight>
                            <a:srgbClr val="C0E6F5"/>
                          </a:highlight>
                        </a:rPr>
                        <a:t>Sum of No  of Employees</a:t>
                      </a:r>
                      <a:endParaRPr lang="en-US"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9352739"/>
                  </a:ext>
                </a:extLst>
              </a:tr>
              <a:tr h="454167">
                <a:tc>
                  <a:txBody>
                    <a:bodyPr/>
                    <a:lstStyle/>
                    <a:p>
                      <a:pPr algn="l" fontAlgn="b"/>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Full-Time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Part-Time</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Temporary</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3983210"/>
                  </a:ext>
                </a:extLst>
              </a:tr>
              <a:tr h="250921">
                <a:tc>
                  <a:txBody>
                    <a:bodyPr/>
                    <a:lstStyle/>
                    <a:p>
                      <a:pPr algn="l" fontAlgn="b"/>
                      <a:r>
                        <a:rPr lang="en-IN" sz="1100" u="none" strike="noStrike">
                          <a:effectLst/>
                        </a:rPr>
                        <a:t>Admin Offices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2597786"/>
                  </a:ext>
                </a:extLst>
              </a:tr>
              <a:tr h="250921">
                <a:tc>
                  <a:txBody>
                    <a:bodyPr/>
                    <a:lstStyle/>
                    <a:p>
                      <a:pPr algn="l" fontAlgn="b"/>
                      <a:r>
                        <a:rPr lang="en-IN" sz="1100" u="none" strike="noStrike">
                          <a:effectLst/>
                        </a:rPr>
                        <a:t>Executive Office</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31899463"/>
                  </a:ext>
                </a:extLst>
              </a:tr>
              <a:tr h="250921">
                <a:tc>
                  <a:txBody>
                    <a:bodyPr/>
                    <a:lstStyle/>
                    <a:p>
                      <a:pPr algn="l" fontAlgn="b"/>
                      <a:r>
                        <a:rPr lang="en-IN" sz="1100" u="none" strike="noStrike">
                          <a:effectLst/>
                        </a:rPr>
                        <a:t>IT/IS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88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224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7689599"/>
                  </a:ext>
                </a:extLst>
              </a:tr>
              <a:tr h="56935">
                <a:tc>
                  <a:txBody>
                    <a:bodyPr/>
                    <a:lstStyle/>
                    <a:p>
                      <a:pPr algn="l" fontAlgn="b"/>
                      <a:r>
                        <a:rPr lang="en-IN" sz="1100" u="none" strike="noStrike">
                          <a:effectLst/>
                        </a:rPr>
                        <a:t>Production</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336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360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dirty="0">
                          <a:effectLst/>
                        </a:rPr>
                        <a:t>1014</a:t>
                      </a:r>
                      <a:endParaRPr lang="en-IN"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9221583"/>
                  </a:ext>
                </a:extLst>
              </a:tr>
              <a:tr h="250921">
                <a:tc>
                  <a:txBody>
                    <a:bodyPr/>
                    <a:lstStyle/>
                    <a:p>
                      <a:pPr algn="l" fontAlgn="b"/>
                      <a:r>
                        <a:rPr lang="en-IN" sz="1100" u="none" strike="noStrike">
                          <a:effectLst/>
                        </a:rPr>
                        <a:t>Sales</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65</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74134166"/>
                  </a:ext>
                </a:extLst>
              </a:tr>
              <a:tr h="412535">
                <a:tc>
                  <a:txBody>
                    <a:bodyPr/>
                    <a:lstStyle/>
                    <a:p>
                      <a:pPr algn="l" fontAlgn="b"/>
                      <a:r>
                        <a:rPr lang="en-IN" sz="1100" u="none" strike="noStrike">
                          <a:effectLst/>
                        </a:rPr>
                        <a:t>Software Engineering</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IN" sz="1100" u="none" strike="noStrike">
                          <a:effectLst/>
                        </a:rPr>
                        <a:t>64</a:t>
                      </a:r>
                      <a:endParaRPr lang="en-IN"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9587215"/>
                  </a:ext>
                </a:extLst>
              </a:tr>
              <a:tr h="250921">
                <a:tc>
                  <a:txBody>
                    <a:bodyPr/>
                    <a:lstStyle/>
                    <a:p>
                      <a:pPr algn="l" fontAlgn="b"/>
                      <a:r>
                        <a:rPr lang="en-IN" sz="1100" u="none" strike="noStrike">
                          <a:effectLst/>
                          <a:highlight>
                            <a:srgbClr val="C0E6F5"/>
                          </a:highlight>
                        </a:rPr>
                        <a:t>Grand Total</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504</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477</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552</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r" fontAlgn="b"/>
                      <a:r>
                        <a:rPr lang="en-IN" sz="1100" u="none" strike="noStrike">
                          <a:effectLst/>
                          <a:highlight>
                            <a:srgbClr val="C0E6F5"/>
                          </a:highlight>
                        </a:rPr>
                        <a:t>1533</a:t>
                      </a:r>
                      <a:endParaRPr lang="en-IN" sz="1100" b="1" i="0" u="none" strike="noStrike">
                        <a:solidFill>
                          <a:srgbClr val="000000"/>
                        </a:solidFill>
                        <a:effectLst/>
                        <a:highlight>
                          <a:srgbClr val="C0E6F5"/>
                        </a:highlight>
                        <a:latin typeface="Aptos Narrow" panose="020B000402020202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16848265"/>
                  </a:ext>
                </a:extLst>
              </a:tr>
            </a:tbl>
          </a:graphicData>
        </a:graphic>
      </p:graphicFrame>
      <p:sp>
        <p:nvSpPr>
          <p:cNvPr id="5" name="TextBox 4">
            <a:extLst>
              <a:ext uri="{FF2B5EF4-FFF2-40B4-BE49-F238E27FC236}">
                <a16:creationId xmlns:a16="http://schemas.microsoft.com/office/drawing/2014/main" id="{7AA285F2-9862-AFCD-71FD-31240C80BF65}"/>
              </a:ext>
            </a:extLst>
          </p:cNvPr>
          <p:cNvSpPr txBox="1"/>
          <p:nvPr/>
        </p:nvSpPr>
        <p:spPr>
          <a:xfrm>
            <a:off x="4868333" y="990600"/>
            <a:ext cx="5494867" cy="4893647"/>
          </a:xfrm>
          <a:prstGeom prst="rect">
            <a:avLst/>
          </a:prstGeom>
          <a:noFill/>
        </p:spPr>
        <p:txBody>
          <a:bodyPr wrap="square" rtlCol="0">
            <a:spAutoFit/>
          </a:bodyPr>
          <a:lstStyle/>
          <a:p>
            <a:r>
              <a:rPr lang="en-US" sz="2400" dirty="0"/>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7DD3-915F-BC65-7460-24B41DF98E82}"/>
              </a:ext>
            </a:extLst>
          </p:cNvPr>
          <p:cNvSpPr>
            <a:spLocks noGrp="1"/>
          </p:cNvSpPr>
          <p:nvPr>
            <p:ph type="title"/>
          </p:nvPr>
        </p:nvSpPr>
        <p:spPr/>
        <p:txBody>
          <a:bodyPr/>
          <a:lstStyle/>
          <a:p>
            <a:r>
              <a:rPr lang="en-IN" dirty="0">
                <a:solidFill>
                  <a:schemeClr val="tx1"/>
                </a:solidFill>
              </a:rPr>
              <a:t>PROJECT TITLE</a:t>
            </a:r>
          </a:p>
        </p:txBody>
      </p:sp>
      <p:sp>
        <p:nvSpPr>
          <p:cNvPr id="3" name="TextBox 2">
            <a:extLst>
              <a:ext uri="{FF2B5EF4-FFF2-40B4-BE49-F238E27FC236}">
                <a16:creationId xmlns:a16="http://schemas.microsoft.com/office/drawing/2014/main" id="{9A0C3BFE-0392-004C-1829-4F094FE0C9CF}"/>
              </a:ext>
            </a:extLst>
          </p:cNvPr>
          <p:cNvSpPr txBox="1"/>
          <p:nvPr/>
        </p:nvSpPr>
        <p:spPr>
          <a:xfrm>
            <a:off x="680774" y="2362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Classification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62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6922-24E0-4A34-4776-374906E58750}"/>
              </a:ext>
            </a:extLst>
          </p:cNvPr>
          <p:cNvSpPr>
            <a:spLocks noGrp="1"/>
          </p:cNvSpPr>
          <p:nvPr>
            <p:ph type="title"/>
          </p:nvPr>
        </p:nvSpPr>
        <p:spPr>
          <a:xfrm>
            <a:off x="990600" y="152218"/>
            <a:ext cx="8534400" cy="1507067"/>
          </a:xfrm>
        </p:spPr>
        <p:txBody>
          <a:bodyPr>
            <a:normAutofit/>
          </a:bodyPr>
          <a:lstStyle/>
          <a:p>
            <a:r>
              <a:rPr lang="en-IN" sz="6000" b="1" dirty="0"/>
              <a:t>AGENDA</a:t>
            </a:r>
          </a:p>
        </p:txBody>
      </p:sp>
      <p:sp>
        <p:nvSpPr>
          <p:cNvPr id="6" name="TextBox 5">
            <a:extLst>
              <a:ext uri="{FF2B5EF4-FFF2-40B4-BE49-F238E27FC236}">
                <a16:creationId xmlns:a16="http://schemas.microsoft.com/office/drawing/2014/main" id="{5C76542A-D0D1-F211-D9F7-F30B69D12EC8}"/>
              </a:ext>
            </a:extLst>
          </p:cNvPr>
          <p:cNvSpPr txBox="1"/>
          <p:nvPr/>
        </p:nvSpPr>
        <p:spPr>
          <a:xfrm>
            <a:off x="1371600" y="1828800"/>
            <a:ext cx="6100996" cy="3539430"/>
          </a:xfrm>
          <a:prstGeom prst="rect">
            <a:avLst/>
          </a:prstGeom>
          <a:noFill/>
        </p:spPr>
        <p:txBody>
          <a:bodyPr wrap="square">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2933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22838" y="1692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089B4DD-883E-D893-D82B-D6F0C33B520C}"/>
              </a:ext>
            </a:extLst>
          </p:cNvPr>
          <p:cNvSpPr txBox="1"/>
          <p:nvPr/>
        </p:nvSpPr>
        <p:spPr>
          <a:xfrm>
            <a:off x="903446" y="1112123"/>
            <a:ext cx="6214428" cy="4801314"/>
          </a:xfrm>
          <a:prstGeom prst="rect">
            <a:avLst/>
          </a:prstGeom>
          <a:noFill/>
        </p:spPr>
        <p:txBody>
          <a:bodyPr wrap="square" rtlCol="0">
            <a:spAutoFit/>
          </a:bodyPr>
          <a:lstStyle/>
          <a:p>
            <a:pPr marL="285750" indent="-285750">
              <a:buFont typeface="Arial" panose="020B0604020202020204" pitchFamily="34" charset="0"/>
              <a:buChar char="•"/>
            </a:pPr>
            <a:r>
              <a:rPr lang="en-IN" dirty="0"/>
              <a:t> </a:t>
            </a:r>
            <a:r>
              <a:rPr lang="en-US" dirty="0"/>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lang="en-IN" dirty="0"/>
              <a:t> </a:t>
            </a:r>
          </a:p>
          <a:p>
            <a:endParaRPr lang="en-IN" dirty="0"/>
          </a:p>
          <a:p>
            <a:pPr marL="342900" indent="-342900">
              <a:buFont typeface="Arial" panose="020B0604020202020204" pitchFamily="34" charset="0"/>
              <a:buChar char="•"/>
            </a:pPr>
            <a:r>
              <a:rPr lang="en-US" dirty="0"/>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804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t>PROJECT	</a:t>
            </a:r>
            <a:r>
              <a:rPr sz="4400" b="1" spc="-20" dirty="0"/>
              <a:t>OVERVIEW</a:t>
            </a:r>
            <a:endParaRPr sz="4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82348" cy="570669"/>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b="1" spc="-45" dirty="0"/>
              <a:t> </a:t>
            </a:r>
            <a:r>
              <a:rPr b="1" dirty="0"/>
              <a:t>U</a:t>
            </a:r>
            <a:r>
              <a:rPr b="1" spc="10" dirty="0"/>
              <a:t>S</a:t>
            </a:r>
            <a:r>
              <a:rPr b="1" spc="-25" dirty="0"/>
              <a:t>E</a:t>
            </a:r>
            <a:r>
              <a:rPr b="1" spc="-10" dirty="0"/>
              <a:t>R</a:t>
            </a:r>
            <a:r>
              <a:rPr b="1" spc="5" dirty="0"/>
              <a:t>S?</a:t>
            </a:r>
            <a:endParaRPr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9367045-CC57-D07B-531E-496A636E3DDC}"/>
              </a:ext>
            </a:extLst>
          </p:cNvPr>
          <p:cNvSpPr txBox="1"/>
          <p:nvPr/>
        </p:nvSpPr>
        <p:spPr>
          <a:xfrm>
            <a:off x="990600" y="1981200"/>
            <a:ext cx="5257800" cy="3693319"/>
          </a:xfrm>
          <a:prstGeom prst="rect">
            <a:avLst/>
          </a:prstGeom>
          <a:noFill/>
        </p:spPr>
        <p:txBody>
          <a:bodyPr wrap="square" rtlCol="0">
            <a:spAutoFit/>
          </a:bodyPr>
          <a:lstStyle/>
          <a:p>
            <a:pPr marL="285750" indent="-285750">
              <a:buFont typeface="Arial" panose="020B0604020202020204" pitchFamily="34" charset="0"/>
              <a:buChar char="•"/>
            </a:pPr>
            <a:r>
              <a:rPr lang="en-IN" sz="2400" b="1" dirty="0"/>
              <a:t>HR Professionals and Employers</a:t>
            </a:r>
          </a:p>
          <a:p>
            <a:pPr marL="285750" indent="-285750">
              <a:buFont typeface="Arial" panose="020B0604020202020204" pitchFamily="34" charset="0"/>
              <a:buChar char="•"/>
            </a:pPr>
            <a:r>
              <a:rPr lang="en-IN" sz="2400" b="1" dirty="0"/>
              <a:t>Employees and Job Seekers</a:t>
            </a:r>
          </a:p>
          <a:p>
            <a:pPr marL="285750" indent="-285750">
              <a:buFont typeface="Arial" panose="020B0604020202020204" pitchFamily="34" charset="0"/>
              <a:buChar char="•"/>
            </a:pPr>
            <a:r>
              <a:rPr lang="en-IN" sz="2400" b="1" dirty="0"/>
              <a:t>Legal and Compliance Teams</a:t>
            </a:r>
          </a:p>
          <a:p>
            <a:pPr marL="285750" indent="-285750">
              <a:buFont typeface="Arial" panose="020B0604020202020204" pitchFamily="34" charset="0"/>
              <a:buChar char="•"/>
            </a:pPr>
            <a:r>
              <a:rPr lang="en-US" sz="2400" b="1" dirty="0"/>
              <a:t>Policy Makers and Government Agencies</a:t>
            </a:r>
            <a:endParaRPr lang="en-IN" sz="2400" b="1" dirty="0"/>
          </a:p>
          <a:p>
            <a:pPr marL="285750" indent="-285750">
              <a:buFont typeface="Arial" panose="020B0604020202020204" pitchFamily="34" charset="0"/>
              <a:buChar char="•"/>
            </a:pPr>
            <a:r>
              <a:rPr lang="en-US" sz="2400" b="1" dirty="0"/>
              <a:t>Labor Unions and Advocacy Groups</a:t>
            </a:r>
            <a:endParaRPr lang="en-IN" sz="2400" b="1" dirty="0"/>
          </a:p>
          <a:p>
            <a:pPr marL="285750" indent="-285750">
              <a:buFont typeface="Arial" panose="020B0604020202020204" pitchFamily="34" charset="0"/>
              <a:buChar char="•"/>
            </a:pPr>
            <a:r>
              <a:rPr lang="en-IN" sz="2400" b="1" dirty="0"/>
              <a:t>Academic Researchers and Economists</a:t>
            </a:r>
            <a:r>
              <a:rPr lang="en-IN" sz="2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8A63915-9BB0-BF16-29A4-B63000E7DAE4}"/>
              </a:ext>
            </a:extLst>
          </p:cNvPr>
          <p:cNvSpPr txBox="1"/>
          <p:nvPr/>
        </p:nvSpPr>
        <p:spPr>
          <a:xfrm>
            <a:off x="2819400" y="1509396"/>
            <a:ext cx="82296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FILTERATION- SELECTING THE FEATURES FOR THE PROJECT</a:t>
            </a:r>
          </a:p>
          <a:p>
            <a:r>
              <a:rPr lang="en-US" dirty="0"/>
              <a:t>                       - FOR OMITTING THE EMPTY CELLS</a:t>
            </a:r>
          </a:p>
          <a:p>
            <a:endParaRPr lang="en-US" dirty="0"/>
          </a:p>
          <a:p>
            <a:pPr marL="285750" indent="-285750">
              <a:buFont typeface="Arial" panose="020B0604020202020204" pitchFamily="34" charset="0"/>
              <a:buChar char="•"/>
            </a:pPr>
            <a:r>
              <a:rPr lang="en-US" dirty="0"/>
              <a:t>PIVOT TABLE-  FOR OMITTING THE BLANK CELLS</a:t>
            </a:r>
          </a:p>
          <a:p>
            <a:r>
              <a:rPr lang="en-US" dirty="0"/>
              <a:t>                       - ADDED FILTERS, ROWS, COLUMNS </a:t>
            </a:r>
          </a:p>
          <a:p>
            <a:endParaRPr lang="en-US" dirty="0"/>
          </a:p>
          <a:p>
            <a:pPr marL="285750" indent="-285750">
              <a:buFont typeface="Arial" panose="020B0604020202020204" pitchFamily="34" charset="0"/>
              <a:buChar char="•"/>
            </a:pPr>
            <a:r>
              <a:rPr lang="en-US" dirty="0"/>
              <a:t>CHART- BAR GRAPH AS A PROJECT RESULT</a:t>
            </a:r>
          </a:p>
          <a:p>
            <a:endParaRPr lang="en-US" dirty="0"/>
          </a:p>
          <a:p>
            <a:r>
              <a:rPr lang="en-US" dirty="0"/>
              <a:t>SOLUTION FOR THE PROBLEM : </a:t>
            </a:r>
          </a:p>
          <a:p>
            <a:r>
              <a:rPr lang="en-US" b="1" dirty="0"/>
              <a:t>Improved Classification Tools and Systems</a:t>
            </a:r>
            <a:r>
              <a:rPr lang="en-US" dirty="0"/>
              <a:t>:</a:t>
            </a:r>
          </a:p>
          <a:p>
            <a:pPr>
              <a:buFont typeface="Arial" panose="020B0604020202020204" pitchFamily="34" charset="0"/>
              <a:buChar char="•"/>
            </a:pPr>
            <a:r>
              <a:rPr lang="en-US" b="1" dirty="0"/>
              <a:t>Automated Classification Software</a:t>
            </a:r>
            <a:r>
              <a:rPr lang="en-US" dirty="0"/>
              <a:t>: Develop and implement tools that help employers accurately classify workers based on specific criteria, reducing the likelihood of misclassification.</a:t>
            </a:r>
          </a:p>
          <a:p>
            <a:pPr>
              <a:buFont typeface="Arial" panose="020B0604020202020204" pitchFamily="34" charset="0"/>
              <a:buChar char="•"/>
            </a:pPr>
            <a:r>
              <a:rPr lang="en-US" b="1" dirty="0"/>
              <a:t>Compliance Monitoring Systems</a:t>
            </a:r>
            <a:r>
              <a:rPr lang="en-US" dirty="0"/>
              <a:t>: Use technology to monitor and flag potential misclassifications, helping organizations remain compliant with labor laws</a:t>
            </a:r>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3000" y="548390"/>
            <a:ext cx="8596668" cy="1320800"/>
          </a:xfrm>
        </p:spPr>
        <p:txBody>
          <a:bodyPr/>
          <a:lstStyle/>
          <a:p>
            <a:r>
              <a:rPr lang="en-IN" b="1" dirty="0"/>
              <a:t>Dataset Description</a:t>
            </a:r>
          </a:p>
        </p:txBody>
      </p:sp>
      <p:sp>
        <p:nvSpPr>
          <p:cNvPr id="4" name="TextBox 3">
            <a:extLst>
              <a:ext uri="{FF2B5EF4-FFF2-40B4-BE49-F238E27FC236}">
                <a16:creationId xmlns:a16="http://schemas.microsoft.com/office/drawing/2014/main" id="{6FC0EBB3-3F81-EBDA-C885-F0003E488041}"/>
              </a:ext>
            </a:extLst>
          </p:cNvPr>
          <p:cNvSpPr txBox="1"/>
          <p:nvPr/>
        </p:nvSpPr>
        <p:spPr>
          <a:xfrm>
            <a:off x="1524000" y="1869190"/>
            <a:ext cx="7086600" cy="4062651"/>
          </a:xfrm>
          <a:prstGeom prst="rect">
            <a:avLst/>
          </a:prstGeom>
          <a:noFill/>
        </p:spPr>
        <p:txBody>
          <a:bodyPr wrap="square" rtlCol="0">
            <a:spAutoFit/>
          </a:bodyPr>
          <a:lstStyle/>
          <a:p>
            <a:pPr marL="285750" indent="-285750">
              <a:buFont typeface="Arial" panose="020B0604020202020204" pitchFamily="34" charset="0"/>
              <a:buChar char="•"/>
            </a:pPr>
            <a:r>
              <a:rPr lang="en-IN" sz="2000" b="1" dirty="0"/>
              <a:t>EMPLOYMENT DATA SET – TAKEN FROM “KAGGLE”</a:t>
            </a:r>
          </a:p>
          <a:p>
            <a:pPr marL="285750" indent="-285750">
              <a:buFont typeface="Arial" panose="020B0604020202020204" pitchFamily="34" charset="0"/>
              <a:buChar char="•"/>
            </a:pPr>
            <a:r>
              <a:rPr lang="en-IN" sz="2000" b="1" dirty="0"/>
              <a:t>FROM 26 CHARACTERISTICS- SELECTED 12 FEATURES</a:t>
            </a:r>
          </a:p>
          <a:p>
            <a:pPr marL="342900" indent="-342900">
              <a:buFont typeface="+mj-lt"/>
              <a:buAutoNum type="alphaLcParenR"/>
            </a:pPr>
            <a:r>
              <a:rPr lang="en-IN" sz="2000" b="1" dirty="0"/>
              <a:t>EMPLOYMENT NAME</a:t>
            </a:r>
          </a:p>
          <a:p>
            <a:pPr marL="342900" indent="-342900">
              <a:buFont typeface="+mj-lt"/>
              <a:buAutoNum type="alphaLcParenR"/>
            </a:pPr>
            <a:r>
              <a:rPr lang="en-IN" sz="2000" b="1" dirty="0"/>
              <a:t>START DATE / EXIT DATE</a:t>
            </a:r>
          </a:p>
          <a:p>
            <a:pPr marL="342900" indent="-342900">
              <a:buFont typeface="+mj-lt"/>
              <a:buAutoNum type="alphaLcParenR"/>
            </a:pPr>
            <a:r>
              <a:rPr lang="en-IN" sz="2000" b="1" dirty="0"/>
              <a:t>EMAIL ID</a:t>
            </a:r>
          </a:p>
          <a:p>
            <a:pPr marL="342900" indent="-342900">
              <a:buFont typeface="+mj-lt"/>
              <a:buAutoNum type="alphaLcParenR"/>
            </a:pPr>
            <a:r>
              <a:rPr lang="en-IN" sz="2000" b="1" dirty="0"/>
              <a:t>BUSINESS UNIT</a:t>
            </a:r>
          </a:p>
          <a:p>
            <a:pPr marL="342900" indent="-342900">
              <a:buFont typeface="+mj-lt"/>
              <a:buAutoNum type="alphaLcParenR"/>
            </a:pPr>
            <a:r>
              <a:rPr lang="en-IN" sz="2000" b="1" dirty="0"/>
              <a:t>EMPLOYMENT CLASSIFICATION</a:t>
            </a:r>
          </a:p>
          <a:p>
            <a:pPr marL="342900" indent="-342900">
              <a:buFont typeface="+mj-lt"/>
              <a:buAutoNum type="alphaLcParenR"/>
            </a:pPr>
            <a:r>
              <a:rPr lang="en-IN" sz="2000" b="1" dirty="0"/>
              <a:t>EMPLOYMENT STATUS</a:t>
            </a:r>
          </a:p>
          <a:p>
            <a:pPr marL="342900" indent="-342900">
              <a:buFont typeface="+mj-lt"/>
              <a:buAutoNum type="alphaLcParenR"/>
            </a:pPr>
            <a:r>
              <a:rPr lang="en-IN" sz="2000" b="1" dirty="0"/>
              <a:t>DIVISION</a:t>
            </a:r>
          </a:p>
          <a:p>
            <a:pPr marL="342900" indent="-342900">
              <a:buFont typeface="+mj-lt"/>
              <a:buAutoNum type="alphaLcParenR"/>
            </a:pPr>
            <a:r>
              <a:rPr lang="en-IN" sz="2000" b="1" dirty="0"/>
              <a:t>GENDER</a:t>
            </a:r>
          </a:p>
          <a:p>
            <a:pPr marL="342900" indent="-342900">
              <a:buFont typeface="+mj-lt"/>
              <a:buAutoNum type="alphaLcParenR"/>
            </a:pPr>
            <a:r>
              <a:rPr lang="en-IN" sz="2000" b="1" dirty="0"/>
              <a:t>DEPARTMENGT TYPE</a:t>
            </a:r>
          </a:p>
          <a:p>
            <a:pPr marL="342900" indent="-342900">
              <a:buFont typeface="+mj-lt"/>
              <a:buAutoNum type="alphaLcParenR"/>
            </a:pPr>
            <a:r>
              <a:rPr lang="en-IN" sz="2000" b="1" dirty="0"/>
              <a:t>PERFORMANCE METRICS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9EDAE6-09D2-BFAC-BCC5-41E820D4A960}"/>
              </a:ext>
            </a:extLst>
          </p:cNvPr>
          <p:cNvSpPr txBox="1"/>
          <p:nvPr/>
        </p:nvSpPr>
        <p:spPr>
          <a:xfrm>
            <a:off x="2362200" y="1828800"/>
            <a:ext cx="6324600" cy="1569660"/>
          </a:xfrm>
          <a:prstGeom prst="rect">
            <a:avLst/>
          </a:prstGeom>
          <a:noFill/>
        </p:spPr>
        <p:txBody>
          <a:bodyPr wrap="square" rtlCol="0">
            <a:spAutoFit/>
          </a:bodyPr>
          <a:lstStyle/>
          <a:p>
            <a:pPr marL="342900" indent="-342900">
              <a:buFont typeface="+mj-lt"/>
              <a:buAutoNum type="arabicPeriod"/>
            </a:pPr>
            <a:r>
              <a:rPr lang="en-IN" sz="3200" dirty="0"/>
              <a:t>PIVOT TABLE</a:t>
            </a:r>
          </a:p>
          <a:p>
            <a:pPr marL="342900" indent="-342900">
              <a:buFont typeface="+mj-lt"/>
              <a:buAutoNum type="arabicPeriod"/>
            </a:pPr>
            <a:r>
              <a:rPr lang="en-IN" sz="3200" dirty="0"/>
              <a:t>CONDITIONAL FORMATTING</a:t>
            </a:r>
          </a:p>
          <a:p>
            <a:pPr marL="342900" indent="-342900">
              <a:buFont typeface="+mj-lt"/>
              <a:buAutoNum type="arabicPeriod"/>
            </a:pPr>
            <a:r>
              <a:rPr lang="en-IN" sz="3200" dirty="0"/>
              <a:t>CHARTS AND GRAPH</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293</TotalTime>
  <Words>711</Words>
  <Application>Microsoft Office PowerPoint</Application>
  <PresentationFormat>Widescreen</PresentationFormat>
  <Paragraphs>135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 Narrow</vt:lpstr>
      <vt:lpstr>Arial</vt:lpstr>
      <vt:lpstr>Calibri</vt:lpstr>
      <vt:lpstr>Century Gothic</vt:lpstr>
      <vt:lpstr>Roboto</vt:lpstr>
      <vt:lpstr>Times New Roman</vt:lpstr>
      <vt:lpstr>Trebuchet MS</vt:lpstr>
      <vt:lpstr>Wingdings 3</vt:lpstr>
      <vt:lpstr>Slice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ChalapathyRao-N-Mgr-Accounts-ENN-Coromandel</cp:lastModifiedBy>
  <cp:revision>16</cp:revision>
  <dcterms:created xsi:type="dcterms:W3CDTF">2024-03-29T15:07:22Z</dcterms:created>
  <dcterms:modified xsi:type="dcterms:W3CDTF">2024-09-01T13:07:00Z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