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8.jpeg" ContentType="image/jpeg"/>
  <Override PartName="/ppt/media/image6.png" ContentType="image/png"/>
  <Override PartName="/ppt/media/image7.jpeg" ContentType="image/jpeg"/>
  <Override PartName="/ppt/media/image9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0.972896</c:v>
                </c:pt>
                <c:pt idx="1">
                  <c:v>0.96413</c:v>
                </c:pt>
                <c:pt idx="2">
                  <c:v>0.760798</c:v>
                </c:pt>
                <c:pt idx="3">
                  <c:v>0.920548</c:v>
                </c:pt>
                <c:pt idx="4">
                  <c:v>0.923213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c0504d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1.17967</c:v>
                </c:pt>
                <c:pt idx="1">
                  <c:v>0.874316</c:v>
                </c:pt>
                <c:pt idx="2">
                  <c:v>1.32369</c:v>
                </c:pt>
                <c:pt idx="3">
                  <c:v>0.674443</c:v>
                </c:pt>
                <c:pt idx="4">
                  <c:v>0.844507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9bbb59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0.673284</c:v>
                </c:pt>
                <c:pt idx="1">
                  <c:v>0.842971</c:v>
                </c:pt>
                <c:pt idx="2">
                  <c:v>1.324787</c:v>
                </c:pt>
                <c:pt idx="3">
                  <c:v>0.841815</c:v>
                </c:pt>
                <c:pt idx="4">
                  <c:v>0.603031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8064a2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>1.335551</c:v>
                </c:pt>
                <c:pt idx="1">
                  <c:v>1.17733</c:v>
                </c:pt>
                <c:pt idx="2">
                  <c:v>0.852869</c:v>
                </c:pt>
                <c:pt idx="3">
                  <c:v>1.191425</c:v>
                </c:pt>
                <c:pt idx="4">
                  <c:v>1.251851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4bacc6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5"/>
                <c:pt idx="0">
                  <c:v>1.099354</c:v>
                </c:pt>
                <c:pt idx="1">
                  <c:v>0.902906</c:v>
                </c:pt>
                <c:pt idx="2">
                  <c:v>1.684432</c:v>
                </c:pt>
                <c:pt idx="3">
                  <c:v>1.293132</c:v>
                </c:pt>
                <c:pt idx="4">
                  <c:v>0.695079</c:v>
                </c:pt>
              </c:numCache>
            </c:numRef>
          </c:val>
        </c:ser>
        <c:gapWidth val="219"/>
        <c:overlap val="-27"/>
        <c:axId val="31539804"/>
        <c:axId val="21658036"/>
      </c:barChart>
      <c:catAx>
        <c:axId val="315398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21658036"/>
        <c:crosses val="autoZero"/>
        <c:auto val="1"/>
        <c:lblAlgn val="ctr"/>
        <c:lblOffset val="100"/>
        <c:noMultiLvlLbl val="0"/>
      </c:catAx>
      <c:valAx>
        <c:axId val="2165803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1539804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gapWidth val="100"/>
        <c:overlap val="0"/>
        <c:axId val="21797416"/>
        <c:axId val="5090198"/>
      </c:barChart>
      <c:catAx>
        <c:axId val="21797416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5090198"/>
        <c:crosses val="autoZero"/>
        <c:auto val="1"/>
        <c:lblAlgn val="ctr"/>
        <c:lblOffset val="100"/>
        <c:noMultiLvlLbl val="0"/>
      </c:catAx>
      <c:valAx>
        <c:axId val="5090198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21797416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 idx="1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 idx="1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4588167-15E9-4B11-8CBF-07EF52E1408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4440" cy="231408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3120" cy="27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25"/>
          </p:nvPr>
        </p:nvSpPr>
        <p:spPr>
          <a:xfrm>
            <a:off x="6905520" y="6513480"/>
            <a:ext cx="5283000" cy="34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55DB29D-9111-4830-AC1C-3A143D9A0471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58EEEA-21E2-4F57-BA25-3D17E26C8D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65CD55-CCE8-4FB5-AE99-C3CB7DD05A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4FCC05-CFE6-42F3-8F1E-0593F23D92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81AEEC3-8B62-4128-8824-E5688D0388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A35482-63FC-4FE9-92C0-54F0642568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DCFE083-FF87-444E-AEFC-8D7B141B3F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1851E7B-9EAD-481C-8D53-5153885250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ck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ed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titl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te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xt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A8484827-8245-46CF-B09F-815A31F49704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1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4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7244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91631E64-D4F6-4AC6-8D38-528CB69349BE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4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Outline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nth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Outli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ne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Outline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nth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Outli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ne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7C5C1AB8-20F5-4EBE-9A6E-0C296DE98D95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4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3224AEDD-0449-4D29-80C8-6E842383C283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15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6D4557B9-0C11-4AD3-BEEB-3226CE072465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object 2"/>
          <p:cNvGrpSpPr/>
          <p:nvPr/>
        </p:nvGrpSpPr>
        <p:grpSpPr>
          <a:xfrm>
            <a:off x="876240" y="990720"/>
            <a:ext cx="1742760" cy="1333080"/>
            <a:chOff x="876240" y="990720"/>
            <a:chExt cx="1742760" cy="1333080"/>
          </a:xfrm>
        </p:grpSpPr>
        <p:sp>
          <p:nvSpPr>
            <p:cNvPr id="96" name="object 3"/>
            <p:cNvSpPr/>
            <p:nvPr/>
          </p:nvSpPr>
          <p:spPr>
            <a:xfrm>
              <a:off x="876240" y="1266840"/>
              <a:ext cx="1228320" cy="105696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056960"/>
                <a:gd name="textAreaBottom" fmla="*/ 1057320 h 1056960"/>
              </a:gdLst>
              <a:ah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7" name="object 4"/>
            <p:cNvSpPr/>
            <p:nvPr/>
          </p:nvSpPr>
          <p:spPr>
            <a:xfrm>
              <a:off x="1971720" y="990720"/>
              <a:ext cx="647280" cy="561600"/>
            </a:xfrm>
            <a:custGeom>
              <a:avLst/>
              <a:gdLst>
                <a:gd name="textAreaLeft" fmla="*/ 0 w 647280"/>
                <a:gd name="textAreaRight" fmla="*/ 647640 w 647280"/>
                <a:gd name="textAreaTop" fmla="*/ 0 h 561600"/>
                <a:gd name="textAreaBottom" fmla="*/ 561960 h 561600"/>
              </a:gdLst>
              <a:ah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8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>
              <a:gd name="textAreaLeft" fmla="*/ 0 w 1666440"/>
              <a:gd name="textAreaRight" fmla="*/ 1666800 w 1666440"/>
              <a:gd name="textAreaTop" fmla="*/ 0 h 1437840"/>
              <a:gd name="textAreaBottom" fmla="*/ 1438200 h 1437840"/>
            </a:gdLst>
            <a:ahLst/>
            <a:rect l="textAreaLeft" t="textAreaTop" r="textAreaRight" b="textAreaBottom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>
              <a:gd name="textAreaLeft" fmla="*/ 0 w 723600"/>
              <a:gd name="textAreaRight" fmla="*/ 723960 w 723600"/>
              <a:gd name="textAreaTop" fmla="*/ 0 h 618840"/>
              <a:gd name="textAreaBottom" fmla="*/ 619200 h 618840"/>
            </a:gdLst>
            <a:ah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-828720" y="19800"/>
            <a:ext cx="998172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321372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3200" spc="-1" strike="noStrike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>
              <a:rPr sz="3200"/>
            </a:b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1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2"/>
          <p:cNvSpPr>
            <a:spLocks noGrp="1"/>
          </p:cNvSpPr>
          <p:nvPr>
            <p:ph type="sldNum" idx="19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F391B4F4-689C-4A97-B6FF-7777A0235FA4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Box 13"/>
          <p:cNvSpPr/>
          <p:nvPr/>
        </p:nvSpPr>
        <p:spPr>
          <a:xfrm>
            <a:off x="2554560" y="3314160"/>
            <a:ext cx="861012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STUDENT NAME: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K.BHUVANESHWARI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REGISTER NO: 312206355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DEPARTMENT: B.com “General”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COLLEGE: SSKV College of Arts &amp; Science for Women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   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84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85" name="object 9"/>
          <p:cNvSpPr/>
          <p:nvPr/>
        </p:nvSpPr>
        <p:spPr>
          <a:xfrm>
            <a:off x="11277360" y="6473160"/>
            <a:ext cx="228240" cy="1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EF6BC4B3-C0C4-40FB-B0DE-D52571B97A3B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8"/>
          <p:cNvSpPr/>
          <p:nvPr/>
        </p:nvSpPr>
        <p:spPr>
          <a:xfrm>
            <a:off x="739800" y="291240"/>
            <a:ext cx="10765800" cy="63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en-US" sz="4800" spc="12" strike="noStrike">
                <a:solidFill>
                  <a:schemeClr val="dk1"/>
                </a:solidFill>
                <a:latin typeface="Trebuchet MS"/>
              </a:rPr>
              <a:t>M</a:t>
            </a:r>
            <a:r>
              <a:rPr b="1" lang="en-US" sz="4800" spc="-1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4800" spc="-15" strike="noStrike">
                <a:solidFill>
                  <a:schemeClr val="dk1"/>
                </a:solidFill>
                <a:latin typeface="Trebuchet MS"/>
              </a:rPr>
              <a:t>D</a:t>
            </a:r>
            <a:r>
              <a:rPr b="1" lang="en-US" sz="4800" spc="-35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800" spc="-32" strike="noStrike">
                <a:solidFill>
                  <a:schemeClr val="dk1"/>
                </a:solidFill>
                <a:latin typeface="Trebuchet MS"/>
              </a:rPr>
              <a:t>LL</a:t>
            </a:r>
            <a:r>
              <a:rPr b="1" lang="en-US" sz="4800" spc="-7" strike="noStrike">
                <a:solidFill>
                  <a:schemeClr val="dk1"/>
                </a:solidFill>
                <a:latin typeface="Trebuchet MS"/>
              </a:rPr>
              <a:t>I</a:t>
            </a:r>
            <a:r>
              <a:rPr b="1" lang="en-US" sz="4800" spc="29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4800" spc="4" strike="noStrike">
                <a:solidFill>
                  <a:schemeClr val="dk1"/>
                </a:solidFill>
                <a:latin typeface="Trebuchet MS"/>
              </a:rPr>
              <a:t>G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en-US" sz="2200" spc="-1" strike="noStrike">
                <a:solidFill>
                  <a:schemeClr val="dk1"/>
                </a:solidFill>
                <a:latin typeface="Aptos Narrow"/>
              </a:rPr>
              <a:t>Simulation Modeling Purpose: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2200" spc="-1" strike="noStrike">
                <a:solidFill>
                  <a:schemeClr val="dk1"/>
                </a:solidFill>
                <a:latin typeface="Aptos Narrow"/>
              </a:rPr>
              <a:t>To simulate the effects of different compensation strategies and scenarios.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en-US" sz="2200" spc="-1" strike="noStrike">
                <a:solidFill>
                  <a:schemeClr val="dk1"/>
                </a:solidFill>
                <a:latin typeface="Aptos Narrow"/>
              </a:rPr>
              <a:t>Techniques: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en-US" sz="2200" spc="-1" strike="noStrike">
                <a:solidFill>
                  <a:schemeClr val="dk1"/>
                </a:solidFill>
                <a:latin typeface="Aptos Narrow"/>
              </a:rPr>
              <a:t>Monte Carlo Simulation: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2200" spc="-1" strike="noStrike">
                <a:solidFill>
                  <a:schemeClr val="dk1"/>
                </a:solidFill>
                <a:latin typeface="Aptos Narrow"/>
              </a:rPr>
              <a:t>Use random sampling and simulations to assess the impact of variability and uncertainty in salary adjustments and budgeting.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2200" spc="-1" strike="noStrike">
                <a:solidFill>
                  <a:schemeClr val="dk1"/>
                </a:solidFill>
                <a:latin typeface="Aptos Narrow"/>
              </a:rPr>
              <a:t>What-If Analysis: Test different scenarios and their potential outcomes to evaluate the robustness of compensation strategies under various conditions.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en-US" sz="2200" spc="-1" strike="noStrike">
                <a:solidFill>
                  <a:schemeClr val="dk1"/>
                </a:solidFill>
                <a:latin typeface="Aptos Narrow"/>
              </a:rPr>
              <a:t>Outcome:</a:t>
            </a:r>
            <a:r>
              <a:rPr b="0" lang="en-US" sz="2200" spc="-1" strike="noStrike">
                <a:solidFill>
                  <a:schemeClr val="dk1"/>
                </a:solidFill>
                <a:latin typeface="Aptos Narrow"/>
              </a:rPr>
              <a:t> Provides insights into potential risks and outcomes of different compensation strategies, allowing for better decision-making.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3"/>
          <p:cNvSpPr/>
          <p:nvPr/>
        </p:nvSpPr>
        <p:spPr>
          <a:xfrm>
            <a:off x="10058400" y="52524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8083440" cy="25434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-1" strike="noStrike">
                <a:solidFill>
                  <a:schemeClr val="dk1"/>
                </a:solidFill>
                <a:latin typeface="Trebuchet MS"/>
              </a:rPr>
              <a:t>R</a:t>
            </a:r>
            <a:r>
              <a:rPr b="1" lang="en-US" sz="4800" spc="-4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800" spc="12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4800" spc="-32" strike="noStrike">
                <a:solidFill>
                  <a:schemeClr val="dk1"/>
                </a:solidFill>
                <a:latin typeface="Trebuchet MS"/>
              </a:rPr>
              <a:t>U</a:t>
            </a:r>
            <a:r>
              <a:rPr b="1" lang="en-US" sz="4800" spc="-406" strike="noStrike">
                <a:solidFill>
                  <a:schemeClr val="dk1"/>
                </a:solidFill>
                <a:latin typeface="Trebuchet MS"/>
              </a:rPr>
              <a:t>L</a:t>
            </a:r>
            <a:r>
              <a:rPr b="1" lang="en-US" sz="4800" spc="-1" strike="noStrike">
                <a:solidFill>
                  <a:schemeClr val="dk1"/>
                </a:solidFill>
                <a:latin typeface="Trebuchet MS"/>
              </a:rPr>
              <a:t>TS</a:t>
            </a:r>
            <a:r>
              <a:rPr b="1" lang="en-US" sz="4800" spc="-1" strike="noStrike">
                <a:solidFill>
                  <a:schemeClr val="dk1"/>
                </a:solidFill>
                <a:latin typeface="Trebuchet MS"/>
              </a:rPr>
              <a:t> </a:t>
            </a:r>
            <a:br>
              <a:rPr sz="4800"/>
            </a:br>
            <a:r>
              <a:rPr b="1" lang="en-US" sz="2200" spc="-1" strike="noStrike">
                <a:solidFill>
                  <a:schemeClr val="dk1"/>
                </a:solidFill>
                <a:latin typeface="Aptos Narrow"/>
              </a:rPr>
              <a:t>Salary in Million by Department wise with grade</a:t>
            </a:r>
            <a:br>
              <a:rPr sz="4800"/>
            </a:br>
            <a:br>
              <a:rPr sz="4800"/>
            </a:b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3" name="object 9"/>
          <p:cNvSpPr/>
          <p:nvPr/>
        </p:nvSpPr>
        <p:spPr>
          <a:xfrm>
            <a:off x="11277360" y="6473160"/>
            <a:ext cx="228240" cy="1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DF315BC1-0EE7-41F5-9B8B-61C1B9B942CA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4" name="Chart 1"/>
          <p:cNvGraphicFramePr/>
          <p:nvPr/>
        </p:nvGraphicFramePr>
        <p:xfrm>
          <a:off x="914400" y="1695600"/>
          <a:ext cx="9677160" cy="447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chemeClr val="dk1"/>
                </a:solidFill>
                <a:latin typeface="Times New Roman"/>
              </a:rPr>
              <a:t>Conclusion</a:t>
            </a:r>
            <a:br>
              <a:rPr sz="4200"/>
            </a:br>
            <a:br>
              <a:rPr sz="2600"/>
            </a:br>
            <a:r>
              <a:rPr b="1" lang="en-US" sz="2600" spc="-1" strike="noStrike">
                <a:solidFill>
                  <a:schemeClr val="dk1"/>
                </a:solidFill>
                <a:latin typeface="Aptos Narrow"/>
              </a:rPr>
              <a:t>The salary analysis has provided a comprehensive evaluation of our current compensation practices, revealing critical insights into internal equity, market competitiveness, and overall compensation strategy.</a:t>
            </a:r>
            <a:br>
              <a:rPr sz="2600"/>
            </a:br>
            <a:br>
              <a:rPr sz="2600"/>
            </a:br>
            <a:r>
              <a:rPr b="1" lang="en-US" sz="2600" spc="-1" strike="noStrike">
                <a:solidFill>
                  <a:schemeClr val="dk1"/>
                </a:solidFill>
                <a:latin typeface="Aptos Narrow"/>
              </a:rPr>
              <a:t>Through detailed data examination, benchmarking, and predictive modeling, we have achieved a clearer understanding of our salary structure and its alignment with both industry standards and organizational goals.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96" name=""/>
          <p:cNvGraphicFramePr/>
          <p:nvPr/>
        </p:nvGraphicFramePr>
        <p:xfrm>
          <a:off x="12359160" y="5087880"/>
          <a:ext cx="2625120" cy="1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Times New Roman"/>
            </a:endParaRPr>
          </a:p>
        </p:txBody>
      </p:sp>
      <p:grpSp>
        <p:nvGrpSpPr>
          <p:cNvPr id="105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06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7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8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9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0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1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2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3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4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15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3909240" cy="13122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4250" spc="4" strike="noStrike">
                <a:solidFill>
                  <a:schemeClr val="dk1"/>
                </a:solidFill>
                <a:latin typeface="Trebuchet MS"/>
              </a:rPr>
              <a:t>PROJECT</a:t>
            </a:r>
            <a:r>
              <a:rPr b="1" lang="en-US" sz="4250" spc="-8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4250" spc="24" strike="noStrike">
                <a:solidFill>
                  <a:schemeClr val="dk1"/>
                </a:solidFill>
                <a:latin typeface="Trebuchet MS"/>
              </a:rPr>
              <a:t>TITLE</a:t>
            </a:r>
            <a:endParaRPr b="0" lang="en-US" sz="425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20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1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2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3" name="PlaceHolder 2"/>
          <p:cNvSpPr>
            <a:spLocks noGrp="1"/>
          </p:cNvSpPr>
          <p:nvPr>
            <p:ph type="sldNum" idx="20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67004E40-0AF7-46B7-A87C-60A4FA5AECE0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TextBox 22"/>
          <p:cNvSpPr/>
          <p:nvPr/>
        </p:nvSpPr>
        <p:spPr>
          <a:xfrm>
            <a:off x="1217520" y="2123280"/>
            <a:ext cx="859284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400" spc="-1" strike="noStrike">
                <a:solidFill>
                  <a:srgbClr val="0f0f0f"/>
                </a:solidFill>
                <a:latin typeface="Times New Roman"/>
              </a:rPr>
              <a:t>Employee Salary Analysis using Excel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2"/>
          <p:cNvSpPr/>
          <p:nvPr/>
        </p:nvSpPr>
        <p:spPr>
          <a:xfrm>
            <a:off x="-76320" y="28440"/>
            <a:ext cx="12481200" cy="6857640"/>
          </a:xfrm>
          <a:custGeom>
            <a:avLst/>
            <a:gdLst>
              <a:gd name="textAreaLeft" fmla="*/ 0 w 12481200"/>
              <a:gd name="textAreaRight" fmla="*/ 12481560 w 124812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26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27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8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9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0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1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2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3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4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5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36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7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>
              <a:gd name="textAreaLeft" fmla="*/ 0 w 361440"/>
              <a:gd name="textAreaRight" fmla="*/ 361800 w 361440"/>
              <a:gd name="textAreaTop" fmla="*/ 0 h 361440"/>
              <a:gd name="textAreaBottom" fmla="*/ 361800 h 361440"/>
            </a:gdLst>
            <a:ah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>
              <a:gd name="textAreaLeft" fmla="*/ 0 w 647280"/>
              <a:gd name="textAreaRight" fmla="*/ 647640 w 647280"/>
              <a:gd name="textAreaTop" fmla="*/ 0 h 647280"/>
              <a:gd name="textAreaBottom" fmla="*/ 647640 h 647280"/>
            </a:gdLst>
            <a:ah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0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41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42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39800" y="445320"/>
            <a:ext cx="2356920" cy="12326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AGENDA</a:t>
            </a:r>
            <a:br>
              <a:rPr sz="1800"/>
            </a:br>
            <a:br>
              <a:rPr sz="1800"/>
            </a:b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21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E17269E3-22DF-4F1B-80B3-C26E4B41A442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TextBox 22"/>
          <p:cNvSpPr/>
          <p:nvPr/>
        </p:nvSpPr>
        <p:spPr>
          <a:xfrm>
            <a:off x="2509920" y="1041480"/>
            <a:ext cx="502884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Problem Statement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Project Overview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End Users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Our Solution and Proposition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Dataset Description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Modelling Approach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Results and Discussion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object 2"/>
          <p:cNvGrpSpPr/>
          <p:nvPr/>
        </p:nvGrpSpPr>
        <p:grpSpPr>
          <a:xfrm>
            <a:off x="7991640" y="2933640"/>
            <a:ext cx="2761920" cy="3257280"/>
            <a:chOff x="7991640" y="2933640"/>
            <a:chExt cx="2761920" cy="3257280"/>
          </a:xfrm>
        </p:grpSpPr>
        <p:sp>
          <p:nvSpPr>
            <p:cNvPr id="148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456840"/>
                <a:gd name="textAreaBottom" fmla="*/ 457200 h 45684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9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180720"/>
                <a:gd name="textAreaBottom" fmla="*/ 181080 h 180720"/>
              </a:gdLst>
              <a:ah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50" name="object 5" descr=""/>
            <p:cNvPicPr/>
            <p:nvPr/>
          </p:nvPicPr>
          <p:blipFill>
            <a:blip r:embed="rId1"/>
            <a:stretch/>
          </p:blipFill>
          <p:spPr>
            <a:xfrm>
              <a:off x="7991640" y="2933640"/>
              <a:ext cx="2761920" cy="3257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1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4120" y="-28440"/>
            <a:ext cx="5636520" cy="6571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2728080"/>
              </a:tabLst>
            </a:pP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P</a:t>
            </a:r>
            <a:r>
              <a:rPr b="1" lang="en-US" sz="4250" spc="12" strike="noStrike">
                <a:solidFill>
                  <a:schemeClr val="dk1"/>
                </a:solidFill>
                <a:latin typeface="Trebuchet MS"/>
              </a:rPr>
              <a:t>ROB</a:t>
            </a:r>
            <a:r>
              <a:rPr b="1" lang="en-US" sz="4250" spc="52" strike="noStrike">
                <a:solidFill>
                  <a:schemeClr val="dk1"/>
                </a:solidFill>
                <a:latin typeface="Trebuchet MS"/>
              </a:rPr>
              <a:t>L</a:t>
            </a: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250" spc="18" strike="noStrike">
                <a:solidFill>
                  <a:schemeClr val="dk1"/>
                </a:solidFill>
                <a:latin typeface="Trebuchet MS"/>
              </a:rPr>
              <a:t>M</a:t>
            </a: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4250" spc="9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4250" spc="-372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4250" spc="-375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4250" spc="12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4250" spc="-12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ME</a:t>
            </a:r>
            <a:r>
              <a:rPr b="1" lang="en-US" sz="4250" spc="9" strike="noStrike">
                <a:solidFill>
                  <a:schemeClr val="dk1"/>
                </a:solidFill>
                <a:latin typeface="Trebuchet MS"/>
              </a:rPr>
              <a:t>NT</a:t>
            </a:r>
            <a:br>
              <a:rPr sz="4250"/>
            </a:br>
            <a:br>
              <a:rPr sz="2000"/>
            </a:br>
            <a:r>
              <a:rPr b="1" lang="en-IN" sz="2000" spc="9" strike="noStrike">
                <a:solidFill>
                  <a:schemeClr val="dk1"/>
                </a:solidFill>
                <a:latin typeface="Aptos Narrow"/>
              </a:rPr>
              <a:t>&gt; </a:t>
            </a:r>
            <a:r>
              <a:rPr b="1" lang="en-US" sz="2000" spc="-1" strike="noStrike">
                <a:solidFill>
                  <a:schemeClr val="dk1"/>
                </a:solidFill>
                <a:latin typeface="Aptos Narrow"/>
              </a:rPr>
              <a:t>Potentially leading to discrepancies in compensation</a:t>
            </a:r>
            <a:br>
              <a:rPr sz="2000"/>
            </a:br>
            <a:br>
              <a:rPr sz="2000"/>
            </a:br>
            <a:r>
              <a:rPr b="1" lang="en-IN" sz="2000" spc="9" strike="noStrike">
                <a:solidFill>
                  <a:schemeClr val="dk1"/>
                </a:solidFill>
                <a:latin typeface="Aptos Narrow"/>
              </a:rPr>
              <a:t>&gt; </a:t>
            </a:r>
            <a:r>
              <a:rPr b="1" lang="en-US" sz="2000" spc="-1" strike="noStrike">
                <a:solidFill>
                  <a:schemeClr val="dk1"/>
                </a:solidFill>
                <a:latin typeface="Aptos Narrow"/>
              </a:rPr>
              <a:t>This can result in employee dissatisfaction, decreased motivation, and challenges in retaining top talent</a:t>
            </a:r>
            <a:br>
              <a:rPr sz="2000"/>
            </a:br>
            <a:br>
              <a:rPr sz="2000"/>
            </a:br>
            <a:r>
              <a:rPr b="1" lang="en-IN" sz="2000" spc="9" strike="noStrike">
                <a:solidFill>
                  <a:schemeClr val="dk1"/>
                </a:solidFill>
                <a:latin typeface="Aptos Narrow"/>
              </a:rPr>
              <a:t>&gt; </a:t>
            </a:r>
            <a:r>
              <a:rPr b="1" lang="en-US" sz="2000" spc="-1" strike="noStrike">
                <a:solidFill>
                  <a:schemeClr val="dk1"/>
                </a:solidFill>
                <a:latin typeface="Aptos Narrow"/>
              </a:rPr>
              <a:t>Additionally, there is a concern that the organization may be paying above or below market rates for various positions, impacting overall financial efficiency and competitiveness</a:t>
            </a:r>
            <a:br>
              <a:rPr sz="2500"/>
            </a:br>
            <a:br>
              <a:rPr sz="4250"/>
            </a:b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53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2"/>
          <p:cNvSpPr>
            <a:spLocks noGrp="1"/>
          </p:cNvSpPr>
          <p:nvPr>
            <p:ph type="sldNum" idx="22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093472C6-959A-4E23-8CDE-4607563F2619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object 2"/>
          <p:cNvGrpSpPr/>
          <p:nvPr/>
        </p:nvGrpSpPr>
        <p:grpSpPr>
          <a:xfrm>
            <a:off x="8658360" y="2647800"/>
            <a:ext cx="3533400" cy="3809520"/>
            <a:chOff x="8658360" y="2647800"/>
            <a:chExt cx="3533400" cy="3809520"/>
          </a:xfrm>
        </p:grpSpPr>
        <p:sp>
          <p:nvSpPr>
            <p:cNvPr id="156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456840"/>
                <a:gd name="textAreaBottom" fmla="*/ 457200 h 45684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7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180720"/>
                <a:gd name="textAreaBottom" fmla="*/ 181080 h 180720"/>
              </a:gdLst>
              <a:ah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58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400" cy="3809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263200" cy="13122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2642760"/>
              </a:tabLst>
            </a:pPr>
            <a:r>
              <a:rPr b="1" lang="en-US" sz="4250" spc="4" strike="noStrike">
                <a:solidFill>
                  <a:schemeClr val="dk1"/>
                </a:solidFill>
                <a:latin typeface="Trebuchet MS"/>
              </a:rPr>
              <a:t>PROJECT</a:t>
            </a:r>
            <a:r>
              <a:rPr b="1" lang="en-US" sz="4250" spc="4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OVERVIEW</a:t>
            </a:r>
            <a:endParaRPr b="0" lang="en-US" sz="425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1" name="PlaceHolder 2"/>
          <p:cNvSpPr>
            <a:spLocks noGrp="1"/>
          </p:cNvSpPr>
          <p:nvPr>
            <p:ph type="sldNum" idx="23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F7B5FCED-1E8B-468E-8D32-5CF59BCCBD7E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TextBox 10"/>
          <p:cNvSpPr/>
          <p:nvPr/>
        </p:nvSpPr>
        <p:spPr>
          <a:xfrm>
            <a:off x="990720" y="2133720"/>
            <a:ext cx="792432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Times New Roman"/>
              </a:rPr>
              <a:t>.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To conduct a detailed analysis of the organization's current salary structure to ensure competitive, equitable, and efficient compensation practices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These discrepancies may impact employee morale, retention rates, and financial efficiency.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systematic salary analysis will help address these issues by benchmarking against industry standards and evaluating internal compensation practices.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76280" y="557280"/>
            <a:ext cx="9187920" cy="4420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3200" spc="24" strike="noStrike">
                <a:solidFill>
                  <a:schemeClr val="dk1"/>
                </a:solidFill>
                <a:latin typeface="Trebuchet MS"/>
              </a:rPr>
              <a:t>W</a:t>
            </a:r>
            <a:r>
              <a:rPr b="1" lang="en-US" sz="3200" spc="-21" strike="noStrike">
                <a:solidFill>
                  <a:schemeClr val="dk1"/>
                </a:solidFill>
                <a:latin typeface="Trebuchet MS"/>
              </a:rPr>
              <a:t>H</a:t>
            </a:r>
            <a:r>
              <a:rPr b="1" lang="en-US" sz="3200" spc="18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200" spc="-23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chemeClr val="dk1"/>
                </a:solidFill>
                <a:latin typeface="Trebuchet MS"/>
              </a:rPr>
              <a:t>AR</a:t>
            </a:r>
            <a:r>
              <a:rPr b="1" lang="en-US" sz="3200" spc="12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3200" spc="-15" strike="noStrike">
                <a:solidFill>
                  <a:schemeClr val="dk1"/>
                </a:solidFill>
                <a:latin typeface="Trebuchet MS"/>
              </a:rPr>
              <a:t>H</a:t>
            </a:r>
            <a:r>
              <a:rPr b="1" lang="en-US" sz="3200" spc="12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2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29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3200" spc="12" strike="noStrike">
                <a:solidFill>
                  <a:schemeClr val="dk1"/>
                </a:solidFill>
                <a:latin typeface="Trebuchet MS"/>
              </a:rPr>
              <a:t>D</a:t>
            </a:r>
            <a:r>
              <a:rPr b="1" lang="en-US" sz="3200" spc="-4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1" strike="noStrike">
                <a:solidFill>
                  <a:schemeClr val="dk1"/>
                </a:solidFill>
                <a:latin typeface="Trebuchet MS"/>
              </a:rPr>
              <a:t>U</a:t>
            </a:r>
            <a:r>
              <a:rPr b="1" lang="en-US" sz="3200" spc="9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3200" spc="-26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-12" strike="noStrike">
                <a:solidFill>
                  <a:schemeClr val="dk1"/>
                </a:solidFill>
                <a:latin typeface="Trebuchet MS"/>
              </a:rPr>
              <a:t>R</a:t>
            </a:r>
            <a:r>
              <a:rPr b="1" lang="en-US" sz="3200" spc="4" strike="noStrike">
                <a:solidFill>
                  <a:schemeClr val="dk1"/>
                </a:solidFill>
                <a:latin typeface="Trebuchet MS"/>
              </a:rPr>
              <a:t>S?</a:t>
            </a:r>
            <a:br>
              <a:rPr sz="3200"/>
            </a:br>
            <a:br>
              <a:rPr sz="2500"/>
            </a:br>
            <a:r>
              <a:rPr b="1" lang="en-IN" sz="2500" spc="4" strike="noStrike">
                <a:solidFill>
                  <a:schemeClr val="dk1"/>
                </a:solidFill>
                <a:latin typeface="Aptos Narrow"/>
              </a:rPr>
              <a:t>&gt; </a:t>
            </a:r>
            <a:r>
              <a:rPr b="1" lang="en-IN" sz="2500" spc="-1" strike="noStrike">
                <a:solidFill>
                  <a:schemeClr val="dk1"/>
                </a:solidFill>
                <a:latin typeface="Aptos Narrow"/>
              </a:rPr>
              <a:t>Human Resources (HR) Department</a:t>
            </a:r>
            <a:br>
              <a:rPr sz="2500"/>
            </a:br>
            <a:r>
              <a:rPr b="1" lang="en-IN" sz="2500" spc="-1" strike="noStrike">
                <a:solidFill>
                  <a:schemeClr val="dk1"/>
                </a:solidFill>
                <a:latin typeface="Aptos Narrow"/>
              </a:rPr>
              <a:t>&gt; Finance Team</a:t>
            </a:r>
            <a:br>
              <a:rPr sz="2500"/>
            </a:br>
            <a:r>
              <a:rPr b="1" lang="en-IN" sz="2500" spc="-1" strike="noStrike">
                <a:solidFill>
                  <a:schemeClr val="dk1"/>
                </a:solidFill>
                <a:latin typeface="Aptos Narrow"/>
              </a:rPr>
              <a:t>&gt; Department Heads and Managers</a:t>
            </a:r>
            <a:br>
              <a:rPr sz="2500"/>
            </a:br>
            <a:r>
              <a:rPr b="1" lang="en-IN" sz="2500" spc="-1" strike="noStrike">
                <a:solidFill>
                  <a:schemeClr val="dk1"/>
                </a:solidFill>
                <a:latin typeface="Aptos Narrow"/>
              </a:rPr>
              <a:t>&gt; Executive Leadership</a:t>
            </a:r>
            <a:br>
              <a:rPr sz="2500"/>
            </a:br>
            <a:r>
              <a:rPr b="1" lang="en-IN" sz="2500" spc="-1" strike="noStrike">
                <a:solidFill>
                  <a:schemeClr val="dk1"/>
                </a:solidFill>
                <a:latin typeface="Aptos Narrow"/>
              </a:rPr>
              <a:t>&gt; Employees</a:t>
            </a:r>
            <a:br>
              <a:rPr sz="2500"/>
            </a:br>
            <a:r>
              <a:rPr b="1" lang="en-IN" sz="2500" spc="-1" strike="noStrike">
                <a:solidFill>
                  <a:schemeClr val="dk1"/>
                </a:solidFill>
                <a:latin typeface="Aptos Narrow"/>
              </a:rPr>
              <a:t>&gt; Compensation and Benefits Specialists</a:t>
            </a:r>
            <a:br>
              <a:rPr sz="2500"/>
            </a:br>
            <a:r>
              <a:rPr b="1" lang="en-IN" sz="2500" spc="-1" strike="noStrike">
                <a:solidFill>
                  <a:schemeClr val="dk1"/>
                </a:solidFill>
                <a:latin typeface="Aptos Narrow"/>
              </a:rPr>
              <a:t>&gt; </a:t>
            </a:r>
            <a:r>
              <a:rPr b="1" lang="en-US" sz="2500" spc="-1" strike="noStrike">
                <a:solidFill>
                  <a:schemeClr val="dk1"/>
                </a:solidFill>
                <a:latin typeface="Aptos Narrow"/>
              </a:rPr>
              <a:t>Recruitment and Talent Acquisition Teams</a:t>
            </a:r>
            <a:br>
              <a:rPr sz="2500"/>
            </a:br>
            <a:r>
              <a:rPr b="1" lang="en-US" sz="2500" spc="-1" strike="noStrike">
                <a:solidFill>
                  <a:schemeClr val="dk1"/>
                </a:solidFill>
                <a:latin typeface="Aptos Narrow"/>
              </a:rPr>
              <a:t>&gt; Internal Auditors and Compliance Officers</a:t>
            </a:r>
            <a:br>
              <a:rPr sz="3200"/>
            </a:b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5320" cy="3247560"/>
          </a:xfrm>
          <a:prstGeom prst="rect">
            <a:avLst/>
          </a:prstGeom>
          <a:ln w="0">
            <a:noFill/>
          </a:ln>
        </p:spPr>
      </p:pic>
      <p:sp>
        <p:nvSpPr>
          <p:cNvPr id="167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34240" y="453240"/>
            <a:ext cx="9786600" cy="1563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3600" spc="9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chemeClr val="dk1"/>
                </a:solidFill>
                <a:latin typeface="Trebuchet MS"/>
              </a:rPr>
              <a:t>U</a:t>
            </a:r>
            <a:r>
              <a:rPr b="1" lang="en-US" sz="3600" spc="-1" strike="noStrike">
                <a:solidFill>
                  <a:schemeClr val="dk1"/>
                </a:solidFill>
                <a:latin typeface="Trebuchet MS"/>
              </a:rPr>
              <a:t>R</a:t>
            </a:r>
            <a:r>
              <a:rPr b="1" lang="en-US" sz="3600" spc="4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600" spc="24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3600" spc="9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chemeClr val="dk1"/>
                </a:solidFill>
                <a:latin typeface="Trebuchet MS"/>
              </a:rPr>
              <a:t>LU</a:t>
            </a:r>
            <a:r>
              <a:rPr b="1" lang="en-US" sz="3600" spc="-35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chemeClr val="dk1"/>
                </a:solidFill>
                <a:latin typeface="Trebuchet MS"/>
              </a:rPr>
              <a:t>I</a:t>
            </a:r>
            <a:r>
              <a:rPr b="1" lang="en-US" sz="3600" spc="9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3600" spc="-347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600" spc="-35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3600" spc="-7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Trebuchet MS"/>
              </a:rPr>
              <a:t>D</a:t>
            </a:r>
            <a:r>
              <a:rPr b="1" lang="en-US" sz="3600" spc="32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600" spc="-32" strike="noStrike">
                <a:solidFill>
                  <a:schemeClr val="dk1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3600" spc="58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600" spc="-296" strike="noStrike">
                <a:solidFill>
                  <a:schemeClr val="dk1"/>
                </a:solidFill>
                <a:latin typeface="Trebuchet MS"/>
              </a:rPr>
              <a:t>V</a:t>
            </a:r>
            <a:r>
              <a:rPr b="1" lang="en-US" sz="3600" spc="-35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3600" spc="24" strike="noStrike">
                <a:solidFill>
                  <a:schemeClr val="dk1"/>
                </a:solidFill>
                <a:latin typeface="Trebuchet MS"/>
              </a:rPr>
              <a:t>LU</a:t>
            </a:r>
            <a:r>
              <a:rPr b="1" lang="en-US" sz="3600" spc="-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600" spc="-6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600" spc="-15" strike="noStrike">
                <a:solidFill>
                  <a:schemeClr val="dk1"/>
                </a:solidFill>
                <a:latin typeface="Trebuchet MS"/>
              </a:rPr>
              <a:t>P</a:t>
            </a:r>
            <a:r>
              <a:rPr b="1" lang="en-US" sz="3600" spc="-32" strike="noStrike">
                <a:solidFill>
                  <a:schemeClr val="dk1"/>
                </a:solidFill>
                <a:latin typeface="Trebuchet MS"/>
              </a:rPr>
              <a:t>R</a:t>
            </a:r>
            <a:r>
              <a:rPr b="1" lang="en-US" sz="3600" spc="9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600" spc="-15" strike="noStrike">
                <a:solidFill>
                  <a:schemeClr val="dk1"/>
                </a:solidFill>
                <a:latin typeface="Trebuchet MS"/>
              </a:rPr>
              <a:t>P</a:t>
            </a:r>
            <a:r>
              <a:rPr b="1" lang="en-US" sz="3600" spc="9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3600" spc="-32" strike="noStrike">
                <a:solidFill>
                  <a:schemeClr val="dk1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chemeClr val="dk1"/>
                </a:solidFill>
                <a:latin typeface="Trebuchet MS"/>
              </a:rPr>
              <a:t>I</a:t>
            </a:r>
            <a:r>
              <a:rPr b="1" lang="en-US" sz="3600" spc="9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Trebuchet MS"/>
              </a:rPr>
              <a:t>N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71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2"/>
          <p:cNvSpPr>
            <a:spLocks noGrp="1"/>
          </p:cNvSpPr>
          <p:nvPr>
            <p:ph type="sldNum" idx="24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F3B0C358-8448-477A-9B56-070AE7FBF0AA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2666880" y="1418400"/>
            <a:ext cx="88372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Gather detailed salary data, job descriptions, performance evaluations, and industry benchmarks.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Integrate data from various sources to create a cohesive view of compensation practice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Analyze salary data to evaluate alignment with job roles, responsibilities, and performance metrics.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Identify and address any internal salary disparities.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Compare current salaries with industry standards and regional averages.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Assess the organization’s competitiveness in the job market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Detect any unjustified salary differences among employees in similar roles or departments.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Provide insights into the causes of these discrepancies.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56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chemeClr val="dk1"/>
                </a:solidFill>
                <a:latin typeface="Trebuchet MS"/>
              </a:rPr>
              <a:t>Dataset Description</a:t>
            </a:r>
            <a:br>
              <a:rPr sz="4800"/>
            </a:br>
            <a:br>
              <a:rPr sz="4800"/>
            </a:br>
            <a:r>
              <a:rPr b="1" lang="en-US" sz="2500" spc="-1" strike="noStrike">
                <a:solidFill>
                  <a:schemeClr val="dk1"/>
                </a:solidFill>
                <a:latin typeface="Aptos Narrow"/>
              </a:rPr>
              <a:t>Name of the employees</a:t>
            </a:r>
            <a:br>
              <a:rPr sz="2500"/>
            </a:br>
            <a:r>
              <a:rPr b="1" lang="en-US" sz="2500" spc="-1" strike="noStrike">
                <a:solidFill>
                  <a:schemeClr val="dk1"/>
                </a:solidFill>
                <a:latin typeface="Aptos Narrow"/>
              </a:rPr>
              <a:t>Purpose: To analyze salary structures, assess internal equity, benchmark against industry standards, and identify areas for adjustment and optimization.</a:t>
            </a:r>
            <a:br>
              <a:rPr sz="2500"/>
            </a:br>
            <a:br>
              <a:rPr sz="4800"/>
            </a:br>
            <a:r>
              <a:rPr b="1" lang="en-IN" sz="2500" spc="-1" strike="noStrike">
                <a:solidFill>
                  <a:schemeClr val="dk1"/>
                </a:solidFill>
                <a:latin typeface="Aptos Narrow"/>
              </a:rPr>
              <a:t>Data Sources:</a:t>
            </a:r>
            <a:br>
              <a:rPr sz="2500"/>
            </a:br>
            <a:r>
              <a:rPr b="1" lang="en-IN" sz="2500" spc="-1" strike="noStrike">
                <a:solidFill>
                  <a:schemeClr val="dk1"/>
                </a:solidFill>
                <a:latin typeface="Aptos Narrow"/>
              </a:rPr>
              <a:t>Internal Sources: HR databases, payroll systems, performance management systems, employee records.</a:t>
            </a:r>
            <a:br>
              <a:rPr sz="2500"/>
            </a:br>
            <a:br>
              <a:rPr sz="2500"/>
            </a:br>
            <a:r>
              <a:rPr b="1" lang="en-IN" sz="2500" spc="-1" strike="noStrike">
                <a:solidFill>
                  <a:schemeClr val="dk1"/>
                </a:solidFill>
                <a:latin typeface="Aptos Narrow"/>
              </a:rPr>
              <a:t>External Sources: Industry salary surveys, regional salary benchmarks, job market reports.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5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5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5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5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5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5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5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5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5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5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5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5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5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5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7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79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6720" cy="341928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286000" y="654840"/>
            <a:ext cx="9067320" cy="47822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4000" spc="-1" strike="noStrike">
                <a:solidFill>
                  <a:schemeClr val="dk1"/>
                </a:solidFill>
                <a:latin typeface="Trebuchet MS"/>
              </a:rPr>
              <a:t>THE </a:t>
            </a:r>
            <a:r>
              <a:rPr b="1" lang="en-US" sz="4000" spc="-1" strike="noStrike">
                <a:solidFill>
                  <a:schemeClr val="dk1"/>
                </a:solidFill>
                <a:latin typeface="Trebuchet MS"/>
              </a:rPr>
              <a:t>"WOW" IN OUR SOLUTION</a:t>
            </a:r>
            <a:br>
              <a:rPr sz="2100"/>
            </a:br>
            <a:r>
              <a:rPr b="1" lang="en-US" sz="2100" spc="18" strike="noStrike">
                <a:solidFill>
                  <a:schemeClr val="dk1"/>
                </a:solidFill>
                <a:latin typeface="Aptos Narrow"/>
              </a:rPr>
              <a:t>1. Advanced Predictive Analytics:Feature: Utilizes sophisticated predictive analytics to forecast future salary trends and impacts of compensation adjustments.WOW Factor: Provides data-driven projections that help you plan and adapt to future market conditions, ensuring long-term strategic alignment.</a:t>
            </a:r>
            <a:br>
              <a:rPr sz="2100"/>
            </a:br>
            <a:br>
              <a:rPr sz="2100"/>
            </a:br>
            <a:r>
              <a:rPr b="1" lang="en-US" sz="2100" spc="18" strike="noStrike">
                <a:solidFill>
                  <a:schemeClr val="dk1"/>
                </a:solidFill>
                <a:latin typeface="Aptos Narrow"/>
              </a:rPr>
              <a:t>2. Real-Time Market Benchmarking:Feature: Offers real-time access to industry salary benchmarks and market trends through dynamic data feeds and integrations.WOW Factor: Ensures your compensation strategy remains current and competitive with up-to-date market insights, giving you a strategic edge in talent acquisition.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1" name="object 8"/>
          <p:cNvSpPr/>
          <p:nvPr/>
        </p:nvSpPr>
        <p:spPr>
          <a:xfrm>
            <a:off x="11277360" y="6473160"/>
            <a:ext cx="228240" cy="2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A3F965CC-9210-45D6-B3AB-A2348FF314F7}" type="slidenum">
              <a:rPr b="0" lang="en-US" sz="15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8"/>
          <p:cNvSpPr/>
          <p:nvPr/>
        </p:nvSpPr>
        <p:spPr>
          <a:xfrm>
            <a:off x="2743200" y="2354760"/>
            <a:ext cx="8533800" cy="9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LibreOffice/24.2.3.2$Linux_X86_64 LibreOffice_project/433d9c2ded56988e8a90e6b2e771ee4e6a5ab2ba</Application>
  <AppVersion>15.0000</AppVersion>
  <Words>685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en-US</dc:language>
  <cp:lastModifiedBy/>
  <dcterms:modified xsi:type="dcterms:W3CDTF">2024-08-31T19:07:42Z</dcterms:modified>
  <cp:revision>19</cp:revision>
  <dc:subject/>
  <dc:title>Face Mask Detection using Convolutional Neural Network (CNN)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12</vt:i4>
  </property>
</Properties>
</file>