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24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94660"/>
  </p:normalViewPr>
  <p:slideViewPr>
    <p:cSldViewPr>
      <p:cViewPr varScale="1">
        <p:scale>
          <a:sx n="77" d="100"/>
          <a:sy n="77" d="100"/>
        </p:scale>
        <p:origin x="133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 /><Relationship Id="rId2" Type="http://schemas.microsoft.com/office/2011/relationships/chartColorStyle" Target="colors3.xml" /><Relationship Id="rId1" Type="http://schemas.microsoft.com/office/2011/relationships/chartStyle" Target="style3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AC-4F28-877B-E3CED437A6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AC-4F28-877B-E3CED437A6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AC-4F28-877B-E3CED437A6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0417311"/>
        <c:axId val="724908751"/>
      </c:barChart>
      <c:catAx>
        <c:axId val="800417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4908751"/>
        <c:crosses val="autoZero"/>
        <c:auto val="1"/>
        <c:lblAlgn val="ctr"/>
        <c:lblOffset val="100"/>
        <c:noMultiLvlLbl val="0"/>
      </c:catAx>
      <c:valAx>
        <c:axId val="72490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417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8E-49DD-AFDC-DC0B1CA2D8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8E-49DD-AFDC-DC0B1CA2D8E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8E-49DD-AFDC-DC0B1CA2D8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00420559"/>
        <c:axId val="587975887"/>
        <c:axId val="728854431"/>
      </c:bar3DChart>
      <c:catAx>
        <c:axId val="800420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975887"/>
        <c:crosses val="autoZero"/>
        <c:auto val="1"/>
        <c:lblAlgn val="ctr"/>
        <c:lblOffset val="100"/>
        <c:noMultiLvlLbl val="0"/>
      </c:catAx>
      <c:valAx>
        <c:axId val="587975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420559"/>
        <c:crosses val="autoZero"/>
        <c:crossBetween val="between"/>
      </c:valAx>
      <c:serAx>
        <c:axId val="7288544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975887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64-4CB5-9607-34B085DF41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ltUp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64-4CB5-9607-34B085DF41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1844623"/>
        <c:axId val="793735759"/>
      </c:areaChart>
      <c:dateAx>
        <c:axId val="691844623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3735759"/>
        <c:crosses val="autoZero"/>
        <c:auto val="1"/>
        <c:lblOffset val="100"/>
        <c:baseTimeUnit val="months"/>
      </c:dateAx>
      <c:valAx>
        <c:axId val="793735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8446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tx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lt1"/>
      </a:solidFill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solidFill>
        <a:schemeClr val="lt1"/>
      </a:solid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C81BE0-42FB-4716-A177-F8D057D02423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265C649-1B46-43EC-8D2C-7673C55B1BA6}">
      <dgm:prSet phldrT="[Text]"/>
      <dgm:spPr/>
      <dgm:t>
        <a:bodyPr/>
        <a:lstStyle/>
        <a:p>
          <a:r>
            <a:rPr lang="en-US" dirty="0"/>
            <a:t>aa</a:t>
          </a:r>
          <a:endParaRPr lang="en-IN" dirty="0"/>
        </a:p>
      </dgm:t>
    </dgm:pt>
    <dgm:pt modelId="{CD35B467-30CA-4064-8EAA-AFB6731C81C6}" type="parTrans" cxnId="{80717AF7-1406-40A8-AA3C-9281B0AE8F43}">
      <dgm:prSet/>
      <dgm:spPr/>
      <dgm:t>
        <a:bodyPr/>
        <a:lstStyle/>
        <a:p>
          <a:endParaRPr lang="en-IN"/>
        </a:p>
      </dgm:t>
    </dgm:pt>
    <dgm:pt modelId="{65A5893E-4E20-468A-80F4-137C0C90C970}" type="sibTrans" cxnId="{80717AF7-1406-40A8-AA3C-9281B0AE8F43}">
      <dgm:prSet/>
      <dgm:spPr/>
      <dgm:t>
        <a:bodyPr/>
        <a:lstStyle/>
        <a:p>
          <a:endParaRPr lang="en-IN"/>
        </a:p>
      </dgm:t>
    </dgm:pt>
    <dgm:pt modelId="{DF6056C4-A8EC-4825-B2AE-185B6972E92C}">
      <dgm:prSet phldrT="[Text]" phldr="1"/>
      <dgm:spPr/>
      <dgm:t>
        <a:bodyPr/>
        <a:lstStyle/>
        <a:p>
          <a:endParaRPr lang="en-IN" dirty="0"/>
        </a:p>
      </dgm:t>
    </dgm:pt>
    <dgm:pt modelId="{184F4A57-289E-4746-871C-2F760AAC314B}" type="parTrans" cxnId="{62DB8700-869C-4627-BD0B-BC4687537B4A}">
      <dgm:prSet/>
      <dgm:spPr/>
      <dgm:t>
        <a:bodyPr/>
        <a:lstStyle/>
        <a:p>
          <a:endParaRPr lang="en-IN"/>
        </a:p>
      </dgm:t>
    </dgm:pt>
    <dgm:pt modelId="{8D172038-C881-49B2-854C-F23855689278}" type="sibTrans" cxnId="{62DB8700-869C-4627-BD0B-BC4687537B4A}">
      <dgm:prSet/>
      <dgm:spPr/>
      <dgm:t>
        <a:bodyPr/>
        <a:lstStyle/>
        <a:p>
          <a:endParaRPr lang="en-IN"/>
        </a:p>
      </dgm:t>
    </dgm:pt>
    <dgm:pt modelId="{5448D89A-FA8C-4384-9BE3-C3D710971883}">
      <dgm:prSet phldrT="[Text]"/>
      <dgm:spPr/>
      <dgm:t>
        <a:bodyPr/>
        <a:lstStyle/>
        <a:p>
          <a:r>
            <a:rPr lang="en-US" dirty="0" err="1"/>
            <a:t>ugg</a:t>
          </a:r>
          <a:endParaRPr lang="en-IN" dirty="0"/>
        </a:p>
      </dgm:t>
    </dgm:pt>
    <dgm:pt modelId="{A862CAFD-2704-4842-A603-696DE1BC5EFE}" type="parTrans" cxnId="{9F8A4F4C-EE1D-4273-BD56-159C58E16894}">
      <dgm:prSet/>
      <dgm:spPr/>
      <dgm:t>
        <a:bodyPr/>
        <a:lstStyle/>
        <a:p>
          <a:endParaRPr lang="en-IN"/>
        </a:p>
      </dgm:t>
    </dgm:pt>
    <dgm:pt modelId="{97A98329-B371-45C7-9730-4B9E79D7E5E1}" type="sibTrans" cxnId="{9F8A4F4C-EE1D-4273-BD56-159C58E16894}">
      <dgm:prSet/>
      <dgm:spPr/>
      <dgm:t>
        <a:bodyPr/>
        <a:lstStyle/>
        <a:p>
          <a:endParaRPr lang="en-IN"/>
        </a:p>
      </dgm:t>
    </dgm:pt>
    <dgm:pt modelId="{78AA7517-FCCC-439E-B114-1F45BA875C6B}">
      <dgm:prSet phldrT="[Text]" phldr="1"/>
      <dgm:spPr/>
      <dgm:t>
        <a:bodyPr/>
        <a:lstStyle/>
        <a:p>
          <a:endParaRPr lang="en-IN"/>
        </a:p>
      </dgm:t>
    </dgm:pt>
    <dgm:pt modelId="{71065FB2-494C-43FA-9358-F79304896FB4}" type="parTrans" cxnId="{D0A1AC1C-2FC9-4C67-A16F-CE10BB9C7D28}">
      <dgm:prSet/>
      <dgm:spPr/>
      <dgm:t>
        <a:bodyPr/>
        <a:lstStyle/>
        <a:p>
          <a:endParaRPr lang="en-IN"/>
        </a:p>
      </dgm:t>
    </dgm:pt>
    <dgm:pt modelId="{3D9CB048-FB84-478C-8822-2F9421648DA5}" type="sibTrans" cxnId="{D0A1AC1C-2FC9-4C67-A16F-CE10BB9C7D28}">
      <dgm:prSet/>
      <dgm:spPr/>
      <dgm:t>
        <a:bodyPr/>
        <a:lstStyle/>
        <a:p>
          <a:endParaRPr lang="en-IN"/>
        </a:p>
      </dgm:t>
    </dgm:pt>
    <dgm:pt modelId="{FD8F4217-A781-469F-91CE-D86FBE247351}" type="pres">
      <dgm:prSet presAssocID="{6AC81BE0-42FB-4716-A177-F8D057D02423}" presName="linear" presStyleCnt="0">
        <dgm:presLayoutVars>
          <dgm:animLvl val="lvl"/>
          <dgm:resizeHandles val="exact"/>
        </dgm:presLayoutVars>
      </dgm:prSet>
      <dgm:spPr/>
    </dgm:pt>
    <dgm:pt modelId="{759FB9A4-BCDC-48C7-9CEE-C308FA0BCC15}" type="pres">
      <dgm:prSet presAssocID="{7265C649-1B46-43EC-8D2C-7673C55B1BA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1643B4B-AB03-4203-B777-2FF71B008052}" type="pres">
      <dgm:prSet presAssocID="{7265C649-1B46-43EC-8D2C-7673C55B1BA6}" presName="childText" presStyleLbl="revTx" presStyleIdx="0" presStyleCnt="2">
        <dgm:presLayoutVars>
          <dgm:bulletEnabled val="1"/>
        </dgm:presLayoutVars>
      </dgm:prSet>
      <dgm:spPr/>
    </dgm:pt>
    <dgm:pt modelId="{2AE04DAF-DE87-4792-A1D4-549296CAA6B6}" type="pres">
      <dgm:prSet presAssocID="{5448D89A-FA8C-4384-9BE3-C3D71097188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6E31F4A-D31F-462B-B531-0D162672049D}" type="pres">
      <dgm:prSet presAssocID="{5448D89A-FA8C-4384-9BE3-C3D71097188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2DB8700-869C-4627-BD0B-BC4687537B4A}" srcId="{7265C649-1B46-43EC-8D2C-7673C55B1BA6}" destId="{DF6056C4-A8EC-4825-B2AE-185B6972E92C}" srcOrd="0" destOrd="0" parTransId="{184F4A57-289E-4746-871C-2F760AAC314B}" sibTransId="{8D172038-C881-49B2-854C-F23855689278}"/>
    <dgm:cxn modelId="{D0A1AC1C-2FC9-4C67-A16F-CE10BB9C7D28}" srcId="{5448D89A-FA8C-4384-9BE3-C3D710971883}" destId="{78AA7517-FCCC-439E-B114-1F45BA875C6B}" srcOrd="0" destOrd="0" parTransId="{71065FB2-494C-43FA-9358-F79304896FB4}" sibTransId="{3D9CB048-FB84-478C-8822-2F9421648DA5}"/>
    <dgm:cxn modelId="{1B4F2830-5801-4F99-9609-171F42411C75}" type="presOf" srcId="{5448D89A-FA8C-4384-9BE3-C3D710971883}" destId="{2AE04DAF-DE87-4792-A1D4-549296CAA6B6}" srcOrd="0" destOrd="0" presId="urn:microsoft.com/office/officeart/2005/8/layout/vList2"/>
    <dgm:cxn modelId="{9F8A4F4C-EE1D-4273-BD56-159C58E16894}" srcId="{6AC81BE0-42FB-4716-A177-F8D057D02423}" destId="{5448D89A-FA8C-4384-9BE3-C3D710971883}" srcOrd="1" destOrd="0" parTransId="{A862CAFD-2704-4842-A603-696DE1BC5EFE}" sibTransId="{97A98329-B371-45C7-9730-4B9E79D7E5E1}"/>
    <dgm:cxn modelId="{3C618799-6A3F-4217-A2C9-BA288F1F7168}" type="presOf" srcId="{6AC81BE0-42FB-4716-A177-F8D057D02423}" destId="{FD8F4217-A781-469F-91CE-D86FBE247351}" srcOrd="0" destOrd="0" presId="urn:microsoft.com/office/officeart/2005/8/layout/vList2"/>
    <dgm:cxn modelId="{634A49C8-E205-4267-B22D-745DE5F7921A}" type="presOf" srcId="{DF6056C4-A8EC-4825-B2AE-185B6972E92C}" destId="{81643B4B-AB03-4203-B777-2FF71B008052}" srcOrd="0" destOrd="0" presId="urn:microsoft.com/office/officeart/2005/8/layout/vList2"/>
    <dgm:cxn modelId="{C81CFECB-B0CF-4508-92BB-BAF9A888535E}" type="presOf" srcId="{7265C649-1B46-43EC-8D2C-7673C55B1BA6}" destId="{759FB9A4-BCDC-48C7-9CEE-C308FA0BCC15}" srcOrd="0" destOrd="0" presId="urn:microsoft.com/office/officeart/2005/8/layout/vList2"/>
    <dgm:cxn modelId="{B62C9CD1-9589-4271-A785-A6805408F362}" type="presOf" srcId="{78AA7517-FCCC-439E-B114-1F45BA875C6B}" destId="{86E31F4A-D31F-462B-B531-0D162672049D}" srcOrd="0" destOrd="0" presId="urn:microsoft.com/office/officeart/2005/8/layout/vList2"/>
    <dgm:cxn modelId="{80717AF7-1406-40A8-AA3C-9281B0AE8F43}" srcId="{6AC81BE0-42FB-4716-A177-F8D057D02423}" destId="{7265C649-1B46-43EC-8D2C-7673C55B1BA6}" srcOrd="0" destOrd="0" parTransId="{CD35B467-30CA-4064-8EAA-AFB6731C81C6}" sibTransId="{65A5893E-4E20-468A-80F4-137C0C90C970}"/>
    <dgm:cxn modelId="{575CDEA6-5A74-49C6-965E-8A0A03060288}" type="presParOf" srcId="{FD8F4217-A781-469F-91CE-D86FBE247351}" destId="{759FB9A4-BCDC-48C7-9CEE-C308FA0BCC15}" srcOrd="0" destOrd="0" presId="urn:microsoft.com/office/officeart/2005/8/layout/vList2"/>
    <dgm:cxn modelId="{1376E6DB-1535-4FE0-8D2D-853AD1D15206}" type="presParOf" srcId="{FD8F4217-A781-469F-91CE-D86FBE247351}" destId="{81643B4B-AB03-4203-B777-2FF71B008052}" srcOrd="1" destOrd="0" presId="urn:microsoft.com/office/officeart/2005/8/layout/vList2"/>
    <dgm:cxn modelId="{647323A4-4B2D-4A4D-B902-71DEA2F7939A}" type="presParOf" srcId="{FD8F4217-A781-469F-91CE-D86FBE247351}" destId="{2AE04DAF-DE87-4792-A1D4-549296CAA6B6}" srcOrd="2" destOrd="0" presId="urn:microsoft.com/office/officeart/2005/8/layout/vList2"/>
    <dgm:cxn modelId="{A39F236F-A2F3-4B49-B546-9C1FF09E67EA}" type="presParOf" srcId="{FD8F4217-A781-469F-91CE-D86FBE247351}" destId="{86E31F4A-D31F-462B-B531-0D162672049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FB9A4-BCDC-48C7-9CEE-C308FA0BCC15}">
      <dsp:nvSpPr>
        <dsp:cNvPr id="0" name=""/>
        <dsp:cNvSpPr/>
      </dsp:nvSpPr>
      <dsp:spPr>
        <a:xfrm>
          <a:off x="0" y="495"/>
          <a:ext cx="45719" cy="150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aa</a:t>
          </a:r>
          <a:endParaRPr lang="en-IN" sz="500" kern="1200" dirty="0"/>
        </a:p>
      </dsp:txBody>
      <dsp:txXfrm>
        <a:off x="2232" y="2727"/>
        <a:ext cx="41255" cy="145832"/>
      </dsp:txXfrm>
    </dsp:sp>
    <dsp:sp modelId="{81643B4B-AB03-4203-B777-2FF71B008052}">
      <dsp:nvSpPr>
        <dsp:cNvPr id="0" name=""/>
        <dsp:cNvSpPr/>
      </dsp:nvSpPr>
      <dsp:spPr>
        <a:xfrm>
          <a:off x="0" y="150792"/>
          <a:ext cx="45719" cy="49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2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400" kern="1200" dirty="0"/>
        </a:p>
      </dsp:txBody>
      <dsp:txXfrm>
        <a:off x="0" y="150792"/>
        <a:ext cx="45719" cy="49114"/>
      </dsp:txXfrm>
    </dsp:sp>
    <dsp:sp modelId="{2AE04DAF-DE87-4792-A1D4-549296CAA6B6}">
      <dsp:nvSpPr>
        <dsp:cNvPr id="0" name=""/>
        <dsp:cNvSpPr/>
      </dsp:nvSpPr>
      <dsp:spPr>
        <a:xfrm>
          <a:off x="0" y="199906"/>
          <a:ext cx="45719" cy="150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ugg</a:t>
          </a:r>
          <a:endParaRPr lang="en-IN" sz="500" kern="1200" dirty="0"/>
        </a:p>
      </dsp:txBody>
      <dsp:txXfrm>
        <a:off x="2232" y="202138"/>
        <a:ext cx="41255" cy="145832"/>
      </dsp:txXfrm>
    </dsp:sp>
    <dsp:sp modelId="{86E31F4A-D31F-462B-B531-0D162672049D}">
      <dsp:nvSpPr>
        <dsp:cNvPr id="0" name=""/>
        <dsp:cNvSpPr/>
      </dsp:nvSpPr>
      <dsp:spPr>
        <a:xfrm>
          <a:off x="0" y="350202"/>
          <a:ext cx="45719" cy="49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2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400" kern="1200"/>
        </a:p>
      </dsp:txBody>
      <dsp:txXfrm>
        <a:off x="0" y="350202"/>
        <a:ext cx="45719" cy="49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2336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1458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4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656865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1052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85508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20012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11819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40846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06211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9528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1564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0902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871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3753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4461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3354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785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7" r:id="rId1"/>
    <p:sldLayoutId id="2147484248" r:id="rId2"/>
    <p:sldLayoutId id="2147484249" r:id="rId3"/>
    <p:sldLayoutId id="2147484250" r:id="rId4"/>
    <p:sldLayoutId id="2147484251" r:id="rId5"/>
    <p:sldLayoutId id="2147484252" r:id="rId6"/>
    <p:sldLayoutId id="2147484253" r:id="rId7"/>
    <p:sldLayoutId id="2147484254" r:id="rId8"/>
    <p:sldLayoutId id="2147484255" r:id="rId9"/>
    <p:sldLayoutId id="2147484256" r:id="rId10"/>
    <p:sldLayoutId id="2147484257" r:id="rId11"/>
    <p:sldLayoutId id="2147484258" r:id="rId12"/>
    <p:sldLayoutId id="2147484259" r:id="rId13"/>
    <p:sldLayoutId id="2147484260" r:id="rId14"/>
    <p:sldLayoutId id="2147484261" r:id="rId15"/>
    <p:sldLayoutId id="2147484262" r:id="rId16"/>
    <p:sldLayoutId id="214748426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7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7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 /><Relationship Id="rId3" Type="http://schemas.openxmlformats.org/officeDocument/2006/relationships/image" Target="../media/image1.png" /><Relationship Id="rId7" Type="http://schemas.openxmlformats.org/officeDocument/2006/relationships/diagramColors" Target="../diagrams/colors1.xml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Relationship Id="rId6" Type="http://schemas.openxmlformats.org/officeDocument/2006/relationships/diagramQuickStyle" Target="../diagrams/quickStyle1.xml" /><Relationship Id="rId5" Type="http://schemas.openxmlformats.org/officeDocument/2006/relationships/diagramLayout" Target="../diagrams/layout1.xml" /><Relationship Id="rId4" Type="http://schemas.openxmlformats.org/officeDocument/2006/relationships/diagramData" Target="../diagrams/data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BHUVANESWARI. P</a:t>
            </a:r>
          </a:p>
          <a:p>
            <a:r>
              <a:rPr lang="en-US" sz="2400" dirty="0"/>
              <a:t>REGISTER NO</a:t>
            </a:r>
            <a:r>
              <a:rPr lang="en-US" sz="2400"/>
              <a:t>: 31220476</a:t>
            </a:r>
            <a:r>
              <a:rPr lang="en-US" sz="2400" dirty="0"/>
              <a:t>5</a:t>
            </a:r>
          </a:p>
          <a:p>
            <a:r>
              <a:rPr lang="en-US" sz="2400" dirty="0"/>
              <a:t>DEPARTMENT:ACCOUNTING AND FINANCE </a:t>
            </a:r>
          </a:p>
          <a:p>
            <a:r>
              <a:rPr lang="en-US" sz="2400" dirty="0"/>
              <a:t>COLLEGE: THIRUMURUGAN ARTS AND SCIENCE WOMEN’S  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5AFDDC1-7952-5978-24E9-EC3A81A916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82157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2BB6CF1-409B-19E7-290B-0A8DEB7127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6510515"/>
              </p:ext>
            </p:extLst>
          </p:nvPr>
        </p:nvGraphicFramePr>
        <p:xfrm>
          <a:off x="1944547" y="3581400"/>
          <a:ext cx="8266253" cy="2556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85D2770-B68F-0A4A-A65D-40CD36920444}"/>
              </a:ext>
            </a:extLst>
          </p:cNvPr>
          <p:cNvSpPr txBox="1"/>
          <p:nvPr/>
        </p:nvSpPr>
        <p:spPr>
          <a:xfrm>
            <a:off x="944881" y="1325880"/>
            <a:ext cx="59893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ANALYSIS IS THE MOST CRUCIAL PART OF THE ANY RESEARCH DATA ANALYSIS SUMMARIZES COLLECTED DATA</a:t>
            </a:r>
          </a:p>
          <a:p>
            <a:endParaRPr lang="en-US"/>
          </a:p>
          <a:p>
            <a:endParaRPr lang="en-US" dirty="0"/>
          </a:p>
          <a:p>
            <a:r>
              <a:rPr lang="en-US" dirty="0"/>
              <a:t>     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CF960A-06FD-22CC-9880-CDE2D515E5C6}"/>
              </a:ext>
            </a:extLst>
          </p:cNvPr>
          <p:cNvSpPr txBox="1"/>
          <p:nvPr/>
        </p:nvSpPr>
        <p:spPr>
          <a:xfrm flipH="1">
            <a:off x="1112519" y="2164081"/>
            <a:ext cx="3764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 involves the interpretation of data gathered through the use of analytical and logical reasoning to determine patterns, relationships or trends.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Image result for tom and jerry">
            <a:extLst>
              <a:ext uri="{FF2B5EF4-FFF2-40B4-BE49-F238E27FC236}">
                <a16:creationId xmlns:a16="http://schemas.microsoft.com/office/drawing/2014/main" id="{EB535E0B-C694-696E-DDE4-2599161C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048000"/>
            <a:ext cx="2280825" cy="240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AB3CA9-3C22-E5DE-55A7-90B232A83704}"/>
              </a:ext>
            </a:extLst>
          </p:cNvPr>
          <p:cNvSpPr txBox="1"/>
          <p:nvPr/>
        </p:nvSpPr>
        <p:spPr>
          <a:xfrm>
            <a:off x="755332" y="1371600"/>
            <a:ext cx="6483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employee performance analysis solution for evaluating and managing employee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leverage Excel’s powerful tools – such as filtering, pivot tables, chart and conditional formatting the project transforms raw performance data into actionable insights.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01000" y="3429000"/>
            <a:ext cx="4876800" cy="317784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6AE1FB-4ED6-54F0-710C-F65AC711A77F}"/>
              </a:ext>
            </a:extLst>
          </p:cNvPr>
          <p:cNvSpPr txBox="1"/>
          <p:nvPr/>
        </p:nvSpPr>
        <p:spPr>
          <a:xfrm>
            <a:off x="1295400" y="1905000"/>
            <a:ext cx="67669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 performance analysis using excel involves evaluating</a:t>
            </a:r>
          </a:p>
          <a:p>
            <a:r>
              <a:rPr lang="en-US" dirty="0"/>
              <a:t>And measuring an employee work effectiveness and efficiency </a:t>
            </a:r>
          </a:p>
          <a:p>
            <a:r>
              <a:rPr lang="en-US" dirty="0"/>
              <a:t>Based on key performance indicators (</a:t>
            </a:r>
            <a:r>
              <a:rPr lang="en-IN" dirty="0"/>
              <a:t>KPI).</a:t>
            </a:r>
          </a:p>
          <a:p>
            <a:endParaRPr lang="en-IN" dirty="0"/>
          </a:p>
          <a:p>
            <a:r>
              <a:rPr lang="en-IN" dirty="0"/>
              <a:t>This data is them analysis using excel condition formatting.  To identify</a:t>
            </a:r>
          </a:p>
          <a:p>
            <a:r>
              <a:rPr lang="en-IN" dirty="0"/>
              <a:t>Patterns, strengths, and areas for improvement.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982CC752-2A1B-0270-26E6-E0FCDD28D8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3614887"/>
              </p:ext>
            </p:extLst>
          </p:nvPr>
        </p:nvGraphicFramePr>
        <p:xfrm>
          <a:off x="868681" y="1828800"/>
          <a:ext cx="45719" cy="399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FA645E4-916E-659F-38AA-B651E2743F63}"/>
              </a:ext>
            </a:extLst>
          </p:cNvPr>
          <p:cNvSpPr txBox="1"/>
          <p:nvPr/>
        </p:nvSpPr>
        <p:spPr>
          <a:xfrm>
            <a:off x="1219200" y="1644268"/>
            <a:ext cx="624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   A  project summary is a document or part of a larger document that’s comprehensive but concise in providing an overview of the proposed project, including key details.</a:t>
            </a:r>
          </a:p>
          <a:p>
            <a:endParaRPr lang="en-US" dirty="0"/>
          </a:p>
          <a:p>
            <a:r>
              <a:rPr lang="en-US" dirty="0"/>
              <a:t>* It also outline the project’s objectives, background information to place it in context, requirements, problems, analysis and ends with a conclusion.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37A5D8-1650-1EE1-FEF0-651EB6B4D143}"/>
              </a:ext>
            </a:extLst>
          </p:cNvPr>
          <p:cNvSpPr txBox="1"/>
          <p:nvPr/>
        </p:nvSpPr>
        <p:spPr>
          <a:xfrm flipH="1">
            <a:off x="533400" y="1695450"/>
            <a:ext cx="5410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</a:t>
            </a:r>
            <a:r>
              <a:rPr lang="en-US" u="sng" dirty="0"/>
              <a:t>In the context of a company.  Employees are the end users of products and services that the company purchases for them to use.</a:t>
            </a:r>
          </a:p>
          <a:p>
            <a:endParaRPr lang="en-US" u="sng" dirty="0"/>
          </a:p>
          <a:p>
            <a:r>
              <a:rPr lang="en-US" u="sng" dirty="0"/>
              <a:t>     They are hands-on customers who work directly with product and tools to achieve their organization’s business goals.</a:t>
            </a:r>
            <a:endParaRPr lang="en-IN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EE29D11-F7C8-9BDB-9577-0759DF2B51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2864551"/>
              </p:ext>
            </p:extLst>
          </p:nvPr>
        </p:nvGraphicFramePr>
        <p:xfrm>
          <a:off x="1705610" y="4747260"/>
          <a:ext cx="4588510" cy="1726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708C5F-9C1C-99CB-FACE-6412D07D2B52}"/>
              </a:ext>
            </a:extLst>
          </p:cNvPr>
          <p:cNvSpPr txBox="1"/>
          <p:nvPr/>
        </p:nvSpPr>
        <p:spPr>
          <a:xfrm flipH="1">
            <a:off x="4008119" y="2019300"/>
            <a:ext cx="37642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*Better Performance Management : Helps in recognizing top performance and addressing under performance , ultimately improved overall productivity.</a:t>
            </a:r>
          </a:p>
          <a:p>
            <a:r>
              <a:rPr lang="en-US" dirty="0"/>
              <a:t>Cost-Effective Solution: Leverage the widely accessible excel platform ,avoiding the needs for expensive software or tools.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0F60AF-F496-C81A-B072-A504D6A296BB}"/>
              </a:ext>
            </a:extLst>
          </p:cNvPr>
          <p:cNvSpPr txBox="1"/>
          <p:nvPr/>
        </p:nvSpPr>
        <p:spPr>
          <a:xfrm flipH="1">
            <a:off x="1188719" y="1600200"/>
            <a:ext cx="48615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Employee ID: unique identifier for each employee in the organization.</a:t>
            </a:r>
          </a:p>
          <a:p>
            <a:pPr marL="342900" indent="-342900">
              <a:buAutoNum type="arabicPeriod"/>
            </a:pPr>
            <a:r>
              <a:rPr lang="en-US" dirty="0"/>
              <a:t>First Name : The first name of the employee. </a:t>
            </a:r>
          </a:p>
          <a:p>
            <a:pPr marL="342900" indent="-342900">
              <a:buAutoNum type="arabicPeriod"/>
            </a:pPr>
            <a:r>
              <a:rPr lang="en-US" dirty="0"/>
              <a:t>Last Name : The last name of the employee. </a:t>
            </a:r>
          </a:p>
          <a:p>
            <a:pPr marL="342900" indent="-342900">
              <a:buAutoNum type="arabicPeriod"/>
            </a:pPr>
            <a:r>
              <a:rPr lang="en-US" dirty="0"/>
              <a:t>Email: The email address associated with the employee`s communication within the organization.</a:t>
            </a:r>
          </a:p>
          <a:p>
            <a:pPr marL="342900" indent="-342900">
              <a:buAutoNum type="arabicPeriod"/>
            </a:pPr>
            <a:r>
              <a:rPr lang="en-US" dirty="0"/>
              <a:t>Business unit : The specific business unit or department to which the employee belongs.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  <p:pic>
        <p:nvPicPr>
          <p:cNvPr id="1026" name="Picture 2" descr="Employee Wallpapers - Wallpaper Cave">
            <a:extLst>
              <a:ext uri="{FF2B5EF4-FFF2-40B4-BE49-F238E27FC236}">
                <a16:creationId xmlns:a16="http://schemas.microsoft.com/office/drawing/2014/main" id="{303D832F-B9DC-3998-D2FD-775231178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685596"/>
            <a:ext cx="3962400" cy="247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3E5C09-CFD0-C37C-6267-18701249B693}"/>
              </a:ext>
            </a:extLst>
          </p:cNvPr>
          <p:cNvSpPr txBox="1"/>
          <p:nvPr/>
        </p:nvSpPr>
        <p:spPr>
          <a:xfrm>
            <a:off x="2926080" y="1695450"/>
            <a:ext cx="5379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PREDICTIVE ANALYSIS: Integrating predictive models to forecast future performance trends based on historical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AUTOMATED ALERTS: The tools can be set up to send automated alerts for critical performance issues, ensuring that managers are immediately notified.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334</TotalTime>
  <Words>479</Words>
  <Application>Microsoft Office PowerPoint</Application>
  <PresentationFormat>Widescreen</PresentationFormat>
  <Paragraphs>74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Wisp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Guest User</cp:lastModifiedBy>
  <cp:revision>22</cp:revision>
  <dcterms:created xsi:type="dcterms:W3CDTF">2024-03-29T15:07:22Z</dcterms:created>
  <dcterms:modified xsi:type="dcterms:W3CDTF">2024-09-06T06:30:15Z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