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NAME:BHUVANESHWARI.M</a:t>
            </a:r>
          </a:p>
          <a:p>
            <a:r>
              <a:rPr lang="en-US" sz="2400" dirty="0"/>
              <a:t>REGISTER NO:122203474</a:t>
            </a:r>
          </a:p>
          <a:p>
            <a:r>
              <a:rPr lang="en-US" sz="2400"/>
              <a:t>6D2D5E1FC70151CA12A4C4071846E95B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err="1"/>
              <a:t>Bcom</a:t>
            </a:r>
            <a:r>
              <a:rPr lang="en-US" sz="2400" dirty="0"/>
              <a:t>.(cs)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St.Thomas</a:t>
            </a:r>
            <a:r>
              <a:rPr lang="en-US" sz="2400" dirty="0"/>
              <a:t>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1.Turnlover analysis is a crucial tool for organisation.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2.The dynamics of employee </a:t>
            </a:r>
            <a:r>
              <a:rPr lang="en-GB" sz="3200" i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turnover,identify</a:t>
            </a:r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areas for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improvement.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3.Turnover analysis develop effective retention strategies.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4.Uncover hidden patterns and trends in turnover data.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5.Predict high-risk employees and proactively engage them.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6.Develop personalized retention strategies to improve employee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satisfaction and retention.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7.Reduce turnover-related costs and enhance overall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dirty="0"/>
              <a:t>                                 </a:t>
            </a:r>
            <a:r>
              <a:rPr lang="en-GB" sz="3200" b="1" i="1" dirty="0">
                <a:latin typeface="Algerian" panose="04020705040A02060702" pitchFamily="82" charset="0"/>
              </a:rPr>
              <a:t>Creating Pivot Table</a:t>
            </a:r>
          </a:p>
          <a:p>
            <a:pPr marL="571500" indent="-571500">
              <a:buAutoNum type="romanLcParenR"/>
            </a:pPr>
            <a:r>
              <a:rPr lang="en-GB" sz="3200" i="1" dirty="0">
                <a:latin typeface="Baskerville Old Face" panose="02020602080505020303" pitchFamily="18" charset="0"/>
              </a:rPr>
              <a:t>Image of pivot table fields(</a:t>
            </a:r>
            <a:r>
              <a:rPr lang="en-GB" sz="3200" i="1" dirty="0" err="1">
                <a:latin typeface="Baskerville Old Face" panose="02020602080505020303" pitchFamily="18" charset="0"/>
              </a:rPr>
              <a:t>Rows,Columns,Values</a:t>
            </a:r>
            <a:r>
              <a:rPr lang="en-GB" sz="3200" i="1" dirty="0"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AutoNum type="romanLcParenR"/>
            </a:pPr>
            <a:r>
              <a:rPr lang="en-GB" sz="3200" i="1" dirty="0">
                <a:latin typeface="Baskerville Old Face" panose="02020602080505020303" pitchFamily="18" charset="0"/>
              </a:rPr>
              <a:t>Unlocking insights into Employee Turnover.</a:t>
            </a:r>
          </a:p>
          <a:p>
            <a:pPr marL="571500" indent="-571500">
              <a:buAutoNum type="romanLcParenR"/>
            </a:pPr>
            <a:r>
              <a:rPr lang="en-GB" sz="3200" i="1" dirty="0">
                <a:latin typeface="Baskerville Old Face" panose="02020602080505020303" pitchFamily="18" charset="0"/>
              </a:rPr>
              <a:t>Pivot tables can facilitate turnover analysis.</a:t>
            </a:r>
          </a:p>
          <a:p>
            <a:pPr marL="571500" indent="-571500">
              <a:buAutoNum type="romanLcParenR"/>
            </a:pPr>
            <a:r>
              <a:rPr lang="en-GB" sz="3200" i="1" dirty="0">
                <a:latin typeface="Baskerville Old Face" panose="02020602080505020303" pitchFamily="18" charset="0"/>
              </a:rPr>
              <a:t>Step-by-step introductions on inserting a pivot table.</a:t>
            </a:r>
          </a:p>
          <a:p>
            <a:pPr marL="571500" indent="-571500">
              <a:buAutoNum type="romanLcParenR"/>
            </a:pPr>
            <a:r>
              <a:rPr lang="en-GB" sz="3200" i="1" dirty="0">
                <a:latin typeface="Baskerville Old Face" panose="02020602080505020303" pitchFamily="18" charset="0"/>
              </a:rPr>
              <a:t>Insights gained from pivot table analysis. </a:t>
            </a:r>
            <a:endParaRPr lang="en-IN" sz="3200" i="1" dirty="0"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77766"/>
          </a:xfrm>
        </p:spPr>
        <p:txBody>
          <a:bodyPr/>
          <a:lstStyle/>
          <a:p>
            <a:r>
              <a:rPr lang="en-GB" sz="3200" dirty="0"/>
              <a:t>      </a:t>
            </a:r>
            <a:r>
              <a:rPr lang="en-GB" sz="4000" b="1" dirty="0">
                <a:latin typeface="Algerian" panose="04020705040A02060702" pitchFamily="82" charset="0"/>
              </a:rPr>
              <a:t>Examples of pivot table analysis</a:t>
            </a:r>
          </a:p>
          <a:p>
            <a:r>
              <a:rPr lang="en-GB" sz="3200" i="1" dirty="0" err="1"/>
              <a:t>i</a:t>
            </a:r>
            <a:r>
              <a:rPr lang="en-GB" sz="3200" i="1" dirty="0">
                <a:latin typeface="Baskerville Old Face" panose="02020602080505020303" pitchFamily="18" charset="0"/>
              </a:rPr>
              <a:t>)  Turnover by time period(</a:t>
            </a:r>
            <a:r>
              <a:rPr lang="en-GB" sz="3200" i="1" dirty="0" err="1">
                <a:latin typeface="Baskerville Old Face" panose="02020602080505020303" pitchFamily="18" charset="0"/>
              </a:rPr>
              <a:t>Monthly,quarterly</a:t>
            </a:r>
            <a:r>
              <a:rPr lang="en-GB" sz="3200" i="1" dirty="0">
                <a:latin typeface="Baskerville Old Face" panose="02020602080505020303" pitchFamily="18" charset="0"/>
              </a:rPr>
              <a:t>).</a:t>
            </a:r>
          </a:p>
          <a:p>
            <a:r>
              <a:rPr lang="en-GB" sz="3200" i="1" dirty="0">
                <a:latin typeface="Baskerville Old Face" panose="02020602080505020303" pitchFamily="18" charset="0"/>
              </a:rPr>
              <a:t>ii) Turnover by reason for leaving.</a:t>
            </a:r>
          </a:p>
          <a:p>
            <a:r>
              <a:rPr lang="en-GB" sz="3200" i="1" dirty="0">
                <a:latin typeface="Baskerville Old Face" panose="02020602080505020303" pitchFamily="18" charset="0"/>
              </a:rPr>
              <a:t>iii)Turnover by department or team.</a:t>
            </a:r>
          </a:p>
          <a:p>
            <a:r>
              <a:rPr lang="en-GB" sz="3200" i="1" dirty="0">
                <a:latin typeface="Baskerville Old Face" panose="02020602080505020303" pitchFamily="18" charset="0"/>
              </a:rPr>
              <a:t>iv)Turnover by location</a:t>
            </a:r>
            <a:r>
              <a:rPr lang="en-GB" sz="3200" dirty="0"/>
              <a:t>.</a:t>
            </a:r>
          </a:p>
          <a:p>
            <a:pPr marL="571500" indent="-571500">
              <a:buAutoNum type="romanLcParenR"/>
            </a:pPr>
            <a:endParaRPr lang="en-IN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69388" y="21319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599" y="1529555"/>
            <a:ext cx="10972800" cy="3447098"/>
          </a:xfrm>
        </p:spPr>
        <p:txBody>
          <a:bodyPr/>
          <a:lstStyle/>
          <a:p>
            <a:r>
              <a:rPr lang="en-GB" sz="3200" i="1" dirty="0" err="1"/>
              <a:t>i</a:t>
            </a:r>
            <a:r>
              <a:rPr lang="en-GB" sz="3200" b="1" i="1" dirty="0">
                <a:latin typeface="Baskerville Old Face" panose="02020602080505020303" pitchFamily="18" charset="0"/>
              </a:rPr>
              <a:t>)  Employees.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ii) Line Managers.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iii)Department Heads.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iv)HR Business partners.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v) Operations Managers.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vi)Team Leads.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vii)Supervisors.</a:t>
            </a:r>
            <a:endParaRPr lang="en-IN" sz="3200" b="1" i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b="1" i="1" dirty="0" err="1"/>
              <a:t>i</a:t>
            </a:r>
            <a:r>
              <a:rPr lang="en-GB" sz="3200" b="1" i="1" dirty="0">
                <a:latin typeface="Baskerville Old Face" panose="02020602080505020303" pitchFamily="18" charset="0"/>
              </a:rPr>
              <a:t>)  Data-Driven Insights.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ii) Predictive Analysis.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iii)Personalized Retention Strategies.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iv)Cost Savings.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v) Enhanced Employee Experience.</a:t>
            </a:r>
          </a:p>
          <a:p>
            <a:r>
              <a:rPr lang="en-GB" sz="3200" b="1" i="1" dirty="0">
                <a:latin typeface="Baskerville Old Face" panose="02020602080505020303" pitchFamily="18" charset="0"/>
              </a:rPr>
              <a:t>vi)Competitive Advantages</a:t>
            </a:r>
            <a:r>
              <a:rPr lang="en-GB" sz="3200" dirty="0"/>
              <a:t>.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Employee ID</a:t>
            </a:r>
            <a:r>
              <a:rPr lang="en-GB" sz="3200" dirty="0">
                <a:latin typeface="Baskerville Old Face" panose="02020602080505020303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Name.                          *Date</a:t>
            </a:r>
            <a:r>
              <a:rPr lang="en-GB" sz="3200" i="1" dirty="0">
                <a:latin typeface="Baskerville Old Face" panose="02020602080505020303" pitchFamily="18" charset="0"/>
              </a:rPr>
              <a:t>(e.g., hire </a:t>
            </a:r>
            <a:r>
              <a:rPr lang="en-GB" sz="3200" i="1" dirty="0" err="1">
                <a:latin typeface="Baskerville Old Face" panose="02020602080505020303" pitchFamily="18" charset="0"/>
              </a:rPr>
              <a:t>date,termination</a:t>
            </a:r>
            <a:r>
              <a:rPr lang="en-GB" sz="3200" i="1" dirty="0">
                <a:latin typeface="Baskerville Old Face" panose="02020602080505020303" pitchFamily="18" charset="0"/>
              </a:rPr>
              <a:t> date). 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Department.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Job Title.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Hire Data.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Termination Data.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Reason for Leaving.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Age.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Performance Rating.</a:t>
            </a:r>
          </a:p>
          <a:p>
            <a:pPr marL="514350" indent="-514350">
              <a:buAutoNum type="arabicPeriod"/>
            </a:pPr>
            <a:r>
              <a:rPr lang="en-GB" sz="3200" b="1" i="1" dirty="0">
                <a:latin typeface="Baskerville Old Face" panose="02020602080505020303" pitchFamily="18" charset="0"/>
              </a:rPr>
              <a:t>Salary.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378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Baskerville Old Face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B.COM GENERAL 4</cp:lastModifiedBy>
  <cp:revision>27</cp:revision>
  <dcterms:created xsi:type="dcterms:W3CDTF">2024-03-29T15:07:22Z</dcterms:created>
  <dcterms:modified xsi:type="dcterms:W3CDTF">2024-11-15T11:24:05Z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