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2"/>
    <p:sldId id="257" r:id="rId33"/>
    <p:sldId id="258" r:id="rId34"/>
    <p:sldId id="259" r:id="rId35"/>
    <p:sldId id="260" r:id="rId36"/>
    <p:sldId id="261" r:id="rId37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Oswald" charset="1" panose="00000500000000000000"/>
      <p:regular r:id="rId8"/>
    </p:embeddedFont>
    <p:embeddedFont>
      <p:font typeface="Oswald Bold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Canva Sans Medium" charset="1" panose="020B0603030501040103"/>
      <p:regular r:id="rId18"/>
    </p:embeddedFont>
    <p:embeddedFont>
      <p:font typeface="Canva Sans Medium Italics" charset="1" panose="020B0603030501040103"/>
      <p:regular r:id="rId19"/>
    </p:embeddedFont>
    <p:embeddedFont>
      <p:font typeface="Open Sauce" charset="1" panose="00000500000000000000"/>
      <p:regular r:id="rId20"/>
    </p:embeddedFont>
    <p:embeddedFont>
      <p:font typeface="Open Sauce Bold" charset="1" panose="00000800000000000000"/>
      <p:regular r:id="rId21"/>
    </p:embeddedFont>
    <p:embeddedFont>
      <p:font typeface="Open Sauce Italics" charset="1" panose="00000500000000000000"/>
      <p:regular r:id="rId22"/>
    </p:embeddedFont>
    <p:embeddedFont>
      <p:font typeface="Open Sauce Bold Italics" charset="1" panose="00000800000000000000"/>
      <p:regular r:id="rId23"/>
    </p:embeddedFont>
    <p:embeddedFont>
      <p:font typeface="Open Sauce Light" charset="1" panose="00000400000000000000"/>
      <p:regular r:id="rId24"/>
    </p:embeddedFont>
    <p:embeddedFont>
      <p:font typeface="Open Sauce Light Italics" charset="1" panose="00000400000000000000"/>
      <p:regular r:id="rId25"/>
    </p:embeddedFont>
    <p:embeddedFont>
      <p:font typeface="Open Sauce Medium" charset="1" panose="00000600000000000000"/>
      <p:regular r:id="rId26"/>
    </p:embeddedFont>
    <p:embeddedFont>
      <p:font typeface="Open Sauce Medium Italics" charset="1" panose="00000600000000000000"/>
      <p:regular r:id="rId27"/>
    </p:embeddedFont>
    <p:embeddedFont>
      <p:font typeface="Open Sauce Semi-Bold" charset="1" panose="00000700000000000000"/>
      <p:regular r:id="rId28"/>
    </p:embeddedFont>
    <p:embeddedFont>
      <p:font typeface="Open Sauce Semi-Bold Italics" charset="1" panose="00000700000000000000"/>
      <p:regular r:id="rId29"/>
    </p:embeddedFont>
    <p:embeddedFont>
      <p:font typeface="Open Sauce Heavy" charset="1" panose="00000A00000000000000"/>
      <p:regular r:id="rId30"/>
    </p:embeddedFont>
    <p:embeddedFont>
      <p:font typeface="Open Sauce Heavy Italics" charset="1" panose="00000A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slides/slide1.xml" Type="http://schemas.openxmlformats.org/officeDocument/2006/relationships/slide"/><Relationship Id="rId33" Target="slides/slide2.xml" Type="http://schemas.openxmlformats.org/officeDocument/2006/relationships/slide"/><Relationship Id="rId34" Target="slides/slide3.xml" Type="http://schemas.openxmlformats.org/officeDocument/2006/relationships/slide"/><Relationship Id="rId35" Target="slides/slide4.xml" Type="http://schemas.openxmlformats.org/officeDocument/2006/relationships/slide"/><Relationship Id="rId36" Target="slides/slide5.xml" Type="http://schemas.openxmlformats.org/officeDocument/2006/relationships/slide"/><Relationship Id="rId37" Target="slides/slide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36347" y="3202251"/>
            <a:ext cx="9815307" cy="4208864"/>
            <a:chOff x="0" y="0"/>
            <a:chExt cx="1895495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495" cy="812800"/>
            </a:xfrm>
            <a:custGeom>
              <a:avLst/>
              <a:gdLst/>
              <a:ahLst/>
              <a:cxnLst/>
              <a:rect r="r" b="b" t="t" l="l"/>
              <a:pathLst>
                <a:path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895495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500"/>
                </a:lnSpc>
              </a:pPr>
              <a:r>
                <a:rPr lang="en-US" sz="5000">
                  <a:solidFill>
                    <a:srgbClr val="000000"/>
                  </a:solidFill>
                  <a:latin typeface="Open Sauce Bold"/>
                </a:rPr>
                <a:t>Cyclistic Bike Share Analysis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028014" y="793833"/>
            <a:ext cx="596933" cy="613568"/>
          </a:xfrm>
          <a:custGeom>
            <a:avLst/>
            <a:gdLst/>
            <a:ahLst/>
            <a:cxnLst/>
            <a:rect r="r" b="b" t="t" l="l"/>
            <a:pathLst>
              <a:path h="613568" w="596933">
                <a:moveTo>
                  <a:pt x="0" y="0"/>
                </a:moveTo>
                <a:lnTo>
                  <a:pt x="596933" y="0"/>
                </a:lnTo>
                <a:lnTo>
                  <a:pt x="596933" y="613568"/>
                </a:lnTo>
                <a:lnTo>
                  <a:pt x="0" y="6135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>
                <a:solidFill>
                  <a:srgbClr val="231F20"/>
                </a:solidFill>
                <a:latin typeface="Oswald Bold"/>
              </a:rPr>
              <a:t>CAPSTONE PROJECT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393660" y="1538248"/>
            <a:ext cx="1865640" cy="28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94"/>
              </a:lnSpc>
              <a:spcBef>
                <a:spcPct val="0"/>
              </a:spcBef>
            </a:pPr>
            <a:r>
              <a:rPr lang="en-US" sz="1735" spc="170">
                <a:solidFill>
                  <a:srgbClr val="231F20"/>
                </a:solidFill>
                <a:latin typeface="Montserrat Classic Bold"/>
              </a:rPr>
              <a:t>LARANA, INC.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04944" y="2283455"/>
            <a:ext cx="1026973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Membership Type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543939" y="4403446"/>
            <a:ext cx="6591746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Annual Members</a:t>
            </a:r>
          </a:p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Casual Members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35240" y="1548586"/>
            <a:ext cx="256669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Task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61305" y="4819967"/>
            <a:ext cx="1558796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how casual riders and annual members use Cyclistic bikes differently?.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61305" y="5787838"/>
            <a:ext cx="1638984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 Bold"/>
              </a:rPr>
              <a:t>Effective marketing strategy to convert casual riders into annual members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4706" y="406736"/>
            <a:ext cx="2026768" cy="1243929"/>
          </a:xfrm>
          <a:custGeom>
            <a:avLst/>
            <a:gdLst/>
            <a:ahLst/>
            <a:cxnLst/>
            <a:rect r="r" b="b" t="t" l="l"/>
            <a:pathLst>
              <a:path h="1243929" w="2026768">
                <a:moveTo>
                  <a:pt x="0" y="0"/>
                </a:moveTo>
                <a:lnTo>
                  <a:pt x="2026768" y="0"/>
                </a:lnTo>
                <a:lnTo>
                  <a:pt x="2026768" y="1243928"/>
                </a:lnTo>
                <a:lnTo>
                  <a:pt x="0" y="1243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163980"/>
            <a:ext cx="15595211" cy="3191671"/>
          </a:xfrm>
          <a:custGeom>
            <a:avLst/>
            <a:gdLst/>
            <a:ahLst/>
            <a:cxnLst/>
            <a:rect r="r" b="b" t="t" l="l"/>
            <a:pathLst>
              <a:path h="3191671" w="15595211">
                <a:moveTo>
                  <a:pt x="0" y="0"/>
                </a:moveTo>
                <a:lnTo>
                  <a:pt x="15595211" y="0"/>
                </a:lnTo>
                <a:lnTo>
                  <a:pt x="15595211" y="3191672"/>
                </a:lnTo>
                <a:lnTo>
                  <a:pt x="0" y="31916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332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53387" y="235286"/>
            <a:ext cx="1265723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From the visualization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91329"/>
            <a:ext cx="722054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Key Findings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4819967"/>
            <a:ext cx="18288000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Annual members are much more profitable than causal members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Annual members use cyclistic for weekdays,like going office/school and number of rides decreases in weekends while casual members use cyclistic for leisure on weekends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From the given data , Annual members use mostly docked bikes compared to electric bikes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171450"/>
            <a:ext cx="1015573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Recommendation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318894"/>
            <a:ext cx="14293333" cy="206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49"/>
              </a:lnSpc>
            </a:pPr>
            <a:r>
              <a:rPr lang="en-US" sz="3964">
                <a:solidFill>
                  <a:srgbClr val="000000"/>
                </a:solidFill>
                <a:latin typeface="Canva Sans"/>
              </a:rPr>
              <a:t>We don’t have sufficient data ,so i can’t conclude this accurately.</a:t>
            </a:r>
            <a:r>
              <a:rPr lang="en-US" sz="3964">
                <a:solidFill>
                  <a:srgbClr val="000000"/>
                </a:solidFill>
                <a:latin typeface="Canva Sans"/>
              </a:rPr>
              <a:t> I’ve made an assumption based on the given data.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4129875"/>
            <a:ext cx="18288000" cy="5128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4878" indent="-347439" lvl="1">
              <a:lnSpc>
                <a:spcPts val="4505"/>
              </a:lnSpc>
              <a:buFont typeface="Arial"/>
              <a:buChar char="•"/>
            </a:pPr>
            <a:r>
              <a:rPr lang="en-US" sz="3218">
                <a:solidFill>
                  <a:srgbClr val="000000"/>
                </a:solidFill>
                <a:latin typeface="Canva Sans"/>
              </a:rPr>
              <a:t>Develop targeted marketing campaigns that highlight the benefits of weekday usage, such as commuting convinence or fitness routines to attract casual riders towards annual membership.</a:t>
            </a:r>
          </a:p>
          <a:p>
            <a:pPr marL="694878" indent="-347439" lvl="1">
              <a:lnSpc>
                <a:spcPts val="4505"/>
              </a:lnSpc>
              <a:buFont typeface="Arial"/>
              <a:buChar char="•"/>
            </a:pPr>
            <a:r>
              <a:rPr lang="en-US" sz="3218">
                <a:solidFill>
                  <a:srgbClr val="000000"/>
                </a:solidFill>
                <a:latin typeface="Canva Sans"/>
              </a:rPr>
              <a:t>Introduce flexible membership options that cater to both weekday and weekend usage patterns, allowing casual riders to transition seamlessly into annual memberships without feeling constrained by their weekend riding habits.</a:t>
            </a:r>
          </a:p>
          <a:p>
            <a:pPr algn="l" marL="694878" indent="-347439" lvl="1">
              <a:lnSpc>
                <a:spcPts val="4505"/>
              </a:lnSpc>
              <a:buFont typeface="Arial"/>
              <a:buChar char="•"/>
            </a:pPr>
            <a:r>
              <a:rPr lang="en-US" sz="3218">
                <a:solidFill>
                  <a:srgbClr val="000000"/>
                </a:solidFill>
                <a:latin typeface="Canva Sans"/>
              </a:rPr>
              <a:t>Foster a sense of community among Cyclistic users by organizing weekday group rides or events tailored towards commuters and weekday riders, emphasizing the advantages of being an annual member.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DAF7ivqHPYc</dc:identifier>
  <dcterms:modified xsi:type="dcterms:W3CDTF">2011-08-01T06:04:30Z</dcterms:modified>
  <cp:revision>1</cp:revision>
  <dc:title>CAPSTONE</dc:title>
</cp:coreProperties>
</file>