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lear Sans Regular Bold" charset="0"/>
      <p:regular r:id="rId18"/>
    </p:embeddedFont>
    <p:embeddedFont>
      <p:font typeface="Arial Black" pitchFamily="34" charset="0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9" autoAdjust="0"/>
    <p:restoredTop sz="73146" autoAdjust="0"/>
  </p:normalViewPr>
  <p:slideViewPr>
    <p:cSldViewPr>
      <p:cViewPr>
        <p:scale>
          <a:sx n="43" d="100"/>
          <a:sy n="43" d="100"/>
        </p:scale>
        <p:origin x="-64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ADMIN\Downloads\Task%202%20Content%20databa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Content%20repo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Top</a:t>
            </a:r>
            <a:r>
              <a:rPr lang="en-US" baseline="0" dirty="0" smtClean="0"/>
              <a:t> 5 Categories by Popularity Score </a:t>
            </a:r>
            <a:endParaRPr lang="en-US" dirty="0"/>
          </a:p>
        </c:rich>
      </c:tx>
      <c:layout>
        <c:manualLayout>
          <c:xMode val="edge"/>
          <c:yMode val="edge"/>
          <c:x val="0.29400411910729202"/>
          <c:y val="3.093162649208564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3847020594913582"/>
          <c:y val="0.13809524307769896"/>
          <c:w val="0.70953066958108957"/>
          <c:h val="0.7114353925461545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Reactions!$M$1</c:f>
              <c:strCache>
                <c:ptCount val="1"/>
                <c:pt idx="0">
                  <c:v>Score</c:v>
                </c:pt>
              </c:strCache>
            </c:strRef>
          </c:tx>
          <c:invertIfNegative val="0"/>
          <c:cat>
            <c:strRef>
              <c:f>Reactions!$L$2:$L$6</c:f>
              <c:strCache>
                <c:ptCount val="5"/>
                <c:pt idx="0">
                  <c:v>Technology</c:v>
                </c:pt>
                <c:pt idx="1">
                  <c:v>Science</c:v>
                </c:pt>
                <c:pt idx="2">
                  <c:v>Healthy eating</c:v>
                </c:pt>
                <c:pt idx="3">
                  <c:v>Food</c:v>
                </c:pt>
                <c:pt idx="4">
                  <c:v>Animals</c:v>
                </c:pt>
              </c:strCache>
            </c:strRef>
          </c:cat>
          <c:val>
            <c:numRef>
              <c:f>Reactions!$M$2:$M$6</c:f>
              <c:numCache>
                <c:formatCode>General</c:formatCode>
                <c:ptCount val="5"/>
                <c:pt idx="0">
                  <c:v>68738</c:v>
                </c:pt>
                <c:pt idx="1">
                  <c:v>71168</c:v>
                </c:pt>
                <c:pt idx="2">
                  <c:v>69339</c:v>
                </c:pt>
                <c:pt idx="3">
                  <c:v>66676</c:v>
                </c:pt>
                <c:pt idx="4">
                  <c:v>74965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146317696"/>
        <c:axId val="146319232"/>
      </c:barChart>
      <c:catAx>
        <c:axId val="146317696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46319232"/>
        <c:crosses val="autoZero"/>
        <c:auto val="1"/>
        <c:lblAlgn val="ctr"/>
        <c:lblOffset val="100"/>
        <c:noMultiLvlLbl val="0"/>
      </c:catAx>
      <c:valAx>
        <c:axId val="146319232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1463176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000">
          <a:latin typeface="Arial Black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title>
      <c:layout>
        <c:manualLayout>
          <c:xMode val="edge"/>
          <c:yMode val="edge"/>
          <c:x val="0.40797468354430377"/>
          <c:y val="5.1546391752577317E-2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title>
    <c:autoTitleDeleted val="0"/>
    <c:view3D>
      <c:rotX val="30"/>
      <c:rotY val="0"/>
      <c:depthPercent val="8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8.0432489451476796E-2"/>
          <c:y val="0.19580891306112508"/>
          <c:w val="0.87209915611814348"/>
          <c:h val="0.7945680618440023"/>
        </c:manualLayout>
      </c:layout>
      <c:pie3DChart>
        <c:varyColors val="1"/>
        <c:ser>
          <c:idx val="0"/>
          <c:order val="0"/>
          <c:tx>
            <c:strRef>
              <c:f>'top 5 catrgory'!$B$1</c:f>
              <c:strCache>
                <c:ptCount val="1"/>
                <c:pt idx="0">
                  <c:v>Aggregate score</c:v>
                </c:pt>
              </c:strCache>
            </c:strRef>
          </c:tx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'top 5 catrgory'!$A$2:$A$6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catrgory'!$B$2:$B$6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66678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>
          <a:latin typeface="Arial Black" pitchFamily="34" charset="0"/>
        </a:defRPr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0.50196</cdr:x>
      <cdr:y>0.94393</cdr:y>
    </cdr:from>
    <cdr:to>
      <cdr:x>0.65944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327665" y="6976098"/>
          <a:ext cx="1985090" cy="4143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 smtClean="0">
              <a:solidFill>
                <a:schemeClr val="bg1"/>
              </a:solidFill>
              <a:latin typeface="Arial Black" pitchFamily="34" charset="0"/>
            </a:rPr>
            <a:t>Score</a:t>
          </a:r>
          <a:endParaRPr lang="en-IN" sz="2000" dirty="0">
            <a:solidFill>
              <a:schemeClr val="bg1"/>
            </a:solidFill>
            <a:latin typeface="Arial Black" pitchFamily="34" charset="0"/>
          </a:endParaRPr>
        </a:p>
      </cdr:txBody>
    </cdr:sp>
  </cdr:relSizeAnchor>
  <cdr:relSizeAnchor xmlns:cdr="http://schemas.openxmlformats.org/drawingml/2006/chartDrawing">
    <cdr:from>
      <cdr:x>0.03271</cdr:x>
      <cdr:y>0.30562</cdr:y>
    </cdr:from>
    <cdr:to>
      <cdr:x>0.08711</cdr:x>
      <cdr:y>0.60014</cdr:y>
    </cdr:to>
    <cdr:sp macro="" textlink="">
      <cdr:nvSpPr>
        <cdr:cNvPr id="3" name="TextBox 2"/>
        <cdr:cNvSpPr txBox="1"/>
      </cdr:nvSpPr>
      <cdr:spPr>
        <a:xfrm xmlns:a="http://schemas.openxmlformats.org/drawingml/2006/main" rot="16200000">
          <a:off x="-322012" y="2970019"/>
          <a:ext cx="2154504" cy="685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 smtClean="0">
              <a:solidFill>
                <a:schemeClr val="bg1"/>
              </a:solidFill>
              <a:latin typeface="Arial Black" pitchFamily="34" charset="0"/>
            </a:rPr>
            <a:t>Categories</a:t>
          </a:r>
          <a:endParaRPr lang="en-IN" sz="1800" dirty="0">
            <a:solidFill>
              <a:schemeClr val="bg1"/>
            </a:solidFill>
            <a:latin typeface="Arial Black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6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Data 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Analytics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334500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xmlns="" id="{C00ABEC5-EF3F-4E3E-827E-EB1F2EF17C0D}"/>
              </a:ext>
            </a:extLst>
          </p:cNvPr>
          <p:cNvGrpSpPr/>
          <p:nvPr/>
        </p:nvGrpSpPr>
        <p:grpSpPr>
          <a:xfrm>
            <a:off x="12039600" y="1605417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xmlns="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xmlns="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xmlns="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xmlns="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xmlns="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1429998" y="1046336"/>
            <a:ext cx="6287067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Animals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science are the most popular categories of content.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Most photos and factual content are posted on social platforms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Insight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Food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 balanced theme in the top five categories.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Health dating ranking indicates a strong user base.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More campaigns for healthy eating brands and improved user management are needed.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Next steps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analyze data for large-scale production and real-time business understanding.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29998" y="461561"/>
            <a:ext cx="3676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Analysis: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488084" y="114300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488084" y="8115300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6739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86800" y="2395646"/>
            <a:ext cx="6324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Social Buzz is a fastest  growing technology unicorn that need to adapt quickly to its global scale.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Accenture has begun 3 month POC focusing on these tasks.</a:t>
            </a:r>
          </a:p>
          <a:p>
            <a:pPr algn="just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arenR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 audit of their big data practice.</a:t>
            </a:r>
          </a:p>
          <a:p>
            <a:pPr marL="514350" indent="-514350" algn="just">
              <a:buAutoNum type="arabicParenR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Recommendation for a successful IPO.</a:t>
            </a:r>
          </a:p>
          <a:p>
            <a:pPr marL="514350" indent="-514350" algn="just">
              <a:buAutoNum type="arabicParenR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 analysis to find Social Buzz’s top 5 most popular categories of content.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3810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69738" y="5753100"/>
            <a:ext cx="65573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Addressed client's issue of handling a large amount of data, estimated at </a:t>
            </a:r>
            <a:r>
              <a:rPr lang="en-US" sz="3200" u="sng" dirty="0">
                <a:latin typeface="Times New Roman" pitchFamily="18" charset="0"/>
                <a:cs typeface="Times New Roman" pitchFamily="18" charset="0"/>
              </a:rPr>
              <a:t>36,500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pieces per year.</a:t>
            </a:r>
          </a:p>
          <a:p>
            <a:pPr algn="just"/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8014" y="4730907"/>
            <a:ext cx="6085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Over 100000 post per day </a:t>
            </a:r>
            <a:endParaRPr lang="en-IN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4758" y="7718714"/>
            <a:ext cx="65022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Analysis to find Social Buzz top 5 most popular content categories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6" y="1389625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169572" y="4648115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Marcus Rompton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Senior principle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231368" y="7599331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Andrew Fleming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Chef Technical Architect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317325" y="1897800"/>
            <a:ext cx="2676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Bhuvaneshwari 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Analyst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192" y="1056124"/>
            <a:ext cx="2243979" cy="22439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952500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36230" y="1293700"/>
            <a:ext cx="7927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Understating Data 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96000" y="280914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Data  Cleaning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76073" y="4422007"/>
            <a:ext cx="482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Data Modeling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02210" y="5864155"/>
            <a:ext cx="5189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Data Analysis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66409" y="7509555"/>
            <a:ext cx="5820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Uncover Insights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22316" y="3674596"/>
            <a:ext cx="358190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sz="4400" b="1" dirty="0" smtClean="0">
                <a:solidFill>
                  <a:srgbClr val="A100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Unique          Categories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3245" y="3924300"/>
            <a:ext cx="46300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A100FF"/>
                </a:solidFill>
                <a:latin typeface="Times New Roman" pitchFamily="18" charset="0"/>
                <a:cs typeface="Times New Roman" pitchFamily="18" charset="0"/>
              </a:rPr>
              <a:t>1897</a:t>
            </a:r>
          </a:p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Reaction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to             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Animal posts  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46651" y="3985855"/>
            <a:ext cx="4419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A100FF"/>
                </a:solidFill>
                <a:latin typeface="Times New Roman" pitchFamily="18" charset="0"/>
                <a:cs typeface="Times New Roman" pitchFamily="18" charset="0"/>
              </a:rPr>
              <a:t>January</a:t>
            </a:r>
          </a:p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Month with most  post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237637"/>
              </p:ext>
            </p:extLst>
          </p:nvPr>
        </p:nvGraphicFramePr>
        <p:xfrm>
          <a:off x="2962231" y="1356618"/>
          <a:ext cx="14057840" cy="764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999066"/>
              </p:ext>
            </p:extLst>
          </p:nvPr>
        </p:nvGraphicFramePr>
        <p:xfrm>
          <a:off x="4153810" y="1104900"/>
          <a:ext cx="12039600" cy="739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267</Words>
  <Application>Microsoft Office PowerPoint</Application>
  <PresentationFormat>Custom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Graphik Regular</vt:lpstr>
      <vt:lpstr>Clear Sans Regular Bold</vt:lpstr>
      <vt:lpstr>Arial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ADMIN</cp:lastModifiedBy>
  <cp:revision>37</cp:revision>
  <dcterms:created xsi:type="dcterms:W3CDTF">2006-08-16T00:00:00Z</dcterms:created>
  <dcterms:modified xsi:type="dcterms:W3CDTF">2024-07-17T14:37:06Z</dcterms:modified>
  <dc:identifier>DAEhDyfaYKE</dc:identifier>
</cp:coreProperties>
</file>