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9" r:id="rId5"/>
    <p:sldId id="271" r:id="rId6"/>
    <p:sldId id="296" r:id="rId7"/>
    <p:sldId id="270" r:id="rId8"/>
    <p:sldId id="267" r:id="rId9"/>
    <p:sldId id="280" r:id="rId10"/>
    <p:sldId id="278" r:id="rId11"/>
    <p:sldId id="268" r:id="rId12"/>
    <p:sldId id="272" r:id="rId13"/>
    <p:sldId id="282" r:id="rId14"/>
    <p:sldId id="283" r:id="rId15"/>
    <p:sldId id="261" r:id="rId16"/>
    <p:sldId id="279" r:id="rId17"/>
    <p:sldId id="265" r:id="rId18"/>
    <p:sldId id="263" r:id="rId19"/>
    <p:sldId id="273" r:id="rId20"/>
    <p:sldId id="274" r:id="rId21"/>
    <p:sldId id="297" r:id="rId22"/>
    <p:sldId id="284" r:id="rId23"/>
    <p:sldId id="285" r:id="rId24"/>
    <p:sldId id="286" r:id="rId25"/>
    <p:sldId id="287" r:id="rId26"/>
    <p:sldId id="288" r:id="rId27"/>
    <p:sldId id="289" r:id="rId28"/>
    <p:sldId id="290" r:id="rId29"/>
    <p:sldId id="291" r:id="rId30"/>
    <p:sldId id="292" r:id="rId31"/>
    <p:sldId id="299" r:id="rId32"/>
    <p:sldId id="298" r:id="rId33"/>
    <p:sldId id="293" r:id="rId34"/>
    <p:sldId id="260"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24T10:17:08.590" idx="1">
    <p:pos x="3374" y="1104"/>
    <p:text>Existing Model</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4D0D-5D1E-41BF-8D2B-C8F21C568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080B2-93D7-4094-A7B1-2329A59322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199C3A-4C01-442F-8317-071DBAC99497}"/>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5" name="Footer Placeholder 4">
            <a:extLst>
              <a:ext uri="{FF2B5EF4-FFF2-40B4-BE49-F238E27FC236}">
                <a16:creationId xmlns:a16="http://schemas.microsoft.com/office/drawing/2014/main" id="{2DA4290B-AC02-4FCA-BBE7-BFA552F15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67935-E2A7-424E-ACFE-7FA876BC9F33}"/>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246791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799F-7359-459D-BA68-93EC445AB0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C2EF75-F286-443D-BC92-3D42E4840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C631F-213A-4E81-8BC7-A1629DFA9312}"/>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5" name="Footer Placeholder 4">
            <a:extLst>
              <a:ext uri="{FF2B5EF4-FFF2-40B4-BE49-F238E27FC236}">
                <a16:creationId xmlns:a16="http://schemas.microsoft.com/office/drawing/2014/main" id="{C7D91D49-550C-415E-ACCB-45DCEBE20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CA3C9-4251-44E0-A5BB-20F544393040}"/>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177847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FFEAA-F27F-4E26-92FC-BD7F641B4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61B629-95AC-4E62-8592-181B0948F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4DACB-44F2-4099-81A3-F7B6F6C083ED}"/>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5" name="Footer Placeholder 4">
            <a:extLst>
              <a:ext uri="{FF2B5EF4-FFF2-40B4-BE49-F238E27FC236}">
                <a16:creationId xmlns:a16="http://schemas.microsoft.com/office/drawing/2014/main" id="{1B84A932-5129-488A-8C7B-E5CCED38B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A9E73-B763-4395-8BEB-B2E42C3727F3}"/>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10297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3D06-40E2-4417-AF98-6AEB33A81F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871F35-0222-4F0B-80C1-4AF6E9AAB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12AD3-75B1-4ECB-9F7C-D01031EA42A8}"/>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5" name="Footer Placeholder 4">
            <a:extLst>
              <a:ext uri="{FF2B5EF4-FFF2-40B4-BE49-F238E27FC236}">
                <a16:creationId xmlns:a16="http://schemas.microsoft.com/office/drawing/2014/main" id="{065E2ED2-C2A0-4F73-98EE-84C853348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77184-2A6C-409C-9747-D63D2439E36F}"/>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272305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C041-5202-49F3-9C34-CAFAB6B09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72B70F-F9E2-4CB8-9F7A-FC9A52E80D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D213F-6646-4134-8135-3BAB1A164D0D}"/>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5" name="Footer Placeholder 4">
            <a:extLst>
              <a:ext uri="{FF2B5EF4-FFF2-40B4-BE49-F238E27FC236}">
                <a16:creationId xmlns:a16="http://schemas.microsoft.com/office/drawing/2014/main" id="{5131F780-E64A-4640-A481-3E49DB322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9AEF3-EFDC-49EF-B04A-CE4C568DCE83}"/>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161759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3048-39BF-47F0-9029-4584EC1E2B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2EA21-E01E-45D2-A71C-E4A65B9A4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529593-3F8E-4219-8863-59D726916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63FBDF-C247-4C8A-B5E2-FFB64F93ABFF}"/>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6" name="Footer Placeholder 5">
            <a:extLst>
              <a:ext uri="{FF2B5EF4-FFF2-40B4-BE49-F238E27FC236}">
                <a16:creationId xmlns:a16="http://schemas.microsoft.com/office/drawing/2014/main" id="{DBA281D4-2CB7-4FB3-B90A-F6196C4E53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20F2B4-82E5-472F-9D9E-5567FB20D3AC}"/>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173114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11D2-1D3C-4E08-B0BA-CF58F4BF7E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4F75E9-4EDC-4B48-B6D2-43BAE4EB7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D1194-90A4-49C3-B692-60899199E0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69BADA-68B8-4366-B245-1EA13F13D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07F2E-80FB-4F30-AC8A-68DA7C6FA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76E6FE-8E58-4C70-A3E2-DB8FC6978417}"/>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8" name="Footer Placeholder 7">
            <a:extLst>
              <a:ext uri="{FF2B5EF4-FFF2-40B4-BE49-F238E27FC236}">
                <a16:creationId xmlns:a16="http://schemas.microsoft.com/office/drawing/2014/main" id="{BF3CBE31-FB1A-4005-BC29-D3D310F033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CB8858-82CD-4D4E-8304-90DC5432AAD5}"/>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245954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D6C7-48BC-487A-9EB9-C23242E1F0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45A07C-D24F-447C-906E-42EF73D23257}"/>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4" name="Footer Placeholder 3">
            <a:extLst>
              <a:ext uri="{FF2B5EF4-FFF2-40B4-BE49-F238E27FC236}">
                <a16:creationId xmlns:a16="http://schemas.microsoft.com/office/drawing/2014/main" id="{646398F2-24C7-41EF-98E5-7FFFF527F7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188166-9B8B-4C2D-B004-814CFD3AAC65}"/>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5596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0FCD37-13FE-4082-ABA9-CADB7470B1CA}"/>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3" name="Footer Placeholder 2">
            <a:extLst>
              <a:ext uri="{FF2B5EF4-FFF2-40B4-BE49-F238E27FC236}">
                <a16:creationId xmlns:a16="http://schemas.microsoft.com/office/drawing/2014/main" id="{B443225F-FD04-421F-B7B8-71584FC141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4553C3-8DF8-435D-A1CC-7030AC577560}"/>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225650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9FAC-918C-4B64-968F-D50513EAD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021AC5-B801-4C75-89B3-879760A00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107FAD-D230-4745-AAA5-3E3CCE2FF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6FA96-6F73-4AC8-80F4-7914EEF2081E}"/>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6" name="Footer Placeholder 5">
            <a:extLst>
              <a:ext uri="{FF2B5EF4-FFF2-40B4-BE49-F238E27FC236}">
                <a16:creationId xmlns:a16="http://schemas.microsoft.com/office/drawing/2014/main" id="{FB5F25F6-A711-404C-A61C-CB7068034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F1322-FE69-464B-A206-E74F5AF89EC8}"/>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339268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39B0-8554-40F6-A856-812569090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99C228-D2B6-446F-B72A-14CF9066F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3C8F7C-70C7-44D6-864A-1B58059B2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DBA3C-12B4-4A2F-8825-79D784EAAF50}"/>
              </a:ext>
            </a:extLst>
          </p:cNvPr>
          <p:cNvSpPr>
            <a:spLocks noGrp="1"/>
          </p:cNvSpPr>
          <p:nvPr>
            <p:ph type="dt" sz="half" idx="10"/>
          </p:nvPr>
        </p:nvSpPr>
        <p:spPr/>
        <p:txBody>
          <a:bodyPr/>
          <a:lstStyle/>
          <a:p>
            <a:fld id="{49BF395E-6D3C-4CFE-95AB-FB43A6A22C8F}" type="datetimeFigureOut">
              <a:rPr lang="en-IN" smtClean="0"/>
              <a:t>24-11-2021</a:t>
            </a:fld>
            <a:endParaRPr lang="en-IN"/>
          </a:p>
        </p:txBody>
      </p:sp>
      <p:sp>
        <p:nvSpPr>
          <p:cNvPr id="6" name="Footer Placeholder 5">
            <a:extLst>
              <a:ext uri="{FF2B5EF4-FFF2-40B4-BE49-F238E27FC236}">
                <a16:creationId xmlns:a16="http://schemas.microsoft.com/office/drawing/2014/main" id="{8CC3D37B-1F81-4CD6-A920-84081612F7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8E77C-6D1E-438B-9E3D-61B6857FD131}"/>
              </a:ext>
            </a:extLst>
          </p:cNvPr>
          <p:cNvSpPr>
            <a:spLocks noGrp="1"/>
          </p:cNvSpPr>
          <p:nvPr>
            <p:ph type="sldNum" sz="quarter" idx="12"/>
          </p:nvPr>
        </p:nvSpPr>
        <p:spPr/>
        <p:txBody>
          <a:bodyPr/>
          <a:lstStyle/>
          <a:p>
            <a:fld id="{68009AB7-4EE4-41CF-AEC6-0B18F04191B7}" type="slidenum">
              <a:rPr lang="en-IN" smtClean="0"/>
              <a:t>‹#›</a:t>
            </a:fld>
            <a:endParaRPr lang="en-IN"/>
          </a:p>
        </p:txBody>
      </p:sp>
    </p:spTree>
    <p:extLst>
      <p:ext uri="{BB962C8B-B14F-4D97-AF65-F5344CB8AC3E}">
        <p14:creationId xmlns:p14="http://schemas.microsoft.com/office/powerpoint/2010/main" val="244724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28F2F-8528-4724-98AB-906E1E947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9305DE-17B4-4CD5-AB0D-20245657A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6E47B-8D21-492E-AF9D-D00C5F4DC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F395E-6D3C-4CFE-95AB-FB43A6A22C8F}" type="datetimeFigureOut">
              <a:rPr lang="en-IN" smtClean="0"/>
              <a:t>24-11-2021</a:t>
            </a:fld>
            <a:endParaRPr lang="en-IN"/>
          </a:p>
        </p:txBody>
      </p:sp>
      <p:sp>
        <p:nvSpPr>
          <p:cNvPr id="5" name="Footer Placeholder 4">
            <a:extLst>
              <a:ext uri="{FF2B5EF4-FFF2-40B4-BE49-F238E27FC236}">
                <a16:creationId xmlns:a16="http://schemas.microsoft.com/office/drawing/2014/main" id="{DB216D68-61DD-40DA-BF3A-1BEE94283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93B8DB-2DE7-468D-92BB-F236F359F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09AB7-4EE4-41CF-AEC6-0B18F04191B7}" type="slidenum">
              <a:rPr lang="en-IN" smtClean="0"/>
              <a:t>‹#›</a:t>
            </a:fld>
            <a:endParaRPr lang="en-IN"/>
          </a:p>
        </p:txBody>
      </p:sp>
    </p:spTree>
    <p:extLst>
      <p:ext uri="{BB962C8B-B14F-4D97-AF65-F5344CB8AC3E}">
        <p14:creationId xmlns:p14="http://schemas.microsoft.com/office/powerpoint/2010/main" val="2887212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24D3-4F2B-49BE-823A-0C2232280690}"/>
              </a:ext>
            </a:extLst>
          </p:cNvPr>
          <p:cNvSpPr>
            <a:spLocks noGrp="1"/>
          </p:cNvSpPr>
          <p:nvPr>
            <p:ph type="ctrTitle"/>
          </p:nvPr>
        </p:nvSpPr>
        <p:spPr>
          <a:xfrm>
            <a:off x="1033223" y="613509"/>
            <a:ext cx="9793803" cy="3591339"/>
          </a:xfrm>
        </p:spPr>
        <p:txBody>
          <a:bodyPr>
            <a:normAutofit/>
          </a:bodyPr>
          <a:lstStyle/>
          <a:p>
            <a:r>
              <a:rPr lang="en-US" sz="3200" b="1" dirty="0">
                <a:effectLst/>
                <a:latin typeface="Times New Roman" panose="02020603050405020304" pitchFamily="18" charset="0"/>
                <a:ea typeface="Times New Roman" panose="02020603050405020304" pitchFamily="18" charset="0"/>
              </a:rPr>
              <a:t>BRAIN TUMOR IMAGE CLASSIFICATION USING CONVOLUTIONAL NEURAL NETWORKS</a:t>
            </a:r>
            <a:br>
              <a:rPr lang="en-US" sz="3200" b="1" dirty="0">
                <a:effectLst/>
                <a:latin typeface="Times New Roman" panose="02020603050405020304" pitchFamily="18" charset="0"/>
                <a:ea typeface="Times New Roman" panose="02020603050405020304" pitchFamily="18" charset="0"/>
              </a:rPr>
            </a:br>
            <a:br>
              <a:rPr lang="en-US" sz="3200" b="1"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By Batch 333</a:t>
            </a:r>
            <a:br>
              <a:rPr lang="en-US" sz="3200" b="1" dirty="0">
                <a:effectLst/>
                <a:latin typeface="Times New Roman" panose="02020603050405020304" pitchFamily="18" charset="0"/>
                <a:ea typeface="Times New Roman" panose="02020603050405020304" pitchFamily="18" charset="0"/>
              </a:rPr>
            </a:br>
            <a:r>
              <a:rPr lang="en-US" sz="2700" b="1" dirty="0">
                <a:effectLst/>
                <a:latin typeface="Times New Roman" panose="02020603050405020304" pitchFamily="18" charset="0"/>
                <a:ea typeface="Times New Roman" panose="02020603050405020304" pitchFamily="18" charset="0"/>
              </a:rPr>
              <a:t>(Section - 3)</a:t>
            </a:r>
            <a:br>
              <a:rPr lang="en-IN" sz="2700" b="1" dirty="0">
                <a:effectLst/>
                <a:latin typeface="Times New Roman" panose="02020603050405020304" pitchFamily="18" charset="0"/>
                <a:ea typeface="Times New Roman" panose="02020603050405020304" pitchFamily="18" charset="0"/>
              </a:rPr>
            </a:br>
            <a:endParaRPr lang="en-IN" sz="2700" dirty="0"/>
          </a:p>
        </p:txBody>
      </p:sp>
      <p:sp>
        <p:nvSpPr>
          <p:cNvPr id="3" name="Subtitle 2">
            <a:extLst>
              <a:ext uri="{FF2B5EF4-FFF2-40B4-BE49-F238E27FC236}">
                <a16:creationId xmlns:a16="http://schemas.microsoft.com/office/drawing/2014/main" id="{6AFD0815-EFE9-40EA-99D9-FFF56E39AF0C}"/>
              </a:ext>
            </a:extLst>
          </p:cNvPr>
          <p:cNvSpPr>
            <a:spLocks noGrp="1"/>
          </p:cNvSpPr>
          <p:nvPr>
            <p:ph type="subTitle" idx="1"/>
          </p:nvPr>
        </p:nvSpPr>
        <p:spPr>
          <a:xfrm>
            <a:off x="596347" y="4636725"/>
            <a:ext cx="3816626" cy="1323439"/>
          </a:xfrm>
        </p:spPr>
        <p:txBody>
          <a:bodyPr/>
          <a:lstStyle/>
          <a:p>
            <a:r>
              <a:rPr lang="en-US" dirty="0">
                <a:latin typeface="Times New Roman" panose="02020603050405020304" pitchFamily="18" charset="0"/>
                <a:cs typeface="Times New Roman" panose="02020603050405020304" pitchFamily="18" charset="0"/>
              </a:rPr>
              <a:t>Guide: Dr. </a:t>
            </a:r>
            <a:r>
              <a:rPr lang="en-US" dirty="0" err="1">
                <a:latin typeface="Times New Roman" panose="02020603050405020304" pitchFamily="18" charset="0"/>
                <a:cs typeface="Times New Roman" panose="02020603050405020304" pitchFamily="18" charset="0"/>
              </a:rPr>
              <a:t>Chayan</a:t>
            </a:r>
            <a:r>
              <a:rPr lang="en-US" dirty="0">
                <a:latin typeface="Times New Roman" panose="02020603050405020304" pitchFamily="18" charset="0"/>
                <a:cs typeface="Times New Roman" panose="02020603050405020304" pitchFamily="18" charset="0"/>
              </a:rPr>
              <a:t> Paul</a:t>
            </a:r>
          </a:p>
          <a:p>
            <a:r>
              <a:rPr lang="en-US" dirty="0">
                <a:latin typeface="Times New Roman" panose="02020603050405020304" pitchFamily="18" charset="0"/>
                <a:cs typeface="Times New Roman" panose="02020603050405020304" pitchFamily="18" charset="0"/>
              </a:rPr>
              <a:t>Emp. No.: 5212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3632A0-B114-40D8-8E25-33184F00B960}"/>
              </a:ext>
            </a:extLst>
          </p:cNvPr>
          <p:cNvSpPr txBox="1"/>
          <p:nvPr/>
        </p:nvSpPr>
        <p:spPr>
          <a:xfrm>
            <a:off x="6387548" y="4636725"/>
            <a:ext cx="5023020"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180030193 –  </a:t>
            </a:r>
            <a:r>
              <a:rPr lang="en-US" sz="2400" dirty="0" err="1">
                <a:latin typeface="Times New Roman" panose="02020603050405020304" pitchFamily="18" charset="0"/>
                <a:cs typeface="Times New Roman" panose="02020603050405020304" pitchFamily="18" charset="0"/>
              </a:rPr>
              <a:t>Vatrapu</a:t>
            </a:r>
            <a:r>
              <a:rPr lang="en-US" sz="2400" dirty="0">
                <a:latin typeface="Times New Roman" panose="02020603050405020304" pitchFamily="18" charset="0"/>
                <a:cs typeface="Times New Roman" panose="02020603050405020304" pitchFamily="18" charset="0"/>
              </a:rPr>
              <a:t> Sri </a:t>
            </a:r>
            <a:r>
              <a:rPr lang="en-US" sz="2400" dirty="0" err="1">
                <a:latin typeface="Times New Roman" panose="02020603050405020304" pitchFamily="18" charset="0"/>
                <a:cs typeface="Times New Roman" panose="02020603050405020304" pitchFamily="18" charset="0"/>
              </a:rPr>
              <a:t>Lekha</a:t>
            </a:r>
            <a:r>
              <a:rPr lang="en-US" sz="2400" dirty="0">
                <a:latin typeface="Times New Roman" panose="02020603050405020304" pitchFamily="18" charset="0"/>
                <a:cs typeface="Times New Roman" panose="02020603050405020304" pitchFamily="18" charset="0"/>
              </a:rPr>
              <a:t> Reddy</a:t>
            </a:r>
          </a:p>
          <a:p>
            <a:r>
              <a:rPr lang="en-US" sz="2400" dirty="0">
                <a:latin typeface="Times New Roman" panose="02020603050405020304" pitchFamily="18" charset="0"/>
                <a:cs typeface="Times New Roman" panose="02020603050405020304" pitchFamily="18" charset="0"/>
              </a:rPr>
              <a:t>180030200 –  </a:t>
            </a:r>
            <a:r>
              <a:rPr lang="en-US" sz="2400" dirty="0" err="1">
                <a:latin typeface="Times New Roman" panose="02020603050405020304" pitchFamily="18" charset="0"/>
                <a:cs typeface="Times New Roman" panose="02020603050405020304" pitchFamily="18" charset="0"/>
              </a:rPr>
              <a:t>Sarigala</a:t>
            </a:r>
            <a:r>
              <a:rPr lang="en-US" sz="2400" dirty="0">
                <a:latin typeface="Times New Roman" panose="02020603050405020304" pitchFamily="18" charset="0"/>
                <a:cs typeface="Times New Roman" panose="02020603050405020304" pitchFamily="18" charset="0"/>
              </a:rPr>
              <a:t> Shainy</a:t>
            </a:r>
          </a:p>
          <a:p>
            <a:r>
              <a:rPr lang="en-US" sz="2400" dirty="0">
                <a:latin typeface="Times New Roman" panose="02020603050405020304" pitchFamily="18" charset="0"/>
                <a:cs typeface="Times New Roman" panose="02020603050405020304" pitchFamily="18" charset="0"/>
              </a:rPr>
              <a:t>180031128 –  </a:t>
            </a:r>
            <a:r>
              <a:rPr lang="en-US" sz="2400" dirty="0" err="1">
                <a:latin typeface="Times New Roman" panose="02020603050405020304" pitchFamily="18" charset="0"/>
                <a:cs typeface="Times New Roman" panose="02020603050405020304" pitchFamily="18" charset="0"/>
              </a:rPr>
              <a:t>Bolla</a:t>
            </a:r>
            <a:r>
              <a:rPr lang="en-US" sz="2400" dirty="0">
                <a:latin typeface="Times New Roman" panose="02020603050405020304" pitchFamily="18" charset="0"/>
                <a:cs typeface="Times New Roman" panose="02020603050405020304" pitchFamily="18" charset="0"/>
              </a:rPr>
              <a:t> Lahya</a:t>
            </a:r>
          </a:p>
          <a:p>
            <a:r>
              <a:rPr lang="en-US" sz="2400" dirty="0">
                <a:latin typeface="Times New Roman" panose="02020603050405020304" pitchFamily="18" charset="0"/>
                <a:cs typeface="Times New Roman" panose="02020603050405020304" pitchFamily="18" charset="0"/>
              </a:rPr>
              <a:t>180031177 –  Uppala Bhuvana Priya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9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D382-EB5D-46B6-9A8F-12DB2855541F}"/>
              </a:ext>
            </a:extLst>
          </p:cNvPr>
          <p:cNvSpPr>
            <a:spLocks noGrp="1"/>
          </p:cNvSpPr>
          <p:nvPr>
            <p:ph type="title"/>
          </p:nvPr>
        </p:nvSpPr>
        <p:spPr/>
        <p:txBody>
          <a:bodyPr>
            <a:normAutofit fontScale="90000"/>
          </a:bodyPr>
          <a:lstStyle/>
          <a:p>
            <a:r>
              <a:rPr lang="en-US" sz="3600" b="1" dirty="0"/>
              <a:t> </a:t>
            </a:r>
            <a:br>
              <a:rPr lang="en-US" sz="3600" b="1" dirty="0"/>
            </a:br>
            <a:br>
              <a:rPr lang="en-US" sz="3600" b="1" dirty="0"/>
            </a:br>
            <a:r>
              <a:rPr lang="en-US" sz="3600" dirty="0">
                <a:latin typeface="Abadi" panose="020B0604020202020204" pitchFamily="34" charset="0"/>
                <a:cs typeface="Aharoni" panose="02010803020104030203" pitchFamily="2" charset="-79"/>
              </a:rPr>
              <a:t>Max Pooling</a:t>
            </a:r>
            <a:br>
              <a:rPr lang="en-US" sz="3600" b="1" dirty="0"/>
            </a:br>
            <a:endParaRPr lang="en-IN" sz="3600" b="1" dirty="0"/>
          </a:p>
        </p:txBody>
      </p:sp>
      <p:sp>
        <p:nvSpPr>
          <p:cNvPr id="3" name="Content Placeholder 2">
            <a:extLst>
              <a:ext uri="{FF2B5EF4-FFF2-40B4-BE49-F238E27FC236}">
                <a16:creationId xmlns:a16="http://schemas.microsoft.com/office/drawing/2014/main" id="{AC0B3A74-39A8-468E-8859-D4392FF55EFB}"/>
              </a:ext>
            </a:extLst>
          </p:cNvPr>
          <p:cNvSpPr>
            <a:spLocks noGrp="1"/>
          </p:cNvSpPr>
          <p:nvPr>
            <p:ph idx="1"/>
          </p:nvPr>
        </p:nvSpPr>
        <p:spPr/>
        <p:txBody>
          <a:bodyPr>
            <a:normAutofit/>
          </a:bodyPr>
          <a:lstStyle/>
          <a:p>
            <a:pPr marL="0" indent="0" algn="l">
              <a:buNone/>
            </a:pPr>
            <a:r>
              <a:rPr lang="en-US" sz="2400" b="0" i="0" dirty="0">
                <a:solidFill>
                  <a:srgbClr val="202124"/>
                </a:solidFill>
                <a:effectLst/>
                <a:latin typeface="Times New Roman" panose="02020603050405020304" pitchFamily="18" charset="0"/>
                <a:cs typeface="Times New Roman" panose="02020603050405020304" pitchFamily="18" charset="0"/>
              </a:rPr>
              <a:t>A pooling layer is </a:t>
            </a:r>
            <a:r>
              <a:rPr lang="en-US" sz="2400" i="0" dirty="0">
                <a:solidFill>
                  <a:srgbClr val="202124"/>
                </a:solidFill>
                <a:effectLst/>
                <a:latin typeface="Times New Roman" panose="02020603050405020304" pitchFamily="18" charset="0"/>
                <a:cs typeface="Times New Roman" panose="02020603050405020304" pitchFamily="18" charset="0"/>
              </a:rPr>
              <a:t>a new layer added after the convolutional layer.</a:t>
            </a:r>
          </a:p>
          <a:p>
            <a:pPr marL="0" indent="0">
              <a:buNone/>
            </a:pPr>
            <a:r>
              <a:rPr lang="en-US" sz="2400" b="0" i="0" dirty="0">
                <a:solidFill>
                  <a:srgbClr val="273239"/>
                </a:solidFill>
                <a:effectLst/>
                <a:latin typeface="Times New Roman" panose="02020603050405020304" pitchFamily="18" charset="0"/>
                <a:cs typeface="Times New Roman" panose="02020603050405020304" pitchFamily="18" charset="0"/>
              </a:rPr>
              <a:t>Max pooling is a pooling operation that selects the maximum element from the region of the feature map covered by the filter. Thus, the output after max-pooling layer would be a feature map containing the most prominent features of the previous feature map. </a:t>
            </a:r>
            <a:endParaRPr lang="en-IN" sz="2400" dirty="0">
              <a:latin typeface="Times New Roman" panose="02020603050405020304" pitchFamily="18" charset="0"/>
              <a:cs typeface="Times New Roman" panose="02020603050405020304" pitchFamily="18" charset="0"/>
            </a:endParaRPr>
          </a:p>
        </p:txBody>
      </p:sp>
      <p:pic>
        <p:nvPicPr>
          <p:cNvPr id="4" name="image24.jpeg">
            <a:extLst>
              <a:ext uri="{FF2B5EF4-FFF2-40B4-BE49-F238E27FC236}">
                <a16:creationId xmlns:a16="http://schemas.microsoft.com/office/drawing/2014/main" id="{365BA1B5-B46A-4BE0-B946-F928C6555E3D}"/>
              </a:ext>
            </a:extLst>
          </p:cNvPr>
          <p:cNvPicPr>
            <a:picLocks noChangeAspect="1"/>
          </p:cNvPicPr>
          <p:nvPr/>
        </p:nvPicPr>
        <p:blipFill>
          <a:blip r:embed="rId2" cstate="print"/>
          <a:stretch>
            <a:fillRect/>
          </a:stretch>
        </p:blipFill>
        <p:spPr>
          <a:xfrm>
            <a:off x="3445565" y="3775534"/>
            <a:ext cx="4217352" cy="2536366"/>
          </a:xfrm>
          <a:prstGeom prst="rect">
            <a:avLst/>
          </a:prstGeom>
        </p:spPr>
      </p:pic>
    </p:spTree>
    <p:extLst>
      <p:ext uri="{BB962C8B-B14F-4D97-AF65-F5344CB8AC3E}">
        <p14:creationId xmlns:p14="http://schemas.microsoft.com/office/powerpoint/2010/main" val="151320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5A7B45-4874-4DAA-A57C-A39A752E255E}"/>
              </a:ext>
            </a:extLst>
          </p:cNvPr>
          <p:cNvSpPr>
            <a:spLocks noChangeArrowheads="1"/>
          </p:cNvSpPr>
          <p:nvPr/>
        </p:nvSpPr>
        <p:spPr bwMode="auto">
          <a:xfrm>
            <a:off x="238538" y="279046"/>
            <a:ext cx="11516138"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3404"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Flattening layer:</a:t>
            </a:r>
          </a:p>
          <a:p>
            <a:pPr eaLnBrk="0" fontAlgn="base" hangingPunct="0">
              <a:spcBef>
                <a:spcPct val="0"/>
              </a:spcBef>
              <a:spcAft>
                <a:spcPct val="0"/>
              </a:spcAf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 this layer we flatten the pooled feature map into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solidFill>
                  <a:srgbClr val="202124"/>
                </a:solidFill>
                <a:effectLst/>
                <a:latin typeface="Times New Roman" panose="02020603050405020304" pitchFamily="18" charset="0"/>
                <a:cs typeface="Times New Roman" panose="02020603050405020304" pitchFamily="18" charset="0"/>
              </a:rPr>
              <a:t>Flattening is </a:t>
            </a:r>
            <a:r>
              <a:rPr lang="en-US" sz="2000" i="0" dirty="0">
                <a:solidFill>
                  <a:srgbClr val="202124"/>
                </a:solidFill>
                <a:effectLst/>
                <a:latin typeface="Times New Roman" panose="02020603050405020304" pitchFamily="18" charset="0"/>
                <a:cs typeface="Times New Roman" panose="02020603050405020304" pitchFamily="18" charset="0"/>
              </a:rPr>
              <a:t>converting the data into a 1-dimensional array for inputting it to the next layer</a:t>
            </a:r>
            <a:r>
              <a:rPr lang="en-US" sz="2000" b="0" i="0" dirty="0">
                <a:solidFill>
                  <a:srgbClr val="202124"/>
                </a:solidFill>
                <a:effectLst/>
                <a:latin typeface="Times New Roman" panose="02020603050405020304" pitchFamily="18" charset="0"/>
                <a:cs typeface="Times New Roman" panose="02020603050405020304" pitchFamily="18" charset="0"/>
              </a:rPr>
              <a:t>. We flatten the output of the convolutional layers to create a single long feature vector. And it is connected to the final classification model, which is called a fully-connected layer.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image25.png" descr="https://sds-platform-private.s3-us-east-2.amazonaws.com/uploads/73_blog_image_1.png">
            <a:extLst>
              <a:ext uri="{FF2B5EF4-FFF2-40B4-BE49-F238E27FC236}">
                <a16:creationId xmlns:a16="http://schemas.microsoft.com/office/drawing/2014/main" id="{9840EDCF-34D6-4255-8AFB-219ED8251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717" y="2544419"/>
            <a:ext cx="7112565" cy="34019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5293072-7780-4B97-8832-0D8C5999BE00}"/>
              </a:ext>
            </a:extLst>
          </p:cNvPr>
          <p:cNvSpPr>
            <a:spLocks noChangeArrowheads="1"/>
          </p:cNvSpPr>
          <p:nvPr/>
        </p:nvSpPr>
        <p:spPr bwMode="auto">
          <a:xfrm>
            <a:off x="1815547" y="30694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933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png">
            <a:extLst>
              <a:ext uri="{FF2B5EF4-FFF2-40B4-BE49-F238E27FC236}">
                <a16:creationId xmlns:a16="http://schemas.microsoft.com/office/drawing/2014/main" id="{86423A8D-8CEC-4FAE-89E7-C5F8B669E4D7}"/>
              </a:ext>
            </a:extLst>
          </p:cNvPr>
          <p:cNvPicPr>
            <a:picLocks noChangeAspect="1"/>
          </p:cNvPicPr>
          <p:nvPr/>
        </p:nvPicPr>
        <p:blipFill>
          <a:blip r:embed="rId2" cstate="print"/>
          <a:stretch>
            <a:fillRect/>
          </a:stretch>
        </p:blipFill>
        <p:spPr>
          <a:xfrm>
            <a:off x="2223747" y="263967"/>
            <a:ext cx="6808962" cy="2873128"/>
          </a:xfrm>
          <a:prstGeom prst="rect">
            <a:avLst/>
          </a:prstGeom>
        </p:spPr>
      </p:pic>
      <p:sp>
        <p:nvSpPr>
          <p:cNvPr id="3" name="TextBox 2">
            <a:extLst>
              <a:ext uri="{FF2B5EF4-FFF2-40B4-BE49-F238E27FC236}">
                <a16:creationId xmlns:a16="http://schemas.microsoft.com/office/drawing/2014/main" id="{045D69D0-A4DD-4B70-AFA2-D1F05CC5737E}"/>
              </a:ext>
            </a:extLst>
          </p:cNvPr>
          <p:cNvSpPr txBox="1"/>
          <p:nvPr/>
        </p:nvSpPr>
        <p:spPr>
          <a:xfrm>
            <a:off x="3768988" y="3601210"/>
            <a:ext cx="184731" cy="461665"/>
          </a:xfrm>
          <a:prstGeom prst="rect">
            <a:avLst/>
          </a:prstGeom>
          <a:noFill/>
        </p:spPr>
        <p:txBody>
          <a:bodyPr wrap="none" rtlCol="0">
            <a:spAutoFit/>
          </a:bodyPr>
          <a:lstStyle/>
          <a:p>
            <a:endParaRPr lang="en-IN" sz="2400" b="1" dirty="0"/>
          </a:p>
        </p:txBody>
      </p:sp>
      <p:sp>
        <p:nvSpPr>
          <p:cNvPr id="5" name="TextBox 4">
            <a:extLst>
              <a:ext uri="{FF2B5EF4-FFF2-40B4-BE49-F238E27FC236}">
                <a16:creationId xmlns:a16="http://schemas.microsoft.com/office/drawing/2014/main" id="{232AE65D-B7EE-43F2-8EA5-0478361CF2F9}"/>
              </a:ext>
            </a:extLst>
          </p:cNvPr>
          <p:cNvSpPr txBox="1"/>
          <p:nvPr/>
        </p:nvSpPr>
        <p:spPr>
          <a:xfrm>
            <a:off x="795130" y="3429000"/>
            <a:ext cx="10601740" cy="2800767"/>
          </a:xfrm>
          <a:prstGeom prst="rect">
            <a:avLst/>
          </a:prstGeom>
          <a:noFill/>
        </p:spPr>
        <p:txBody>
          <a:bodyPr wrap="square">
            <a:spAutoFit/>
          </a:bodyPr>
          <a:lstStyle/>
          <a:p>
            <a:endParaRPr lang="en-US" sz="2800" b="1" i="0" dirty="0">
              <a:solidFill>
                <a:srgbClr val="202124"/>
              </a:solidFill>
              <a:effectLst/>
              <a:latin typeface="Abadi" panose="020B0604020104020204" pitchFamily="34" charset="0"/>
            </a:endParaRPr>
          </a:p>
          <a:p>
            <a:r>
              <a:rPr lang="en-US" sz="2800" b="1" i="0" u="sng" dirty="0">
                <a:solidFill>
                  <a:srgbClr val="202124"/>
                </a:solidFill>
                <a:effectLst/>
                <a:latin typeface="Times New Roman" panose="02020603050405020304" pitchFamily="18" charset="0"/>
                <a:cs typeface="Times New Roman" panose="02020603050405020304" pitchFamily="18" charset="0"/>
              </a:rPr>
              <a:t>Fully connection-1 (</a:t>
            </a:r>
            <a:r>
              <a:rPr lang="en-US" sz="2800" b="1" i="0" u="sng" dirty="0" err="1">
                <a:solidFill>
                  <a:srgbClr val="202124"/>
                </a:solidFill>
                <a:effectLst/>
                <a:latin typeface="Times New Roman" panose="02020603050405020304" pitchFamily="18" charset="0"/>
                <a:cs typeface="Times New Roman" panose="02020603050405020304" pitchFamily="18" charset="0"/>
              </a:rPr>
              <a:t>ReLU</a:t>
            </a:r>
            <a:r>
              <a:rPr lang="en-US" sz="2800" b="1" i="0" u="sng" dirty="0">
                <a:solidFill>
                  <a:srgbClr val="202124"/>
                </a:solidFill>
                <a:effectLst/>
                <a:latin typeface="Times New Roman" panose="02020603050405020304" pitchFamily="18" charset="0"/>
                <a:cs typeface="Times New Roman" panose="02020603050405020304" pitchFamily="18" charset="0"/>
              </a:rPr>
              <a:t> Activation):</a:t>
            </a:r>
          </a:p>
          <a:p>
            <a:endParaRPr lang="en-US" sz="2000" b="0" i="0" u="sng" dirty="0">
              <a:solidFill>
                <a:srgbClr val="202124"/>
              </a:solidFill>
              <a:effectLst/>
              <a:latin typeface="Times New Roman" panose="02020603050405020304" pitchFamily="18" charset="0"/>
              <a:cs typeface="Times New Roman" panose="02020603050405020304" pitchFamily="18" charset="0"/>
            </a:endParaRPr>
          </a:p>
          <a:p>
            <a:r>
              <a:rPr lang="en-US" sz="2000" b="0" i="0" dirty="0">
                <a:solidFill>
                  <a:srgbClr val="202124"/>
                </a:solidFill>
                <a:effectLst/>
                <a:latin typeface="Times New Roman" panose="02020603050405020304" pitchFamily="18" charset="0"/>
                <a:cs typeface="Times New Roman" panose="02020603050405020304" pitchFamily="18" charset="0"/>
              </a:rPr>
              <a:t>Fully Connected Layers form the last few layers in the network. The input to the fully connected layer is the output from the final Pooling Layer, which is flattened and then fed into the fully connected layer.</a:t>
            </a:r>
          </a:p>
          <a:p>
            <a:r>
              <a:rPr lang="en-US" sz="2000" dirty="0">
                <a:solidFill>
                  <a:srgbClr val="202124"/>
                </a:solidFill>
                <a:latin typeface="Times New Roman" panose="02020603050405020304" pitchFamily="18" charset="0"/>
                <a:cs typeface="Times New Roman" panose="02020603050405020304" pitchFamily="18" charset="0"/>
              </a:rPr>
              <a:t>     Here </a:t>
            </a:r>
            <a:r>
              <a:rPr lang="en-US" sz="2000" dirty="0" err="1">
                <a:solidFill>
                  <a:srgbClr val="202124"/>
                </a:solidFill>
                <a:latin typeface="Times New Roman" panose="02020603050405020304" pitchFamily="18" charset="0"/>
                <a:cs typeface="Times New Roman" panose="02020603050405020304" pitchFamily="18" charset="0"/>
              </a:rPr>
              <a:t>ReLU</a:t>
            </a:r>
            <a:r>
              <a:rPr lang="en-US" sz="2000" dirty="0">
                <a:solidFill>
                  <a:srgbClr val="202124"/>
                </a:solidFill>
                <a:latin typeface="Times New Roman" panose="02020603050405020304" pitchFamily="18" charset="0"/>
                <a:cs typeface="Times New Roman" panose="02020603050405020304" pitchFamily="18" charset="0"/>
              </a:rPr>
              <a:t>( Rectified Linear Unit) Activation is done which helps to prevent the exponential growth in the computation required to operate the neural network.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460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31487E-7B8B-445B-98A2-F0736D792439}"/>
              </a:ext>
            </a:extLst>
          </p:cNvPr>
          <p:cNvSpPr txBox="1"/>
          <p:nvPr/>
        </p:nvSpPr>
        <p:spPr>
          <a:xfrm>
            <a:off x="357809" y="492573"/>
            <a:ext cx="11476382" cy="2000548"/>
          </a:xfrm>
          <a:prstGeom prst="rect">
            <a:avLst/>
          </a:prstGeom>
          <a:noFill/>
        </p:spPr>
        <p:txBody>
          <a:bodyPr wrap="square">
            <a:spAutoFit/>
          </a:bodyPr>
          <a:lstStyle/>
          <a:p>
            <a:r>
              <a:rPr lang="en-US" sz="2800" b="0" i="0" dirty="0">
                <a:solidFill>
                  <a:srgbClr val="202124"/>
                </a:solidFill>
                <a:effectLst/>
                <a:latin typeface="arial" panose="020B0604020202020204" pitchFamily="34" charset="0"/>
              </a:rPr>
              <a:t>Dropout Layer</a:t>
            </a:r>
          </a:p>
          <a:p>
            <a:endParaRPr lang="en-US" b="0" i="0" dirty="0">
              <a:solidFill>
                <a:srgbClr val="202124"/>
              </a:solidFill>
              <a:effectLst/>
              <a:latin typeface="arial" panose="020B0604020202020204" pitchFamily="34" charset="0"/>
            </a:endParaRPr>
          </a:p>
          <a:p>
            <a:endParaRPr lang="en-US" dirty="0">
              <a:solidFill>
                <a:srgbClr val="202124"/>
              </a:solidFill>
              <a:latin typeface="arial" panose="020B0604020202020204" pitchFamily="34" charset="0"/>
            </a:endParaRPr>
          </a:p>
          <a:p>
            <a:r>
              <a:rPr lang="en-US" sz="2000" dirty="0">
                <a:solidFill>
                  <a:srgbClr val="202124"/>
                </a:solidFill>
                <a:latin typeface="Times New Roman" panose="02020603050405020304" pitchFamily="18" charset="0"/>
                <a:cs typeface="Times New Roman" panose="02020603050405020304" pitchFamily="18" charset="0"/>
              </a:rPr>
              <a:t>D</a:t>
            </a:r>
            <a:r>
              <a:rPr lang="en-US" sz="2000" b="0" i="0" dirty="0">
                <a:solidFill>
                  <a:srgbClr val="202124"/>
                </a:solidFill>
                <a:effectLst/>
                <a:latin typeface="Times New Roman" panose="02020603050405020304" pitchFamily="18" charset="0"/>
                <a:cs typeface="Times New Roman" panose="02020603050405020304" pitchFamily="18" charset="0"/>
              </a:rPr>
              <a:t>ropout refers to </a:t>
            </a:r>
            <a:r>
              <a:rPr lang="en-US" sz="2000" i="0" dirty="0">
                <a:solidFill>
                  <a:srgbClr val="202124"/>
                </a:solidFill>
                <a:effectLst/>
                <a:latin typeface="Times New Roman" panose="02020603050405020304" pitchFamily="18" charset="0"/>
                <a:cs typeface="Times New Roman" panose="02020603050405020304" pitchFamily="18" charset="0"/>
              </a:rPr>
              <a:t>ignoring units (i.e. neurons</a:t>
            </a:r>
            <a:r>
              <a:rPr lang="en-US" sz="2000" b="1" i="0" dirty="0">
                <a:solidFill>
                  <a:srgbClr val="202124"/>
                </a:solidFill>
                <a:effectLst/>
                <a:latin typeface="Times New Roman" panose="02020603050405020304" pitchFamily="18" charset="0"/>
                <a:cs typeface="Times New Roman" panose="02020603050405020304" pitchFamily="18" charset="0"/>
              </a:rPr>
              <a:t>) </a:t>
            </a:r>
            <a:r>
              <a:rPr lang="en-US" sz="2000" i="0" dirty="0">
                <a:solidFill>
                  <a:srgbClr val="202124"/>
                </a:solidFill>
                <a:effectLst/>
                <a:latin typeface="Times New Roman" panose="02020603050405020304" pitchFamily="18" charset="0"/>
                <a:cs typeface="Times New Roman" panose="02020603050405020304" pitchFamily="18" charset="0"/>
              </a:rPr>
              <a:t>during the training phase of</a:t>
            </a:r>
            <a:r>
              <a:rPr lang="en-US" sz="2000" b="0" i="0" dirty="0">
                <a:solidFill>
                  <a:srgbClr val="202124"/>
                </a:solidFill>
                <a:effectLst/>
                <a:latin typeface="Times New Roman" panose="02020603050405020304" pitchFamily="18" charset="0"/>
                <a:cs typeface="Times New Roman" panose="02020603050405020304" pitchFamily="18" charset="0"/>
              </a:rPr>
              <a:t> certain set of neurons which is chosen at random. By “ignoring”, I mean these units are not considered during a particular forward or backward pass.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FE1359-81B2-4200-831A-6C971243134A}"/>
              </a:ext>
            </a:extLst>
          </p:cNvPr>
          <p:cNvPicPr>
            <a:picLocks noChangeAspect="1"/>
          </p:cNvPicPr>
          <p:nvPr/>
        </p:nvPicPr>
        <p:blipFill>
          <a:blip r:embed="rId2"/>
          <a:stretch>
            <a:fillRect/>
          </a:stretch>
        </p:blipFill>
        <p:spPr>
          <a:xfrm>
            <a:off x="2841674" y="3027325"/>
            <a:ext cx="6443003" cy="3209158"/>
          </a:xfrm>
          <a:prstGeom prst="rect">
            <a:avLst/>
          </a:prstGeom>
        </p:spPr>
      </p:pic>
    </p:spTree>
    <p:extLst>
      <p:ext uri="{BB962C8B-B14F-4D97-AF65-F5344CB8AC3E}">
        <p14:creationId xmlns:p14="http://schemas.microsoft.com/office/powerpoint/2010/main" val="364700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36BA8-2445-44C8-87FE-0C6AA5C77040}"/>
              </a:ext>
            </a:extLst>
          </p:cNvPr>
          <p:cNvSpPr txBox="1"/>
          <p:nvPr/>
        </p:nvSpPr>
        <p:spPr>
          <a:xfrm>
            <a:off x="901733" y="1120469"/>
            <a:ext cx="10388533" cy="4124206"/>
          </a:xfrm>
          <a:prstGeom prst="rect">
            <a:avLst/>
          </a:prstGeom>
          <a:noFill/>
        </p:spPr>
        <p:txBody>
          <a:bodyPr wrap="square">
            <a:spAutoFit/>
          </a:bodyPr>
          <a:lstStyle/>
          <a:p>
            <a:r>
              <a:rPr lang="en-US" sz="2800" b="1" i="0" u="sng" dirty="0">
                <a:solidFill>
                  <a:srgbClr val="202124"/>
                </a:solidFill>
                <a:effectLst/>
                <a:latin typeface="arial" panose="020B0604020202020204" pitchFamily="34" charset="0"/>
              </a:rPr>
              <a:t>Fully </a:t>
            </a:r>
            <a:r>
              <a:rPr lang="en-US" sz="2800" b="1" u="sng" dirty="0">
                <a:solidFill>
                  <a:srgbClr val="202124"/>
                </a:solidFill>
                <a:latin typeface="arial" panose="020B0604020202020204" pitchFamily="34" charset="0"/>
              </a:rPr>
              <a:t>C</a:t>
            </a:r>
            <a:r>
              <a:rPr lang="en-US" sz="2800" b="1" i="0" u="sng" dirty="0">
                <a:solidFill>
                  <a:srgbClr val="202124"/>
                </a:solidFill>
                <a:effectLst/>
                <a:latin typeface="arial" panose="020B0604020202020204" pitchFamily="34" charset="0"/>
              </a:rPr>
              <a:t>onnection-2 (</a:t>
            </a:r>
            <a:r>
              <a:rPr lang="en-US" sz="2800" b="1" u="sng" dirty="0">
                <a:solidFill>
                  <a:srgbClr val="202124"/>
                </a:solidFill>
                <a:latin typeface="arial" panose="020B0604020202020204" pitchFamily="34" charset="0"/>
              </a:rPr>
              <a:t>Sigmoid</a:t>
            </a:r>
            <a:r>
              <a:rPr lang="en-US" sz="2800" b="1" i="0" u="sng" dirty="0">
                <a:solidFill>
                  <a:srgbClr val="202124"/>
                </a:solidFill>
                <a:effectLst/>
                <a:latin typeface="arial" panose="020B0604020202020204" pitchFamily="34" charset="0"/>
              </a:rPr>
              <a:t> Activation):</a:t>
            </a:r>
          </a:p>
          <a:p>
            <a:endParaRPr lang="en-US" sz="1800" b="0" i="0" u="sng" dirty="0">
              <a:solidFill>
                <a:srgbClr val="202124"/>
              </a:solidFill>
              <a:effectLst/>
              <a:latin typeface="arial" panose="020B0604020202020204" pitchFamily="34" charset="0"/>
            </a:endParaRPr>
          </a:p>
          <a:p>
            <a:r>
              <a:rPr lang="en-US" sz="2400" i="0" dirty="0">
                <a:solidFill>
                  <a:srgbClr val="000000"/>
                </a:solidFill>
                <a:effectLst/>
                <a:latin typeface="Times New Roman" panose="02020603050405020304" pitchFamily="18" charset="0"/>
                <a:cs typeface="Times New Roman" panose="02020603050405020304" pitchFamily="18" charset="0"/>
              </a:rPr>
              <a:t>Sigmoid Function acts as an activation function which decides which value to pass as output and what not to pass.</a:t>
            </a:r>
          </a:p>
          <a:p>
            <a:endParaRPr lang="en-US" sz="2400" u="sng" dirty="0">
              <a:solidFill>
                <a:srgbClr val="202124"/>
              </a:solidFill>
              <a:latin typeface="Times New Roman" panose="02020603050405020304" pitchFamily="18" charset="0"/>
              <a:cs typeface="Times New Roman" panose="02020603050405020304" pitchFamily="18" charset="0"/>
            </a:endParaRPr>
          </a:p>
          <a:p>
            <a:r>
              <a:rPr lang="en-US" sz="2400" i="0" dirty="0">
                <a:solidFill>
                  <a:srgbClr val="202124"/>
                </a:solidFill>
                <a:effectLst/>
                <a:latin typeface="Times New Roman" panose="02020603050405020304" pitchFamily="18" charset="0"/>
                <a:cs typeface="Times New Roman" panose="02020603050405020304" pitchFamily="18" charset="0"/>
              </a:rPr>
              <a:t>The main reason why we use sigmoid function is because it exists between (0 to 1). Therefore, it is especially used for models where we have to predict the probability as an output. </a:t>
            </a:r>
          </a:p>
          <a:p>
            <a:endParaRPr lang="en-US" sz="2400" dirty="0">
              <a:solidFill>
                <a:srgbClr val="202124"/>
              </a:solidFill>
              <a:latin typeface="Times New Roman" panose="02020603050405020304" pitchFamily="18" charset="0"/>
              <a:cs typeface="Times New Roman" panose="02020603050405020304" pitchFamily="18" charset="0"/>
            </a:endParaRPr>
          </a:p>
          <a:p>
            <a:r>
              <a:rPr lang="en-US" sz="2400" i="0" dirty="0">
                <a:solidFill>
                  <a:srgbClr val="202124"/>
                </a:solidFill>
                <a:effectLst/>
                <a:latin typeface="Times New Roman" panose="02020603050405020304" pitchFamily="18" charset="0"/>
                <a:cs typeface="Times New Roman" panose="02020603050405020304" pitchFamily="18" charset="0"/>
              </a:rPr>
              <a:t>Since probability of anything exists only between the range of 0 and 1, sigmoid is the right choice.</a:t>
            </a:r>
            <a:endParaRPr lang="en-US" sz="2400" i="0" u="sng"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87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jpeg">
            <a:extLst>
              <a:ext uri="{FF2B5EF4-FFF2-40B4-BE49-F238E27FC236}">
                <a16:creationId xmlns:a16="http://schemas.microsoft.com/office/drawing/2014/main" id="{EA0E3717-D847-4635-ACAD-3DA90333814B}"/>
              </a:ext>
            </a:extLst>
          </p:cNvPr>
          <p:cNvPicPr>
            <a:picLocks noChangeAspect="1"/>
          </p:cNvPicPr>
          <p:nvPr/>
        </p:nvPicPr>
        <p:blipFill>
          <a:blip r:embed="rId2" cstate="print"/>
          <a:stretch>
            <a:fillRect/>
          </a:stretch>
        </p:blipFill>
        <p:spPr>
          <a:xfrm>
            <a:off x="2441359" y="748431"/>
            <a:ext cx="7046801" cy="5361138"/>
          </a:xfrm>
          <a:prstGeom prst="rect">
            <a:avLst/>
          </a:prstGeom>
        </p:spPr>
      </p:pic>
    </p:spTree>
    <p:extLst>
      <p:ext uri="{BB962C8B-B14F-4D97-AF65-F5344CB8AC3E}">
        <p14:creationId xmlns:p14="http://schemas.microsoft.com/office/powerpoint/2010/main" val="84712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CA44E6-0FC9-4200-89AE-F3DCC8983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10" y="494637"/>
            <a:ext cx="10969579" cy="5868725"/>
          </a:xfrm>
          <a:prstGeom prst="rect">
            <a:avLst/>
          </a:prstGeom>
        </p:spPr>
      </p:pic>
    </p:spTree>
    <p:extLst>
      <p:ext uri="{BB962C8B-B14F-4D97-AF65-F5344CB8AC3E}">
        <p14:creationId xmlns:p14="http://schemas.microsoft.com/office/powerpoint/2010/main" val="350839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8DCF-8F4F-4C86-BFAE-F17B29C61069}"/>
              </a:ext>
            </a:extLst>
          </p:cNvPr>
          <p:cNvSpPr>
            <a:spLocks noGrp="1"/>
          </p:cNvSpPr>
          <p:nvPr>
            <p:ph type="ctrTitle"/>
          </p:nvPr>
        </p:nvSpPr>
        <p:spPr>
          <a:xfrm>
            <a:off x="1524000" y="1122363"/>
            <a:ext cx="9144000" cy="955012"/>
          </a:xfrm>
        </p:spPr>
        <p:txBody>
          <a:bodyPr/>
          <a:lstStyle/>
          <a:p>
            <a:r>
              <a:rPr lang="en-US" dirty="0"/>
              <a:t>Implementation</a:t>
            </a:r>
            <a:endParaRPr lang="en-IN" dirty="0"/>
          </a:p>
        </p:txBody>
      </p:sp>
      <p:sp>
        <p:nvSpPr>
          <p:cNvPr id="3" name="Subtitle 2">
            <a:extLst>
              <a:ext uri="{FF2B5EF4-FFF2-40B4-BE49-F238E27FC236}">
                <a16:creationId xmlns:a16="http://schemas.microsoft.com/office/drawing/2014/main" id="{3ABC014B-47C1-461A-8582-A4FFB6F6D991}"/>
              </a:ext>
            </a:extLst>
          </p:cNvPr>
          <p:cNvSpPr>
            <a:spLocks noGrp="1"/>
          </p:cNvSpPr>
          <p:nvPr>
            <p:ph type="subTitle" idx="1"/>
          </p:nvPr>
        </p:nvSpPr>
        <p:spPr>
          <a:xfrm>
            <a:off x="1351722" y="2186609"/>
            <a:ext cx="9316278" cy="3975652"/>
          </a:xfrm>
        </p:spPr>
        <p:txBody>
          <a:bodyPr>
            <a:normAutofit fontScale="92500" lnSpcReduction="20000"/>
          </a:bodyPr>
          <a:lstStyle/>
          <a:p>
            <a:pPr algn="l"/>
            <a:r>
              <a:rPr lang="en-US" dirty="0">
                <a:latin typeface="Times New Roman" panose="02020603050405020304" pitchFamily="18" charset="0"/>
                <a:cs typeface="Times New Roman" panose="02020603050405020304" pitchFamily="18" charset="0"/>
              </a:rPr>
              <a:t>!pip install </a:t>
            </a:r>
            <a:r>
              <a:rPr lang="en-US" dirty="0" err="1">
                <a:latin typeface="Times New Roman" panose="02020603050405020304" pitchFamily="18" charset="0"/>
                <a:cs typeface="Times New Roman" panose="02020603050405020304" pitchFamily="18" charset="0"/>
              </a:rPr>
              <a:t>imutils</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as np </a:t>
            </a:r>
          </a:p>
          <a:p>
            <a:pPr algn="l"/>
            <a:r>
              <a:rPr lang="en-US" dirty="0">
                <a:latin typeface="Times New Roman" panose="02020603050405020304" pitchFamily="18" charset="0"/>
                <a:cs typeface="Times New Roman" panose="02020603050405020304" pitchFamily="18" charset="0"/>
              </a:rPr>
              <a:t>import pandas as pd </a:t>
            </a:r>
          </a:p>
          <a:p>
            <a:pPr algn="l"/>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os</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listdir</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tf</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keras.preprocessing.image</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ImageDataGenerator</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matplotlib.pyplot</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plt</a:t>
            </a:r>
            <a:endParaRPr lang="en-US"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%matplotlib inline</a:t>
            </a:r>
          </a:p>
          <a:p>
            <a:pPr algn="l"/>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p:txBody>
      </p:sp>
    </p:spTree>
    <p:extLst>
      <p:ext uri="{BB962C8B-B14F-4D97-AF65-F5344CB8AC3E}">
        <p14:creationId xmlns:p14="http://schemas.microsoft.com/office/powerpoint/2010/main" val="71576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72C1-BFE0-49EF-AF69-F8226BD73A64}"/>
              </a:ext>
            </a:extLst>
          </p:cNvPr>
          <p:cNvSpPr>
            <a:spLocks noGrp="1"/>
          </p:cNvSpPr>
          <p:nvPr>
            <p:ph type="ctrTitle"/>
          </p:nvPr>
        </p:nvSpPr>
        <p:spPr>
          <a:xfrm>
            <a:off x="1524000" y="1003177"/>
            <a:ext cx="9144000" cy="6667130"/>
          </a:xfrm>
        </p:spPr>
        <p:txBody>
          <a:bodyPr>
            <a:normAutofit/>
          </a:bodyPr>
          <a:lstStyle/>
          <a:p>
            <a:pPr>
              <a:lnSpc>
                <a:spcPct val="150000"/>
              </a:lnSpc>
            </a:pP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8DC203E-575C-4099-AEBB-441689AA08B9}"/>
              </a:ext>
            </a:extLst>
          </p:cNvPr>
          <p:cNvSpPr>
            <a:spLocks noGrp="1"/>
          </p:cNvSpPr>
          <p:nvPr>
            <p:ph type="subTitle" idx="1"/>
          </p:nvPr>
        </p:nvSpPr>
        <p:spPr>
          <a:xfrm flipV="1">
            <a:off x="3249226" y="5257799"/>
            <a:ext cx="7418773" cy="477837"/>
          </a:xfrm>
        </p:spPr>
        <p:txBody>
          <a:bodyPr/>
          <a:lstStyle/>
          <a:p>
            <a:r>
              <a:rPr lang="en-US" dirty="0"/>
              <a:t> </a:t>
            </a:r>
            <a:endParaRPr lang="en-IN" dirty="0"/>
          </a:p>
        </p:txBody>
      </p:sp>
      <p:sp>
        <p:nvSpPr>
          <p:cNvPr id="6" name="TextBox 5">
            <a:extLst>
              <a:ext uri="{FF2B5EF4-FFF2-40B4-BE49-F238E27FC236}">
                <a16:creationId xmlns:a16="http://schemas.microsoft.com/office/drawing/2014/main" id="{B212ACDE-2FAB-49F2-BD93-A9029BC5DCA1}"/>
              </a:ext>
            </a:extLst>
          </p:cNvPr>
          <p:cNvSpPr txBox="1"/>
          <p:nvPr/>
        </p:nvSpPr>
        <p:spPr>
          <a:xfrm>
            <a:off x="1205948" y="800324"/>
            <a:ext cx="8931965" cy="5170646"/>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import sys</a:t>
            </a:r>
          </a:p>
          <a:p>
            <a:r>
              <a:rPr lang="en-IN" sz="2200" dirty="0">
                <a:latin typeface="Times New Roman" panose="02020603050405020304" pitchFamily="18" charset="0"/>
                <a:cs typeface="Times New Roman" panose="02020603050405020304" pitchFamily="18" charset="0"/>
              </a:rPr>
              <a:t>pip install </a:t>
            </a:r>
            <a:r>
              <a:rPr lang="en-IN" sz="2200" dirty="0" err="1">
                <a:latin typeface="Times New Roman" panose="02020603050405020304" pitchFamily="18" charset="0"/>
                <a:cs typeface="Times New Roman" panose="02020603050405020304" pitchFamily="18" charset="0"/>
              </a:rPr>
              <a:t>opencv</a:t>
            </a:r>
            <a:r>
              <a:rPr lang="en-IN" sz="2200" dirty="0">
                <a:latin typeface="Times New Roman" panose="02020603050405020304" pitchFamily="18" charset="0"/>
                <a:cs typeface="Times New Roman" panose="02020603050405020304" pitchFamily="18" charset="0"/>
              </a:rPr>
              <a:t>-python</a:t>
            </a:r>
          </a:p>
          <a:p>
            <a:r>
              <a:rPr lang="en-IN" sz="2200" dirty="0">
                <a:latin typeface="Times New Roman" panose="02020603050405020304" pitchFamily="18" charset="0"/>
                <a:cs typeface="Times New Roman" panose="02020603050405020304" pitchFamily="18" charset="0"/>
              </a:rPr>
              <a:t>import cv2</a:t>
            </a:r>
          </a:p>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imutils</a:t>
            </a: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import </a:t>
            </a:r>
            <a:r>
              <a:rPr lang="en-IN" sz="2200" dirty="0" err="1">
                <a:latin typeface="Times New Roman" panose="02020603050405020304" pitchFamily="18" charset="0"/>
                <a:cs typeface="Times New Roman" panose="02020603050405020304" pitchFamily="18" charset="0"/>
              </a:rPr>
              <a:t>itertools</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from </a:t>
            </a:r>
            <a:r>
              <a:rPr lang="en-IN" sz="2200" dirty="0" err="1">
                <a:latin typeface="Times New Roman" panose="02020603050405020304" pitchFamily="18" charset="0"/>
                <a:cs typeface="Times New Roman" panose="02020603050405020304" pitchFamily="18" charset="0"/>
              </a:rPr>
              <a:t>sklearn.metrics</a:t>
            </a:r>
            <a:r>
              <a:rPr lang="en-IN" sz="2200" dirty="0">
                <a:latin typeface="Times New Roman" panose="02020603050405020304" pitchFamily="18" charset="0"/>
                <a:cs typeface="Times New Roman" panose="02020603050405020304" pitchFamily="18" charset="0"/>
              </a:rPr>
              <a:t> import </a:t>
            </a:r>
            <a:r>
              <a:rPr lang="en-IN" sz="2200" dirty="0" err="1">
                <a:latin typeface="Times New Roman" panose="02020603050405020304" pitchFamily="18" charset="0"/>
                <a:cs typeface="Times New Roman" panose="02020603050405020304" pitchFamily="18" charset="0"/>
              </a:rPr>
              <a:t>accuracy_score,confusion_matrix</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from </a:t>
            </a:r>
            <a:r>
              <a:rPr lang="en-IN" sz="2200" dirty="0" err="1">
                <a:latin typeface="Times New Roman" panose="02020603050405020304" pitchFamily="18" charset="0"/>
                <a:cs typeface="Times New Roman" panose="02020603050405020304" pitchFamily="18" charset="0"/>
              </a:rPr>
              <a:t>tensorflow.keras.models</a:t>
            </a:r>
            <a:r>
              <a:rPr lang="en-IN" sz="2200" dirty="0">
                <a:latin typeface="Times New Roman" panose="02020603050405020304" pitchFamily="18" charset="0"/>
                <a:cs typeface="Times New Roman" panose="02020603050405020304" pitchFamily="18" charset="0"/>
              </a:rPr>
              <a:t> import </a:t>
            </a:r>
            <a:r>
              <a:rPr lang="en-IN" sz="2200" dirty="0" err="1">
                <a:latin typeface="Times New Roman" panose="02020603050405020304" pitchFamily="18" charset="0"/>
                <a:cs typeface="Times New Roman" panose="02020603050405020304" pitchFamily="18" charset="0"/>
              </a:rPr>
              <a:t>Model,load_model</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from </a:t>
            </a:r>
            <a:r>
              <a:rPr lang="en-IN" sz="2200" dirty="0" err="1">
                <a:latin typeface="Times New Roman" panose="02020603050405020304" pitchFamily="18" charset="0"/>
                <a:cs typeface="Times New Roman" panose="02020603050405020304" pitchFamily="18" charset="0"/>
              </a:rPr>
              <a:t>tensorflow.keras.layers</a:t>
            </a:r>
            <a:r>
              <a:rPr lang="en-IN" sz="2200" dirty="0">
                <a:latin typeface="Times New Roman" panose="02020603050405020304" pitchFamily="18" charset="0"/>
                <a:cs typeface="Times New Roman" panose="02020603050405020304" pitchFamily="18" charset="0"/>
              </a:rPr>
              <a:t> import</a:t>
            </a:r>
          </a:p>
          <a:p>
            <a:r>
              <a:rPr lang="en-IN" sz="2200" dirty="0">
                <a:latin typeface="Times New Roman" panose="02020603050405020304" pitchFamily="18" charset="0"/>
                <a:cs typeface="Times New Roman" panose="02020603050405020304" pitchFamily="18" charset="0"/>
              </a:rPr>
              <a:t> Conv2D,Input,ZeroPadding2D,BatchNormalization,Flatten,Activation,Dense,MaxPooling2D</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from </a:t>
            </a:r>
            <a:r>
              <a:rPr lang="en-IN" sz="2200" dirty="0" err="1">
                <a:latin typeface="Times New Roman" panose="02020603050405020304" pitchFamily="18" charset="0"/>
                <a:cs typeface="Times New Roman" panose="02020603050405020304" pitchFamily="18" charset="0"/>
              </a:rPr>
              <a:t>sklearn.model_selection</a:t>
            </a:r>
            <a:r>
              <a:rPr lang="en-IN" sz="2200" dirty="0">
                <a:latin typeface="Times New Roman" panose="02020603050405020304" pitchFamily="18" charset="0"/>
                <a:cs typeface="Times New Roman" panose="02020603050405020304" pitchFamily="18" charset="0"/>
              </a:rPr>
              <a:t> import </a:t>
            </a:r>
            <a:r>
              <a:rPr lang="en-IN" sz="2200" dirty="0" err="1">
                <a:latin typeface="Times New Roman" panose="02020603050405020304" pitchFamily="18" charset="0"/>
                <a:cs typeface="Times New Roman" panose="02020603050405020304" pitchFamily="18" charset="0"/>
              </a:rPr>
              <a:t>train_test_split</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from </a:t>
            </a:r>
            <a:r>
              <a:rPr lang="en-IN" sz="2200" dirty="0" err="1">
                <a:latin typeface="Times New Roman" panose="02020603050405020304" pitchFamily="18" charset="0"/>
                <a:cs typeface="Times New Roman" panose="02020603050405020304" pitchFamily="18" charset="0"/>
              </a:rPr>
              <a:t>sklearn.utils</a:t>
            </a:r>
            <a:r>
              <a:rPr lang="en-IN" sz="2200" dirty="0">
                <a:latin typeface="Times New Roman" panose="02020603050405020304" pitchFamily="18" charset="0"/>
                <a:cs typeface="Times New Roman" panose="02020603050405020304" pitchFamily="18" charset="0"/>
              </a:rPr>
              <a:t> import shuffle</a:t>
            </a:r>
          </a:p>
        </p:txBody>
      </p:sp>
    </p:spTree>
    <p:extLst>
      <p:ext uri="{BB962C8B-B14F-4D97-AF65-F5344CB8AC3E}">
        <p14:creationId xmlns:p14="http://schemas.microsoft.com/office/powerpoint/2010/main" val="168615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518494-BDCB-43AE-AB79-8216FEE4BAAA}"/>
              </a:ext>
            </a:extLst>
          </p:cNvPr>
          <p:cNvSpPr txBox="1"/>
          <p:nvPr/>
        </p:nvSpPr>
        <p:spPr>
          <a:xfrm>
            <a:off x="1007165" y="618822"/>
            <a:ext cx="10177669" cy="5940088"/>
          </a:xfrm>
          <a:prstGeom prst="rect">
            <a:avLst/>
          </a:prstGeom>
          <a:noFill/>
        </p:spPr>
        <p:txBody>
          <a:bodyPr wrap="square">
            <a:spAutoFit/>
          </a:bodyPr>
          <a:lstStyle/>
          <a:p>
            <a:r>
              <a:rPr lang="en-IN" sz="1900" dirty="0">
                <a:latin typeface="Times New Roman" panose="02020603050405020304" pitchFamily="18" charset="0"/>
                <a:cs typeface="Times New Roman" panose="02020603050405020304" pitchFamily="18" charset="0"/>
              </a:rPr>
              <a:t>images="C:\\Users\\Lenovo\\Desktop\\Project\\Data"</a:t>
            </a:r>
          </a:p>
          <a:p>
            <a:r>
              <a:rPr lang="en-IN" sz="1900" dirty="0" err="1">
                <a:latin typeface="Times New Roman" panose="02020603050405020304" pitchFamily="18" charset="0"/>
                <a:cs typeface="Times New Roman" panose="02020603050405020304" pitchFamily="18" charset="0"/>
              </a:rPr>
              <a:t>os.makedirs</a:t>
            </a:r>
            <a:r>
              <a:rPr lang="en-IN" sz="1900" dirty="0">
                <a:latin typeface="Times New Roman" panose="02020603050405020304" pitchFamily="18" charset="0"/>
                <a:cs typeface="Times New Roman" panose="02020603050405020304" pitchFamily="18" charset="0"/>
              </a:rPr>
              <a:t>('C:\\Users\\Lenovo\\Desktop\\Project\\Output')</a:t>
            </a:r>
          </a:p>
          <a:p>
            <a:r>
              <a:rPr lang="en-IN" sz="1900" dirty="0" err="1">
                <a:latin typeface="Times New Roman" panose="02020603050405020304" pitchFamily="18" charset="0"/>
                <a:cs typeface="Times New Roman" panose="02020603050405020304" pitchFamily="18" charset="0"/>
              </a:rPr>
              <a:t>os.makedirs</a:t>
            </a:r>
            <a:r>
              <a:rPr lang="en-IN" sz="1900" dirty="0">
                <a:latin typeface="Times New Roman" panose="02020603050405020304" pitchFamily="18" charset="0"/>
                <a:cs typeface="Times New Roman" panose="02020603050405020304" pitchFamily="18" charset="0"/>
              </a:rPr>
              <a:t>('C:\\Users\\Lenovo\\Desktop\\Project\\Output\\Yes')</a:t>
            </a:r>
          </a:p>
          <a:p>
            <a:r>
              <a:rPr lang="en-IN" sz="1900" dirty="0" err="1">
                <a:latin typeface="Times New Roman" panose="02020603050405020304" pitchFamily="18" charset="0"/>
                <a:cs typeface="Times New Roman" panose="02020603050405020304" pitchFamily="18" charset="0"/>
              </a:rPr>
              <a:t>os.makedirs</a:t>
            </a:r>
            <a:r>
              <a:rPr lang="en-IN" sz="1900" dirty="0">
                <a:latin typeface="Times New Roman" panose="02020603050405020304" pitchFamily="18" charset="0"/>
                <a:cs typeface="Times New Roman" panose="02020603050405020304" pitchFamily="18" charset="0"/>
              </a:rPr>
              <a:t>('C:\\Users\\Lenovo\\Desktop\\Project\\Output\\No')</a:t>
            </a:r>
          </a:p>
          <a:p>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def </a:t>
            </a:r>
            <a:r>
              <a:rPr lang="en-IN" sz="1900" dirty="0" err="1">
                <a:latin typeface="Times New Roman" panose="02020603050405020304" pitchFamily="18" charset="0"/>
                <a:cs typeface="Times New Roman" panose="02020603050405020304" pitchFamily="18" charset="0"/>
              </a:rPr>
              <a:t>augment_data</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file_dir,n_generated_samples,save_to_dir</a:t>
            </a:r>
            <a:r>
              <a:rPr lang="en-IN" sz="1900"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data_gen</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ImageDataGenerator</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rotation_range</a:t>
            </a:r>
            <a:r>
              <a:rPr lang="en-IN" sz="1900" dirty="0">
                <a:latin typeface="Times New Roman" panose="02020603050405020304" pitchFamily="18" charset="0"/>
                <a:cs typeface="Times New Roman" panose="02020603050405020304" pitchFamily="18" charset="0"/>
              </a:rPr>
              <a:t>=10,width_shift_range=0.1,height_shift_range=0.1,shear_range=0.1, </a:t>
            </a:r>
            <a:r>
              <a:rPr lang="en-IN" sz="1900" dirty="0" err="1">
                <a:latin typeface="Times New Roman" panose="02020603050405020304" pitchFamily="18" charset="0"/>
                <a:cs typeface="Times New Roman" panose="02020603050405020304" pitchFamily="18" charset="0"/>
              </a:rPr>
              <a:t>brightness_range</a:t>
            </a:r>
            <a:r>
              <a:rPr lang="en-IN" sz="1900" dirty="0">
                <a:latin typeface="Times New Roman" panose="02020603050405020304" pitchFamily="18" charset="0"/>
                <a:cs typeface="Times New Roman" panose="02020603050405020304" pitchFamily="18" charset="0"/>
              </a:rPr>
              <a:t>=(0.3,1.0),</a:t>
            </a:r>
            <a:r>
              <a:rPr lang="en-IN" sz="1900" dirty="0" err="1">
                <a:latin typeface="Times New Roman" panose="02020603050405020304" pitchFamily="18" charset="0"/>
                <a:cs typeface="Times New Roman" panose="02020603050405020304" pitchFamily="18" charset="0"/>
              </a:rPr>
              <a:t>horizontal_flip</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True,vertical_flip</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True,fill_mode</a:t>
            </a:r>
            <a:r>
              <a:rPr lang="en-IN" sz="1900" dirty="0">
                <a:latin typeface="Times New Roman" panose="02020603050405020304" pitchFamily="18" charset="0"/>
                <a:cs typeface="Times New Roman" panose="02020603050405020304" pitchFamily="18" charset="0"/>
              </a:rPr>
              <a:t>='nearest')</a:t>
            </a:r>
          </a:p>
          <a:p>
            <a:r>
              <a:rPr lang="en-IN" sz="1900" dirty="0">
                <a:latin typeface="Times New Roman" panose="02020603050405020304" pitchFamily="18" charset="0"/>
                <a:cs typeface="Times New Roman" panose="02020603050405020304" pitchFamily="18" charset="0"/>
              </a:rPr>
              <a:t>    for filename in </a:t>
            </a:r>
            <a:r>
              <a:rPr lang="en-IN" sz="1900" dirty="0" err="1">
                <a:latin typeface="Times New Roman" panose="02020603050405020304" pitchFamily="18" charset="0"/>
                <a:cs typeface="Times New Roman" panose="02020603050405020304" pitchFamily="18" charset="0"/>
              </a:rPr>
              <a:t>listdir</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file_dir</a:t>
            </a:r>
            <a:r>
              <a:rPr lang="en-IN" sz="1900"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        image=cv2.imread(</a:t>
            </a:r>
            <a:r>
              <a:rPr lang="en-IN" sz="1900" dirty="0" err="1">
                <a:latin typeface="Times New Roman" panose="02020603050405020304" pitchFamily="18" charset="0"/>
                <a:cs typeface="Times New Roman" panose="02020603050405020304" pitchFamily="18" charset="0"/>
              </a:rPr>
              <a:t>file_dir</a:t>
            </a:r>
            <a:r>
              <a:rPr lang="en-IN" sz="1900" dirty="0">
                <a:latin typeface="Times New Roman" panose="02020603050405020304" pitchFamily="18" charset="0"/>
                <a:cs typeface="Times New Roman" panose="02020603050405020304" pitchFamily="18" charset="0"/>
              </a:rPr>
              <a:t>+'/'+filename)</a:t>
            </a:r>
          </a:p>
          <a:p>
            <a:r>
              <a:rPr lang="en-IN" sz="1900" dirty="0">
                <a:latin typeface="Times New Roman" panose="02020603050405020304" pitchFamily="18" charset="0"/>
                <a:cs typeface="Times New Roman" panose="02020603050405020304" pitchFamily="18" charset="0"/>
              </a:rPr>
              <a:t>        image=</a:t>
            </a:r>
            <a:r>
              <a:rPr lang="en-IN" sz="1900" dirty="0" err="1">
                <a:latin typeface="Times New Roman" panose="02020603050405020304" pitchFamily="18" charset="0"/>
                <a:cs typeface="Times New Roman" panose="02020603050405020304" pitchFamily="18" charset="0"/>
              </a:rPr>
              <a:t>image.reshape</a:t>
            </a:r>
            <a:r>
              <a:rPr lang="en-IN" sz="1900" dirty="0">
                <a:latin typeface="Times New Roman" panose="02020603050405020304" pitchFamily="18" charset="0"/>
                <a:cs typeface="Times New Roman" panose="02020603050405020304" pitchFamily="18" charset="0"/>
              </a:rPr>
              <a:t>((1,)+</a:t>
            </a:r>
            <a:r>
              <a:rPr lang="en-IN" sz="1900" dirty="0" err="1">
                <a:latin typeface="Times New Roman" panose="02020603050405020304" pitchFamily="18" charset="0"/>
                <a:cs typeface="Times New Roman" panose="02020603050405020304" pitchFamily="18" charset="0"/>
              </a:rPr>
              <a:t>image.shape</a:t>
            </a:r>
            <a:r>
              <a:rPr lang="en-IN" sz="1900"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save_prefix</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aug</a:t>
            </a:r>
            <a:r>
              <a:rPr lang="en-IN" sz="1900" dirty="0">
                <a:latin typeface="Times New Roman" panose="02020603050405020304" pitchFamily="18" charset="0"/>
                <a:cs typeface="Times New Roman" panose="02020603050405020304" pitchFamily="18" charset="0"/>
              </a:rPr>
              <a:t>_'+filename[:-4]</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i</a:t>
            </a:r>
            <a:r>
              <a:rPr lang="en-IN" sz="1900" dirty="0">
                <a:latin typeface="Times New Roman" panose="02020603050405020304" pitchFamily="18" charset="0"/>
                <a:cs typeface="Times New Roman" panose="02020603050405020304" pitchFamily="18" charset="0"/>
              </a:rPr>
              <a:t>=0</a:t>
            </a:r>
          </a:p>
          <a:p>
            <a:r>
              <a:rPr lang="en-IN" sz="1900" dirty="0">
                <a:latin typeface="Times New Roman" panose="02020603050405020304" pitchFamily="18" charset="0"/>
                <a:cs typeface="Times New Roman" panose="02020603050405020304" pitchFamily="18" charset="0"/>
              </a:rPr>
              <a:t>        for batch in </a:t>
            </a:r>
            <a:r>
              <a:rPr lang="en-IN" sz="1900" dirty="0" err="1">
                <a:latin typeface="Times New Roman" panose="02020603050405020304" pitchFamily="18" charset="0"/>
                <a:cs typeface="Times New Roman" panose="02020603050405020304" pitchFamily="18" charset="0"/>
              </a:rPr>
              <a:t>data_gen.flow</a:t>
            </a:r>
            <a:r>
              <a:rPr lang="en-IN" sz="1900" dirty="0">
                <a:latin typeface="Times New Roman" panose="02020603050405020304" pitchFamily="18" charset="0"/>
                <a:cs typeface="Times New Roman" panose="02020603050405020304" pitchFamily="18" charset="0"/>
              </a:rPr>
              <a:t>(x=</a:t>
            </a:r>
            <a:r>
              <a:rPr lang="en-IN" sz="1900" dirty="0" err="1">
                <a:latin typeface="Times New Roman" panose="02020603050405020304" pitchFamily="18" charset="0"/>
                <a:cs typeface="Times New Roman" panose="02020603050405020304" pitchFamily="18" charset="0"/>
              </a:rPr>
              <a:t>image,batch_size</a:t>
            </a:r>
            <a:r>
              <a:rPr lang="en-IN" sz="1900" dirty="0">
                <a:latin typeface="Times New Roman" panose="02020603050405020304" pitchFamily="18" charset="0"/>
                <a:cs typeface="Times New Roman" panose="02020603050405020304" pitchFamily="18" charset="0"/>
              </a:rPr>
              <a:t>=1,save_to_dir=</a:t>
            </a:r>
            <a:r>
              <a:rPr lang="en-IN" sz="1900" dirty="0" err="1">
                <a:latin typeface="Times New Roman" panose="02020603050405020304" pitchFamily="18" charset="0"/>
                <a:cs typeface="Times New Roman" panose="02020603050405020304" pitchFamily="18" charset="0"/>
              </a:rPr>
              <a:t>save_to_dir,save_prefix</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save_prefix,save_format</a:t>
            </a:r>
            <a:r>
              <a:rPr lang="en-IN" sz="1900" dirty="0">
                <a:latin typeface="Times New Roman" panose="02020603050405020304" pitchFamily="18" charset="0"/>
                <a:cs typeface="Times New Roman" panose="02020603050405020304" pitchFamily="18" charset="0"/>
              </a:rPr>
              <a:t>='jpg'):</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i</a:t>
            </a:r>
            <a:r>
              <a:rPr lang="en-IN" sz="1900" dirty="0">
                <a:latin typeface="Times New Roman" panose="02020603050405020304" pitchFamily="18" charset="0"/>
                <a:cs typeface="Times New Roman" panose="02020603050405020304" pitchFamily="18" charset="0"/>
              </a:rPr>
              <a:t>+=1</a:t>
            </a:r>
          </a:p>
          <a:p>
            <a:r>
              <a:rPr lang="en-IN" sz="1900" dirty="0">
                <a:latin typeface="Times New Roman" panose="02020603050405020304" pitchFamily="18" charset="0"/>
                <a:cs typeface="Times New Roman" panose="02020603050405020304" pitchFamily="18" charset="0"/>
              </a:rPr>
              <a:t>                if </a:t>
            </a:r>
            <a:r>
              <a:rPr lang="en-IN" sz="1900" dirty="0" err="1">
                <a:latin typeface="Times New Roman" panose="02020603050405020304" pitchFamily="18" charset="0"/>
                <a:cs typeface="Times New Roman" panose="02020603050405020304" pitchFamily="18" charset="0"/>
              </a:rPr>
              <a:t>i</a:t>
            </a:r>
            <a:r>
              <a:rPr lang="en-IN" sz="1900" dirty="0">
                <a:latin typeface="Times New Roman" panose="02020603050405020304" pitchFamily="18" charset="0"/>
                <a:cs typeface="Times New Roman" panose="02020603050405020304" pitchFamily="18" charset="0"/>
              </a:rPr>
              <a:t>&gt;</a:t>
            </a:r>
            <a:r>
              <a:rPr lang="en-IN" sz="1900" dirty="0" err="1">
                <a:latin typeface="Times New Roman" panose="02020603050405020304" pitchFamily="18" charset="0"/>
                <a:cs typeface="Times New Roman" panose="02020603050405020304" pitchFamily="18" charset="0"/>
              </a:rPr>
              <a:t>n_generated_samples</a:t>
            </a:r>
            <a:r>
              <a:rPr lang="en-IN" sz="1900"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                    break</a:t>
            </a:r>
          </a:p>
        </p:txBody>
      </p:sp>
    </p:spTree>
    <p:extLst>
      <p:ext uri="{BB962C8B-B14F-4D97-AF65-F5344CB8AC3E}">
        <p14:creationId xmlns:p14="http://schemas.microsoft.com/office/powerpoint/2010/main" val="232113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jpeg">
            <a:extLst>
              <a:ext uri="{FF2B5EF4-FFF2-40B4-BE49-F238E27FC236}">
                <a16:creationId xmlns:a16="http://schemas.microsoft.com/office/drawing/2014/main" id="{02D5C2F0-5BA6-4B36-BCB6-47CA03A2D30A}"/>
              </a:ext>
            </a:extLst>
          </p:cNvPr>
          <p:cNvPicPr>
            <a:picLocks noChangeAspect="1"/>
          </p:cNvPicPr>
          <p:nvPr/>
        </p:nvPicPr>
        <p:blipFill>
          <a:blip r:embed="rId2" cstate="print"/>
          <a:stretch>
            <a:fillRect/>
          </a:stretch>
        </p:blipFill>
        <p:spPr>
          <a:xfrm>
            <a:off x="3775452" y="456076"/>
            <a:ext cx="4641095" cy="5174555"/>
          </a:xfrm>
          <a:prstGeom prst="rect">
            <a:avLst/>
          </a:prstGeom>
        </p:spPr>
      </p:pic>
      <p:sp>
        <p:nvSpPr>
          <p:cNvPr id="4" name="TextBox 3">
            <a:extLst>
              <a:ext uri="{FF2B5EF4-FFF2-40B4-BE49-F238E27FC236}">
                <a16:creationId xmlns:a16="http://schemas.microsoft.com/office/drawing/2014/main" id="{8839E2F8-3944-494C-B049-DCD362F5631D}"/>
              </a:ext>
            </a:extLst>
          </p:cNvPr>
          <p:cNvSpPr txBox="1"/>
          <p:nvPr/>
        </p:nvSpPr>
        <p:spPr>
          <a:xfrm>
            <a:off x="4355502" y="5723396"/>
            <a:ext cx="6300925" cy="461665"/>
          </a:xfrm>
          <a:prstGeom prst="rect">
            <a:avLst/>
          </a:prstGeom>
          <a:noFill/>
        </p:spPr>
        <p:txBody>
          <a:bodyPr wrap="square">
            <a:spAutoFit/>
          </a:bodyPr>
          <a:lstStyle/>
          <a:p>
            <a:r>
              <a:rPr lang="en-US" sz="2400" dirty="0">
                <a:effectLst/>
                <a:latin typeface="Times New Roman" panose="02020603050405020304" pitchFamily="18" charset="0"/>
                <a:ea typeface="Times New Roman" panose="02020603050405020304" pitchFamily="18" charset="0"/>
              </a:rPr>
              <a:t>CNN based classified results</a:t>
            </a:r>
            <a:endParaRPr lang="en-IN" sz="2400" dirty="0"/>
          </a:p>
        </p:txBody>
      </p:sp>
    </p:spTree>
    <p:extLst>
      <p:ext uri="{BB962C8B-B14F-4D97-AF65-F5344CB8AC3E}">
        <p14:creationId xmlns:p14="http://schemas.microsoft.com/office/powerpoint/2010/main" val="379110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E9C1A9-2CF1-4B12-85DA-B58802586862}"/>
              </a:ext>
            </a:extLst>
          </p:cNvPr>
          <p:cNvSpPr txBox="1"/>
          <p:nvPr/>
        </p:nvSpPr>
        <p:spPr>
          <a:xfrm>
            <a:off x="795130" y="965395"/>
            <a:ext cx="9978887" cy="5647700"/>
          </a:xfrm>
          <a:prstGeom prst="rect">
            <a:avLst/>
          </a:prstGeom>
          <a:noFill/>
        </p:spPr>
        <p:txBody>
          <a:bodyPr wrap="square">
            <a:spAutoFit/>
          </a:bodyPr>
          <a:lstStyle/>
          <a:p>
            <a:r>
              <a:rPr lang="en-IN" sz="1900" dirty="0">
                <a:latin typeface="Times New Roman" panose="02020603050405020304" pitchFamily="18" charset="0"/>
                <a:cs typeface="Times New Roman" panose="02020603050405020304" pitchFamily="18" charset="0"/>
              </a:rPr>
              <a:t>def </a:t>
            </a:r>
            <a:r>
              <a:rPr lang="en-IN" sz="1900" dirty="0" err="1">
                <a:latin typeface="Times New Roman" panose="02020603050405020304" pitchFamily="18" charset="0"/>
                <a:cs typeface="Times New Roman" panose="02020603050405020304" pitchFamily="18" charset="0"/>
              </a:rPr>
              <a:t>crop_brain_contour</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image,plot</a:t>
            </a:r>
            <a:r>
              <a:rPr lang="en-IN" sz="1900" dirty="0">
                <a:latin typeface="Times New Roman" panose="02020603050405020304" pitchFamily="18" charset="0"/>
                <a:cs typeface="Times New Roman" panose="02020603050405020304" pitchFamily="18" charset="0"/>
              </a:rPr>
              <a:t>=False):</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gray</a:t>
            </a:r>
            <a:r>
              <a:rPr lang="en-IN" sz="1900" dirty="0">
                <a:latin typeface="Times New Roman" panose="02020603050405020304" pitchFamily="18" charset="0"/>
                <a:cs typeface="Times New Roman" panose="02020603050405020304" pitchFamily="18" charset="0"/>
              </a:rPr>
              <a:t>=cv2.cvtColor(image,cv2.COLOR_BGR2GRAY)</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gray</a:t>
            </a:r>
            <a:r>
              <a:rPr lang="en-IN" sz="1900" dirty="0">
                <a:latin typeface="Times New Roman" panose="02020603050405020304" pitchFamily="18" charset="0"/>
                <a:cs typeface="Times New Roman" panose="02020603050405020304" pitchFamily="18" charset="0"/>
              </a:rPr>
              <a:t>=cv2.GaussianBlur(</a:t>
            </a:r>
            <a:r>
              <a:rPr lang="en-IN" sz="1900" dirty="0" err="1">
                <a:latin typeface="Times New Roman" panose="02020603050405020304" pitchFamily="18" charset="0"/>
                <a:cs typeface="Times New Roman" panose="02020603050405020304" pitchFamily="18" charset="0"/>
              </a:rPr>
              <a:t>gray</a:t>
            </a:r>
            <a:r>
              <a:rPr lang="en-IN" sz="1900" dirty="0">
                <a:latin typeface="Times New Roman" panose="02020603050405020304" pitchFamily="18" charset="0"/>
                <a:cs typeface="Times New Roman" panose="02020603050405020304" pitchFamily="18" charset="0"/>
              </a:rPr>
              <a:t>,(5,5),0)</a:t>
            </a:r>
          </a:p>
          <a:p>
            <a:r>
              <a:rPr lang="en-IN" sz="1900" dirty="0">
                <a:latin typeface="Times New Roman" panose="02020603050405020304" pitchFamily="18" charset="0"/>
                <a:cs typeface="Times New Roman" panose="02020603050405020304" pitchFamily="18" charset="0"/>
              </a:rPr>
              <a:t>    thresh=cv2.threshold(gray,45,255,cv2.THRESH_BINARY)[1]</a:t>
            </a:r>
          </a:p>
          <a:p>
            <a:r>
              <a:rPr lang="en-IN" sz="1900" dirty="0">
                <a:latin typeface="Times New Roman" panose="02020603050405020304" pitchFamily="18" charset="0"/>
                <a:cs typeface="Times New Roman" panose="02020603050405020304" pitchFamily="18" charset="0"/>
              </a:rPr>
              <a:t>    thresh=cv2.erode(</a:t>
            </a:r>
            <a:r>
              <a:rPr lang="en-IN" sz="1900" dirty="0" err="1">
                <a:latin typeface="Times New Roman" panose="02020603050405020304" pitchFamily="18" charset="0"/>
                <a:cs typeface="Times New Roman" panose="02020603050405020304" pitchFamily="18" charset="0"/>
              </a:rPr>
              <a:t>thresh,None,iterations</a:t>
            </a:r>
            <a:r>
              <a:rPr lang="en-IN" sz="1900" dirty="0">
                <a:latin typeface="Times New Roman" panose="02020603050405020304" pitchFamily="18" charset="0"/>
                <a:cs typeface="Times New Roman" panose="02020603050405020304" pitchFamily="18" charset="0"/>
              </a:rPr>
              <a:t>=2)</a:t>
            </a:r>
          </a:p>
          <a:p>
            <a:r>
              <a:rPr lang="en-IN" sz="1900" dirty="0">
                <a:latin typeface="Times New Roman" panose="02020603050405020304" pitchFamily="18" charset="0"/>
                <a:cs typeface="Times New Roman" panose="02020603050405020304" pitchFamily="18" charset="0"/>
              </a:rPr>
              <a:t>    thresh=cv2.dilate(</a:t>
            </a:r>
            <a:r>
              <a:rPr lang="en-IN" sz="1900" dirty="0" err="1">
                <a:latin typeface="Times New Roman" panose="02020603050405020304" pitchFamily="18" charset="0"/>
                <a:cs typeface="Times New Roman" panose="02020603050405020304" pitchFamily="18" charset="0"/>
              </a:rPr>
              <a:t>thresh,None,iterations</a:t>
            </a:r>
            <a:r>
              <a:rPr lang="en-IN" sz="1900" dirty="0">
                <a:latin typeface="Times New Roman" panose="02020603050405020304" pitchFamily="18" charset="0"/>
                <a:cs typeface="Times New Roman" panose="02020603050405020304" pitchFamily="18" charset="0"/>
              </a:rPr>
              <a:t>=2)</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cnts</a:t>
            </a:r>
            <a:r>
              <a:rPr lang="en-IN" sz="1900" dirty="0">
                <a:latin typeface="Times New Roman" panose="02020603050405020304" pitchFamily="18" charset="0"/>
                <a:cs typeface="Times New Roman" panose="02020603050405020304" pitchFamily="18" charset="0"/>
              </a:rPr>
              <a:t>=cv2.findContours(</a:t>
            </a:r>
            <a:r>
              <a:rPr lang="en-IN" sz="1900" dirty="0" err="1">
                <a:latin typeface="Times New Roman" panose="02020603050405020304" pitchFamily="18" charset="0"/>
                <a:cs typeface="Times New Roman" panose="02020603050405020304" pitchFamily="18" charset="0"/>
              </a:rPr>
              <a:t>thresh.copy</a:t>
            </a:r>
            <a:r>
              <a:rPr lang="en-IN" sz="1900" dirty="0">
                <a:latin typeface="Times New Roman" panose="02020603050405020304" pitchFamily="18" charset="0"/>
                <a:cs typeface="Times New Roman" panose="02020603050405020304" pitchFamily="18" charset="0"/>
              </a:rPr>
              <a:t>(),cv2.RETR_EXTERNAL,cv2.CHAIN_APPROX_SIMPLE)</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cnts</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imutils.grab_contours</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cnts</a:t>
            </a:r>
            <a:r>
              <a:rPr lang="en-IN" sz="1900"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    c=max(</a:t>
            </a:r>
            <a:r>
              <a:rPr lang="en-IN" sz="1900" dirty="0" err="1">
                <a:latin typeface="Times New Roman" panose="02020603050405020304" pitchFamily="18" charset="0"/>
                <a:cs typeface="Times New Roman" panose="02020603050405020304" pitchFamily="18" charset="0"/>
              </a:rPr>
              <a:t>cnts,key</a:t>
            </a:r>
            <a:r>
              <a:rPr lang="en-IN" sz="1900" dirty="0">
                <a:latin typeface="Times New Roman" panose="02020603050405020304" pitchFamily="18" charset="0"/>
                <a:cs typeface="Times New Roman" panose="02020603050405020304" pitchFamily="18" charset="0"/>
              </a:rPr>
              <a:t>=cv2.contourArea)</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extLeft</a:t>
            </a:r>
            <a:r>
              <a:rPr lang="en-IN" sz="1900" dirty="0">
                <a:latin typeface="Times New Roman" panose="02020603050405020304" pitchFamily="18" charset="0"/>
                <a:cs typeface="Times New Roman" panose="02020603050405020304" pitchFamily="18" charset="0"/>
              </a:rPr>
              <a:t>=tuple(c[c[:, :, 0].</a:t>
            </a:r>
            <a:r>
              <a:rPr lang="en-IN" sz="1900" dirty="0" err="1">
                <a:latin typeface="Times New Roman" panose="02020603050405020304" pitchFamily="18" charset="0"/>
                <a:cs typeface="Times New Roman" panose="02020603050405020304" pitchFamily="18" charset="0"/>
              </a:rPr>
              <a:t>argmin</a:t>
            </a:r>
            <a:r>
              <a:rPr lang="en-IN" sz="1900" dirty="0">
                <a:latin typeface="Times New Roman" panose="02020603050405020304" pitchFamily="18" charset="0"/>
                <a:cs typeface="Times New Roman" panose="02020603050405020304" pitchFamily="18" charset="0"/>
              </a:rPr>
              <a:t>()][0])</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extRight</a:t>
            </a:r>
            <a:r>
              <a:rPr lang="en-IN" sz="1900" dirty="0">
                <a:latin typeface="Times New Roman" panose="02020603050405020304" pitchFamily="18" charset="0"/>
                <a:cs typeface="Times New Roman" panose="02020603050405020304" pitchFamily="18" charset="0"/>
              </a:rPr>
              <a:t>=tuple(c[c[:, :, 0].argmax()][0])</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extTop</a:t>
            </a:r>
            <a:r>
              <a:rPr lang="en-IN" sz="1900" dirty="0">
                <a:latin typeface="Times New Roman" panose="02020603050405020304" pitchFamily="18" charset="0"/>
                <a:cs typeface="Times New Roman" panose="02020603050405020304" pitchFamily="18" charset="0"/>
              </a:rPr>
              <a:t>=tuple(c[c[:, :, 1].</a:t>
            </a:r>
            <a:r>
              <a:rPr lang="en-IN" sz="1900" dirty="0" err="1">
                <a:latin typeface="Times New Roman" panose="02020603050405020304" pitchFamily="18" charset="0"/>
                <a:cs typeface="Times New Roman" panose="02020603050405020304" pitchFamily="18" charset="0"/>
              </a:rPr>
              <a:t>argmin</a:t>
            </a:r>
            <a:r>
              <a:rPr lang="en-IN" sz="1900" dirty="0">
                <a:latin typeface="Times New Roman" panose="02020603050405020304" pitchFamily="18" charset="0"/>
                <a:cs typeface="Times New Roman" panose="02020603050405020304" pitchFamily="18" charset="0"/>
              </a:rPr>
              <a:t>()][0])</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extBot</a:t>
            </a:r>
            <a:r>
              <a:rPr lang="en-IN" sz="1900" dirty="0">
                <a:latin typeface="Times New Roman" panose="02020603050405020304" pitchFamily="18" charset="0"/>
                <a:cs typeface="Times New Roman" panose="02020603050405020304" pitchFamily="18" charset="0"/>
              </a:rPr>
              <a:t>=tuple(c[c[:, :, 1].argmax()][0])</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new_image</a:t>
            </a:r>
            <a:r>
              <a:rPr lang="en-IN" sz="1900" dirty="0">
                <a:latin typeface="Times New Roman" panose="02020603050405020304" pitchFamily="18" charset="0"/>
                <a:cs typeface="Times New Roman" panose="02020603050405020304" pitchFamily="18" charset="0"/>
              </a:rPr>
              <a:t>=image[</a:t>
            </a:r>
            <a:r>
              <a:rPr lang="en-IN" sz="1900" dirty="0" err="1">
                <a:latin typeface="Times New Roman" panose="02020603050405020304" pitchFamily="18" charset="0"/>
                <a:cs typeface="Times New Roman" panose="02020603050405020304" pitchFamily="18" charset="0"/>
              </a:rPr>
              <a:t>extTop</a:t>
            </a:r>
            <a:r>
              <a:rPr lang="en-IN" sz="1900" dirty="0">
                <a:latin typeface="Times New Roman" panose="02020603050405020304" pitchFamily="18" charset="0"/>
                <a:cs typeface="Times New Roman" panose="02020603050405020304" pitchFamily="18" charset="0"/>
              </a:rPr>
              <a:t>[1]:</a:t>
            </a:r>
            <a:r>
              <a:rPr lang="en-IN" sz="1900" dirty="0" err="1">
                <a:latin typeface="Times New Roman" panose="02020603050405020304" pitchFamily="18" charset="0"/>
                <a:cs typeface="Times New Roman" panose="02020603050405020304" pitchFamily="18" charset="0"/>
              </a:rPr>
              <a:t>extBot</a:t>
            </a:r>
            <a:r>
              <a:rPr lang="en-IN" sz="1900" dirty="0">
                <a:latin typeface="Times New Roman" panose="02020603050405020304" pitchFamily="18" charset="0"/>
                <a:cs typeface="Times New Roman" panose="02020603050405020304" pitchFamily="18" charset="0"/>
              </a:rPr>
              <a:t>[1], </a:t>
            </a:r>
            <a:r>
              <a:rPr lang="en-IN" sz="1900" dirty="0" err="1">
                <a:latin typeface="Times New Roman" panose="02020603050405020304" pitchFamily="18" charset="0"/>
                <a:cs typeface="Times New Roman" panose="02020603050405020304" pitchFamily="18" charset="0"/>
              </a:rPr>
              <a:t>extLeft</a:t>
            </a:r>
            <a:r>
              <a:rPr lang="en-IN" sz="1900" dirty="0">
                <a:latin typeface="Times New Roman" panose="02020603050405020304" pitchFamily="18" charset="0"/>
                <a:cs typeface="Times New Roman" panose="02020603050405020304" pitchFamily="18" charset="0"/>
              </a:rPr>
              <a:t>[0]:</a:t>
            </a:r>
            <a:r>
              <a:rPr lang="en-IN" sz="1900" dirty="0" err="1">
                <a:latin typeface="Times New Roman" panose="02020603050405020304" pitchFamily="18" charset="0"/>
                <a:cs typeface="Times New Roman" panose="02020603050405020304" pitchFamily="18" charset="0"/>
              </a:rPr>
              <a:t>extRight</a:t>
            </a:r>
            <a:r>
              <a:rPr lang="en-IN" sz="1900" dirty="0">
                <a:latin typeface="Times New Roman" panose="02020603050405020304" pitchFamily="18" charset="0"/>
                <a:cs typeface="Times New Roman" panose="02020603050405020304" pitchFamily="18" charset="0"/>
              </a:rPr>
              <a:t>[0]] </a:t>
            </a:r>
          </a:p>
          <a:p>
            <a:r>
              <a:rPr lang="en-IN" sz="1900" dirty="0">
                <a:latin typeface="Times New Roman" panose="02020603050405020304" pitchFamily="18" charset="0"/>
                <a:cs typeface="Times New Roman" panose="02020603050405020304" pitchFamily="18" charset="0"/>
              </a:rPr>
              <a:t> if plot:</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plt.figure</a:t>
            </a:r>
            <a:r>
              <a:rPr lang="en-IN" sz="1900"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plt.subplot</a:t>
            </a:r>
            <a:r>
              <a:rPr lang="en-IN" sz="1900" dirty="0">
                <a:latin typeface="Times New Roman" panose="02020603050405020304" pitchFamily="18" charset="0"/>
                <a:cs typeface="Times New Roman" panose="02020603050405020304" pitchFamily="18" charset="0"/>
              </a:rPr>
              <a:t>(1, 2, 1)</a:t>
            </a:r>
          </a:p>
          <a:p>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plt.imshow</a:t>
            </a:r>
            <a:r>
              <a:rPr lang="en-IN" sz="1900" dirty="0">
                <a:latin typeface="Times New Roman" panose="02020603050405020304" pitchFamily="18" charset="0"/>
                <a:cs typeface="Times New Roman" panose="02020603050405020304" pitchFamily="18" charset="0"/>
              </a:rPr>
              <a:t>(image)</a:t>
            </a:r>
          </a:p>
          <a:p>
            <a:r>
              <a:rPr lang="en-IN" sz="19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7064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DAEA00-D67B-4DC9-998A-E872F4E14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452" y="1499346"/>
            <a:ext cx="5873473" cy="3651987"/>
          </a:xfrm>
          <a:prstGeom prst="rect">
            <a:avLst/>
          </a:prstGeom>
        </p:spPr>
      </p:pic>
    </p:spTree>
    <p:extLst>
      <p:ext uri="{BB962C8B-B14F-4D97-AF65-F5344CB8AC3E}">
        <p14:creationId xmlns:p14="http://schemas.microsoft.com/office/powerpoint/2010/main" val="264600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2BF99-D6C0-40B7-BAFE-DB0DFBC53825}"/>
              </a:ext>
            </a:extLst>
          </p:cNvPr>
          <p:cNvSpPr txBox="1"/>
          <p:nvPr/>
        </p:nvSpPr>
        <p:spPr>
          <a:xfrm>
            <a:off x="1219200" y="1031656"/>
            <a:ext cx="9833113" cy="5016758"/>
          </a:xfrm>
          <a:prstGeom prst="rect">
            <a:avLst/>
          </a:prstGeom>
          <a:noFill/>
        </p:spPr>
        <p:txBody>
          <a:bodyPr wrap="square">
            <a:spAutoFit/>
          </a:bodyPr>
          <a:lstStyle/>
          <a:p>
            <a:r>
              <a:rPr lang="en-IN" sz="2000" dirty="0" err="1">
                <a:latin typeface="Times New Roman" panose="02020603050405020304" pitchFamily="18" charset="0"/>
                <a:cs typeface="Times New Roman" panose="02020603050405020304" pitchFamily="18" charset="0"/>
              </a:rPr>
              <a:t>plt.tick_params</a:t>
            </a:r>
            <a:r>
              <a:rPr lang="en-IN" sz="2000" dirty="0">
                <a:latin typeface="Times New Roman" panose="02020603050405020304" pitchFamily="18" charset="0"/>
                <a:cs typeface="Times New Roman" panose="02020603050405020304" pitchFamily="18" charset="0"/>
              </a:rPr>
              <a:t>(axis='</a:t>
            </a:r>
            <a:r>
              <a:rPr lang="en-IN" sz="2000" dirty="0" err="1">
                <a:latin typeface="Times New Roman" panose="02020603050405020304" pitchFamily="18" charset="0"/>
                <a:cs typeface="Times New Roman" panose="02020603050405020304" pitchFamily="18" charset="0"/>
              </a:rPr>
              <a:t>both',which</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both',top</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False,bottom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False,left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False,right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False,labelbottom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False,labeltop</a:t>
            </a:r>
            <a:r>
              <a:rPr lang="en-IN" sz="2000" dirty="0">
                <a:latin typeface="Times New Roman" panose="02020603050405020304" pitchFamily="18" charset="0"/>
                <a:cs typeface="Times New Roman" panose="02020603050405020304" pitchFamily="18" charset="0"/>
              </a:rPr>
              <a:t>=False, </a:t>
            </a:r>
            <a:r>
              <a:rPr lang="en-IN" sz="2000" dirty="0" err="1">
                <a:latin typeface="Times New Roman" panose="02020603050405020304" pitchFamily="18" charset="0"/>
                <a:cs typeface="Times New Roman" panose="02020603050405020304" pitchFamily="18" charset="0"/>
              </a:rPr>
              <a:t>labelleft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False,labelright</a:t>
            </a:r>
            <a:r>
              <a:rPr lang="en-IN" sz="2000" dirty="0">
                <a:latin typeface="Times New Roman" panose="02020603050405020304" pitchFamily="18" charset="0"/>
                <a:cs typeface="Times New Roman" panose="02020603050405020304" pitchFamily="18" charset="0"/>
              </a:rPr>
              <a:t>=False)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('Original Image')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plt.subplot</a:t>
            </a:r>
            <a:r>
              <a:rPr lang="en-IN" sz="2000" dirty="0">
                <a:latin typeface="Times New Roman" panose="02020603050405020304" pitchFamily="18" charset="0"/>
                <a:cs typeface="Times New Roman" panose="02020603050405020304" pitchFamily="18" charset="0"/>
              </a:rPr>
              <a:t>(1, 2, 2)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plt.imshow</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new_image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plt.tick_params</a:t>
            </a:r>
            <a:r>
              <a:rPr lang="en-IN" sz="2000" dirty="0">
                <a:latin typeface="Times New Roman" panose="02020603050405020304" pitchFamily="18" charset="0"/>
                <a:cs typeface="Times New Roman" panose="02020603050405020304" pitchFamily="18" charset="0"/>
              </a:rPr>
              <a:t>(axis='</a:t>
            </a:r>
            <a:r>
              <a:rPr lang="en-IN" sz="2000" dirty="0" err="1">
                <a:latin typeface="Times New Roman" panose="02020603050405020304" pitchFamily="18" charset="0"/>
                <a:cs typeface="Times New Roman" panose="02020603050405020304" pitchFamily="18" charset="0"/>
              </a:rPr>
              <a:t>both',which</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both',top</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False,bottom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False,left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False,right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False,labelbottom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False,labeltop</a:t>
            </a:r>
            <a:r>
              <a:rPr lang="en-IN" sz="2000" dirty="0">
                <a:latin typeface="Times New Roman" panose="02020603050405020304" pitchFamily="18" charset="0"/>
                <a:cs typeface="Times New Roman" panose="02020603050405020304" pitchFamily="18" charset="0"/>
              </a:rPr>
              <a:t>=False, </a:t>
            </a:r>
            <a:r>
              <a:rPr lang="en-IN" sz="2000" dirty="0" err="1">
                <a:latin typeface="Times New Roman" panose="02020603050405020304" pitchFamily="18" charset="0"/>
                <a:cs typeface="Times New Roman" panose="02020603050405020304" pitchFamily="18" charset="0"/>
              </a:rPr>
              <a:t>labelleft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False,labelright</a:t>
            </a:r>
            <a:r>
              <a:rPr lang="en-IN" sz="2000" dirty="0">
                <a:latin typeface="Times New Roman" panose="02020603050405020304" pitchFamily="18" charset="0"/>
                <a:cs typeface="Times New Roman" panose="02020603050405020304" pitchFamily="18" charset="0"/>
              </a:rPr>
              <a:t>=False)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('Cropped Image')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new_image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ex_img</a:t>
            </a:r>
            <a:r>
              <a:rPr lang="en-IN" sz="2000" dirty="0">
                <a:latin typeface="Times New Roman" panose="02020603050405020304" pitchFamily="18" charset="0"/>
                <a:cs typeface="Times New Roman" panose="02020603050405020304" pitchFamily="18" charset="0"/>
              </a:rPr>
              <a:t>=cv2.imread('C:\\Users\\Lenovo\\Desktop\\Project\\Data\\yes\\Y6.jpg')</a:t>
            </a:r>
          </a:p>
          <a:p>
            <a:r>
              <a:rPr lang="en-IN" sz="2000" dirty="0" err="1">
                <a:latin typeface="Times New Roman" panose="02020603050405020304" pitchFamily="18" charset="0"/>
                <a:cs typeface="Times New Roman" panose="02020603050405020304" pitchFamily="18" charset="0"/>
              </a:rPr>
              <a:t>ex_crop_img</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crop_brain_contour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ex_img,True</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1282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A29E4D-0A1A-4CD1-AD77-11189016733F}"/>
              </a:ext>
            </a:extLst>
          </p:cNvPr>
          <p:cNvSpPr txBox="1"/>
          <p:nvPr/>
        </p:nvSpPr>
        <p:spPr>
          <a:xfrm>
            <a:off x="914400" y="296088"/>
            <a:ext cx="9594574" cy="646330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load_data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dir_list,image_size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X=[]</a:t>
            </a:r>
          </a:p>
          <a:p>
            <a:r>
              <a:rPr lang="en-IN" dirty="0">
                <a:latin typeface="Times New Roman" panose="02020603050405020304" pitchFamily="18" charset="0"/>
                <a:cs typeface="Times New Roman" panose="02020603050405020304" pitchFamily="18" charset="0"/>
              </a:rPr>
              <a:t>    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image_width,image_height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image_size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for directory in </a:t>
            </a:r>
            <a:r>
              <a:rPr lang="en-IN" dirty="0" err="1">
                <a:latin typeface="Times New Roman" panose="02020603050405020304" pitchFamily="18" charset="0"/>
                <a:cs typeface="Times New Roman" panose="02020603050405020304" pitchFamily="18" charset="0"/>
              </a:rPr>
              <a:t>dir_list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for filename in </a:t>
            </a:r>
            <a:r>
              <a:rPr lang="en-IN" dirty="0" err="1">
                <a:latin typeface="Times New Roman" panose="02020603050405020304" pitchFamily="18" charset="0"/>
                <a:cs typeface="Times New Roman" panose="02020603050405020304" pitchFamily="18" charset="0"/>
              </a:rPr>
              <a:t>listdir</a:t>
            </a:r>
            <a:r>
              <a:rPr lang="en-IN" dirty="0">
                <a:latin typeface="Times New Roman" panose="02020603050405020304" pitchFamily="18" charset="0"/>
                <a:cs typeface="Times New Roman" panose="02020603050405020304" pitchFamily="18" charset="0"/>
              </a:rPr>
              <a:t>(directory):</a:t>
            </a:r>
          </a:p>
          <a:p>
            <a:r>
              <a:rPr lang="en-IN" dirty="0">
                <a:latin typeface="Times New Roman" panose="02020603050405020304" pitchFamily="18" charset="0"/>
                <a:cs typeface="Times New Roman" panose="02020603050405020304" pitchFamily="18" charset="0"/>
              </a:rPr>
              <a:t>            image=cv2.imread(directory+'/'+filename)</a:t>
            </a:r>
          </a:p>
          <a:p>
            <a:r>
              <a:rPr lang="en-IN" dirty="0">
                <a:latin typeface="Times New Roman" panose="02020603050405020304" pitchFamily="18" charset="0"/>
                <a:cs typeface="Times New Roman" panose="02020603050405020304" pitchFamily="18" charset="0"/>
              </a:rPr>
              <a:t>            image=</a:t>
            </a:r>
            <a:r>
              <a:rPr lang="en-IN" dirty="0" err="1">
                <a:latin typeface="Times New Roman" panose="02020603050405020304" pitchFamily="18" charset="0"/>
                <a:cs typeface="Times New Roman" panose="02020603050405020304" pitchFamily="18" charset="0"/>
              </a:rPr>
              <a:t>crop_brain_contour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image,plot</a:t>
            </a:r>
            <a:r>
              <a:rPr lang="en-IN" dirty="0">
                <a:latin typeface="Times New Roman" panose="02020603050405020304" pitchFamily="18" charset="0"/>
                <a:cs typeface="Times New Roman" panose="02020603050405020304" pitchFamily="18" charset="0"/>
              </a:rPr>
              <a:t>=False)</a:t>
            </a:r>
          </a:p>
          <a:p>
            <a:r>
              <a:rPr lang="en-IN" dirty="0">
                <a:latin typeface="Times New Roman" panose="02020603050405020304" pitchFamily="18" charset="0"/>
                <a:cs typeface="Times New Roman" panose="02020603050405020304" pitchFamily="18" charset="0"/>
              </a:rPr>
              <a:t>            image=cv2.resize(image, </a:t>
            </a:r>
            <a:r>
              <a:rPr lang="en-IN" dirty="0" err="1">
                <a:latin typeface="Times New Roman" panose="02020603050405020304" pitchFamily="18" charset="0"/>
                <a:cs typeface="Times New Roman" panose="02020603050405020304" pitchFamily="18" charset="0"/>
              </a:rPr>
              <a:t>dsize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image_width,image_height</a:t>
            </a:r>
            <a:r>
              <a:rPr lang="en-IN" dirty="0">
                <a:latin typeface="Times New Roman" panose="02020603050405020304" pitchFamily="18" charset="0"/>
                <a:cs typeface="Times New Roman" panose="02020603050405020304" pitchFamily="18" charset="0"/>
              </a:rPr>
              <a:t>),interpolation=cv2.INTER_CUBIC)</a:t>
            </a:r>
          </a:p>
          <a:p>
            <a:r>
              <a:rPr lang="en-IN" dirty="0">
                <a:latin typeface="Times New Roman" panose="02020603050405020304" pitchFamily="18" charset="0"/>
                <a:cs typeface="Times New Roman" panose="02020603050405020304" pitchFamily="18" charset="0"/>
              </a:rPr>
              <a:t>            image=image/255.</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X.append</a:t>
            </a:r>
            <a:r>
              <a:rPr lang="en-IN" dirty="0">
                <a:latin typeface="Times New Roman" panose="02020603050405020304" pitchFamily="18" charset="0"/>
                <a:cs typeface="Times New Roman" panose="02020603050405020304" pitchFamily="18" charset="0"/>
              </a:rPr>
              <a:t>(image)</a:t>
            </a:r>
          </a:p>
          <a:p>
            <a:r>
              <a:rPr lang="en-IN" dirty="0">
                <a:latin typeface="Times New Roman" panose="02020603050405020304" pitchFamily="18" charset="0"/>
                <a:cs typeface="Times New Roman" panose="02020603050405020304" pitchFamily="18" charset="0"/>
              </a:rPr>
              <a:t>            if directory[-3:]=='yes':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Y.append</a:t>
            </a:r>
            <a:r>
              <a:rPr lang="en-IN" dirty="0">
                <a:latin typeface="Times New Roman" panose="02020603050405020304" pitchFamily="18" charset="0"/>
                <a:cs typeface="Times New Roman" panose="02020603050405020304" pitchFamily="18" charset="0"/>
              </a:rPr>
              <a:t>([1])</a:t>
            </a:r>
          </a:p>
          <a:p>
            <a:r>
              <a:rPr lang="en-IN" dirty="0">
                <a:latin typeface="Times New Roman" panose="02020603050405020304" pitchFamily="18" charset="0"/>
                <a:cs typeface="Times New Roman" panose="02020603050405020304" pitchFamily="18" charset="0"/>
              </a:rPr>
              <a:t>            else: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Y.append</a:t>
            </a:r>
            <a:r>
              <a:rPr lang="en-IN" dirty="0">
                <a:latin typeface="Times New Roman" panose="02020603050405020304" pitchFamily="18" charset="0"/>
                <a:cs typeface="Times New Roman" panose="02020603050405020304" pitchFamily="18" charset="0"/>
              </a:rPr>
              <a:t>([0])</a:t>
            </a:r>
          </a:p>
          <a:p>
            <a:r>
              <a:rPr lang="en-IN" dirty="0">
                <a:latin typeface="Times New Roman" panose="02020603050405020304" pitchFamily="18" charset="0"/>
                <a:cs typeface="Times New Roman" panose="02020603050405020304" pitchFamily="18" charset="0"/>
              </a:rPr>
              <a:t>    X=</a:t>
            </a:r>
            <a:r>
              <a:rPr lang="en-IN" dirty="0" err="1">
                <a:latin typeface="Times New Roman" panose="02020603050405020304" pitchFamily="18" charset="0"/>
                <a:cs typeface="Times New Roman" panose="02020603050405020304" pitchFamily="18" charset="0"/>
              </a:rPr>
              <a:t>np.array</a:t>
            </a:r>
            <a:r>
              <a:rPr lang="en-IN" dirty="0">
                <a:latin typeface="Times New Roman" panose="02020603050405020304" pitchFamily="18" charset="0"/>
                <a:cs typeface="Times New Roman" panose="02020603050405020304" pitchFamily="18" charset="0"/>
              </a:rPr>
              <a:t>(X)</a:t>
            </a:r>
          </a:p>
          <a:p>
            <a:r>
              <a:rPr lang="en-IN" dirty="0">
                <a:latin typeface="Times New Roman" panose="02020603050405020304" pitchFamily="18" charset="0"/>
                <a:cs typeface="Times New Roman" panose="02020603050405020304" pitchFamily="18" charset="0"/>
              </a:rPr>
              <a:t>    Y=</a:t>
            </a:r>
            <a:r>
              <a:rPr lang="en-IN" dirty="0" err="1">
                <a:latin typeface="Times New Roman" panose="02020603050405020304" pitchFamily="18" charset="0"/>
                <a:cs typeface="Times New Roman" panose="02020603050405020304" pitchFamily="18" charset="0"/>
              </a:rPr>
              <a:t>np.array</a:t>
            </a:r>
            <a:r>
              <a:rPr lang="en-IN" dirty="0">
                <a:latin typeface="Times New Roman" panose="02020603050405020304" pitchFamily="18" charset="0"/>
                <a:cs typeface="Times New Roman" panose="02020603050405020304" pitchFamily="18" charset="0"/>
              </a:rPr>
              <a:t>(Y)</a:t>
            </a:r>
          </a:p>
          <a:p>
            <a:r>
              <a:rPr lang="en-IN" dirty="0">
                <a:latin typeface="Times New Roman" panose="02020603050405020304" pitchFamily="18" charset="0"/>
                <a:cs typeface="Times New Roman" panose="02020603050405020304" pitchFamily="18" charset="0"/>
              </a:rPr>
              <a:t>    X,Y=shuffle(X,Y)</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f'Number</a:t>
            </a:r>
            <a:r>
              <a:rPr lang="en-IN" dirty="0">
                <a:latin typeface="Times New Roman" panose="02020603050405020304" pitchFamily="18" charset="0"/>
                <a:cs typeface="Times New Roman" panose="02020603050405020304" pitchFamily="18" charset="0"/>
              </a:rPr>
              <a:t> of examples is: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(X)}')</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f'X</a:t>
            </a:r>
            <a:r>
              <a:rPr lang="en-IN" dirty="0">
                <a:latin typeface="Times New Roman" panose="02020603050405020304" pitchFamily="18" charset="0"/>
                <a:cs typeface="Times New Roman" panose="02020603050405020304" pitchFamily="18" charset="0"/>
              </a:rPr>
              <a:t> shape is: {</a:t>
            </a:r>
            <a:r>
              <a:rPr lang="en-IN" dirty="0" err="1">
                <a:latin typeface="Times New Roman" panose="02020603050405020304" pitchFamily="18" charset="0"/>
                <a:cs typeface="Times New Roman" panose="02020603050405020304" pitchFamily="18" charset="0"/>
              </a:rPr>
              <a:t>X.shape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f'Y</a:t>
            </a:r>
            <a:r>
              <a:rPr lang="en-IN" dirty="0">
                <a:latin typeface="Times New Roman" panose="02020603050405020304" pitchFamily="18" charset="0"/>
                <a:cs typeface="Times New Roman" panose="02020603050405020304" pitchFamily="18" charset="0"/>
              </a:rPr>
              <a:t> shape is: {</a:t>
            </a:r>
            <a:r>
              <a:rPr lang="en-IN" dirty="0" err="1">
                <a:latin typeface="Times New Roman" panose="02020603050405020304" pitchFamily="18" charset="0"/>
                <a:cs typeface="Times New Roman" panose="02020603050405020304" pitchFamily="18" charset="0"/>
              </a:rPr>
              <a:t>Y.shape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return X,Y</a:t>
            </a:r>
          </a:p>
        </p:txBody>
      </p:sp>
    </p:spTree>
    <p:extLst>
      <p:ext uri="{BB962C8B-B14F-4D97-AF65-F5344CB8AC3E}">
        <p14:creationId xmlns:p14="http://schemas.microsoft.com/office/powerpoint/2010/main" val="2858181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A7974-1FD7-4823-B572-5726EFB49424}"/>
              </a:ext>
            </a:extLst>
          </p:cNvPr>
          <p:cNvSpPr txBox="1"/>
          <p:nvPr/>
        </p:nvSpPr>
        <p:spPr>
          <a:xfrm>
            <a:off x="569844" y="335845"/>
            <a:ext cx="11052312" cy="6186309"/>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augmented_yes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augmented_data_path+'yes</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augmented_no</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augmented_data_path+'no</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IMG_WIDTH,IMG_HEIGHT=(240,240)</a:t>
            </a:r>
          </a:p>
          <a:p>
            <a:r>
              <a:rPr lang="en-IN" dirty="0">
                <a:latin typeface="Times New Roman" panose="02020603050405020304" pitchFamily="18" charset="0"/>
                <a:cs typeface="Times New Roman" panose="02020603050405020304" pitchFamily="18" charset="0"/>
              </a:rPr>
              <a:t>X,Y=</a:t>
            </a:r>
            <a:r>
              <a:rPr lang="en-IN" dirty="0" err="1">
                <a:latin typeface="Times New Roman" panose="02020603050405020304" pitchFamily="18" charset="0"/>
                <a:cs typeface="Times New Roman" panose="02020603050405020304" pitchFamily="18" charset="0"/>
              </a:rPr>
              <a:t>load_data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augmented_yes,augmented_no</a:t>
            </a:r>
            <a:r>
              <a:rPr lang="en-IN" dirty="0">
                <a:latin typeface="Times New Roman" panose="02020603050405020304" pitchFamily="18" charset="0"/>
                <a:cs typeface="Times New Roman" panose="02020603050405020304" pitchFamily="18" charset="0"/>
              </a:rPr>
              <a:t>],(IMG_WIDTH,IMG_HEIGHT))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plot_sample_images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X,Y,n</a:t>
            </a:r>
            <a:r>
              <a:rPr lang="en-IN" dirty="0">
                <a:latin typeface="Times New Roman" panose="02020603050405020304" pitchFamily="18" charset="0"/>
                <a:cs typeface="Times New Roman" panose="02020603050405020304" pitchFamily="18" charset="0"/>
              </a:rPr>
              <a:t>=50):</a:t>
            </a:r>
          </a:p>
          <a:p>
            <a:r>
              <a:rPr lang="en-IN" dirty="0">
                <a:latin typeface="Times New Roman" panose="02020603050405020304" pitchFamily="18" charset="0"/>
                <a:cs typeface="Times New Roman" panose="02020603050405020304" pitchFamily="18" charset="0"/>
              </a:rPr>
              <a:t>    for label in [0,1]:</a:t>
            </a:r>
          </a:p>
          <a:p>
            <a:r>
              <a:rPr lang="en-IN" dirty="0">
                <a:latin typeface="Times New Roman" panose="02020603050405020304" pitchFamily="18" charset="0"/>
                <a:cs typeface="Times New Roman" panose="02020603050405020304" pitchFamily="18" charset="0"/>
              </a:rPr>
              <a:t>        images=X[</a:t>
            </a:r>
            <a:r>
              <a:rPr lang="en-IN" dirty="0" err="1">
                <a:latin typeface="Times New Roman" panose="02020603050405020304" pitchFamily="18" charset="0"/>
                <a:cs typeface="Times New Roman" panose="02020603050405020304" pitchFamily="18" charset="0"/>
              </a:rPr>
              <a:t>np.argwhere</a:t>
            </a:r>
            <a:r>
              <a:rPr lang="en-IN" dirty="0">
                <a:latin typeface="Times New Roman" panose="02020603050405020304" pitchFamily="18" charset="0"/>
                <a:cs typeface="Times New Roman" panose="02020603050405020304" pitchFamily="18" charset="0"/>
              </a:rPr>
              <a:t>(Y==label)]</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n_images</a:t>
            </a:r>
            <a:r>
              <a:rPr lang="en-IN" dirty="0">
                <a:latin typeface="Times New Roman" panose="02020603050405020304" pitchFamily="18" charset="0"/>
                <a:cs typeface="Times New Roman" panose="02020603050405020304" pitchFamily="18" charset="0"/>
              </a:rPr>
              <a:t>=images[:n]</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columns_n</a:t>
            </a:r>
            <a:r>
              <a:rPr lang="en-IN" dirty="0">
                <a:latin typeface="Times New Roman" panose="02020603050405020304" pitchFamily="18" charset="0"/>
                <a:cs typeface="Times New Roman" panose="02020603050405020304" pitchFamily="18" charset="0"/>
              </a:rPr>
              <a:t>=10</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rows_n</a:t>
            </a:r>
            <a:r>
              <a:rPr lang="en-IN" dirty="0">
                <a:latin typeface="Times New Roman" panose="02020603050405020304" pitchFamily="18" charset="0"/>
                <a:cs typeface="Times New Roman" panose="02020603050405020304" pitchFamily="18" charset="0"/>
              </a:rPr>
              <a:t>=int(n/</a:t>
            </a:r>
            <a:r>
              <a:rPr lang="en-IN" dirty="0" err="1">
                <a:latin typeface="Times New Roman" panose="02020603050405020304" pitchFamily="18" charset="0"/>
                <a:cs typeface="Times New Roman" panose="02020603050405020304" pitchFamily="18" charset="0"/>
              </a:rPr>
              <a:t>columns_n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=(10,8))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=1</a:t>
            </a:r>
          </a:p>
          <a:p>
            <a:r>
              <a:rPr lang="en-IN" dirty="0">
                <a:latin typeface="Times New Roman" panose="02020603050405020304" pitchFamily="18" charset="0"/>
                <a:cs typeface="Times New Roman" panose="02020603050405020304" pitchFamily="18" charset="0"/>
              </a:rPr>
              <a:t>        for image in </a:t>
            </a:r>
            <a:r>
              <a:rPr lang="en-IN" dirty="0" err="1">
                <a:latin typeface="Times New Roman" panose="02020603050405020304" pitchFamily="18" charset="0"/>
                <a:cs typeface="Times New Roman" panose="02020603050405020304" pitchFamily="18" charset="0"/>
              </a:rPr>
              <a:t>n_images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plt.subplot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rows_n,columns_n,i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plt.imshow</a:t>
            </a:r>
            <a:r>
              <a:rPr lang="en-IN" dirty="0">
                <a:latin typeface="Times New Roman" panose="02020603050405020304" pitchFamily="18" charset="0"/>
                <a:cs typeface="Times New Roman" panose="02020603050405020304" pitchFamily="18" charset="0"/>
              </a:rPr>
              <a:t>(image[0])</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plt.tick_params</a:t>
            </a:r>
            <a:r>
              <a:rPr lang="en-IN" dirty="0">
                <a:latin typeface="Times New Roman" panose="02020603050405020304" pitchFamily="18" charset="0"/>
                <a:cs typeface="Times New Roman" panose="02020603050405020304" pitchFamily="18" charset="0"/>
              </a:rPr>
              <a:t>(axis='</a:t>
            </a:r>
            <a:r>
              <a:rPr lang="en-IN" dirty="0" err="1">
                <a:latin typeface="Times New Roman" panose="02020603050405020304" pitchFamily="18" charset="0"/>
                <a:cs typeface="Times New Roman" panose="02020603050405020304" pitchFamily="18" charset="0"/>
              </a:rPr>
              <a:t>both',which</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both',top</a:t>
            </a:r>
            <a:r>
              <a:rPr lang="en-IN" dirty="0">
                <a:latin typeface="Times New Roman" panose="02020603050405020304" pitchFamily="18" charset="0"/>
                <a:cs typeface="Times New Roman" panose="02020603050405020304" pitchFamily="18" charset="0"/>
              </a:rPr>
              <a:t>=False, bottom=</a:t>
            </a:r>
            <a:r>
              <a:rPr lang="en-IN" dirty="0" err="1">
                <a:latin typeface="Times New Roman" panose="02020603050405020304" pitchFamily="18" charset="0"/>
                <a:cs typeface="Times New Roman" panose="02020603050405020304" pitchFamily="18" charset="0"/>
              </a:rPr>
              <a:t>False,left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False,right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False,labelbottom</a:t>
            </a:r>
            <a:r>
              <a:rPr lang="en-IN" dirty="0">
                <a:latin typeface="Times New Roman" panose="02020603050405020304" pitchFamily="18" charset="0"/>
                <a:cs typeface="Times New Roman" panose="02020603050405020304" pitchFamily="18" charset="0"/>
              </a:rPr>
              <a:t>=False,       </a:t>
            </a:r>
            <a:r>
              <a:rPr lang="en-IN" dirty="0" err="1">
                <a:latin typeface="Times New Roman" panose="02020603050405020304" pitchFamily="18" charset="0"/>
                <a:cs typeface="Times New Roman" panose="02020603050405020304" pitchFamily="18" charset="0"/>
              </a:rPr>
              <a:t>labeltop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False,labelleft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False,labelright</a:t>
            </a:r>
            <a:r>
              <a:rPr lang="en-IN" dirty="0">
                <a:latin typeface="Times New Roman" panose="02020603050405020304" pitchFamily="18" charset="0"/>
                <a:cs typeface="Times New Roman" panose="02020603050405020304" pitchFamily="18" charset="0"/>
              </a:rPr>
              <a:t>=False)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label_to_str</a:t>
            </a:r>
            <a:r>
              <a:rPr lang="en-IN" dirty="0">
                <a:latin typeface="Times New Roman" panose="02020603050405020304" pitchFamily="18" charset="0"/>
                <a:cs typeface="Times New Roman" panose="02020603050405020304" pitchFamily="18" charset="0"/>
              </a:rPr>
              <a:t>=lambda label: "Yes" if label==1 else "No"</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plt.suptitle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f"Brain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label_to_str</a:t>
            </a:r>
            <a:r>
              <a:rPr lang="en-IN" dirty="0">
                <a:latin typeface="Times New Roman" panose="02020603050405020304" pitchFamily="18" charset="0"/>
                <a:cs typeface="Times New Roman" panose="02020603050405020304" pitchFamily="18" charset="0"/>
              </a:rPr>
              <a:t>(label)}")</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2134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C96AD9-1FF3-477D-9319-A7295C64201E}"/>
              </a:ext>
            </a:extLst>
          </p:cNvPr>
          <p:cNvSpPr txBox="1"/>
          <p:nvPr/>
        </p:nvSpPr>
        <p:spPr>
          <a:xfrm>
            <a:off x="834886" y="612844"/>
            <a:ext cx="9978887" cy="5909310"/>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plot_sample_images</a:t>
            </a:r>
            <a:r>
              <a:rPr lang="en-IN" dirty="0">
                <a:latin typeface="Times New Roman" panose="02020603050405020304" pitchFamily="18" charset="0"/>
                <a:cs typeface="Times New Roman" panose="02020603050405020304" pitchFamily="18" charset="0"/>
              </a:rPr>
              <a:t>(X,Y)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split_data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X,Y,test_size</a:t>
            </a:r>
            <a:r>
              <a:rPr lang="en-IN" dirty="0">
                <a:latin typeface="Times New Roman" panose="02020603050405020304" pitchFamily="18" charset="0"/>
                <a:cs typeface="Times New Roman" panose="02020603050405020304" pitchFamily="18" charset="0"/>
              </a:rPr>
              <a:t>=0.2):</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X_train,X_test_val,Y_train,Y_test_val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train_test_split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X,Y,test_size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test_size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X_test,X_val,Y_test,Y_val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train_test_split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X_test_val,Y_test_val,test_size</a:t>
            </a:r>
            <a:r>
              <a:rPr lang="en-IN" dirty="0">
                <a:latin typeface="Times New Roman" panose="02020603050405020304" pitchFamily="18" charset="0"/>
                <a:cs typeface="Times New Roman" panose="02020603050405020304" pitchFamily="18" charset="0"/>
              </a:rPr>
              <a:t>=0.5)</a:t>
            </a:r>
          </a:p>
          <a:p>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X_train,Y_train,X_val,Y_val,X_test,Y_test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X_train,Y_train,X_val,Y_val,X_test,Y_test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split_data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X,Y,test_size</a:t>
            </a:r>
            <a:r>
              <a:rPr lang="en-IN" dirty="0">
                <a:latin typeface="Times New Roman" panose="02020603050405020304" pitchFamily="18" charset="0"/>
                <a:cs typeface="Times New Roman" panose="02020603050405020304" pitchFamily="18" charset="0"/>
              </a:rPr>
              <a:t>=0.3)</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print("number of training examples = "+str(</a:t>
            </a:r>
            <a:r>
              <a:rPr lang="en-IN" dirty="0" err="1">
                <a:latin typeface="Times New Roman" panose="02020603050405020304" pitchFamily="18" charset="0"/>
                <a:cs typeface="Times New Roman" panose="02020603050405020304" pitchFamily="18" charset="0"/>
              </a:rPr>
              <a:t>X_train.shape</a:t>
            </a:r>
            <a:r>
              <a:rPr lang="en-IN" dirty="0">
                <a:latin typeface="Times New Roman" panose="02020603050405020304" pitchFamily="18" charset="0"/>
                <a:cs typeface="Times New Roman" panose="02020603050405020304" pitchFamily="18" charset="0"/>
              </a:rPr>
              <a:t>[0]))</a:t>
            </a:r>
          </a:p>
          <a:p>
            <a:r>
              <a:rPr lang="en-IN" dirty="0">
                <a:latin typeface="Times New Roman" panose="02020603050405020304" pitchFamily="18" charset="0"/>
                <a:cs typeface="Times New Roman" panose="02020603050405020304" pitchFamily="18" charset="0"/>
              </a:rPr>
              <a:t>print("number of validation examples = "+str(</a:t>
            </a:r>
            <a:r>
              <a:rPr lang="en-IN" dirty="0" err="1">
                <a:latin typeface="Times New Roman" panose="02020603050405020304" pitchFamily="18" charset="0"/>
                <a:cs typeface="Times New Roman" panose="02020603050405020304" pitchFamily="18" charset="0"/>
              </a:rPr>
              <a:t>X_val.shape</a:t>
            </a:r>
            <a:r>
              <a:rPr lang="en-IN" dirty="0">
                <a:latin typeface="Times New Roman" panose="02020603050405020304" pitchFamily="18" charset="0"/>
                <a:cs typeface="Times New Roman" panose="02020603050405020304" pitchFamily="18" charset="0"/>
              </a:rPr>
              <a:t>[0]))</a:t>
            </a:r>
          </a:p>
          <a:p>
            <a:r>
              <a:rPr lang="en-IN" dirty="0">
                <a:latin typeface="Times New Roman" panose="02020603050405020304" pitchFamily="18" charset="0"/>
                <a:cs typeface="Times New Roman" panose="02020603050405020304" pitchFamily="18" charset="0"/>
              </a:rPr>
              <a:t>print("number of test examples = "+str(</a:t>
            </a:r>
            <a:r>
              <a:rPr lang="en-IN" dirty="0" err="1">
                <a:latin typeface="Times New Roman" panose="02020603050405020304" pitchFamily="18" charset="0"/>
                <a:cs typeface="Times New Roman" panose="02020603050405020304" pitchFamily="18" charset="0"/>
              </a:rPr>
              <a:t>X_test.shape</a:t>
            </a:r>
            <a:r>
              <a:rPr lang="en-IN" dirty="0">
                <a:latin typeface="Times New Roman" panose="02020603050405020304" pitchFamily="18" charset="0"/>
                <a:cs typeface="Times New Roman" panose="02020603050405020304" pitchFamily="18" charset="0"/>
              </a:rPr>
              <a:t>[0]))</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build_model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input_shape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X_input</a:t>
            </a:r>
            <a:r>
              <a:rPr lang="en-IN" dirty="0">
                <a:latin typeface="Times New Roman" panose="02020603050405020304" pitchFamily="18" charset="0"/>
                <a:cs typeface="Times New Roman" panose="02020603050405020304" pitchFamily="18" charset="0"/>
              </a:rPr>
              <a:t>=Input(</a:t>
            </a:r>
            <a:r>
              <a:rPr lang="en-IN" dirty="0" err="1">
                <a:latin typeface="Times New Roman" panose="02020603050405020304" pitchFamily="18" charset="0"/>
                <a:cs typeface="Times New Roman" panose="02020603050405020304" pitchFamily="18" charset="0"/>
              </a:rPr>
              <a:t>input_shape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X=ZeroPadding2D((2, 2))(</a:t>
            </a:r>
            <a:r>
              <a:rPr lang="en-IN" dirty="0" err="1">
                <a:latin typeface="Times New Roman" panose="02020603050405020304" pitchFamily="18" charset="0"/>
                <a:cs typeface="Times New Roman" panose="02020603050405020304" pitchFamily="18" charset="0"/>
              </a:rPr>
              <a:t>X_input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X=Conv2D(32,(7,7),strides=(1,1))(X)</a:t>
            </a:r>
          </a:p>
          <a:p>
            <a:r>
              <a:rPr lang="en-IN" dirty="0">
                <a:latin typeface="Times New Roman" panose="02020603050405020304" pitchFamily="18" charset="0"/>
                <a:cs typeface="Times New Roman" panose="02020603050405020304" pitchFamily="18" charset="0"/>
              </a:rPr>
              <a:t>    X=</a:t>
            </a:r>
            <a:r>
              <a:rPr lang="en-IN" dirty="0" err="1">
                <a:latin typeface="Times New Roman" panose="02020603050405020304" pitchFamily="18" charset="0"/>
                <a:cs typeface="Times New Roman" panose="02020603050405020304" pitchFamily="18" charset="0"/>
              </a:rPr>
              <a:t>BatchNormalization</a:t>
            </a:r>
            <a:r>
              <a:rPr lang="en-IN" dirty="0">
                <a:latin typeface="Times New Roman" panose="02020603050405020304" pitchFamily="18" charset="0"/>
                <a:cs typeface="Times New Roman" panose="02020603050405020304" pitchFamily="18" charset="0"/>
              </a:rPr>
              <a:t>(axis=3,name='bn0')(X)</a:t>
            </a:r>
          </a:p>
          <a:p>
            <a:r>
              <a:rPr lang="en-IN" dirty="0">
                <a:latin typeface="Times New Roman" panose="02020603050405020304" pitchFamily="18" charset="0"/>
                <a:cs typeface="Times New Roman" panose="02020603050405020304" pitchFamily="18" charset="0"/>
              </a:rPr>
              <a:t>    X=Activation('</a:t>
            </a:r>
            <a:r>
              <a:rPr lang="en-IN" dirty="0" err="1">
                <a:latin typeface="Times New Roman" panose="02020603050405020304" pitchFamily="18" charset="0"/>
                <a:cs typeface="Times New Roman" panose="02020603050405020304" pitchFamily="18" charset="0"/>
              </a:rPr>
              <a:t>relu</a:t>
            </a:r>
            <a:r>
              <a:rPr lang="en-IN" dirty="0">
                <a:latin typeface="Times New Roman" panose="02020603050405020304" pitchFamily="18" charset="0"/>
                <a:cs typeface="Times New Roman" panose="02020603050405020304" pitchFamily="18" charset="0"/>
              </a:rPr>
              <a:t>')(X) </a:t>
            </a:r>
          </a:p>
          <a:p>
            <a:r>
              <a:rPr lang="en-IN" dirty="0">
                <a:latin typeface="Times New Roman" panose="02020603050405020304" pitchFamily="18" charset="0"/>
                <a:cs typeface="Times New Roman" panose="02020603050405020304" pitchFamily="18" charset="0"/>
              </a:rPr>
              <a:t>    X=MaxPooling2D((4,4))(X) </a:t>
            </a:r>
          </a:p>
          <a:p>
            <a:r>
              <a:rPr lang="en-IN" dirty="0">
                <a:latin typeface="Times New Roman" panose="02020603050405020304" pitchFamily="18" charset="0"/>
                <a:cs typeface="Times New Roman" panose="02020603050405020304" pitchFamily="18" charset="0"/>
              </a:rPr>
              <a:t>    X=MaxPooling2D((4,4))(X) </a:t>
            </a:r>
          </a:p>
        </p:txBody>
      </p:sp>
    </p:spTree>
    <p:extLst>
      <p:ext uri="{BB962C8B-B14F-4D97-AF65-F5344CB8AC3E}">
        <p14:creationId xmlns:p14="http://schemas.microsoft.com/office/powerpoint/2010/main" val="373898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160F3-DE42-4AAD-ABE1-0776540DF076}"/>
              </a:ext>
            </a:extLst>
          </p:cNvPr>
          <p:cNvSpPr txBox="1"/>
          <p:nvPr/>
        </p:nvSpPr>
        <p:spPr>
          <a:xfrm>
            <a:off x="887896" y="789733"/>
            <a:ext cx="10098156"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X=Flatten()(X) </a:t>
            </a:r>
          </a:p>
          <a:p>
            <a:r>
              <a:rPr lang="en-IN" dirty="0">
                <a:latin typeface="Times New Roman" panose="02020603050405020304" pitchFamily="18" charset="0"/>
                <a:cs typeface="Times New Roman" panose="02020603050405020304" pitchFamily="18" charset="0"/>
              </a:rPr>
              <a:t>    X=Dense(1,activation='sigmoid')(X) </a:t>
            </a:r>
          </a:p>
          <a:p>
            <a:r>
              <a:rPr lang="en-IN" dirty="0">
                <a:latin typeface="Times New Roman" panose="02020603050405020304" pitchFamily="18" charset="0"/>
                <a:cs typeface="Times New Roman" panose="02020603050405020304" pitchFamily="18" charset="0"/>
              </a:rPr>
              <a:t>    model=Model(inputs=</a:t>
            </a:r>
            <a:r>
              <a:rPr lang="en-IN" dirty="0" err="1">
                <a:latin typeface="Times New Roman" panose="02020603050405020304" pitchFamily="18" charset="0"/>
                <a:cs typeface="Times New Roman" panose="02020603050405020304" pitchFamily="18" charset="0"/>
              </a:rPr>
              <a:t>X_input,outputs</a:t>
            </a:r>
            <a:r>
              <a:rPr lang="en-IN" dirty="0">
                <a:latin typeface="Times New Roman" panose="02020603050405020304" pitchFamily="18" charset="0"/>
                <a:cs typeface="Times New Roman" panose="02020603050405020304" pitchFamily="18" charset="0"/>
              </a:rPr>
              <a:t>=X)</a:t>
            </a:r>
          </a:p>
          <a:p>
            <a:r>
              <a:rPr lang="en-IN" dirty="0">
                <a:latin typeface="Times New Roman" panose="02020603050405020304" pitchFamily="18" charset="0"/>
                <a:cs typeface="Times New Roman" panose="02020603050405020304" pitchFamily="18" charset="0"/>
              </a:rPr>
              <a:t>    return model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IMG_SHAPE=(IMG_WIDTH,IMG_HEIGHT,3)</a:t>
            </a:r>
          </a:p>
          <a:p>
            <a:r>
              <a:rPr lang="en-IN" dirty="0">
                <a:latin typeface="Times New Roman" panose="02020603050405020304" pitchFamily="18" charset="0"/>
                <a:cs typeface="Times New Roman" panose="02020603050405020304" pitchFamily="18" charset="0"/>
              </a:rPr>
              <a:t>model=</a:t>
            </a:r>
            <a:r>
              <a:rPr lang="en-IN" dirty="0" err="1">
                <a:latin typeface="Times New Roman" panose="02020603050405020304" pitchFamily="18" charset="0"/>
                <a:cs typeface="Times New Roman" panose="02020603050405020304" pitchFamily="18" charset="0"/>
              </a:rPr>
              <a:t>build_model</a:t>
            </a:r>
            <a:r>
              <a:rPr lang="en-IN" dirty="0">
                <a:latin typeface="Times New Roman" panose="02020603050405020304" pitchFamily="18" charset="0"/>
                <a:cs typeface="Times New Roman" panose="02020603050405020304" pitchFamily="18" charset="0"/>
              </a:rPr>
              <a:t>(IMG_SHAPE)</a:t>
            </a:r>
          </a:p>
          <a:p>
            <a:r>
              <a:rPr lang="en-IN" dirty="0" err="1">
                <a:latin typeface="Times New Roman" panose="02020603050405020304" pitchFamily="18" charset="0"/>
                <a:cs typeface="Times New Roman" panose="02020603050405020304" pitchFamily="18" charset="0"/>
              </a:rPr>
              <a:t>model.summary</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model.compile</a:t>
            </a:r>
            <a:r>
              <a:rPr lang="en-IN" dirty="0">
                <a:latin typeface="Times New Roman" panose="02020603050405020304" pitchFamily="18" charset="0"/>
                <a:cs typeface="Times New Roman" panose="02020603050405020304" pitchFamily="18" charset="0"/>
              </a:rPr>
              <a:t>(optimizer='</a:t>
            </a:r>
            <a:r>
              <a:rPr lang="en-IN" dirty="0" err="1">
                <a:latin typeface="Times New Roman" panose="02020603050405020304" pitchFamily="18" charset="0"/>
                <a:cs typeface="Times New Roman" panose="02020603050405020304" pitchFamily="18" charset="0"/>
              </a:rPr>
              <a:t>adam</a:t>
            </a:r>
            <a:r>
              <a:rPr lang="en-IN" dirty="0">
                <a:latin typeface="Times New Roman" panose="02020603050405020304" pitchFamily="18" charset="0"/>
                <a:cs typeface="Times New Roman" panose="02020603050405020304" pitchFamily="18" charset="0"/>
              </a:rPr>
              <a:t>',loss='binary_</a:t>
            </a:r>
            <a:r>
              <a:rPr lang="en-IN" dirty="0" err="1">
                <a:latin typeface="Times New Roman" panose="02020603050405020304" pitchFamily="18" charset="0"/>
                <a:cs typeface="Times New Roman" panose="02020603050405020304" pitchFamily="18" charset="0"/>
              </a:rPr>
              <a:t>crossentropy</a:t>
            </a:r>
            <a:r>
              <a:rPr lang="en-IN" dirty="0">
                <a:latin typeface="Times New Roman" panose="02020603050405020304" pitchFamily="18" charset="0"/>
                <a:cs typeface="Times New Roman" panose="02020603050405020304" pitchFamily="18" charset="0"/>
              </a:rPr>
              <a:t>',metrics=['accuracy'])</a:t>
            </a:r>
          </a:p>
          <a:p>
            <a:r>
              <a:rPr lang="en-IN" dirty="0" err="1">
                <a:latin typeface="Times New Roman" panose="02020603050405020304" pitchFamily="18" charset="0"/>
                <a:cs typeface="Times New Roman" panose="02020603050405020304" pitchFamily="18" charset="0"/>
              </a:rPr>
              <a:t>model.fit</a:t>
            </a:r>
            <a:r>
              <a:rPr lang="en-IN" dirty="0">
                <a:latin typeface="Times New Roman" panose="02020603050405020304" pitchFamily="18" charset="0"/>
                <a:cs typeface="Times New Roman" panose="02020603050405020304" pitchFamily="18" charset="0"/>
              </a:rPr>
              <a:t>(x=</a:t>
            </a:r>
            <a:r>
              <a:rPr lang="en-IN" dirty="0" err="1">
                <a:latin typeface="Times New Roman" panose="02020603050405020304" pitchFamily="18" charset="0"/>
                <a:cs typeface="Times New Roman" panose="02020603050405020304" pitchFamily="18" charset="0"/>
              </a:rPr>
              <a:t>X_train,y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Y_train,batch_size</a:t>
            </a:r>
            <a:r>
              <a:rPr lang="en-IN" dirty="0">
                <a:latin typeface="Times New Roman" panose="02020603050405020304" pitchFamily="18" charset="0"/>
                <a:cs typeface="Times New Roman" panose="02020603050405020304" pitchFamily="18" charset="0"/>
              </a:rPr>
              <a:t>=32,epochs=22,validation_data=(</a:t>
            </a:r>
            <a:r>
              <a:rPr lang="en-IN" dirty="0" err="1">
                <a:latin typeface="Times New Roman" panose="02020603050405020304" pitchFamily="18" charset="0"/>
                <a:cs typeface="Times New Roman" panose="02020603050405020304" pitchFamily="18" charset="0"/>
              </a:rPr>
              <a:t>X_val,Y_val</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history = </a:t>
            </a:r>
            <a:r>
              <a:rPr lang="en-IN" dirty="0" err="1">
                <a:latin typeface="Times New Roman" panose="02020603050405020304" pitchFamily="18" charset="0"/>
                <a:cs typeface="Times New Roman" panose="02020603050405020304" pitchFamily="18" charset="0"/>
              </a:rPr>
              <a:t>model.history.history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plot_metrics</a:t>
            </a:r>
            <a:r>
              <a:rPr lang="en-IN" dirty="0">
                <a:latin typeface="Times New Roman" panose="02020603050405020304" pitchFamily="18" charset="0"/>
                <a:cs typeface="Times New Roman" panose="02020603050405020304" pitchFamily="18" charset="0"/>
              </a:rPr>
              <a:t>(history):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train_loss</a:t>
            </a:r>
            <a:r>
              <a:rPr lang="en-IN" dirty="0">
                <a:latin typeface="Times New Roman" panose="02020603050405020304" pitchFamily="18" charset="0"/>
                <a:cs typeface="Times New Roman" panose="02020603050405020304" pitchFamily="18" charset="0"/>
              </a:rPr>
              <a:t>=history['loss']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val_loss</a:t>
            </a:r>
            <a:r>
              <a:rPr lang="en-IN" dirty="0">
                <a:latin typeface="Times New Roman" panose="02020603050405020304" pitchFamily="18" charset="0"/>
                <a:cs typeface="Times New Roman" panose="02020603050405020304" pitchFamily="18" charset="0"/>
              </a:rPr>
              <a:t>=history['</a:t>
            </a:r>
            <a:r>
              <a:rPr lang="en-IN" dirty="0" err="1">
                <a:latin typeface="Times New Roman" panose="02020603050405020304" pitchFamily="18" charset="0"/>
                <a:cs typeface="Times New Roman" panose="02020603050405020304" pitchFamily="18" charset="0"/>
              </a:rPr>
              <a:t>val_loss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train_acc</a:t>
            </a:r>
            <a:r>
              <a:rPr lang="en-IN" dirty="0">
                <a:latin typeface="Times New Roman" panose="02020603050405020304" pitchFamily="18" charset="0"/>
                <a:cs typeface="Times New Roman" panose="02020603050405020304" pitchFamily="18" charset="0"/>
              </a:rPr>
              <a:t>=history['accuracy']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val_acc</a:t>
            </a:r>
            <a:r>
              <a:rPr lang="en-IN" dirty="0">
                <a:latin typeface="Times New Roman" panose="02020603050405020304" pitchFamily="18" charset="0"/>
                <a:cs typeface="Times New Roman" panose="02020603050405020304" pitchFamily="18" charset="0"/>
              </a:rPr>
              <a:t>=history['</a:t>
            </a:r>
            <a:r>
              <a:rPr lang="en-IN" dirty="0" err="1">
                <a:latin typeface="Times New Roman" panose="02020603050405020304" pitchFamily="18" charset="0"/>
                <a:cs typeface="Times New Roman" panose="02020603050405020304" pitchFamily="18" charset="0"/>
              </a:rPr>
              <a:t>val_accuracy</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107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C3922-EAF7-4116-8ABA-C42383056FAD}"/>
              </a:ext>
            </a:extLst>
          </p:cNvPr>
          <p:cNvSpPr txBox="1"/>
          <p:nvPr/>
        </p:nvSpPr>
        <p:spPr>
          <a:xfrm>
            <a:off x="914400" y="893157"/>
            <a:ext cx="8229600"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Loss Graph</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train_loss,label</a:t>
            </a:r>
            <a:r>
              <a:rPr lang="en-IN" dirty="0">
                <a:latin typeface="Times New Roman" panose="02020603050405020304" pitchFamily="18" charset="0"/>
                <a:cs typeface="Times New Roman" panose="02020603050405020304" pitchFamily="18" charset="0"/>
              </a:rPr>
              <a:t>='Training Loss')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val_loss,label</a:t>
            </a:r>
            <a:r>
              <a:rPr lang="en-IN" dirty="0">
                <a:latin typeface="Times New Roman" panose="02020603050405020304" pitchFamily="18" charset="0"/>
                <a:cs typeface="Times New Roman" panose="02020603050405020304" pitchFamily="18" charset="0"/>
              </a:rPr>
              <a:t>='Validation Loss')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('Loss')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plt.legend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Accuracy Graph</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train_acc,label</a:t>
            </a:r>
            <a:r>
              <a:rPr lang="en-IN" dirty="0">
                <a:latin typeface="Times New Roman" panose="02020603050405020304" pitchFamily="18" charset="0"/>
                <a:cs typeface="Times New Roman" panose="02020603050405020304" pitchFamily="18" charset="0"/>
              </a:rPr>
              <a:t>='Training Accuracy')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plt.plot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val_acc,label</a:t>
            </a:r>
            <a:r>
              <a:rPr lang="en-IN" dirty="0">
                <a:latin typeface="Times New Roman" panose="02020603050405020304" pitchFamily="18" charset="0"/>
                <a:cs typeface="Times New Roman" panose="02020603050405020304" pitchFamily="18" charset="0"/>
              </a:rPr>
              <a:t>='Validation Accuracy')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('Accuracy')</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plt.legend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plot_metrics</a:t>
            </a:r>
            <a:r>
              <a:rPr lang="en-IN" dirty="0">
                <a:latin typeface="Times New Roman" panose="02020603050405020304" pitchFamily="18" charset="0"/>
                <a:cs typeface="Times New Roman" panose="02020603050405020304" pitchFamily="18" charset="0"/>
              </a:rPr>
              <a:t>(history)</a:t>
            </a:r>
          </a:p>
        </p:txBody>
      </p:sp>
    </p:spTree>
    <p:extLst>
      <p:ext uri="{BB962C8B-B14F-4D97-AF65-F5344CB8AC3E}">
        <p14:creationId xmlns:p14="http://schemas.microsoft.com/office/powerpoint/2010/main" val="273720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946A1-46D9-4C1B-BE4E-D7D548C5F9ED}"/>
              </a:ext>
            </a:extLst>
          </p:cNvPr>
          <p:cNvSpPr txBox="1"/>
          <p:nvPr/>
        </p:nvSpPr>
        <p:spPr>
          <a:xfrm>
            <a:off x="569843" y="558468"/>
            <a:ext cx="9634330"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plot_confusion_matrix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cm,classes,normalize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False,title</a:t>
            </a:r>
            <a:r>
              <a:rPr lang="en-IN" dirty="0">
                <a:latin typeface="Times New Roman" panose="02020603050405020304" pitchFamily="18" charset="0"/>
                <a:cs typeface="Times New Roman" panose="02020603050405020304" pitchFamily="18" charset="0"/>
              </a:rPr>
              <a:t>='Confusion matrix',</a:t>
            </a:r>
            <a:r>
              <a:rPr lang="en-IN" dirty="0" err="1">
                <a:latin typeface="Times New Roman" panose="02020603050405020304" pitchFamily="18" charset="0"/>
                <a:cs typeface="Times New Roman" panose="02020603050405020304" pitchFamily="18" charset="0"/>
              </a:rPr>
              <a:t>cmap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plt.cm.Blues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=(6,6))</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plt.imshow</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cm,interpolation</a:t>
            </a:r>
            <a:r>
              <a:rPr lang="en-IN" dirty="0">
                <a:latin typeface="Times New Roman" panose="02020603050405020304" pitchFamily="18" charset="0"/>
                <a:cs typeface="Times New Roman" panose="02020603050405020304" pitchFamily="18" charset="0"/>
              </a:rPr>
              <a:t>='nearest',</a:t>
            </a:r>
            <a:r>
              <a:rPr lang="en-IN" dirty="0" err="1">
                <a:latin typeface="Times New Roman" panose="02020603050405020304" pitchFamily="18" charset="0"/>
                <a:cs typeface="Times New Roman" panose="02020603050405020304" pitchFamily="18" charset="0"/>
              </a:rPr>
              <a:t>cmap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cmap</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(title)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plt.colorbar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tick_marks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np.arange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(classes))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plt.xticks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tick_marks,classes,rotation</a:t>
            </a:r>
            <a:r>
              <a:rPr lang="en-IN" dirty="0">
                <a:latin typeface="Times New Roman" panose="02020603050405020304" pitchFamily="18" charset="0"/>
                <a:cs typeface="Times New Roman" panose="02020603050405020304" pitchFamily="18" charset="0"/>
              </a:rPr>
              <a:t>=90)</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plt.yticks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tick_marks,classes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if normalize:</a:t>
            </a:r>
          </a:p>
          <a:p>
            <a:r>
              <a:rPr lang="en-IN" dirty="0">
                <a:latin typeface="Times New Roman" panose="02020603050405020304" pitchFamily="18" charset="0"/>
                <a:cs typeface="Times New Roman" panose="02020603050405020304" pitchFamily="18" charset="0"/>
              </a:rPr>
              <a:t>        cm=</a:t>
            </a:r>
            <a:r>
              <a:rPr lang="en-IN" dirty="0" err="1">
                <a:latin typeface="Times New Roman" panose="02020603050405020304" pitchFamily="18" charset="0"/>
                <a:cs typeface="Times New Roman" panose="02020603050405020304" pitchFamily="18" charset="0"/>
              </a:rPr>
              <a:t>cm.astype</a:t>
            </a:r>
            <a:r>
              <a:rPr lang="en-IN" dirty="0">
                <a:latin typeface="Times New Roman" panose="02020603050405020304" pitchFamily="18" charset="0"/>
                <a:cs typeface="Times New Roman" panose="02020603050405020304" pitchFamily="18" charset="0"/>
              </a:rPr>
              <a:t>('float')/</a:t>
            </a:r>
            <a:r>
              <a:rPr lang="en-IN" dirty="0" err="1">
                <a:latin typeface="Times New Roman" panose="02020603050405020304" pitchFamily="18" charset="0"/>
                <a:cs typeface="Times New Roman" panose="02020603050405020304" pitchFamily="18" charset="0"/>
              </a:rPr>
              <a:t>cm.sum</a:t>
            </a:r>
            <a:r>
              <a:rPr lang="en-IN" dirty="0">
                <a:latin typeface="Times New Roman" panose="02020603050405020304" pitchFamily="18" charset="0"/>
                <a:cs typeface="Times New Roman" panose="02020603050405020304" pitchFamily="18" charset="0"/>
              </a:rPr>
              <a:t>(axis=1)[:,</a:t>
            </a:r>
            <a:r>
              <a:rPr lang="en-IN" dirty="0" err="1">
                <a:latin typeface="Times New Roman" panose="02020603050405020304" pitchFamily="18" charset="0"/>
                <a:cs typeface="Times New Roman" panose="02020603050405020304" pitchFamily="18" charset="0"/>
              </a:rPr>
              <a:t>np.newaxis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thresh=</a:t>
            </a:r>
            <a:r>
              <a:rPr lang="en-IN" dirty="0" err="1">
                <a:latin typeface="Times New Roman" panose="02020603050405020304" pitchFamily="18" charset="0"/>
                <a:cs typeface="Times New Roman" panose="02020603050405020304" pitchFamily="18" charset="0"/>
              </a:rPr>
              <a:t>cm.max</a:t>
            </a:r>
            <a:r>
              <a:rPr lang="en-IN" dirty="0">
                <a:latin typeface="Times New Roman" panose="02020603050405020304" pitchFamily="18" charset="0"/>
                <a:cs typeface="Times New Roman" panose="02020603050405020304" pitchFamily="18" charset="0"/>
              </a:rPr>
              <a:t>()/2.</a:t>
            </a:r>
          </a:p>
          <a:p>
            <a:r>
              <a:rPr lang="en-IN" dirty="0">
                <a:latin typeface="Times New Roman" panose="02020603050405020304" pitchFamily="18" charset="0"/>
                <a:cs typeface="Times New Roman" panose="02020603050405020304" pitchFamily="18" charset="0"/>
              </a:rPr>
              <a:t>        cm=</a:t>
            </a:r>
            <a:r>
              <a:rPr lang="en-IN" dirty="0" err="1">
                <a:latin typeface="Times New Roman" panose="02020603050405020304" pitchFamily="18" charset="0"/>
                <a:cs typeface="Times New Roman" panose="02020603050405020304" pitchFamily="18" charset="0"/>
              </a:rPr>
              <a:t>np.round</a:t>
            </a:r>
            <a:r>
              <a:rPr lang="en-IN" dirty="0">
                <a:latin typeface="Times New Roman" panose="02020603050405020304" pitchFamily="18" charset="0"/>
                <a:cs typeface="Times New Roman" panose="02020603050405020304" pitchFamily="18" charset="0"/>
              </a:rPr>
              <a:t>(cm,2)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for </a:t>
            </a:r>
            <a:r>
              <a:rPr lang="en-IN" dirty="0" err="1">
                <a:latin typeface="Times New Roman" panose="02020603050405020304" pitchFamily="18" charset="0"/>
                <a:cs typeface="Times New Roman" panose="02020603050405020304" pitchFamily="18" charset="0"/>
              </a:rPr>
              <a:t>i,j</a:t>
            </a:r>
            <a:r>
              <a:rPr lang="en-IN" dirty="0">
                <a:latin typeface="Times New Roman" panose="02020603050405020304" pitchFamily="18" charset="0"/>
                <a:cs typeface="Times New Roman" panose="02020603050405020304" pitchFamily="18" charset="0"/>
              </a:rPr>
              <a:t> in </a:t>
            </a:r>
            <a:r>
              <a:rPr lang="en-IN" dirty="0" err="1">
                <a:latin typeface="Times New Roman" panose="02020603050405020304" pitchFamily="18" charset="0"/>
                <a:cs typeface="Times New Roman" panose="02020603050405020304" pitchFamily="18" charset="0"/>
              </a:rPr>
              <a:t>itertools.product</a:t>
            </a:r>
            <a:r>
              <a:rPr lang="en-IN" dirty="0">
                <a:latin typeface="Times New Roman" panose="02020603050405020304" pitchFamily="18" charset="0"/>
                <a:cs typeface="Times New Roman" panose="02020603050405020304" pitchFamily="18" charset="0"/>
              </a:rPr>
              <a:t>(range(</a:t>
            </a:r>
            <a:r>
              <a:rPr lang="en-IN" dirty="0" err="1">
                <a:latin typeface="Times New Roman" panose="02020603050405020304" pitchFamily="18" charset="0"/>
                <a:cs typeface="Times New Roman" panose="02020603050405020304" pitchFamily="18" charset="0"/>
              </a:rPr>
              <a:t>cm.shape</a:t>
            </a:r>
            <a:r>
              <a:rPr lang="en-IN" dirty="0">
                <a:latin typeface="Times New Roman" panose="02020603050405020304" pitchFamily="18" charset="0"/>
                <a:cs typeface="Times New Roman" panose="02020603050405020304" pitchFamily="18" charset="0"/>
              </a:rPr>
              <a:t>[0]),range(</a:t>
            </a:r>
            <a:r>
              <a:rPr lang="en-IN" dirty="0" err="1">
                <a:latin typeface="Times New Roman" panose="02020603050405020304" pitchFamily="18" charset="0"/>
                <a:cs typeface="Times New Roman" panose="02020603050405020304" pitchFamily="18" charset="0"/>
              </a:rPr>
              <a:t>cm.shape</a:t>
            </a:r>
            <a:r>
              <a:rPr lang="en-IN" dirty="0">
                <a:latin typeface="Times New Roman" panose="02020603050405020304" pitchFamily="18" charset="0"/>
                <a:cs typeface="Times New Roman" panose="02020603050405020304" pitchFamily="18" charset="0"/>
              </a:rPr>
              <a:t>[1])):</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plt.text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j,i,cm</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i,j</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horizontalalignment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="white" if cm[</a:t>
            </a:r>
            <a:r>
              <a:rPr lang="en-IN" dirty="0" err="1">
                <a:latin typeface="Times New Roman" panose="02020603050405020304" pitchFamily="18" charset="0"/>
                <a:cs typeface="Times New Roman" panose="02020603050405020304" pitchFamily="18" charset="0"/>
              </a:rPr>
              <a:t>i,j</a:t>
            </a:r>
            <a:r>
              <a:rPr lang="en-IN" dirty="0">
                <a:latin typeface="Times New Roman" panose="02020603050405020304" pitchFamily="18" charset="0"/>
                <a:cs typeface="Times New Roman" panose="02020603050405020304" pitchFamily="18" charset="0"/>
              </a:rPr>
              <a:t>]&gt;thresh else "black")</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plt.tight_layout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('True label')</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('Predicted label')</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33517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2432-437A-4C60-B380-3303870751A3}"/>
              </a:ext>
            </a:extLst>
          </p:cNvPr>
          <p:cNvSpPr txBox="1"/>
          <p:nvPr/>
        </p:nvSpPr>
        <p:spPr>
          <a:xfrm>
            <a:off x="901147" y="982608"/>
            <a:ext cx="8892209"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labels=['</a:t>
            </a:r>
            <a:r>
              <a:rPr lang="en-IN" dirty="0" err="1">
                <a:latin typeface="Times New Roman" panose="02020603050405020304" pitchFamily="18" charset="0"/>
                <a:cs typeface="Times New Roman" panose="02020603050405020304" pitchFamily="18" charset="0"/>
              </a:rPr>
              <a:t>yes','no</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predictions=</a:t>
            </a:r>
            <a:r>
              <a:rPr lang="en-IN" dirty="0" err="1">
                <a:latin typeface="Times New Roman" panose="02020603050405020304" pitchFamily="18" charset="0"/>
                <a:cs typeface="Times New Roman" panose="02020603050405020304" pitchFamily="18" charset="0"/>
              </a:rPr>
              <a:t>model.predict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X_val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predictions=[1 if x&gt;0.5 else 0 for x in predictions]</a:t>
            </a:r>
          </a:p>
          <a:p>
            <a:r>
              <a:rPr lang="en-IN" dirty="0">
                <a:latin typeface="Times New Roman" panose="02020603050405020304" pitchFamily="18" charset="0"/>
                <a:cs typeface="Times New Roman" panose="02020603050405020304" pitchFamily="18" charset="0"/>
              </a:rPr>
              <a:t>accuracy=</a:t>
            </a:r>
            <a:r>
              <a:rPr lang="en-IN" dirty="0" err="1">
                <a:latin typeface="Times New Roman" panose="02020603050405020304" pitchFamily="18" charset="0"/>
                <a:cs typeface="Times New Roman" panose="02020603050405020304" pitchFamily="18" charset="0"/>
              </a:rPr>
              <a:t>accuracy_score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Y_val,predictions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print('Val Accuracy = %.2f' % accuracy)</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confusion_mtx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confusion_matrix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Y_val,predictions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cm=</a:t>
            </a:r>
            <a:r>
              <a:rPr lang="en-IN" dirty="0" err="1">
                <a:latin typeface="Times New Roman" panose="02020603050405020304" pitchFamily="18" charset="0"/>
                <a:cs typeface="Times New Roman" panose="02020603050405020304" pitchFamily="18" charset="0"/>
              </a:rPr>
              <a:t>plot_confusion_matrix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confusion_mtx,classes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labels,normalize</a:t>
            </a:r>
            <a:r>
              <a:rPr lang="en-IN" dirty="0">
                <a:latin typeface="Times New Roman" panose="02020603050405020304" pitchFamily="18" charset="0"/>
                <a:cs typeface="Times New Roman" panose="02020603050405020304" pitchFamily="18" charset="0"/>
              </a:rPr>
              <a:t>=False)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predictions=</a:t>
            </a:r>
            <a:r>
              <a:rPr lang="en-IN" dirty="0" err="1">
                <a:latin typeface="Times New Roman" panose="02020603050405020304" pitchFamily="18" charset="0"/>
                <a:cs typeface="Times New Roman" panose="02020603050405020304" pitchFamily="18" charset="0"/>
              </a:rPr>
              <a:t>model.predict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X_test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predictions=[1 if x&gt;0.5 else 0 for x in predictions]</a:t>
            </a:r>
          </a:p>
          <a:p>
            <a:r>
              <a:rPr lang="en-IN" dirty="0">
                <a:latin typeface="Times New Roman" panose="02020603050405020304" pitchFamily="18" charset="0"/>
                <a:cs typeface="Times New Roman" panose="02020603050405020304" pitchFamily="18" charset="0"/>
              </a:rPr>
              <a:t>accuracy=</a:t>
            </a:r>
            <a:r>
              <a:rPr lang="en-IN" dirty="0" err="1">
                <a:latin typeface="Times New Roman" panose="02020603050405020304" pitchFamily="18" charset="0"/>
                <a:cs typeface="Times New Roman" panose="02020603050405020304" pitchFamily="18" charset="0"/>
              </a:rPr>
              <a:t>accuracy_score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Y_test,predictions</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print('Val Accuracy = %.2f' % accuracy)</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confusion_mtx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confusion_matrix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Y_test,predictions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cm=</a:t>
            </a:r>
            <a:r>
              <a:rPr lang="en-IN" dirty="0" err="1">
                <a:latin typeface="Times New Roman" panose="02020603050405020304" pitchFamily="18" charset="0"/>
                <a:cs typeface="Times New Roman" panose="02020603050405020304" pitchFamily="18" charset="0"/>
              </a:rPr>
              <a:t>plot_confusion_matrix</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confusion_mtx,classes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labels,normalize</a:t>
            </a:r>
            <a:r>
              <a:rPr lang="en-IN" dirty="0">
                <a:latin typeface="Times New Roman" panose="02020603050405020304" pitchFamily="18" charset="0"/>
                <a:cs typeface="Times New Roman" panose="02020603050405020304" pitchFamily="18" charset="0"/>
              </a:rPr>
              <a:t>=False)</a:t>
            </a:r>
          </a:p>
        </p:txBody>
      </p:sp>
    </p:spTree>
    <p:extLst>
      <p:ext uri="{BB962C8B-B14F-4D97-AF65-F5344CB8AC3E}">
        <p14:creationId xmlns:p14="http://schemas.microsoft.com/office/powerpoint/2010/main" val="222997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8BC81-5FFA-4A4C-8E7C-0621BB8CA2BD}"/>
              </a:ext>
            </a:extLst>
          </p:cNvPr>
          <p:cNvSpPr txBox="1"/>
          <p:nvPr/>
        </p:nvSpPr>
        <p:spPr>
          <a:xfrm>
            <a:off x="1553592" y="1233997"/>
            <a:ext cx="9392575" cy="2125390"/>
          </a:xfrm>
          <a:prstGeom prst="rect">
            <a:avLst/>
          </a:prstGeom>
          <a:noFill/>
        </p:spPr>
        <p:txBody>
          <a:bodyPr wrap="square">
            <a:spAutoFit/>
          </a:bodyPr>
          <a:lstStyle/>
          <a:p>
            <a:pPr algn="just">
              <a:lnSpc>
                <a:spcPct val="150000"/>
              </a:lnSpc>
            </a:pPr>
            <a:r>
              <a:rPr lang="en-US" sz="1800" dirty="0">
                <a:solidFill>
                  <a:srgbClr val="212121"/>
                </a:solidFill>
                <a:effectLst/>
                <a:latin typeface="Times New Roman" panose="02020603050405020304" pitchFamily="18" charset="0"/>
                <a:ea typeface="Times New Roman" panose="02020603050405020304" pitchFamily="18" charset="0"/>
              </a:rPr>
              <a:t>The brain tumors, are the most widely recognized and forceful sickness, prompting a short future in their most elevated evaluation. For the most part, different picture procedures, for example, Computed Tomography (CT), Magnetic Resonance Imaging (MRI)and ultrasound picture are utilized to assess the tumor in a mind, lung, Especially, right now pictures are utilized to analyze tumor in the mind.</a:t>
            </a:r>
            <a:endParaRPr lang="en-IN" dirty="0"/>
          </a:p>
        </p:txBody>
      </p:sp>
      <p:sp>
        <p:nvSpPr>
          <p:cNvPr id="5" name="TextBox 4">
            <a:extLst>
              <a:ext uri="{FF2B5EF4-FFF2-40B4-BE49-F238E27FC236}">
                <a16:creationId xmlns:a16="http://schemas.microsoft.com/office/drawing/2014/main" id="{749B7BBB-E016-460C-95FD-8E7CC4403F9B}"/>
              </a:ext>
            </a:extLst>
          </p:cNvPr>
          <p:cNvSpPr txBox="1"/>
          <p:nvPr/>
        </p:nvSpPr>
        <p:spPr>
          <a:xfrm>
            <a:off x="1482569" y="3663762"/>
            <a:ext cx="9072979" cy="1704569"/>
          </a:xfrm>
          <a:prstGeom prst="rect">
            <a:avLst/>
          </a:prstGeom>
          <a:noFill/>
        </p:spPr>
        <p:txBody>
          <a:bodyPr wrap="square">
            <a:spAutoFit/>
          </a:bodyPr>
          <a:lstStyle/>
          <a:p>
            <a:pPr marL="63500" marR="84455" algn="just">
              <a:lnSpc>
                <a:spcPct val="150000"/>
              </a:lnSpc>
              <a:spcAft>
                <a:spcPts val="0"/>
              </a:spcAft>
            </a:pPr>
            <a:r>
              <a:rPr lang="en-US" sz="1800" dirty="0">
                <a:solidFill>
                  <a:srgbClr val="212121"/>
                </a:solidFill>
                <a:effectLst/>
                <a:latin typeface="Times New Roman" panose="02020603050405020304" pitchFamily="18" charset="0"/>
                <a:ea typeface="Times New Roman" panose="02020603050405020304" pitchFamily="18" charset="0"/>
              </a:rPr>
              <a:t>Here, tumor location is identified by utilizing Convolutional Neural Networks (CNN) arrangement. It was performed on a continuous dataset having pictures with changed tumor factors, for example, picture power, shape and size. The point of this project is to classify the X-ray pictures into benevolent and harmful cerebrum tissues.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4807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C4C85-B3BC-48CA-88B7-0DB0443C98E8}"/>
              </a:ext>
            </a:extLst>
          </p:cNvPr>
          <p:cNvSpPr txBox="1"/>
          <p:nvPr/>
        </p:nvSpPr>
        <p:spPr>
          <a:xfrm>
            <a:off x="715618" y="1032447"/>
            <a:ext cx="8852452" cy="2031325"/>
          </a:xfrm>
          <a:prstGeom prst="rect">
            <a:avLst/>
          </a:prstGeom>
          <a:noFill/>
        </p:spPr>
        <p:txBody>
          <a:bodyPr wrap="square">
            <a:spAutoFit/>
          </a:bodyPr>
          <a:lstStyle/>
          <a:p>
            <a:r>
              <a:rPr lang="en-IN" dirty="0"/>
              <a:t>for </a:t>
            </a:r>
            <a:r>
              <a:rPr lang="en-IN" dirty="0" err="1"/>
              <a:t>i</a:t>
            </a:r>
            <a:r>
              <a:rPr lang="en-IN" dirty="0"/>
              <a:t> in range(10):</a:t>
            </a:r>
          </a:p>
          <a:p>
            <a:r>
              <a:rPr lang="en-IN" dirty="0"/>
              <a:t>    </a:t>
            </a:r>
            <a:r>
              <a:rPr lang="en-IN" dirty="0" err="1"/>
              <a:t>plt.figure</a:t>
            </a:r>
            <a:r>
              <a:rPr lang="en-IN" dirty="0"/>
              <a:t>()</a:t>
            </a:r>
          </a:p>
          <a:p>
            <a:r>
              <a:rPr lang="en-IN" dirty="0"/>
              <a:t>    </a:t>
            </a:r>
            <a:r>
              <a:rPr lang="en-IN" dirty="0" err="1"/>
              <a:t>plt.imshow</a:t>
            </a:r>
            <a:r>
              <a:rPr lang="en-IN" dirty="0"/>
              <a:t>(</a:t>
            </a:r>
            <a:r>
              <a:rPr lang="en-IN" dirty="0" err="1"/>
              <a:t>X_test</a:t>
            </a:r>
            <a:r>
              <a:rPr lang="en-IN" dirty="0"/>
              <a:t>[</a:t>
            </a:r>
            <a:r>
              <a:rPr lang="en-IN" dirty="0" err="1"/>
              <a:t>i</a:t>
            </a:r>
            <a:r>
              <a:rPr lang="en-IN" dirty="0"/>
              <a:t>])</a:t>
            </a:r>
          </a:p>
          <a:p>
            <a:r>
              <a:rPr lang="en-IN" dirty="0"/>
              <a:t>    </a:t>
            </a:r>
            <a:r>
              <a:rPr lang="en-IN" dirty="0" err="1"/>
              <a:t>plt.xticks</a:t>
            </a:r>
            <a:r>
              <a:rPr lang="en-IN" dirty="0"/>
              <a:t>([])</a:t>
            </a:r>
          </a:p>
          <a:p>
            <a:r>
              <a:rPr lang="en-IN" dirty="0"/>
              <a:t>    </a:t>
            </a:r>
            <a:r>
              <a:rPr lang="en-IN" dirty="0" err="1"/>
              <a:t>plt.yticks</a:t>
            </a:r>
            <a:r>
              <a:rPr lang="en-IN" dirty="0"/>
              <a:t>([])</a:t>
            </a:r>
          </a:p>
          <a:p>
            <a:r>
              <a:rPr lang="en-IN" dirty="0"/>
              <a:t>    </a:t>
            </a:r>
            <a:r>
              <a:rPr lang="en-IN" dirty="0" err="1"/>
              <a:t>plt.title</a:t>
            </a:r>
            <a:r>
              <a:rPr lang="en-IN" dirty="0"/>
              <a:t>(</a:t>
            </a:r>
            <a:r>
              <a:rPr lang="en-IN" dirty="0" err="1"/>
              <a:t>f'Actual</a:t>
            </a:r>
            <a:r>
              <a:rPr lang="en-IN" dirty="0"/>
              <a:t> class: {</a:t>
            </a:r>
            <a:r>
              <a:rPr lang="en-IN" dirty="0" err="1"/>
              <a:t>Y_test</a:t>
            </a:r>
            <a:r>
              <a:rPr lang="en-IN" dirty="0"/>
              <a:t>[</a:t>
            </a:r>
            <a:r>
              <a:rPr lang="en-IN" dirty="0" err="1"/>
              <a:t>i</a:t>
            </a:r>
            <a:r>
              <a:rPr lang="en-IN" dirty="0"/>
              <a:t>]}\</a:t>
            </a:r>
            <a:r>
              <a:rPr lang="en-IN" dirty="0" err="1"/>
              <a:t>nPredicted</a:t>
            </a:r>
            <a:r>
              <a:rPr lang="en-IN" dirty="0"/>
              <a:t> class: {predictions[</a:t>
            </a:r>
            <a:r>
              <a:rPr lang="en-IN" dirty="0" err="1"/>
              <a:t>i</a:t>
            </a:r>
            <a:r>
              <a:rPr lang="en-IN" dirty="0"/>
              <a:t>]}')</a:t>
            </a:r>
          </a:p>
          <a:p>
            <a:r>
              <a:rPr lang="en-IN" dirty="0"/>
              <a:t>    </a:t>
            </a:r>
            <a:r>
              <a:rPr lang="en-IN" dirty="0" err="1"/>
              <a:t>plt.show</a:t>
            </a:r>
            <a:r>
              <a:rPr lang="en-IN" dirty="0"/>
              <a:t>()</a:t>
            </a:r>
          </a:p>
        </p:txBody>
      </p:sp>
      <p:pic>
        <p:nvPicPr>
          <p:cNvPr id="5" name="Picture 4">
            <a:extLst>
              <a:ext uri="{FF2B5EF4-FFF2-40B4-BE49-F238E27FC236}">
                <a16:creationId xmlns:a16="http://schemas.microsoft.com/office/drawing/2014/main" id="{185F36E9-641C-4488-BC2B-3C2E93D71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56" y="3107636"/>
            <a:ext cx="4902099" cy="3544955"/>
          </a:xfrm>
          <a:prstGeom prst="rect">
            <a:avLst/>
          </a:prstGeom>
        </p:spPr>
      </p:pic>
    </p:spTree>
    <p:extLst>
      <p:ext uri="{BB962C8B-B14F-4D97-AF65-F5344CB8AC3E}">
        <p14:creationId xmlns:p14="http://schemas.microsoft.com/office/powerpoint/2010/main" val="1756396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BCB9BA-53E8-45DF-9590-AEB3D50BDB33}"/>
              </a:ext>
            </a:extLst>
          </p:cNvPr>
          <p:cNvPicPr>
            <a:picLocks noChangeAspect="1"/>
          </p:cNvPicPr>
          <p:nvPr/>
        </p:nvPicPr>
        <p:blipFill rotWithShape="1">
          <a:blip r:embed="rId2">
            <a:extLst>
              <a:ext uri="{28A0092B-C50C-407E-A947-70E740481C1C}">
                <a14:useLocalDpi xmlns:a14="http://schemas.microsoft.com/office/drawing/2010/main" val="0"/>
              </a:ext>
            </a:extLst>
          </a:blip>
          <a:srcRect l="8370" t="28202" r="40326" b="9739"/>
          <a:stretch/>
        </p:blipFill>
        <p:spPr>
          <a:xfrm>
            <a:off x="2345633" y="821636"/>
            <a:ext cx="7129671" cy="4848780"/>
          </a:xfrm>
          <a:prstGeom prst="rect">
            <a:avLst/>
          </a:prstGeom>
        </p:spPr>
      </p:pic>
      <p:sp>
        <p:nvSpPr>
          <p:cNvPr id="5" name="TextBox 4">
            <a:extLst>
              <a:ext uri="{FF2B5EF4-FFF2-40B4-BE49-F238E27FC236}">
                <a16:creationId xmlns:a16="http://schemas.microsoft.com/office/drawing/2014/main" id="{C74F188E-FF14-45C2-A836-F15B55CBAE75}"/>
              </a:ext>
            </a:extLst>
          </p:cNvPr>
          <p:cNvSpPr txBox="1"/>
          <p:nvPr/>
        </p:nvSpPr>
        <p:spPr>
          <a:xfrm>
            <a:off x="4784035" y="6036364"/>
            <a:ext cx="6096000" cy="400110"/>
          </a:xfrm>
          <a:prstGeom prst="rect">
            <a:avLst/>
          </a:prstGeom>
          <a:noFill/>
        </p:spPr>
        <p:txBody>
          <a:bodyPr wrap="square">
            <a:spAutoFit/>
          </a:bodyPr>
          <a:lstStyle/>
          <a:p>
            <a:r>
              <a:rPr lang="en-US" sz="2000" b="1" dirty="0">
                <a:solidFill>
                  <a:srgbClr val="202124"/>
                </a:solidFill>
                <a:latin typeface="Times New Roman" panose="02020603050405020304" pitchFamily="18" charset="0"/>
                <a:cs typeface="Times New Roman" panose="02020603050405020304" pitchFamily="18" charset="0"/>
              </a:rPr>
              <a:t>Existing System</a:t>
            </a:r>
            <a:endParaRPr lang="en-IN" sz="2000" b="1" dirty="0"/>
          </a:p>
        </p:txBody>
      </p:sp>
    </p:spTree>
    <p:extLst>
      <p:ext uri="{BB962C8B-B14F-4D97-AF65-F5344CB8AC3E}">
        <p14:creationId xmlns:p14="http://schemas.microsoft.com/office/powerpoint/2010/main" val="1607915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A4D3D2-7919-4028-823C-5B393F144D76}"/>
              </a:ext>
            </a:extLst>
          </p:cNvPr>
          <p:cNvSpPr txBox="1"/>
          <p:nvPr/>
        </p:nvSpPr>
        <p:spPr>
          <a:xfrm>
            <a:off x="4803913" y="6275768"/>
            <a:ext cx="6745356" cy="400110"/>
          </a:xfrm>
          <a:prstGeom prst="rect">
            <a:avLst/>
          </a:prstGeom>
          <a:noFill/>
        </p:spPr>
        <p:txBody>
          <a:bodyPr wrap="square">
            <a:spAutoFit/>
          </a:bodyPr>
          <a:lstStyle/>
          <a:p>
            <a:r>
              <a:rPr lang="en-US" sz="2000" b="1" dirty="0">
                <a:solidFill>
                  <a:srgbClr val="202124"/>
                </a:solidFill>
                <a:latin typeface="Times New Roman" panose="02020603050405020304" pitchFamily="18" charset="0"/>
                <a:cs typeface="Times New Roman" panose="02020603050405020304" pitchFamily="18" charset="0"/>
              </a:rPr>
              <a:t>Proposed System</a:t>
            </a:r>
            <a:endParaRPr lang="en-IN" sz="2000" b="1" dirty="0"/>
          </a:p>
        </p:txBody>
      </p:sp>
      <p:pic>
        <p:nvPicPr>
          <p:cNvPr id="7" name="Picture 6">
            <a:extLst>
              <a:ext uri="{FF2B5EF4-FFF2-40B4-BE49-F238E27FC236}">
                <a16:creationId xmlns:a16="http://schemas.microsoft.com/office/drawing/2014/main" id="{5C9D79FA-87E5-4FCC-9702-89E61BC79D48}"/>
              </a:ext>
            </a:extLst>
          </p:cNvPr>
          <p:cNvPicPr>
            <a:picLocks noChangeAspect="1"/>
          </p:cNvPicPr>
          <p:nvPr/>
        </p:nvPicPr>
        <p:blipFill rotWithShape="1">
          <a:blip r:embed="rId2"/>
          <a:srcRect l="11305" t="28202" r="35434" b="7212"/>
          <a:stretch/>
        </p:blipFill>
        <p:spPr>
          <a:xfrm>
            <a:off x="1683027" y="592603"/>
            <a:ext cx="7885043" cy="5375752"/>
          </a:xfrm>
          <a:prstGeom prst="rect">
            <a:avLst/>
          </a:prstGeom>
        </p:spPr>
      </p:pic>
    </p:spTree>
    <p:extLst>
      <p:ext uri="{BB962C8B-B14F-4D97-AF65-F5344CB8AC3E}">
        <p14:creationId xmlns:p14="http://schemas.microsoft.com/office/powerpoint/2010/main" val="125238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B780AD-F4C5-46D5-8318-4D204EC5E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36935"/>
            <a:ext cx="5422222" cy="5384127"/>
          </a:xfrm>
          <a:prstGeom prst="rect">
            <a:avLst/>
          </a:prstGeom>
        </p:spPr>
      </p:pic>
      <p:pic>
        <p:nvPicPr>
          <p:cNvPr id="4" name="Picture 3">
            <a:extLst>
              <a:ext uri="{FF2B5EF4-FFF2-40B4-BE49-F238E27FC236}">
                <a16:creationId xmlns:a16="http://schemas.microsoft.com/office/drawing/2014/main" id="{0C3DB47A-C840-4EA3-8CC1-58742F978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37" y="736934"/>
            <a:ext cx="5460317" cy="5384127"/>
          </a:xfrm>
          <a:prstGeom prst="rect">
            <a:avLst/>
          </a:prstGeom>
        </p:spPr>
      </p:pic>
      <p:sp>
        <p:nvSpPr>
          <p:cNvPr id="9" name="TextBox 8">
            <a:extLst>
              <a:ext uri="{FF2B5EF4-FFF2-40B4-BE49-F238E27FC236}">
                <a16:creationId xmlns:a16="http://schemas.microsoft.com/office/drawing/2014/main" id="{E4CD0959-B1F0-45BB-BCA3-2DB760CC2082}"/>
              </a:ext>
            </a:extLst>
          </p:cNvPr>
          <p:cNvSpPr txBox="1"/>
          <p:nvPr/>
        </p:nvSpPr>
        <p:spPr>
          <a:xfrm>
            <a:off x="2173356" y="6229386"/>
            <a:ext cx="6096000" cy="369332"/>
          </a:xfrm>
          <a:prstGeom prst="rect">
            <a:avLst/>
          </a:prstGeom>
          <a:noFill/>
        </p:spPr>
        <p:txBody>
          <a:bodyPr wrap="square">
            <a:spAutoFit/>
          </a:bodyPr>
          <a:lstStyle/>
          <a:p>
            <a:r>
              <a:rPr lang="en-US" sz="1800" b="1" dirty="0">
                <a:solidFill>
                  <a:srgbClr val="202124"/>
                </a:solidFill>
                <a:latin typeface="Times New Roman" panose="02020603050405020304" pitchFamily="18" charset="0"/>
                <a:cs typeface="Times New Roman" panose="02020603050405020304" pitchFamily="18" charset="0"/>
              </a:rPr>
              <a:t>Existing System</a:t>
            </a:r>
            <a:endParaRPr lang="en-IN" sz="1800" b="1" dirty="0"/>
          </a:p>
        </p:txBody>
      </p:sp>
      <p:sp>
        <p:nvSpPr>
          <p:cNvPr id="11" name="TextBox 10">
            <a:extLst>
              <a:ext uri="{FF2B5EF4-FFF2-40B4-BE49-F238E27FC236}">
                <a16:creationId xmlns:a16="http://schemas.microsoft.com/office/drawing/2014/main" id="{3760124B-6C10-485B-993B-550021CE6C99}"/>
              </a:ext>
            </a:extLst>
          </p:cNvPr>
          <p:cNvSpPr txBox="1"/>
          <p:nvPr/>
        </p:nvSpPr>
        <p:spPr>
          <a:xfrm>
            <a:off x="7832035" y="6229386"/>
            <a:ext cx="6096000" cy="369332"/>
          </a:xfrm>
          <a:prstGeom prst="rect">
            <a:avLst/>
          </a:prstGeom>
          <a:noFill/>
        </p:spPr>
        <p:txBody>
          <a:bodyPr wrap="square">
            <a:spAutoFit/>
          </a:bodyPr>
          <a:lstStyle/>
          <a:p>
            <a:r>
              <a:rPr lang="en-US" b="1" dirty="0">
                <a:solidFill>
                  <a:srgbClr val="202124"/>
                </a:solidFill>
                <a:latin typeface="Times New Roman" panose="02020603050405020304" pitchFamily="18" charset="0"/>
                <a:cs typeface="Times New Roman" panose="02020603050405020304" pitchFamily="18" charset="0"/>
              </a:rPr>
              <a:t>Proposed</a:t>
            </a:r>
            <a:r>
              <a:rPr lang="en-US" sz="1800" b="1" dirty="0">
                <a:solidFill>
                  <a:srgbClr val="202124"/>
                </a:solidFill>
                <a:latin typeface="Times New Roman" panose="02020603050405020304" pitchFamily="18" charset="0"/>
                <a:cs typeface="Times New Roman" panose="02020603050405020304" pitchFamily="18" charset="0"/>
              </a:rPr>
              <a:t> System</a:t>
            </a:r>
            <a:endParaRPr lang="en-IN" sz="1800" b="1" dirty="0"/>
          </a:p>
        </p:txBody>
      </p:sp>
    </p:spTree>
    <p:extLst>
      <p:ext uri="{BB962C8B-B14F-4D97-AF65-F5344CB8AC3E}">
        <p14:creationId xmlns:p14="http://schemas.microsoft.com/office/powerpoint/2010/main" val="348057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28ED4A-CE5D-462E-80F3-CA1CFC4BF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244" y="1568830"/>
            <a:ext cx="5935091" cy="3720339"/>
          </a:xfrm>
          <a:prstGeom prst="rect">
            <a:avLst/>
          </a:prstGeom>
        </p:spPr>
      </p:pic>
    </p:spTree>
    <p:extLst>
      <p:ext uri="{BB962C8B-B14F-4D97-AF65-F5344CB8AC3E}">
        <p14:creationId xmlns:p14="http://schemas.microsoft.com/office/powerpoint/2010/main" val="3249127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CEAE57-DEB5-4CBC-896E-FC374C09D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27" y="202859"/>
            <a:ext cx="2984127" cy="3377778"/>
          </a:xfrm>
          <a:prstGeom prst="rect">
            <a:avLst/>
          </a:prstGeom>
        </p:spPr>
      </p:pic>
      <p:pic>
        <p:nvPicPr>
          <p:cNvPr id="5" name="Picture 4">
            <a:extLst>
              <a:ext uri="{FF2B5EF4-FFF2-40B4-BE49-F238E27FC236}">
                <a16:creationId xmlns:a16="http://schemas.microsoft.com/office/drawing/2014/main" id="{521AA533-5AD4-4250-8679-7E9174B1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849" y="202859"/>
            <a:ext cx="2984127" cy="3377778"/>
          </a:xfrm>
          <a:prstGeom prst="rect">
            <a:avLst/>
          </a:prstGeom>
        </p:spPr>
      </p:pic>
      <p:pic>
        <p:nvPicPr>
          <p:cNvPr id="7" name="Picture 6">
            <a:extLst>
              <a:ext uri="{FF2B5EF4-FFF2-40B4-BE49-F238E27FC236}">
                <a16:creationId xmlns:a16="http://schemas.microsoft.com/office/drawing/2014/main" id="{D2D7A9BD-DAE8-4ECC-A2C6-CF0034232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3154" y="202859"/>
            <a:ext cx="2984127" cy="3377778"/>
          </a:xfrm>
          <a:prstGeom prst="rect">
            <a:avLst/>
          </a:prstGeom>
        </p:spPr>
      </p:pic>
      <p:pic>
        <p:nvPicPr>
          <p:cNvPr id="9" name="Picture 8">
            <a:extLst>
              <a:ext uri="{FF2B5EF4-FFF2-40B4-BE49-F238E27FC236}">
                <a16:creationId xmlns:a16="http://schemas.microsoft.com/office/drawing/2014/main" id="{1B66C266-27F8-4797-BFAB-3652BFBAE8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526" y="3480222"/>
            <a:ext cx="2984127" cy="3377778"/>
          </a:xfrm>
          <a:prstGeom prst="rect">
            <a:avLst/>
          </a:prstGeom>
        </p:spPr>
      </p:pic>
      <p:pic>
        <p:nvPicPr>
          <p:cNvPr id="11" name="Picture 10">
            <a:extLst>
              <a:ext uri="{FF2B5EF4-FFF2-40B4-BE49-F238E27FC236}">
                <a16:creationId xmlns:a16="http://schemas.microsoft.com/office/drawing/2014/main" id="{FBF6645E-DC60-4A7F-9A4E-0F25BB3313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3849" y="3480222"/>
            <a:ext cx="2984127" cy="3377778"/>
          </a:xfrm>
          <a:prstGeom prst="rect">
            <a:avLst/>
          </a:prstGeom>
        </p:spPr>
      </p:pic>
      <p:pic>
        <p:nvPicPr>
          <p:cNvPr id="13" name="Picture 12">
            <a:extLst>
              <a:ext uri="{FF2B5EF4-FFF2-40B4-BE49-F238E27FC236}">
                <a16:creationId xmlns:a16="http://schemas.microsoft.com/office/drawing/2014/main" id="{9C9E3411-C96B-417C-9601-A34ADD932E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9658" y="3480222"/>
            <a:ext cx="2984127" cy="3377778"/>
          </a:xfrm>
          <a:prstGeom prst="rect">
            <a:avLst/>
          </a:prstGeom>
        </p:spPr>
      </p:pic>
    </p:spTree>
    <p:extLst>
      <p:ext uri="{BB962C8B-B14F-4D97-AF65-F5344CB8AC3E}">
        <p14:creationId xmlns:p14="http://schemas.microsoft.com/office/powerpoint/2010/main" val="333269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68546C-057C-4159-A222-94712DFBBFF9}"/>
              </a:ext>
            </a:extLst>
          </p:cNvPr>
          <p:cNvSpPr txBox="1"/>
          <p:nvPr/>
        </p:nvSpPr>
        <p:spPr>
          <a:xfrm>
            <a:off x="1404729" y="848139"/>
            <a:ext cx="8998227" cy="4985980"/>
          </a:xfrm>
          <a:prstGeom prst="rect">
            <a:avLst/>
          </a:prstGeom>
          <a:noFill/>
        </p:spPr>
        <p:txBody>
          <a:bodyPr wrap="square">
            <a:spAutoFit/>
          </a:bodyPr>
          <a:lstStyle/>
          <a:p>
            <a:r>
              <a:rPr lang="en-IN" sz="3200" b="1" dirty="0"/>
              <a:t>References:</a:t>
            </a:r>
          </a:p>
          <a:p>
            <a:endParaRPr lang="en-IN" sz="3200" b="1" dirty="0"/>
          </a:p>
          <a:p>
            <a:r>
              <a:rPr lang="en-IN" sz="2000" b="1" dirty="0"/>
              <a:t>Base Paper:</a:t>
            </a:r>
          </a:p>
          <a:p>
            <a:r>
              <a:rPr lang="en-IN" dirty="0" err="1"/>
              <a:t>Bahadure</a:t>
            </a:r>
            <a:r>
              <a:rPr lang="en-IN" dirty="0"/>
              <a:t>, N. B. (2017). Image Analysis for MRI Based Brain </a:t>
            </a:r>
            <a:r>
              <a:rPr lang="en-IN" dirty="0" err="1"/>
              <a:t>Tumor</a:t>
            </a:r>
            <a:r>
              <a:rPr lang="en-IN" dirty="0"/>
              <a:t> Detection and Feature Extraction Using Biologically Inspired BWT and SVM. International Journal of Biomedical Imaging, 6- 10. </a:t>
            </a:r>
          </a:p>
          <a:p>
            <a:endParaRPr lang="en-IN" dirty="0"/>
          </a:p>
          <a:p>
            <a:r>
              <a:rPr lang="en-IN" b="1" dirty="0"/>
              <a:t>Additional References:</a:t>
            </a:r>
          </a:p>
          <a:p>
            <a:r>
              <a:rPr lang="en-IN" dirty="0" err="1"/>
              <a:t>Aswathy</a:t>
            </a:r>
            <a:r>
              <a:rPr lang="en-IN" dirty="0"/>
              <a:t>, S. (2014). A survey on detection of brain </a:t>
            </a:r>
            <a:r>
              <a:rPr lang="en-IN" dirty="0" err="1"/>
              <a:t>tumor</a:t>
            </a:r>
            <a:r>
              <a:rPr lang="en-IN" dirty="0"/>
              <a:t> from MRI brain images. IEEE Xplore, 10-16.</a:t>
            </a:r>
          </a:p>
          <a:p>
            <a:endParaRPr lang="en-IN" dirty="0"/>
          </a:p>
          <a:p>
            <a:r>
              <a:rPr lang="en-IN" dirty="0"/>
              <a:t>B.V., E. (2020). Integrating uncertainty in deep neural networks for MRI based stroke analysis. ScienceDirect, 1-3. </a:t>
            </a:r>
          </a:p>
          <a:p>
            <a:endParaRPr lang="en-IN" dirty="0"/>
          </a:p>
          <a:p>
            <a:r>
              <a:rPr lang="en-IN" dirty="0"/>
              <a:t>Begum, S. S. (2020). Combining optimal wavelet statistical texture and recurrent neural network for tumour detection and classification over MRI. SpringerLink, 5-8. </a:t>
            </a:r>
          </a:p>
        </p:txBody>
      </p:sp>
    </p:spTree>
    <p:extLst>
      <p:ext uri="{BB962C8B-B14F-4D97-AF65-F5344CB8AC3E}">
        <p14:creationId xmlns:p14="http://schemas.microsoft.com/office/powerpoint/2010/main" val="407032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8530DA-F189-4D72-B908-061AC76E2435}"/>
              </a:ext>
            </a:extLst>
          </p:cNvPr>
          <p:cNvSpPr txBox="1"/>
          <p:nvPr/>
        </p:nvSpPr>
        <p:spPr>
          <a:xfrm>
            <a:off x="1311965" y="1351722"/>
            <a:ext cx="9952383" cy="4120167"/>
          </a:xfrm>
          <a:prstGeom prst="rect">
            <a:avLst/>
          </a:prstGeom>
          <a:noFill/>
        </p:spPr>
        <p:txBody>
          <a:bodyPr wrap="square">
            <a:spAutoFit/>
          </a:bodyPr>
          <a:lstStyle/>
          <a:p>
            <a:pPr algn="just">
              <a:spcBef>
                <a:spcPts val="815"/>
              </a:spcBef>
              <a:buSzPts val="1200"/>
              <a:tabLst>
                <a:tab pos="292735" algn="l"/>
              </a:tabLst>
            </a:pPr>
            <a:r>
              <a:rPr lang="en-US" sz="3600" b="1" dirty="0">
                <a:effectLst/>
                <a:latin typeface="Times New Roman" panose="02020603050405020304" pitchFamily="18" charset="0"/>
                <a:ea typeface="Times New Roman" panose="02020603050405020304" pitchFamily="18" charset="0"/>
              </a:rPr>
              <a:t>Problem</a:t>
            </a:r>
            <a:r>
              <a:rPr lang="en-US" sz="3600" b="1" spc="-1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Statement</a:t>
            </a:r>
          </a:p>
          <a:p>
            <a:pPr algn="just">
              <a:spcBef>
                <a:spcPts val="815"/>
              </a:spcBef>
              <a:buSzPts val="1200"/>
              <a:tabLst>
                <a:tab pos="292735" algn="l"/>
              </a:tabLst>
            </a:pPr>
            <a:endParaRPr lang="en-IN" sz="3600" b="1" dirty="0">
              <a:effectLst/>
              <a:latin typeface="Times New Roman" panose="02020603050405020304" pitchFamily="18" charset="0"/>
              <a:ea typeface="Times New Roman" panose="02020603050405020304" pitchFamily="18" charset="0"/>
            </a:endParaRPr>
          </a:p>
          <a:p>
            <a:pPr marL="63500" marR="81915" algn="just">
              <a:lnSpc>
                <a:spcPct val="150000"/>
              </a:lnSpc>
              <a:spcBef>
                <a:spcPts val="790"/>
              </a:spcBef>
              <a:spcAft>
                <a:spcPts val="0"/>
              </a:spcAft>
            </a:pPr>
            <a:r>
              <a:rPr lang="en-US" sz="2000" dirty="0">
                <a:effectLst/>
                <a:latin typeface="Times New Roman" panose="02020603050405020304" pitchFamily="18" charset="0"/>
                <a:ea typeface="Times New Roman" panose="02020603050405020304" pitchFamily="18" charset="0"/>
              </a:rPr>
              <a:t>The cerebrum tumor discovery is testing task in enormous spatial and auxiliary changeability of encompassing district of mind tumor. Here, tumor location is identified by utilizing Convolutional Neural Networks (CNN) arrangement. It was performed on a continuous dataset having pictures with changed tumor factors, for example, picture power, shape and size. The point of this project is to classify the X-ray pictures into benevolent and harmful cerebrum tissues.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529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4F6CF4-491E-48F2-AB20-079B2F1E27D7}"/>
              </a:ext>
            </a:extLst>
          </p:cNvPr>
          <p:cNvSpPr txBox="1"/>
          <p:nvPr/>
        </p:nvSpPr>
        <p:spPr>
          <a:xfrm>
            <a:off x="1060174" y="1491903"/>
            <a:ext cx="9303026" cy="4339650"/>
          </a:xfrm>
          <a:prstGeom prst="rect">
            <a:avLst/>
          </a:prstGeom>
          <a:noFill/>
        </p:spPr>
        <p:txBody>
          <a:bodyPr wrap="square">
            <a:spAutoFit/>
          </a:bodyPr>
          <a:lstStyle/>
          <a:p>
            <a:pPr algn="just">
              <a:buSzPts val="1200"/>
              <a:tabLst>
                <a:tab pos="292735" algn="l"/>
              </a:tabLst>
            </a:pPr>
            <a:r>
              <a:rPr lang="en-US" sz="3600" b="1" dirty="0">
                <a:effectLst/>
                <a:latin typeface="Times New Roman" panose="02020603050405020304" pitchFamily="18" charset="0"/>
                <a:ea typeface="Times New Roman" panose="02020603050405020304" pitchFamily="18" charset="0"/>
              </a:rPr>
              <a:t>Objective</a:t>
            </a:r>
          </a:p>
          <a:p>
            <a:pPr algn="just">
              <a:buSzPts val="1200"/>
              <a:tabLst>
                <a:tab pos="292735" algn="l"/>
              </a:tabLst>
            </a:pPr>
            <a:r>
              <a:rPr lang="en-US" sz="3600" b="1"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project is to reduce the errors and difficulty in manual classification of brain tumor images by using Deep learning techniques. Convolutional Neural Networks has been used for feature extraction and image classification.</a:t>
            </a:r>
          </a:p>
          <a:p>
            <a:pPr algn="l"/>
            <a:r>
              <a:rPr lang="en-IN"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202124"/>
                </a:solidFill>
                <a:latin typeface="Times New Roman" panose="02020603050405020304" pitchFamily="18" charset="0"/>
                <a:cs typeface="Times New Roman" panose="02020603050405020304" pitchFamily="18" charset="0"/>
              </a:rPr>
              <a:t>The</a:t>
            </a:r>
            <a:r>
              <a:rPr lang="en-US" sz="2400" i="0" dirty="0">
                <a:solidFill>
                  <a:srgbClr val="202124"/>
                </a:solidFill>
                <a:effectLst/>
                <a:latin typeface="Times New Roman" panose="02020603050405020304" pitchFamily="18" charset="0"/>
                <a:cs typeface="Times New Roman" panose="02020603050405020304" pitchFamily="18" charset="0"/>
              </a:rPr>
              <a:t> main advantage of CNN is that it automatically detects the important features without any human supervision. This is  why CNN would be an ideal solution to computer vision and image classification problems</a:t>
            </a:r>
            <a:r>
              <a:rPr lang="en-US" sz="2800" i="0" dirty="0">
                <a:solidFill>
                  <a:srgbClr val="202124"/>
                </a:solidFill>
                <a:effectLst/>
                <a:latin typeface="Times New Roman" panose="02020603050405020304" pitchFamily="18" charset="0"/>
                <a:cs typeface="Times New Roman" panose="02020603050405020304" pitchFamily="18" charset="0"/>
              </a:rPr>
              <a:t>.</a:t>
            </a:r>
          </a:p>
          <a:p>
            <a:pPr algn="just">
              <a:buSzPts val="1200"/>
              <a:tabLst>
                <a:tab pos="292735" algn="l"/>
              </a:tabLst>
            </a:pPr>
            <a:endParaRPr lang="en-US" sz="28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14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B823D-C4C5-4A7D-87FB-915252F66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86" y="1752809"/>
            <a:ext cx="4723809" cy="3352381"/>
          </a:xfrm>
          <a:prstGeom prst="rect">
            <a:avLst/>
          </a:prstGeom>
        </p:spPr>
      </p:pic>
      <p:pic>
        <p:nvPicPr>
          <p:cNvPr id="5" name="Picture 4">
            <a:extLst>
              <a:ext uri="{FF2B5EF4-FFF2-40B4-BE49-F238E27FC236}">
                <a16:creationId xmlns:a16="http://schemas.microsoft.com/office/drawing/2014/main" id="{6E49DD7F-6FC1-4BB0-93A5-B50ED8A61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956" y="1752809"/>
            <a:ext cx="4800000" cy="3352381"/>
          </a:xfrm>
          <a:prstGeom prst="rect">
            <a:avLst/>
          </a:prstGeom>
        </p:spPr>
      </p:pic>
      <p:sp>
        <p:nvSpPr>
          <p:cNvPr id="7" name="TextBox 6">
            <a:extLst>
              <a:ext uri="{FF2B5EF4-FFF2-40B4-BE49-F238E27FC236}">
                <a16:creationId xmlns:a16="http://schemas.microsoft.com/office/drawing/2014/main" id="{113AACD8-1364-4DC4-B98A-6CB12D481B8B}"/>
              </a:ext>
            </a:extLst>
          </p:cNvPr>
          <p:cNvSpPr txBox="1"/>
          <p:nvPr/>
        </p:nvSpPr>
        <p:spPr>
          <a:xfrm>
            <a:off x="2093845" y="5585142"/>
            <a:ext cx="2955234" cy="461665"/>
          </a:xfrm>
          <a:prstGeom prst="rect">
            <a:avLst/>
          </a:prstGeom>
          <a:noFill/>
        </p:spPr>
        <p:txBody>
          <a:bodyPr wrap="square">
            <a:spAutoFit/>
          </a:bodyPr>
          <a:lstStyle/>
          <a:p>
            <a:r>
              <a:rPr lang="en-US" sz="2400" dirty="0">
                <a:solidFill>
                  <a:srgbClr val="202124"/>
                </a:solidFill>
                <a:latin typeface="Times New Roman" panose="02020603050405020304" pitchFamily="18" charset="0"/>
                <a:cs typeface="Times New Roman" panose="02020603050405020304" pitchFamily="18" charset="0"/>
              </a:rPr>
              <a:t>Existing System</a:t>
            </a:r>
            <a:endParaRPr lang="en-IN" sz="2400" dirty="0"/>
          </a:p>
        </p:txBody>
      </p:sp>
      <p:sp>
        <p:nvSpPr>
          <p:cNvPr id="9" name="TextBox 8">
            <a:extLst>
              <a:ext uri="{FF2B5EF4-FFF2-40B4-BE49-F238E27FC236}">
                <a16:creationId xmlns:a16="http://schemas.microsoft.com/office/drawing/2014/main" id="{768F999F-AFEB-4CCC-B316-EF887B4299C3}"/>
              </a:ext>
            </a:extLst>
          </p:cNvPr>
          <p:cNvSpPr txBox="1"/>
          <p:nvPr/>
        </p:nvSpPr>
        <p:spPr>
          <a:xfrm>
            <a:off x="7951304" y="5585142"/>
            <a:ext cx="3180522" cy="461665"/>
          </a:xfrm>
          <a:prstGeom prst="rect">
            <a:avLst/>
          </a:prstGeom>
          <a:noFill/>
        </p:spPr>
        <p:txBody>
          <a:bodyPr wrap="square">
            <a:spAutoFit/>
          </a:bodyPr>
          <a:lstStyle/>
          <a:p>
            <a:r>
              <a:rPr lang="en-US" sz="2400" dirty="0">
                <a:solidFill>
                  <a:srgbClr val="202124"/>
                </a:solidFill>
                <a:latin typeface="Times New Roman" panose="02020603050405020304" pitchFamily="18" charset="0"/>
                <a:cs typeface="Times New Roman" panose="02020603050405020304" pitchFamily="18" charset="0"/>
              </a:rPr>
              <a:t>Proposed System</a:t>
            </a:r>
            <a:r>
              <a:rPr lang="en-US" sz="2400" i="0" dirty="0">
                <a:solidFill>
                  <a:srgbClr val="202124"/>
                </a:solidFill>
                <a:effectLst/>
                <a:latin typeface="Times New Roman" panose="02020603050405020304" pitchFamily="18"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280046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EB71C7-D80D-4061-BAF6-EFE9EF426825}"/>
              </a:ext>
            </a:extLst>
          </p:cNvPr>
          <p:cNvSpPr txBox="1"/>
          <p:nvPr/>
        </p:nvSpPr>
        <p:spPr>
          <a:xfrm>
            <a:off x="821635" y="636104"/>
            <a:ext cx="10389704" cy="6232475"/>
          </a:xfrm>
          <a:prstGeom prst="rect">
            <a:avLst/>
          </a:prstGeom>
          <a:noFill/>
        </p:spPr>
        <p:txBody>
          <a:bodyPr wrap="square">
            <a:spAutoFit/>
          </a:bodyPr>
          <a:lstStyle/>
          <a:p>
            <a:pPr algn="just">
              <a:spcBef>
                <a:spcPts val="5"/>
              </a:spcBef>
              <a:buSzPts val="1200"/>
              <a:tabLst>
                <a:tab pos="292735" algn="l"/>
              </a:tabLst>
            </a:pPr>
            <a:r>
              <a:rPr lang="en-US" sz="2800" b="1" dirty="0">
                <a:effectLst/>
                <a:latin typeface="Times New Roman" panose="02020603050405020304" pitchFamily="18" charset="0"/>
                <a:ea typeface="Times New Roman" panose="02020603050405020304" pitchFamily="18" charset="0"/>
              </a:rPr>
              <a:t>Proposed</a:t>
            </a:r>
            <a:r>
              <a:rPr lang="en-US" sz="2800" b="1"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System</a:t>
            </a:r>
            <a:endParaRPr lang="en-IN" sz="2800" b="1"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200" dirty="0">
                <a:effectLst/>
                <a:latin typeface="Times New Roman" panose="02020603050405020304" pitchFamily="18" charset="0"/>
                <a:ea typeface="Times New Roman" panose="02020603050405020304" pitchFamily="18" charset="0"/>
              </a:rPr>
              <a:t>The human brain is modeled by using the design and implementation of neural networks. The convolution neural network is employed for brain tumor detection. The brain image dataset is taken from the Kaggle repository is one of the pre-trained models. In the convolution layer, the given input image is segregated into various small regions. Element wise activation function is carried out in </a:t>
            </a:r>
            <a:r>
              <a:rPr lang="en-US" sz="2200" dirty="0" err="1">
                <a:effectLst/>
                <a:latin typeface="Times New Roman" panose="02020603050405020304" pitchFamily="18" charset="0"/>
                <a:ea typeface="Times New Roman" panose="02020603050405020304" pitchFamily="18" charset="0"/>
              </a:rPr>
              <a:t>ReLU</a:t>
            </a:r>
            <a:r>
              <a:rPr lang="en-US" sz="2200" dirty="0">
                <a:effectLst/>
                <a:latin typeface="Times New Roman" panose="02020603050405020304" pitchFamily="18" charset="0"/>
                <a:ea typeface="Times New Roman" panose="02020603050405020304" pitchFamily="18" charset="0"/>
              </a:rPr>
              <a:t> layer and the pooling layer is used for down sampling. In the final layer fully, the connected layer is used to generate the class score. In the proposed CNN, we will train the last layer in python implementation. We don’t want to train all the layers. So, computation time is less meanwhile the performance is high within the proposed brain tumor detection scheme.</a:t>
            </a:r>
            <a:endParaRPr lang="en-IN" sz="2200" dirty="0">
              <a:effectLst/>
              <a:latin typeface="Times New Roman" panose="02020603050405020304" pitchFamily="18" charset="0"/>
              <a:ea typeface="Times New Roman" panose="02020603050405020304" pitchFamily="18" charset="0"/>
            </a:endParaRPr>
          </a:p>
          <a:p>
            <a:br>
              <a:rPr lang="en-US" sz="2200" dirty="0">
                <a:effectLst/>
                <a:latin typeface="Times New Roman" panose="02020603050405020304" pitchFamily="18" charset="0"/>
                <a:ea typeface="Times New Roman" panose="02020603050405020304" pitchFamily="18" charset="0"/>
              </a:rPr>
            </a:br>
            <a:endParaRPr lang="en-IN" sz="2200" dirty="0"/>
          </a:p>
        </p:txBody>
      </p:sp>
    </p:spTree>
    <p:extLst>
      <p:ext uri="{BB962C8B-B14F-4D97-AF65-F5344CB8AC3E}">
        <p14:creationId xmlns:p14="http://schemas.microsoft.com/office/powerpoint/2010/main" val="59892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3.png">
            <a:extLst>
              <a:ext uri="{FF2B5EF4-FFF2-40B4-BE49-F238E27FC236}">
                <a16:creationId xmlns:a16="http://schemas.microsoft.com/office/drawing/2014/main" id="{CC181031-AB7A-4118-9B34-D65AF3FABF50}"/>
              </a:ext>
            </a:extLst>
          </p:cNvPr>
          <p:cNvPicPr>
            <a:picLocks noChangeAspect="1"/>
          </p:cNvPicPr>
          <p:nvPr/>
        </p:nvPicPr>
        <p:blipFill>
          <a:blip r:embed="rId2" cstate="print"/>
          <a:stretch>
            <a:fillRect/>
          </a:stretch>
        </p:blipFill>
        <p:spPr>
          <a:xfrm>
            <a:off x="2769704" y="1776066"/>
            <a:ext cx="6186000" cy="3975378"/>
          </a:xfrm>
          <a:prstGeom prst="rect">
            <a:avLst/>
          </a:prstGeom>
        </p:spPr>
      </p:pic>
      <p:sp>
        <p:nvSpPr>
          <p:cNvPr id="3" name="TextBox 2">
            <a:extLst>
              <a:ext uri="{FF2B5EF4-FFF2-40B4-BE49-F238E27FC236}">
                <a16:creationId xmlns:a16="http://schemas.microsoft.com/office/drawing/2014/main" id="{C41F3D1B-D0C3-40FF-A975-5179D6331DDB}"/>
              </a:ext>
            </a:extLst>
          </p:cNvPr>
          <p:cNvSpPr txBox="1"/>
          <p:nvPr/>
        </p:nvSpPr>
        <p:spPr>
          <a:xfrm>
            <a:off x="3207026" y="636104"/>
            <a:ext cx="5524846" cy="646331"/>
          </a:xfrm>
          <a:prstGeom prst="rect">
            <a:avLst/>
          </a:prstGeom>
          <a:noFill/>
        </p:spPr>
        <p:txBody>
          <a:bodyPr wrap="none" rtlCol="0">
            <a:spAutoFit/>
          </a:bodyPr>
          <a:lstStyle/>
          <a:p>
            <a:r>
              <a:rPr lang="en-US" sz="3600" u="sng" dirty="0"/>
              <a:t>Convolution Neural Network</a:t>
            </a:r>
            <a:endParaRPr lang="en-IN" sz="3600" u="sng" dirty="0"/>
          </a:p>
        </p:txBody>
      </p:sp>
    </p:spTree>
    <p:extLst>
      <p:ext uri="{BB962C8B-B14F-4D97-AF65-F5344CB8AC3E}">
        <p14:creationId xmlns:p14="http://schemas.microsoft.com/office/powerpoint/2010/main" val="241096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2A5D14-9DC6-4397-BFE4-A42EAE62892E}"/>
              </a:ext>
            </a:extLst>
          </p:cNvPr>
          <p:cNvSpPr txBox="1"/>
          <p:nvPr/>
        </p:nvSpPr>
        <p:spPr>
          <a:xfrm>
            <a:off x="914400" y="1797784"/>
            <a:ext cx="10363200" cy="3262432"/>
          </a:xfrm>
          <a:prstGeom prst="rect">
            <a:avLst/>
          </a:prstGeom>
          <a:noFill/>
        </p:spPr>
        <p:txBody>
          <a:bodyPr wrap="square">
            <a:spAutoFit/>
          </a:bodyPr>
          <a:lstStyle/>
          <a:p>
            <a:r>
              <a:rPr lang="en-US" sz="3200" dirty="0">
                <a:solidFill>
                  <a:srgbClr val="202124"/>
                </a:solidFill>
                <a:latin typeface="Abadi" panose="020B0604020104020204" pitchFamily="34" charset="0"/>
                <a:cs typeface="Aharoni" panose="020B0604020202020204" pitchFamily="2" charset="-79"/>
              </a:rPr>
              <a:t>Convolution</a:t>
            </a:r>
            <a:endParaRPr lang="en-US" sz="3200" b="0" i="0" dirty="0">
              <a:solidFill>
                <a:srgbClr val="202124"/>
              </a:solidFill>
              <a:effectLst/>
              <a:latin typeface="Abadi" panose="020B0604020104020204" pitchFamily="34" charset="0"/>
              <a:cs typeface="Aharoni" panose="020B0604020202020204" pitchFamily="2" charset="-79"/>
            </a:endParaRPr>
          </a:p>
          <a:p>
            <a:endParaRPr lang="en-US" sz="2000" b="0" i="0" dirty="0">
              <a:solidFill>
                <a:srgbClr val="202124"/>
              </a:solidFill>
              <a:effectLst/>
              <a:latin typeface="arial" panose="020B0604020202020204" pitchFamily="34" charset="0"/>
            </a:endParaRPr>
          </a:p>
          <a:p>
            <a:r>
              <a:rPr lang="en-US" sz="2200" b="0" i="0" dirty="0">
                <a:solidFill>
                  <a:srgbClr val="202124"/>
                </a:solidFill>
                <a:effectLst/>
                <a:latin typeface="Times New Roman" panose="02020603050405020304" pitchFamily="18" charset="0"/>
                <a:cs typeface="Times New Roman" panose="02020603050405020304" pitchFamily="18" charset="0"/>
              </a:rPr>
              <a:t>Convolution is the </a:t>
            </a:r>
            <a:r>
              <a:rPr lang="en-US" sz="2200" i="0" dirty="0">
                <a:solidFill>
                  <a:srgbClr val="202124"/>
                </a:solidFill>
                <a:effectLst/>
                <a:latin typeface="Times New Roman" panose="02020603050405020304" pitchFamily="18" charset="0"/>
                <a:cs typeface="Times New Roman" panose="02020603050405020304" pitchFamily="18" charset="0"/>
              </a:rPr>
              <a:t>first layer to extract features from an input image </a:t>
            </a:r>
            <a:r>
              <a:rPr lang="en-US" sz="2200" b="0" i="0" dirty="0">
                <a:solidFill>
                  <a:srgbClr val="202124"/>
                </a:solidFill>
                <a:effectLst/>
                <a:latin typeface="Times New Roman" panose="02020603050405020304" pitchFamily="18" charset="0"/>
                <a:cs typeface="Times New Roman" panose="02020603050405020304" pitchFamily="18" charset="0"/>
              </a:rPr>
              <a:t>. It </a:t>
            </a:r>
            <a:r>
              <a:rPr lang="en-US" sz="2200" i="0" dirty="0">
                <a:solidFill>
                  <a:srgbClr val="202124"/>
                </a:solidFill>
                <a:effectLst/>
                <a:latin typeface="Times New Roman" panose="02020603050405020304" pitchFamily="18" charset="0"/>
                <a:cs typeface="Times New Roman" panose="02020603050405020304" pitchFamily="18" charset="0"/>
              </a:rPr>
              <a:t>summarizes</a:t>
            </a:r>
            <a:r>
              <a:rPr lang="en-US" sz="2200" b="1" i="0" dirty="0">
                <a:solidFill>
                  <a:srgbClr val="202124"/>
                </a:solidFill>
                <a:effectLst/>
                <a:latin typeface="Times New Roman" panose="02020603050405020304" pitchFamily="18" charset="0"/>
                <a:cs typeface="Times New Roman" panose="02020603050405020304" pitchFamily="18" charset="0"/>
              </a:rPr>
              <a:t> </a:t>
            </a:r>
            <a:r>
              <a:rPr lang="en-US" sz="2200" i="0" dirty="0">
                <a:solidFill>
                  <a:srgbClr val="202124"/>
                </a:solidFill>
                <a:effectLst/>
                <a:latin typeface="Times New Roman" panose="02020603050405020304" pitchFamily="18" charset="0"/>
                <a:cs typeface="Times New Roman" panose="02020603050405020304" pitchFamily="18" charset="0"/>
              </a:rPr>
              <a:t>the presence of features in an input image</a:t>
            </a:r>
            <a:r>
              <a:rPr lang="en-US" sz="2200" b="1" i="0" dirty="0">
                <a:solidFill>
                  <a:srgbClr val="202124"/>
                </a:solidFill>
                <a:effectLst/>
                <a:latin typeface="Times New Roman" panose="02020603050405020304" pitchFamily="18" charset="0"/>
                <a:cs typeface="Times New Roman" panose="02020603050405020304" pitchFamily="18" charset="0"/>
              </a:rPr>
              <a:t>.</a:t>
            </a:r>
          </a:p>
          <a:p>
            <a:endParaRPr lang="en-US" sz="2200" b="0" i="0" dirty="0">
              <a:solidFill>
                <a:srgbClr val="202124"/>
              </a:solidFill>
              <a:effectLst/>
              <a:latin typeface="Times New Roman" panose="02020603050405020304" pitchFamily="18" charset="0"/>
              <a:cs typeface="Times New Roman" panose="02020603050405020304" pitchFamily="18" charset="0"/>
            </a:endParaRPr>
          </a:p>
          <a:p>
            <a:endParaRPr lang="en-US" sz="2200" b="0" i="0" dirty="0">
              <a:solidFill>
                <a:srgbClr val="202124"/>
              </a:solidFill>
              <a:effectLst/>
              <a:latin typeface="Times New Roman" panose="02020603050405020304" pitchFamily="18" charset="0"/>
              <a:cs typeface="Times New Roman" panose="02020603050405020304" pitchFamily="18" charset="0"/>
            </a:endParaRPr>
          </a:p>
          <a:p>
            <a:r>
              <a:rPr lang="en-US" sz="2200" b="0" i="0" dirty="0">
                <a:solidFill>
                  <a:srgbClr val="202124"/>
                </a:solidFill>
                <a:effectLst/>
                <a:latin typeface="Times New Roman" panose="02020603050405020304" pitchFamily="18" charset="0"/>
                <a:cs typeface="Times New Roman" panose="02020603050405020304" pitchFamily="18" charset="0"/>
              </a:rPr>
              <a:t>       It preserves the relationship between pixels by learning image features using small squares of input data. It is a mathematical operation that takes two inputs such as image matrix and a filter.</a:t>
            </a:r>
          </a:p>
        </p:txBody>
      </p:sp>
    </p:spTree>
    <p:extLst>
      <p:ext uri="{BB962C8B-B14F-4D97-AF65-F5344CB8AC3E}">
        <p14:creationId xmlns:p14="http://schemas.microsoft.com/office/powerpoint/2010/main" val="2889711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3382</Words>
  <Application>Microsoft Office PowerPoint</Application>
  <PresentationFormat>Widescreen</PresentationFormat>
  <Paragraphs>290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Abadi</vt:lpstr>
      <vt:lpstr>Arial</vt:lpstr>
      <vt:lpstr>Arial</vt:lpstr>
      <vt:lpstr>Calibri</vt:lpstr>
      <vt:lpstr>Calibri Light</vt:lpstr>
      <vt:lpstr>Times New Roman</vt:lpstr>
      <vt:lpstr>Office Theme</vt:lpstr>
      <vt:lpstr>BRAIN TUMOR IMAGE CLASSIFICATION USING CONVOLUTIONAL NEURAL NETWORKS  By Batch 333 (Section - 3)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Max Pooling </vt:lpstr>
      <vt:lpstr>PowerPoint Presentation</vt:lpstr>
      <vt:lpstr>PowerPoint Presentation</vt:lpstr>
      <vt:lpstr>PowerPoint Presentation</vt:lpstr>
      <vt:lpstr>PowerPoint Presentation</vt:lpstr>
      <vt:lpstr>PowerPoint Presentation</vt:lpstr>
      <vt:lpstr>PowerPoint Presentation</vt:lpstr>
      <vt:lpstr>Implementation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IMAGE CLASSIFICATION USING CONVOLUTIONAL NEURAL NETWORKS</dc:title>
  <dc:creator>VANA PRIYA</dc:creator>
  <cp:lastModifiedBy>Lenovo</cp:lastModifiedBy>
  <cp:revision>20</cp:revision>
  <dcterms:created xsi:type="dcterms:W3CDTF">2021-10-09T03:45:31Z</dcterms:created>
  <dcterms:modified xsi:type="dcterms:W3CDTF">2021-11-24T05:23:35Z</dcterms:modified>
</cp:coreProperties>
</file>