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63" r:id="rId6"/>
    <p:sldId id="259" r:id="rId7"/>
    <p:sldId id="260" r:id="rId8"/>
    <p:sldId id="264" r:id="rId9"/>
    <p:sldId id="261"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20433-D9D8-4200-936B-F7697B9086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AA807B-C7BC-4DBB-9D58-6D89D9FB34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96C48F-8571-47E6-9476-C64A85D25447}"/>
              </a:ext>
            </a:extLst>
          </p:cNvPr>
          <p:cNvSpPr>
            <a:spLocks noGrp="1"/>
          </p:cNvSpPr>
          <p:nvPr>
            <p:ph type="dt" sz="half" idx="10"/>
          </p:nvPr>
        </p:nvSpPr>
        <p:spPr/>
        <p:txBody>
          <a:bodyPr/>
          <a:lstStyle/>
          <a:p>
            <a:fld id="{F8F25730-C9EB-4F53-9DE6-29B22D2B5831}" type="datetimeFigureOut">
              <a:rPr lang="en-US" smtClean="0"/>
              <a:t>10/26/2023</a:t>
            </a:fld>
            <a:endParaRPr lang="en-US"/>
          </a:p>
        </p:txBody>
      </p:sp>
      <p:sp>
        <p:nvSpPr>
          <p:cNvPr id="5" name="Footer Placeholder 4">
            <a:extLst>
              <a:ext uri="{FF2B5EF4-FFF2-40B4-BE49-F238E27FC236}">
                <a16:creationId xmlns:a16="http://schemas.microsoft.com/office/drawing/2014/main" id="{00A1B071-F716-404C-BB94-6E78817823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D8DD9B-1BB2-4CAD-AF5E-BE6FE5BCC2D9}"/>
              </a:ext>
            </a:extLst>
          </p:cNvPr>
          <p:cNvSpPr>
            <a:spLocks noGrp="1"/>
          </p:cNvSpPr>
          <p:nvPr>
            <p:ph type="sldNum" sz="quarter" idx="12"/>
          </p:nvPr>
        </p:nvSpPr>
        <p:spPr/>
        <p:txBody>
          <a:bodyPr/>
          <a:lstStyle/>
          <a:p>
            <a:fld id="{0A540259-7F25-403E-9B42-ADEA0AF2912B}" type="slidenum">
              <a:rPr lang="en-US" smtClean="0"/>
              <a:t>‹#›</a:t>
            </a:fld>
            <a:endParaRPr lang="en-US"/>
          </a:p>
        </p:txBody>
      </p:sp>
    </p:spTree>
    <p:extLst>
      <p:ext uri="{BB962C8B-B14F-4D97-AF65-F5344CB8AC3E}">
        <p14:creationId xmlns:p14="http://schemas.microsoft.com/office/powerpoint/2010/main" val="2732253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136A1-2FF0-4FF5-A6F1-A726BAA574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B1937A-38E7-46BA-921D-185B2383B87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0C75ED-C7EC-413A-BC8D-F4027B1E7B1E}"/>
              </a:ext>
            </a:extLst>
          </p:cNvPr>
          <p:cNvSpPr>
            <a:spLocks noGrp="1"/>
          </p:cNvSpPr>
          <p:nvPr>
            <p:ph type="dt" sz="half" idx="10"/>
          </p:nvPr>
        </p:nvSpPr>
        <p:spPr/>
        <p:txBody>
          <a:bodyPr/>
          <a:lstStyle/>
          <a:p>
            <a:fld id="{F8F25730-C9EB-4F53-9DE6-29B22D2B5831}" type="datetimeFigureOut">
              <a:rPr lang="en-US" smtClean="0"/>
              <a:t>10/26/2023</a:t>
            </a:fld>
            <a:endParaRPr lang="en-US"/>
          </a:p>
        </p:txBody>
      </p:sp>
      <p:sp>
        <p:nvSpPr>
          <p:cNvPr id="5" name="Footer Placeholder 4">
            <a:extLst>
              <a:ext uri="{FF2B5EF4-FFF2-40B4-BE49-F238E27FC236}">
                <a16:creationId xmlns:a16="http://schemas.microsoft.com/office/drawing/2014/main" id="{ECE21E1B-CE58-4DA6-9288-C9892C0F20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420863-6DE6-4EE9-895C-E7EAC567EFB5}"/>
              </a:ext>
            </a:extLst>
          </p:cNvPr>
          <p:cNvSpPr>
            <a:spLocks noGrp="1"/>
          </p:cNvSpPr>
          <p:nvPr>
            <p:ph type="sldNum" sz="quarter" idx="12"/>
          </p:nvPr>
        </p:nvSpPr>
        <p:spPr/>
        <p:txBody>
          <a:bodyPr/>
          <a:lstStyle/>
          <a:p>
            <a:fld id="{0A540259-7F25-403E-9B42-ADEA0AF2912B}" type="slidenum">
              <a:rPr lang="en-US" smtClean="0"/>
              <a:t>‹#›</a:t>
            </a:fld>
            <a:endParaRPr lang="en-US"/>
          </a:p>
        </p:txBody>
      </p:sp>
    </p:spTree>
    <p:extLst>
      <p:ext uri="{BB962C8B-B14F-4D97-AF65-F5344CB8AC3E}">
        <p14:creationId xmlns:p14="http://schemas.microsoft.com/office/powerpoint/2010/main" val="1531035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01899A-A711-4B56-8669-4224DD1C88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86F51A-8EAB-4458-BF74-D662877EB22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9F4243-A298-491E-ABA5-062698162C17}"/>
              </a:ext>
            </a:extLst>
          </p:cNvPr>
          <p:cNvSpPr>
            <a:spLocks noGrp="1"/>
          </p:cNvSpPr>
          <p:nvPr>
            <p:ph type="dt" sz="half" idx="10"/>
          </p:nvPr>
        </p:nvSpPr>
        <p:spPr/>
        <p:txBody>
          <a:bodyPr/>
          <a:lstStyle/>
          <a:p>
            <a:fld id="{F8F25730-C9EB-4F53-9DE6-29B22D2B5831}" type="datetimeFigureOut">
              <a:rPr lang="en-US" smtClean="0"/>
              <a:t>10/26/2023</a:t>
            </a:fld>
            <a:endParaRPr lang="en-US"/>
          </a:p>
        </p:txBody>
      </p:sp>
      <p:sp>
        <p:nvSpPr>
          <p:cNvPr id="5" name="Footer Placeholder 4">
            <a:extLst>
              <a:ext uri="{FF2B5EF4-FFF2-40B4-BE49-F238E27FC236}">
                <a16:creationId xmlns:a16="http://schemas.microsoft.com/office/drawing/2014/main" id="{8524071A-096C-40ED-8169-5E0E0D5A42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79953F-3962-47B4-8EC7-8CF45AF147A1}"/>
              </a:ext>
            </a:extLst>
          </p:cNvPr>
          <p:cNvSpPr>
            <a:spLocks noGrp="1"/>
          </p:cNvSpPr>
          <p:nvPr>
            <p:ph type="sldNum" sz="quarter" idx="12"/>
          </p:nvPr>
        </p:nvSpPr>
        <p:spPr/>
        <p:txBody>
          <a:bodyPr/>
          <a:lstStyle/>
          <a:p>
            <a:fld id="{0A540259-7F25-403E-9B42-ADEA0AF2912B}" type="slidenum">
              <a:rPr lang="en-US" smtClean="0"/>
              <a:t>‹#›</a:t>
            </a:fld>
            <a:endParaRPr lang="en-US"/>
          </a:p>
        </p:txBody>
      </p:sp>
    </p:spTree>
    <p:extLst>
      <p:ext uri="{BB962C8B-B14F-4D97-AF65-F5344CB8AC3E}">
        <p14:creationId xmlns:p14="http://schemas.microsoft.com/office/powerpoint/2010/main" val="1940237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3C23D-BA22-4CE4-9E51-002697A812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8FAC8E-2B98-4FA9-A4A0-15B9485CAEF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F9B67-1B38-45CA-A231-879A49D6AF0B}"/>
              </a:ext>
            </a:extLst>
          </p:cNvPr>
          <p:cNvSpPr>
            <a:spLocks noGrp="1"/>
          </p:cNvSpPr>
          <p:nvPr>
            <p:ph type="dt" sz="half" idx="10"/>
          </p:nvPr>
        </p:nvSpPr>
        <p:spPr/>
        <p:txBody>
          <a:bodyPr/>
          <a:lstStyle/>
          <a:p>
            <a:fld id="{F8F25730-C9EB-4F53-9DE6-29B22D2B5831}" type="datetimeFigureOut">
              <a:rPr lang="en-US" smtClean="0"/>
              <a:t>10/26/2023</a:t>
            </a:fld>
            <a:endParaRPr lang="en-US"/>
          </a:p>
        </p:txBody>
      </p:sp>
      <p:sp>
        <p:nvSpPr>
          <p:cNvPr id="5" name="Footer Placeholder 4">
            <a:extLst>
              <a:ext uri="{FF2B5EF4-FFF2-40B4-BE49-F238E27FC236}">
                <a16:creationId xmlns:a16="http://schemas.microsoft.com/office/drawing/2014/main" id="{C7C70E86-E0C5-4786-835E-83C251724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8F1D03-40A6-480B-8598-A8BB6A836B5A}"/>
              </a:ext>
            </a:extLst>
          </p:cNvPr>
          <p:cNvSpPr>
            <a:spLocks noGrp="1"/>
          </p:cNvSpPr>
          <p:nvPr>
            <p:ph type="sldNum" sz="quarter" idx="12"/>
          </p:nvPr>
        </p:nvSpPr>
        <p:spPr/>
        <p:txBody>
          <a:bodyPr/>
          <a:lstStyle/>
          <a:p>
            <a:fld id="{0A540259-7F25-403E-9B42-ADEA0AF2912B}" type="slidenum">
              <a:rPr lang="en-US" smtClean="0"/>
              <a:t>‹#›</a:t>
            </a:fld>
            <a:endParaRPr lang="en-US"/>
          </a:p>
        </p:txBody>
      </p:sp>
    </p:spTree>
    <p:extLst>
      <p:ext uri="{BB962C8B-B14F-4D97-AF65-F5344CB8AC3E}">
        <p14:creationId xmlns:p14="http://schemas.microsoft.com/office/powerpoint/2010/main" val="2970999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E8EF1-5F55-4061-9E06-AFC081E955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7DFB92-E5F6-4DFA-90F6-1CA6F8ED8E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5C51CAE-FFA8-4649-963F-8916DE5C9CFC}"/>
              </a:ext>
            </a:extLst>
          </p:cNvPr>
          <p:cNvSpPr>
            <a:spLocks noGrp="1"/>
          </p:cNvSpPr>
          <p:nvPr>
            <p:ph type="dt" sz="half" idx="10"/>
          </p:nvPr>
        </p:nvSpPr>
        <p:spPr/>
        <p:txBody>
          <a:bodyPr/>
          <a:lstStyle/>
          <a:p>
            <a:fld id="{F8F25730-C9EB-4F53-9DE6-29B22D2B5831}" type="datetimeFigureOut">
              <a:rPr lang="en-US" smtClean="0"/>
              <a:t>10/26/2023</a:t>
            </a:fld>
            <a:endParaRPr lang="en-US"/>
          </a:p>
        </p:txBody>
      </p:sp>
      <p:sp>
        <p:nvSpPr>
          <p:cNvPr id="5" name="Footer Placeholder 4">
            <a:extLst>
              <a:ext uri="{FF2B5EF4-FFF2-40B4-BE49-F238E27FC236}">
                <a16:creationId xmlns:a16="http://schemas.microsoft.com/office/drawing/2014/main" id="{C9DF187F-B6AC-40A0-A950-9F7BF25557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2FC34D-3C8C-4F36-B5E0-33B286859134}"/>
              </a:ext>
            </a:extLst>
          </p:cNvPr>
          <p:cNvSpPr>
            <a:spLocks noGrp="1"/>
          </p:cNvSpPr>
          <p:nvPr>
            <p:ph type="sldNum" sz="quarter" idx="12"/>
          </p:nvPr>
        </p:nvSpPr>
        <p:spPr/>
        <p:txBody>
          <a:bodyPr/>
          <a:lstStyle/>
          <a:p>
            <a:fld id="{0A540259-7F25-403E-9B42-ADEA0AF2912B}" type="slidenum">
              <a:rPr lang="en-US" smtClean="0"/>
              <a:t>‹#›</a:t>
            </a:fld>
            <a:endParaRPr lang="en-US"/>
          </a:p>
        </p:txBody>
      </p:sp>
    </p:spTree>
    <p:extLst>
      <p:ext uri="{BB962C8B-B14F-4D97-AF65-F5344CB8AC3E}">
        <p14:creationId xmlns:p14="http://schemas.microsoft.com/office/powerpoint/2010/main" val="3894634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6D3FF-9796-4B30-976B-BDA0D44C6A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F53EE8-6879-43B8-B8C0-33A37BCCFA7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5F3C14-47A2-4E54-B305-DAC5E280A11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D7B294-9734-4627-94D2-542FE8645A8D}"/>
              </a:ext>
            </a:extLst>
          </p:cNvPr>
          <p:cNvSpPr>
            <a:spLocks noGrp="1"/>
          </p:cNvSpPr>
          <p:nvPr>
            <p:ph type="dt" sz="half" idx="10"/>
          </p:nvPr>
        </p:nvSpPr>
        <p:spPr/>
        <p:txBody>
          <a:bodyPr/>
          <a:lstStyle/>
          <a:p>
            <a:fld id="{F8F25730-C9EB-4F53-9DE6-29B22D2B5831}" type="datetimeFigureOut">
              <a:rPr lang="en-US" smtClean="0"/>
              <a:t>10/26/2023</a:t>
            </a:fld>
            <a:endParaRPr lang="en-US"/>
          </a:p>
        </p:txBody>
      </p:sp>
      <p:sp>
        <p:nvSpPr>
          <p:cNvPr id="6" name="Footer Placeholder 5">
            <a:extLst>
              <a:ext uri="{FF2B5EF4-FFF2-40B4-BE49-F238E27FC236}">
                <a16:creationId xmlns:a16="http://schemas.microsoft.com/office/drawing/2014/main" id="{F277EF77-42FB-4D21-A26B-6A2D208166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B7E299-7D53-4915-B8FE-07A7BB32A3C8}"/>
              </a:ext>
            </a:extLst>
          </p:cNvPr>
          <p:cNvSpPr>
            <a:spLocks noGrp="1"/>
          </p:cNvSpPr>
          <p:nvPr>
            <p:ph type="sldNum" sz="quarter" idx="12"/>
          </p:nvPr>
        </p:nvSpPr>
        <p:spPr/>
        <p:txBody>
          <a:bodyPr/>
          <a:lstStyle/>
          <a:p>
            <a:fld id="{0A540259-7F25-403E-9B42-ADEA0AF2912B}" type="slidenum">
              <a:rPr lang="en-US" smtClean="0"/>
              <a:t>‹#›</a:t>
            </a:fld>
            <a:endParaRPr lang="en-US"/>
          </a:p>
        </p:txBody>
      </p:sp>
    </p:spTree>
    <p:extLst>
      <p:ext uri="{BB962C8B-B14F-4D97-AF65-F5344CB8AC3E}">
        <p14:creationId xmlns:p14="http://schemas.microsoft.com/office/powerpoint/2010/main" val="388607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060FF-B659-44BC-8811-0AFCA7C747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54AADD-B409-453B-B09E-9AFC02ACB9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57B18C3-2799-4B6A-9165-9108866CB6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049CE7-5CC1-4333-A938-857E9ED5F7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8A1E277-50BF-415F-972B-F03B672BC4E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C6C5B6-2801-49E3-9422-7B926E28CFC4}"/>
              </a:ext>
            </a:extLst>
          </p:cNvPr>
          <p:cNvSpPr>
            <a:spLocks noGrp="1"/>
          </p:cNvSpPr>
          <p:nvPr>
            <p:ph type="dt" sz="half" idx="10"/>
          </p:nvPr>
        </p:nvSpPr>
        <p:spPr/>
        <p:txBody>
          <a:bodyPr/>
          <a:lstStyle/>
          <a:p>
            <a:fld id="{F8F25730-C9EB-4F53-9DE6-29B22D2B5831}" type="datetimeFigureOut">
              <a:rPr lang="en-US" smtClean="0"/>
              <a:t>10/26/2023</a:t>
            </a:fld>
            <a:endParaRPr lang="en-US"/>
          </a:p>
        </p:txBody>
      </p:sp>
      <p:sp>
        <p:nvSpPr>
          <p:cNvPr id="8" name="Footer Placeholder 7">
            <a:extLst>
              <a:ext uri="{FF2B5EF4-FFF2-40B4-BE49-F238E27FC236}">
                <a16:creationId xmlns:a16="http://schemas.microsoft.com/office/drawing/2014/main" id="{222D44CC-D4E5-4DCC-9802-7D02EB7F35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04D7BA-E327-401E-8396-A49D52A9F758}"/>
              </a:ext>
            </a:extLst>
          </p:cNvPr>
          <p:cNvSpPr>
            <a:spLocks noGrp="1"/>
          </p:cNvSpPr>
          <p:nvPr>
            <p:ph type="sldNum" sz="quarter" idx="12"/>
          </p:nvPr>
        </p:nvSpPr>
        <p:spPr/>
        <p:txBody>
          <a:bodyPr/>
          <a:lstStyle/>
          <a:p>
            <a:fld id="{0A540259-7F25-403E-9B42-ADEA0AF2912B}" type="slidenum">
              <a:rPr lang="en-US" smtClean="0"/>
              <a:t>‹#›</a:t>
            </a:fld>
            <a:endParaRPr lang="en-US"/>
          </a:p>
        </p:txBody>
      </p:sp>
    </p:spTree>
    <p:extLst>
      <p:ext uri="{BB962C8B-B14F-4D97-AF65-F5344CB8AC3E}">
        <p14:creationId xmlns:p14="http://schemas.microsoft.com/office/powerpoint/2010/main" val="1454214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AE6CE-FF2F-426B-9580-7A1334376F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CEC995-2A67-45A7-B74C-448DCC06796E}"/>
              </a:ext>
            </a:extLst>
          </p:cNvPr>
          <p:cNvSpPr>
            <a:spLocks noGrp="1"/>
          </p:cNvSpPr>
          <p:nvPr>
            <p:ph type="dt" sz="half" idx="10"/>
          </p:nvPr>
        </p:nvSpPr>
        <p:spPr/>
        <p:txBody>
          <a:bodyPr/>
          <a:lstStyle/>
          <a:p>
            <a:fld id="{F8F25730-C9EB-4F53-9DE6-29B22D2B5831}" type="datetimeFigureOut">
              <a:rPr lang="en-US" smtClean="0"/>
              <a:t>10/26/2023</a:t>
            </a:fld>
            <a:endParaRPr lang="en-US"/>
          </a:p>
        </p:txBody>
      </p:sp>
      <p:sp>
        <p:nvSpPr>
          <p:cNvPr id="4" name="Footer Placeholder 3">
            <a:extLst>
              <a:ext uri="{FF2B5EF4-FFF2-40B4-BE49-F238E27FC236}">
                <a16:creationId xmlns:a16="http://schemas.microsoft.com/office/drawing/2014/main" id="{95E5836A-8C94-4FE1-B755-E3E6620D10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08A7CC-83F6-4506-B40F-AD7B1039F0AE}"/>
              </a:ext>
            </a:extLst>
          </p:cNvPr>
          <p:cNvSpPr>
            <a:spLocks noGrp="1"/>
          </p:cNvSpPr>
          <p:nvPr>
            <p:ph type="sldNum" sz="quarter" idx="12"/>
          </p:nvPr>
        </p:nvSpPr>
        <p:spPr/>
        <p:txBody>
          <a:bodyPr/>
          <a:lstStyle/>
          <a:p>
            <a:fld id="{0A540259-7F25-403E-9B42-ADEA0AF2912B}" type="slidenum">
              <a:rPr lang="en-US" smtClean="0"/>
              <a:t>‹#›</a:t>
            </a:fld>
            <a:endParaRPr lang="en-US"/>
          </a:p>
        </p:txBody>
      </p:sp>
    </p:spTree>
    <p:extLst>
      <p:ext uri="{BB962C8B-B14F-4D97-AF65-F5344CB8AC3E}">
        <p14:creationId xmlns:p14="http://schemas.microsoft.com/office/powerpoint/2010/main" val="1555019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EFC64D-7620-441E-84C4-81DC2837A328}"/>
              </a:ext>
            </a:extLst>
          </p:cNvPr>
          <p:cNvSpPr>
            <a:spLocks noGrp="1"/>
          </p:cNvSpPr>
          <p:nvPr>
            <p:ph type="dt" sz="half" idx="10"/>
          </p:nvPr>
        </p:nvSpPr>
        <p:spPr/>
        <p:txBody>
          <a:bodyPr/>
          <a:lstStyle/>
          <a:p>
            <a:fld id="{F8F25730-C9EB-4F53-9DE6-29B22D2B5831}" type="datetimeFigureOut">
              <a:rPr lang="en-US" smtClean="0"/>
              <a:t>10/26/2023</a:t>
            </a:fld>
            <a:endParaRPr lang="en-US"/>
          </a:p>
        </p:txBody>
      </p:sp>
      <p:sp>
        <p:nvSpPr>
          <p:cNvPr id="3" name="Footer Placeholder 2">
            <a:extLst>
              <a:ext uri="{FF2B5EF4-FFF2-40B4-BE49-F238E27FC236}">
                <a16:creationId xmlns:a16="http://schemas.microsoft.com/office/drawing/2014/main" id="{0A54F975-98EF-4F69-A868-AEAA9C5709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837C97-D20A-4E51-A341-C114F262B3D3}"/>
              </a:ext>
            </a:extLst>
          </p:cNvPr>
          <p:cNvSpPr>
            <a:spLocks noGrp="1"/>
          </p:cNvSpPr>
          <p:nvPr>
            <p:ph type="sldNum" sz="quarter" idx="12"/>
          </p:nvPr>
        </p:nvSpPr>
        <p:spPr/>
        <p:txBody>
          <a:bodyPr/>
          <a:lstStyle/>
          <a:p>
            <a:fld id="{0A540259-7F25-403E-9B42-ADEA0AF2912B}" type="slidenum">
              <a:rPr lang="en-US" smtClean="0"/>
              <a:t>‹#›</a:t>
            </a:fld>
            <a:endParaRPr lang="en-US"/>
          </a:p>
        </p:txBody>
      </p:sp>
    </p:spTree>
    <p:extLst>
      <p:ext uri="{BB962C8B-B14F-4D97-AF65-F5344CB8AC3E}">
        <p14:creationId xmlns:p14="http://schemas.microsoft.com/office/powerpoint/2010/main" val="504291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4E53-87B6-48A5-83F7-97159FD8EB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55A5AD-42AE-4AA9-AB2D-687C27BE0A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3CC14D-E586-4497-AFDA-917CFB7221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543C90-FBAC-4ED9-BF34-81381891B6A4}"/>
              </a:ext>
            </a:extLst>
          </p:cNvPr>
          <p:cNvSpPr>
            <a:spLocks noGrp="1"/>
          </p:cNvSpPr>
          <p:nvPr>
            <p:ph type="dt" sz="half" idx="10"/>
          </p:nvPr>
        </p:nvSpPr>
        <p:spPr/>
        <p:txBody>
          <a:bodyPr/>
          <a:lstStyle/>
          <a:p>
            <a:fld id="{F8F25730-C9EB-4F53-9DE6-29B22D2B5831}" type="datetimeFigureOut">
              <a:rPr lang="en-US" smtClean="0"/>
              <a:t>10/26/2023</a:t>
            </a:fld>
            <a:endParaRPr lang="en-US"/>
          </a:p>
        </p:txBody>
      </p:sp>
      <p:sp>
        <p:nvSpPr>
          <p:cNvPr id="6" name="Footer Placeholder 5">
            <a:extLst>
              <a:ext uri="{FF2B5EF4-FFF2-40B4-BE49-F238E27FC236}">
                <a16:creationId xmlns:a16="http://schemas.microsoft.com/office/drawing/2014/main" id="{E051F609-0566-4CEF-B502-B2E97F188B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B9F434-BA1F-4859-BF9F-B8BE1A2E9F6E}"/>
              </a:ext>
            </a:extLst>
          </p:cNvPr>
          <p:cNvSpPr>
            <a:spLocks noGrp="1"/>
          </p:cNvSpPr>
          <p:nvPr>
            <p:ph type="sldNum" sz="quarter" idx="12"/>
          </p:nvPr>
        </p:nvSpPr>
        <p:spPr/>
        <p:txBody>
          <a:bodyPr/>
          <a:lstStyle/>
          <a:p>
            <a:fld id="{0A540259-7F25-403E-9B42-ADEA0AF2912B}" type="slidenum">
              <a:rPr lang="en-US" smtClean="0"/>
              <a:t>‹#›</a:t>
            </a:fld>
            <a:endParaRPr lang="en-US"/>
          </a:p>
        </p:txBody>
      </p:sp>
    </p:spTree>
    <p:extLst>
      <p:ext uri="{BB962C8B-B14F-4D97-AF65-F5344CB8AC3E}">
        <p14:creationId xmlns:p14="http://schemas.microsoft.com/office/powerpoint/2010/main" val="2908285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F1D7E-B54B-4A90-8044-392E0F680D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B64633-CDED-4E43-9B60-F0720EB250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90FB9C-C629-42A8-BE39-68B439D42B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EE8A16-244C-43E5-81C5-4FCB9CAAB27F}"/>
              </a:ext>
            </a:extLst>
          </p:cNvPr>
          <p:cNvSpPr>
            <a:spLocks noGrp="1"/>
          </p:cNvSpPr>
          <p:nvPr>
            <p:ph type="dt" sz="half" idx="10"/>
          </p:nvPr>
        </p:nvSpPr>
        <p:spPr/>
        <p:txBody>
          <a:bodyPr/>
          <a:lstStyle/>
          <a:p>
            <a:fld id="{F8F25730-C9EB-4F53-9DE6-29B22D2B5831}" type="datetimeFigureOut">
              <a:rPr lang="en-US" smtClean="0"/>
              <a:t>10/26/2023</a:t>
            </a:fld>
            <a:endParaRPr lang="en-US"/>
          </a:p>
        </p:txBody>
      </p:sp>
      <p:sp>
        <p:nvSpPr>
          <p:cNvPr id="6" name="Footer Placeholder 5">
            <a:extLst>
              <a:ext uri="{FF2B5EF4-FFF2-40B4-BE49-F238E27FC236}">
                <a16:creationId xmlns:a16="http://schemas.microsoft.com/office/drawing/2014/main" id="{390FC0E7-6828-4448-83B4-754F9B1D25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CCAEDD-7CBA-4522-98AB-E7AFED13AE22}"/>
              </a:ext>
            </a:extLst>
          </p:cNvPr>
          <p:cNvSpPr>
            <a:spLocks noGrp="1"/>
          </p:cNvSpPr>
          <p:nvPr>
            <p:ph type="sldNum" sz="quarter" idx="12"/>
          </p:nvPr>
        </p:nvSpPr>
        <p:spPr/>
        <p:txBody>
          <a:bodyPr/>
          <a:lstStyle/>
          <a:p>
            <a:fld id="{0A540259-7F25-403E-9B42-ADEA0AF2912B}" type="slidenum">
              <a:rPr lang="en-US" smtClean="0"/>
              <a:t>‹#›</a:t>
            </a:fld>
            <a:endParaRPr lang="en-US"/>
          </a:p>
        </p:txBody>
      </p:sp>
    </p:spTree>
    <p:extLst>
      <p:ext uri="{BB962C8B-B14F-4D97-AF65-F5344CB8AC3E}">
        <p14:creationId xmlns:p14="http://schemas.microsoft.com/office/powerpoint/2010/main" val="4085794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238124-28E4-48AB-9AC3-49315A0112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4F8CEC-3849-4BD1-A446-834688C9F0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0876C1-A200-40C3-83F6-D8C088E899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F25730-C9EB-4F53-9DE6-29B22D2B5831}" type="datetimeFigureOut">
              <a:rPr lang="en-US" smtClean="0"/>
              <a:t>10/26/2023</a:t>
            </a:fld>
            <a:endParaRPr lang="en-US"/>
          </a:p>
        </p:txBody>
      </p:sp>
      <p:sp>
        <p:nvSpPr>
          <p:cNvPr id="5" name="Footer Placeholder 4">
            <a:extLst>
              <a:ext uri="{FF2B5EF4-FFF2-40B4-BE49-F238E27FC236}">
                <a16:creationId xmlns:a16="http://schemas.microsoft.com/office/drawing/2014/main" id="{FE51D5F4-01C8-4CE4-AB66-AFDD163BE2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600A0E-416E-43D1-BC3D-9AA2FDA495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40259-7F25-403E-9B42-ADEA0AF2912B}" type="slidenum">
              <a:rPr lang="en-US" smtClean="0"/>
              <a:t>‹#›</a:t>
            </a:fld>
            <a:endParaRPr lang="en-US"/>
          </a:p>
        </p:txBody>
      </p:sp>
    </p:spTree>
    <p:extLst>
      <p:ext uri="{BB962C8B-B14F-4D97-AF65-F5344CB8AC3E}">
        <p14:creationId xmlns:p14="http://schemas.microsoft.com/office/powerpoint/2010/main" val="1049500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760D2B-40E9-4673-A1A5-AEB70BD24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9329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AFD184-FEBB-4726-B67C-9A7EA1267698}"/>
              </a:ext>
            </a:extLst>
          </p:cNvPr>
          <p:cNvSpPr txBox="1"/>
          <p:nvPr/>
        </p:nvSpPr>
        <p:spPr>
          <a:xfrm>
            <a:off x="373487" y="450761"/>
            <a:ext cx="11500834" cy="1107996"/>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Step 5: Creating Dashboard</a:t>
            </a:r>
          </a:p>
          <a:p>
            <a:endParaRPr lang="en-US"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To create Dashboard, different types of charts are used in the Facebook data analysis dashboard creation.</a:t>
            </a:r>
          </a:p>
        </p:txBody>
      </p:sp>
      <p:pic>
        <p:nvPicPr>
          <p:cNvPr id="4" name="Picture 3">
            <a:extLst>
              <a:ext uri="{FF2B5EF4-FFF2-40B4-BE49-F238E27FC236}">
                <a16:creationId xmlns:a16="http://schemas.microsoft.com/office/drawing/2014/main" id="{4A3369D4-C757-4DBB-B14F-B6B85FD1416B}"/>
              </a:ext>
            </a:extLst>
          </p:cNvPr>
          <p:cNvPicPr>
            <a:picLocks noChangeAspect="1"/>
          </p:cNvPicPr>
          <p:nvPr/>
        </p:nvPicPr>
        <p:blipFill rotWithShape="1">
          <a:blip r:embed="rId2">
            <a:extLst>
              <a:ext uri="{28A0092B-C50C-407E-A947-70E740481C1C}">
                <a14:useLocalDpi xmlns:a14="http://schemas.microsoft.com/office/drawing/2010/main" val="0"/>
              </a:ext>
            </a:extLst>
          </a:blip>
          <a:srcRect t="4439" b="4073"/>
          <a:stretch/>
        </p:blipFill>
        <p:spPr>
          <a:xfrm>
            <a:off x="1289063" y="1674667"/>
            <a:ext cx="9613874" cy="4945074"/>
          </a:xfrm>
          <a:prstGeom prst="rect">
            <a:avLst/>
          </a:prstGeom>
        </p:spPr>
      </p:pic>
    </p:spTree>
    <p:extLst>
      <p:ext uri="{BB962C8B-B14F-4D97-AF65-F5344CB8AC3E}">
        <p14:creationId xmlns:p14="http://schemas.microsoft.com/office/powerpoint/2010/main" val="2767419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D1047C-7C43-4254-AAEF-CF356F25FF3D}"/>
              </a:ext>
            </a:extLst>
          </p:cNvPr>
          <p:cNvSpPr txBox="1"/>
          <p:nvPr/>
        </p:nvSpPr>
        <p:spPr>
          <a:xfrm>
            <a:off x="1195589" y="1468191"/>
            <a:ext cx="9800822" cy="2554545"/>
          </a:xfrm>
          <a:prstGeom prst="rect">
            <a:avLst/>
          </a:prstGeom>
          <a:noFill/>
        </p:spPr>
        <p:txBody>
          <a:bodyPr wrap="square" rtlCol="0">
            <a:spAutoFit/>
          </a:bodyPr>
          <a:lstStyle/>
          <a:p>
            <a:r>
              <a:rPr lang="en-US" sz="4000" dirty="0">
                <a:solidFill>
                  <a:srgbClr val="002060"/>
                </a:solidFill>
                <a:latin typeface="Times New Roman" panose="02020603050405020304" pitchFamily="18" charset="0"/>
                <a:cs typeface="Times New Roman" panose="02020603050405020304" pitchFamily="18" charset="0"/>
              </a:rPr>
              <a:t>Conclusion:</a:t>
            </a:r>
            <a:endParaRPr lang="en-US" sz="2400" dirty="0">
              <a:solidFill>
                <a:srgbClr val="002060"/>
              </a:solidFill>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Facebook Data Analysis dashboard shows an overview of Facebook users. Number of male users are more compare to female users and female users are got more likes. According to age, the age group between 18-23 years old users are more in number.</a:t>
            </a:r>
          </a:p>
        </p:txBody>
      </p:sp>
    </p:spTree>
    <p:extLst>
      <p:ext uri="{BB962C8B-B14F-4D97-AF65-F5344CB8AC3E}">
        <p14:creationId xmlns:p14="http://schemas.microsoft.com/office/powerpoint/2010/main" val="1049870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938694DB-C339-4C9D-83A1-C6DCBE5DDBC3}"/>
              </a:ext>
            </a:extLst>
          </p:cNvPr>
          <p:cNvCxnSpPr>
            <a:cxnSpLocks/>
          </p:cNvCxnSpPr>
          <p:nvPr/>
        </p:nvCxnSpPr>
        <p:spPr>
          <a:xfrm>
            <a:off x="592428" y="412124"/>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E8C5F67-6503-4195-B34D-CD55973A89BB}"/>
              </a:ext>
            </a:extLst>
          </p:cNvPr>
          <p:cNvSpPr txBox="1"/>
          <p:nvPr/>
        </p:nvSpPr>
        <p:spPr>
          <a:xfrm>
            <a:off x="744347" y="583383"/>
            <a:ext cx="10703305" cy="4850687"/>
          </a:xfrm>
          <a:prstGeom prst="rect">
            <a:avLst/>
          </a:prstGeom>
          <a:noFill/>
        </p:spPr>
        <p:txBody>
          <a:bodyPr wrap="square" rtlCol="0">
            <a:spAutoFit/>
          </a:bodyPr>
          <a:lstStyle/>
          <a:p>
            <a:pPr>
              <a:lnSpc>
                <a:spcPct val="150000"/>
              </a:lnSpc>
            </a:pPr>
            <a:r>
              <a:rPr lang="en-US" sz="3600" dirty="0">
                <a:solidFill>
                  <a:schemeClr val="accent1">
                    <a:lumMod val="50000"/>
                  </a:schemeClr>
                </a:solidFill>
                <a:latin typeface="Times New Roman" panose="02020603050405020304" pitchFamily="18" charset="0"/>
                <a:cs typeface="Times New Roman" panose="02020603050405020304" pitchFamily="18" charset="0"/>
              </a:rPr>
              <a:t>What  is Data?</a:t>
            </a:r>
            <a:endParaRPr lang="en-US" dirty="0">
              <a:solidFill>
                <a:schemeClr val="accent1">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dirty="0"/>
              <a:t>	</a:t>
            </a:r>
            <a:r>
              <a:rPr lang="en-US" sz="2000" dirty="0">
                <a:latin typeface="Times New Roman" panose="02020603050405020304" pitchFamily="18" charset="0"/>
                <a:cs typeface="Times New Roman" panose="02020603050405020304" pitchFamily="18" charset="0"/>
              </a:rPr>
              <a:t>Data is a different types of information formatted in a particular manner or Data is a collection of information present in the form of History, Past records or Present records.</a:t>
            </a:r>
          </a:p>
          <a:p>
            <a:pPr algn="just">
              <a:lnSpc>
                <a:spcPct val="150000"/>
              </a:lnSpc>
            </a:pPr>
            <a:r>
              <a:rPr lang="en-US" sz="2000" dirty="0">
                <a:latin typeface="Times New Roman" panose="02020603050405020304" pitchFamily="18" charset="0"/>
                <a:cs typeface="Times New Roman" panose="02020603050405020304" pitchFamily="18" charset="0"/>
              </a:rPr>
              <a:t>	Data can come in the form of text, picture, numbers, graphs and symbols.</a:t>
            </a:r>
          </a:p>
          <a:p>
            <a:pPr algn="just">
              <a:lnSpc>
                <a:spcPct val="150000"/>
              </a:lnSpc>
            </a:pPr>
            <a:endParaRPr lang="en-US" dirty="0"/>
          </a:p>
          <a:p>
            <a:pPr algn="just">
              <a:lnSpc>
                <a:spcPct val="150000"/>
              </a:lnSpc>
            </a:pPr>
            <a:r>
              <a:rPr lang="en-US" sz="3600" dirty="0">
                <a:solidFill>
                  <a:schemeClr val="accent1">
                    <a:lumMod val="50000"/>
                  </a:schemeClr>
                </a:solidFill>
                <a:latin typeface="Times New Roman" panose="02020603050405020304" pitchFamily="18" charset="0"/>
                <a:cs typeface="Times New Roman" panose="02020603050405020304" pitchFamily="18" charset="0"/>
              </a:rPr>
              <a:t>What is Data Analytics?</a:t>
            </a:r>
          </a:p>
          <a:p>
            <a:pPr algn="just">
              <a:lnSpc>
                <a:spcPct val="150000"/>
              </a:lnSpc>
            </a:pPr>
            <a:r>
              <a:rPr lang="en-US" dirty="0"/>
              <a:t>	</a:t>
            </a:r>
            <a:r>
              <a:rPr lang="en-US" sz="2000" dirty="0">
                <a:latin typeface="Times New Roman" panose="02020603050405020304" pitchFamily="18" charset="0"/>
                <a:cs typeface="Times New Roman" panose="02020603050405020304" pitchFamily="18" charset="0"/>
              </a:rPr>
              <a:t>Data Analytics is the process of collection, transformation and organizing the data in order to draw conclusions, make predictions and to boost data driven decision making.</a:t>
            </a:r>
          </a:p>
          <a:p>
            <a:pPr algn="just">
              <a:lnSpc>
                <a:spcPct val="150000"/>
              </a:lnSpc>
            </a:pPr>
            <a:endParaRPr lang="en-US" dirty="0"/>
          </a:p>
        </p:txBody>
      </p:sp>
    </p:spTree>
    <p:extLst>
      <p:ext uri="{BB962C8B-B14F-4D97-AF65-F5344CB8AC3E}">
        <p14:creationId xmlns:p14="http://schemas.microsoft.com/office/powerpoint/2010/main" val="823123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42CC61-45D9-44E5-B185-BE7F68790EF5}"/>
              </a:ext>
            </a:extLst>
          </p:cNvPr>
          <p:cNvSpPr/>
          <p:nvPr/>
        </p:nvSpPr>
        <p:spPr>
          <a:xfrm>
            <a:off x="1010991" y="424599"/>
            <a:ext cx="10170017" cy="5397888"/>
          </a:xfrm>
          <a:prstGeom prst="rect">
            <a:avLst/>
          </a:prstGeom>
        </p:spPr>
        <p:txBody>
          <a:bodyPr wrap="square">
            <a:spAutoFit/>
          </a:bodyPr>
          <a:lstStyle/>
          <a:p>
            <a:pPr algn="ctr">
              <a:lnSpc>
                <a:spcPct val="150000"/>
              </a:lnSpc>
            </a:pPr>
            <a:r>
              <a:rPr lang="en-US" sz="3600" dirty="0">
                <a:solidFill>
                  <a:schemeClr val="accent1">
                    <a:lumMod val="50000"/>
                  </a:schemeClr>
                </a:solidFill>
                <a:latin typeface="Times New Roman" panose="02020603050405020304" pitchFamily="18" charset="0"/>
                <a:cs typeface="Times New Roman" panose="02020603050405020304" pitchFamily="18" charset="0"/>
              </a:rPr>
              <a:t>Applications of Data Analytics</a:t>
            </a:r>
          </a:p>
          <a:p>
            <a:pPr marL="342900" indent="-342900" algn="just">
              <a:lnSpc>
                <a:spcPct val="150000"/>
              </a:lnSpc>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Data Analytics is used in the banking and e-commerce industries to detect fraudulent transactions.</a:t>
            </a:r>
          </a:p>
          <a:p>
            <a:pPr marL="342900" indent="-34290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Healthcare sectors uses data analytics to improve patients health by detecting diseases before they happen. It is commonly used for cancer detection.</a:t>
            </a:r>
          </a:p>
          <a:p>
            <a:pPr marL="342900" indent="-34290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Logistics companies use data analytics to ensure faster delivery of products by optimizing vehicle routes.</a:t>
            </a:r>
          </a:p>
          <a:p>
            <a:pPr marL="342900" indent="-34290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Marketing professionals use analytics to reach out to the right customers and perform targeted marketing to increase ROI.</a:t>
            </a:r>
          </a:p>
          <a:p>
            <a:pPr marL="342900" indent="-34290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Data analytics can be used for city planning, to build smart cities.</a:t>
            </a:r>
          </a:p>
        </p:txBody>
      </p:sp>
    </p:spTree>
    <p:extLst>
      <p:ext uri="{BB962C8B-B14F-4D97-AF65-F5344CB8AC3E}">
        <p14:creationId xmlns:p14="http://schemas.microsoft.com/office/powerpoint/2010/main" val="799332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14E901-DCD8-4700-839A-135BBB58CCE3}"/>
              </a:ext>
            </a:extLst>
          </p:cNvPr>
          <p:cNvSpPr txBox="1"/>
          <p:nvPr/>
        </p:nvSpPr>
        <p:spPr>
          <a:xfrm>
            <a:off x="232012" y="232012"/>
            <a:ext cx="11682484" cy="5715475"/>
          </a:xfrm>
          <a:prstGeom prst="rect">
            <a:avLst/>
          </a:prstGeom>
          <a:noFill/>
        </p:spPr>
        <p:txBody>
          <a:bodyPr wrap="square" rtlCol="0">
            <a:spAutoFit/>
          </a:bodyPr>
          <a:lstStyle/>
          <a:p>
            <a:pPr algn="ctr"/>
            <a:r>
              <a:rPr lang="en-US" sz="4800" dirty="0">
                <a:solidFill>
                  <a:srgbClr val="002060"/>
                </a:solidFill>
                <a:latin typeface="Times New Roman" panose="02020603050405020304" pitchFamily="18" charset="0"/>
                <a:cs typeface="Times New Roman" panose="02020603050405020304" pitchFamily="18" charset="0"/>
              </a:rPr>
              <a:t>Facebook Data Analysis</a:t>
            </a:r>
          </a:p>
          <a:p>
            <a:pPr>
              <a:lnSpc>
                <a:spcPct val="150000"/>
              </a:lnSpc>
            </a:pPr>
            <a:r>
              <a:rPr lang="en-US" sz="2400" dirty="0"/>
              <a:t>	</a:t>
            </a:r>
            <a:r>
              <a:rPr lang="en-US" sz="2400" dirty="0">
                <a:latin typeface="Times New Roman" panose="02020603050405020304" pitchFamily="18" charset="0"/>
                <a:cs typeface="Times New Roman" panose="02020603050405020304" pitchFamily="18" charset="0"/>
              </a:rPr>
              <a:t>Let me Explain how data analyst works in a real-world industry by taking example of Facebook Data Analysis Project</a:t>
            </a:r>
            <a:r>
              <a:rPr lang="en-US" dirty="0">
                <a:latin typeface="Times New Roman" panose="02020603050405020304" pitchFamily="18" charset="0"/>
                <a:cs typeface="Times New Roman" panose="02020603050405020304" pitchFamily="18" charset="0"/>
              </a:rPr>
              <a:t>.</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sz="2800" dirty="0">
                <a:latin typeface="Times New Roman" panose="02020603050405020304" pitchFamily="18" charset="0"/>
                <a:cs typeface="Times New Roman" panose="02020603050405020304" pitchFamily="18" charset="0"/>
              </a:rPr>
              <a:t>Steps Followed in Data analysis Process</a:t>
            </a:r>
          </a:p>
          <a:p>
            <a:pPr marL="1257300" lvl="2"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Problem statement</a:t>
            </a:r>
          </a:p>
          <a:p>
            <a:pPr marL="1257300" lvl="2"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Data Collection</a:t>
            </a:r>
          </a:p>
          <a:p>
            <a:pPr marL="1257300" lvl="2"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Data Cleaning</a:t>
            </a:r>
          </a:p>
          <a:p>
            <a:pPr marL="1257300" lvl="2"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EDA process</a:t>
            </a:r>
          </a:p>
          <a:p>
            <a:pPr marL="1257300" lvl="2"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Creating Dashboard</a:t>
            </a:r>
          </a:p>
          <a:p>
            <a:pPr marL="1257300" lvl="2"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51077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354483-5F2A-483F-B5FB-0B5FADDF09C8}"/>
              </a:ext>
            </a:extLst>
          </p:cNvPr>
          <p:cNvSpPr txBox="1"/>
          <p:nvPr/>
        </p:nvSpPr>
        <p:spPr>
          <a:xfrm>
            <a:off x="1066800" y="1184857"/>
            <a:ext cx="10058400" cy="1938992"/>
          </a:xfrm>
          <a:prstGeom prst="rect">
            <a:avLst/>
          </a:prstGeom>
          <a:noFill/>
        </p:spPr>
        <p:txBody>
          <a:bodyPr wrap="square" rtlCol="0">
            <a:spAutoFit/>
          </a:bodyPr>
          <a:lstStyle/>
          <a:p>
            <a:pPr>
              <a:lnSpc>
                <a:spcPct val="150000"/>
              </a:lnSpc>
            </a:pPr>
            <a:r>
              <a:rPr lang="en-US" sz="2800" dirty="0">
                <a:latin typeface="Times New Roman" panose="02020603050405020304" pitchFamily="18" charset="0"/>
                <a:cs typeface="Times New Roman" panose="02020603050405020304" pitchFamily="18" charset="0"/>
              </a:rPr>
              <a:t>Step 1: Problem Statement</a:t>
            </a:r>
          </a:p>
          <a:p>
            <a:pPr>
              <a:lnSpc>
                <a:spcPct val="150000"/>
              </a:lnSpc>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Find Number of male and female  Facebook users, Likes received according to gender and count of users according to age.</a:t>
            </a:r>
          </a:p>
          <a:p>
            <a:endParaRPr lang="en-US" dirty="0"/>
          </a:p>
        </p:txBody>
      </p:sp>
      <p:pic>
        <p:nvPicPr>
          <p:cNvPr id="4" name="Picture 3">
            <a:extLst>
              <a:ext uri="{FF2B5EF4-FFF2-40B4-BE49-F238E27FC236}">
                <a16:creationId xmlns:a16="http://schemas.microsoft.com/office/drawing/2014/main" id="{1A9673E2-EFFC-49AC-BCB7-413B1D64E1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9050" y="3123849"/>
            <a:ext cx="4533900" cy="3416300"/>
          </a:xfrm>
          <a:prstGeom prst="rect">
            <a:avLst/>
          </a:prstGeom>
          <a:ln>
            <a:noFill/>
          </a:ln>
          <a:effectLst>
            <a:softEdge rad="112500"/>
          </a:effectLst>
        </p:spPr>
      </p:pic>
    </p:spTree>
    <p:extLst>
      <p:ext uri="{BB962C8B-B14F-4D97-AF65-F5344CB8AC3E}">
        <p14:creationId xmlns:p14="http://schemas.microsoft.com/office/powerpoint/2010/main" val="4048812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47083B-B35D-412A-A81B-41CD9F8D01EF}"/>
              </a:ext>
            </a:extLst>
          </p:cNvPr>
          <p:cNvSpPr txBox="1"/>
          <p:nvPr/>
        </p:nvSpPr>
        <p:spPr>
          <a:xfrm>
            <a:off x="300251" y="300251"/>
            <a:ext cx="11546006" cy="5724644"/>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Step 2: Data Collection</a:t>
            </a:r>
          </a:p>
          <a:p>
            <a:endParaRPr lang="en-US" sz="2000" dirty="0"/>
          </a:p>
          <a:p>
            <a:pPr marL="342900" indent="-342900">
              <a:lnSpc>
                <a:spcPct val="150000"/>
              </a:lnSpc>
              <a:buFont typeface="Wingdings" panose="05000000000000000000" pitchFamily="2" charset="2"/>
              <a:buChar char="q"/>
            </a:pPr>
            <a:r>
              <a:rPr lang="en-US" sz="2000" dirty="0"/>
              <a:t>Data Format: Facebook.csv </a:t>
            </a:r>
          </a:p>
          <a:p>
            <a:pPr marL="342900" indent="-342900" algn="just">
              <a:lnSpc>
                <a:spcPct val="150000"/>
              </a:lnSpc>
              <a:buFont typeface="Wingdings" panose="05000000000000000000" pitchFamily="2" charset="2"/>
              <a:buChar char="q"/>
            </a:pPr>
            <a:r>
              <a:rPr lang="en-US" sz="2000" dirty="0"/>
              <a:t>Data Size: 5.06 MB</a:t>
            </a:r>
          </a:p>
          <a:p>
            <a:pPr marL="342900" indent="-342900" algn="just">
              <a:lnSpc>
                <a:spcPct val="150000"/>
              </a:lnSpc>
              <a:buFont typeface="Wingdings" panose="05000000000000000000" pitchFamily="2" charset="2"/>
              <a:buChar char="q"/>
            </a:pPr>
            <a:r>
              <a:rPr lang="en-US" sz="2000" dirty="0"/>
              <a:t>Collection of measurements:</a:t>
            </a:r>
          </a:p>
          <a:p>
            <a:pPr marL="514350" lvl="2" indent="-342900" algn="just">
              <a:lnSpc>
                <a:spcPct val="150000"/>
              </a:lnSpc>
              <a:buFont typeface="Wingdings" panose="05000000000000000000" pitchFamily="2" charset="2"/>
              <a:buChar char="ü"/>
            </a:pPr>
            <a:r>
              <a:rPr lang="en-US" sz="2000" dirty="0"/>
              <a:t>Total No. of Columns: 15</a:t>
            </a:r>
          </a:p>
          <a:p>
            <a:pPr marL="514350" lvl="2" indent="-342900" algn="just">
              <a:lnSpc>
                <a:spcPct val="150000"/>
              </a:lnSpc>
              <a:buFont typeface="Wingdings" panose="05000000000000000000" pitchFamily="2" charset="2"/>
              <a:buChar char="ü"/>
            </a:pPr>
            <a:r>
              <a:rPr lang="en-US" sz="2000" dirty="0"/>
              <a:t>Total No. of Rows: 99,003</a:t>
            </a:r>
          </a:p>
          <a:p>
            <a:pPr marL="342900" indent="-342900" algn="just">
              <a:lnSpc>
                <a:spcPct val="150000"/>
              </a:lnSpc>
              <a:buFont typeface="Wingdings" panose="05000000000000000000" pitchFamily="2" charset="2"/>
              <a:buChar char="q"/>
            </a:pPr>
            <a:r>
              <a:rPr lang="en-US" sz="2000" dirty="0"/>
              <a:t>Column Names:</a:t>
            </a:r>
          </a:p>
          <a:p>
            <a:pPr marL="514350" lvl="2" indent="-342900" algn="just">
              <a:lnSpc>
                <a:spcPct val="150000"/>
              </a:lnSpc>
              <a:buFont typeface="Wingdings" panose="05000000000000000000" pitchFamily="2" charset="2"/>
              <a:buChar char="ü"/>
            </a:pPr>
            <a:r>
              <a:rPr lang="en-US" sz="2000" dirty="0"/>
              <a:t>Numerical Data/Columns: </a:t>
            </a:r>
            <a:r>
              <a:rPr lang="en-US" sz="2000" dirty="0" err="1"/>
              <a:t>userid</a:t>
            </a:r>
            <a:r>
              <a:rPr lang="en-US" sz="2000" dirty="0"/>
              <a:t>, age, </a:t>
            </a:r>
            <a:r>
              <a:rPr lang="en-US" sz="2000" dirty="0" err="1"/>
              <a:t>dob_day</a:t>
            </a:r>
            <a:r>
              <a:rPr lang="en-US" sz="2000" dirty="0"/>
              <a:t>, </a:t>
            </a:r>
            <a:r>
              <a:rPr lang="en-US" sz="2000" dirty="0" err="1"/>
              <a:t>dob_month</a:t>
            </a:r>
            <a:r>
              <a:rPr lang="en-US" sz="2000" dirty="0"/>
              <a:t>, </a:t>
            </a:r>
            <a:r>
              <a:rPr lang="en-US" sz="2000" dirty="0" err="1"/>
              <a:t>dob_year</a:t>
            </a:r>
            <a:r>
              <a:rPr lang="en-US" sz="2000" dirty="0"/>
              <a:t>, tenure, </a:t>
            </a:r>
            <a:r>
              <a:rPr lang="en-US" sz="2000" dirty="0" err="1"/>
              <a:t>friend_count</a:t>
            </a:r>
            <a:r>
              <a:rPr lang="en-US" sz="2000" dirty="0"/>
              <a:t>, </a:t>
            </a:r>
            <a:r>
              <a:rPr lang="en-US" sz="2000" dirty="0" err="1"/>
              <a:t>friendships_initiated</a:t>
            </a:r>
            <a:r>
              <a:rPr lang="en-US" sz="2000" dirty="0"/>
              <a:t>, likes, </a:t>
            </a:r>
            <a:r>
              <a:rPr lang="en-US" sz="2000" dirty="0" err="1"/>
              <a:t>likes_received</a:t>
            </a:r>
            <a:r>
              <a:rPr lang="en-US" sz="2000" dirty="0"/>
              <a:t>, </a:t>
            </a:r>
            <a:r>
              <a:rPr lang="en-US" sz="2000" dirty="0" err="1"/>
              <a:t>mobile_likes</a:t>
            </a:r>
            <a:r>
              <a:rPr lang="en-US" sz="2000" dirty="0"/>
              <a:t>, </a:t>
            </a:r>
            <a:r>
              <a:rPr lang="en-US" sz="2000" dirty="0" err="1"/>
              <a:t>mobile_likes_received</a:t>
            </a:r>
            <a:r>
              <a:rPr lang="en-US" sz="2000" dirty="0"/>
              <a:t>, </a:t>
            </a:r>
            <a:r>
              <a:rPr lang="en-US" sz="2000" dirty="0" err="1"/>
              <a:t>www_likes</a:t>
            </a:r>
            <a:r>
              <a:rPr lang="en-US" sz="2000" dirty="0"/>
              <a:t>, </a:t>
            </a:r>
            <a:r>
              <a:rPr lang="en-US" sz="2000" dirty="0" err="1"/>
              <a:t>www_likes_received</a:t>
            </a:r>
            <a:r>
              <a:rPr lang="en-US" sz="2000" dirty="0"/>
              <a:t>.</a:t>
            </a:r>
          </a:p>
          <a:p>
            <a:pPr marL="514350" lvl="2" indent="-342900" algn="just">
              <a:lnSpc>
                <a:spcPct val="150000"/>
              </a:lnSpc>
              <a:buFont typeface="Wingdings" panose="05000000000000000000" pitchFamily="2" charset="2"/>
              <a:buChar char="ü"/>
            </a:pPr>
            <a:r>
              <a:rPr lang="en-US" sz="2000" dirty="0"/>
              <a:t>Categorical Data/Columns: gender</a:t>
            </a:r>
          </a:p>
          <a:p>
            <a:endParaRPr lang="en-US" dirty="0"/>
          </a:p>
        </p:txBody>
      </p:sp>
      <p:pic>
        <p:nvPicPr>
          <p:cNvPr id="4" name="Picture 3">
            <a:extLst>
              <a:ext uri="{FF2B5EF4-FFF2-40B4-BE49-F238E27FC236}">
                <a16:creationId xmlns:a16="http://schemas.microsoft.com/office/drawing/2014/main" id="{6395FEDC-DE1D-4728-AD78-59EB2A8270ED}"/>
              </a:ext>
            </a:extLst>
          </p:cNvPr>
          <p:cNvPicPr>
            <a:picLocks noChangeAspect="1"/>
          </p:cNvPicPr>
          <p:nvPr/>
        </p:nvPicPr>
        <p:blipFill rotWithShape="1">
          <a:blip r:embed="rId2">
            <a:extLst>
              <a:ext uri="{28A0092B-C50C-407E-A947-70E740481C1C}">
                <a14:useLocalDpi xmlns:a14="http://schemas.microsoft.com/office/drawing/2010/main" val="0"/>
              </a:ext>
            </a:extLst>
          </a:blip>
          <a:srcRect t="4356" b="4356"/>
          <a:stretch/>
        </p:blipFill>
        <p:spPr>
          <a:xfrm>
            <a:off x="5396247" y="557829"/>
            <a:ext cx="6096001" cy="3128749"/>
          </a:xfrm>
          <a:prstGeom prst="rect">
            <a:avLst/>
          </a:prstGeom>
        </p:spPr>
      </p:pic>
    </p:spTree>
    <p:extLst>
      <p:ext uri="{BB962C8B-B14F-4D97-AF65-F5344CB8AC3E}">
        <p14:creationId xmlns:p14="http://schemas.microsoft.com/office/powerpoint/2010/main" val="1954146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EC8D60-A504-449C-90C2-C511D8A1C1C2}"/>
              </a:ext>
            </a:extLst>
          </p:cNvPr>
          <p:cNvSpPr txBox="1"/>
          <p:nvPr/>
        </p:nvSpPr>
        <p:spPr>
          <a:xfrm>
            <a:off x="408904" y="671289"/>
            <a:ext cx="11374191" cy="5515421"/>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Step 3: Data Cleaning</a:t>
            </a:r>
          </a:p>
          <a:p>
            <a:pPr algn="ctr"/>
            <a:endParaRPr lang="en-US" sz="28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Data cleaning process is done by using ETL (Extract, Transform, Load) technique.</a:t>
            </a:r>
          </a:p>
          <a:p>
            <a:pPr marL="342900" indent="-342900"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Extract: Extract the data from file in csv, </a:t>
            </a:r>
            <a:r>
              <a:rPr lang="en-US" sz="2000" dirty="0" err="1">
                <a:latin typeface="Times New Roman" panose="02020603050405020304" pitchFamily="18" charset="0"/>
                <a:cs typeface="Times New Roman" panose="02020603050405020304" pitchFamily="18" charset="0"/>
              </a:rPr>
              <a:t>sql</a:t>
            </a:r>
            <a:r>
              <a:rPr lang="en-US" sz="2000" dirty="0">
                <a:latin typeface="Times New Roman" panose="02020603050405020304" pitchFamily="18" charset="0"/>
                <a:cs typeface="Times New Roman" panose="02020603050405020304" pitchFamily="18" charset="0"/>
              </a:rPr>
              <a:t> format of file.</a:t>
            </a:r>
          </a:p>
          <a:p>
            <a:pPr marL="342900" indent="-342900"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Transform: Transform is nothing but modify or change the data. In this step we clean all the data, to find missing values and filled them using python libraries. So new values are added to the existed raw data and to make it clean.</a:t>
            </a:r>
          </a:p>
          <a:p>
            <a:pPr marL="342900" indent="-342900"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Load: Load or upload the cleaned data into database.</a:t>
            </a:r>
          </a:p>
          <a:p>
            <a:pPr algn="just">
              <a:lnSpc>
                <a:spcPct val="150000"/>
              </a:lnSpc>
            </a:pPr>
            <a:r>
              <a:rPr lang="en-US" sz="2000" dirty="0">
                <a:latin typeface="Times New Roman" panose="02020603050405020304" pitchFamily="18" charset="0"/>
                <a:cs typeface="Times New Roman" panose="02020603050405020304" pitchFamily="18" charset="0"/>
              </a:rPr>
              <a:t>Data cleaning is done by using Python in </a:t>
            </a:r>
            <a:r>
              <a:rPr lang="en-US" sz="2000" dirty="0" err="1">
                <a:latin typeface="Times New Roman" panose="02020603050405020304" pitchFamily="18" charset="0"/>
                <a:cs typeface="Times New Roman" panose="02020603050405020304" pitchFamily="18" charset="0"/>
              </a:rPr>
              <a:t>Jupyter</a:t>
            </a:r>
            <a:r>
              <a:rPr lang="en-US" sz="2000" dirty="0">
                <a:latin typeface="Times New Roman" panose="02020603050405020304" pitchFamily="18" charset="0"/>
                <a:cs typeface="Times New Roman" panose="02020603050405020304" pitchFamily="18" charset="0"/>
              </a:rPr>
              <a:t> Notebook</a:t>
            </a:r>
          </a:p>
          <a:p>
            <a:pPr marL="342900" indent="-34290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By using pandas library we accessed the data / read the file using following code:</a:t>
            </a:r>
          </a:p>
          <a:p>
            <a:pPr marL="800100" lvl="1" indent="-34290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df = </a:t>
            </a:r>
            <a:r>
              <a:rPr lang="en-US" sz="2000" dirty="0" err="1">
                <a:latin typeface="Times New Roman" panose="02020603050405020304" pitchFamily="18" charset="0"/>
                <a:cs typeface="Times New Roman" panose="02020603050405020304" pitchFamily="18" charset="0"/>
              </a:rPr>
              <a:t>pd.read_csv</a:t>
            </a:r>
            <a:r>
              <a:rPr lang="en-US" sz="2000" dirty="0">
                <a:latin typeface="Times New Roman" panose="02020603050405020304" pitchFamily="18" charset="0"/>
                <a:cs typeface="Times New Roman" panose="02020603050405020304" pitchFamily="18" charset="0"/>
              </a:rPr>
              <a:t>(‘Facebook.csv’)</a:t>
            </a:r>
          </a:p>
          <a:p>
            <a:pPr marL="800100" lvl="1" indent="-34290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Here df is a variable in which data is stored to perform operations, pd refers to pandas.</a:t>
            </a:r>
          </a:p>
        </p:txBody>
      </p:sp>
    </p:spTree>
    <p:extLst>
      <p:ext uri="{BB962C8B-B14F-4D97-AF65-F5344CB8AC3E}">
        <p14:creationId xmlns:p14="http://schemas.microsoft.com/office/powerpoint/2010/main" val="2498715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BAB3EC-FCC0-40AD-A73B-E460B22E737F}"/>
              </a:ext>
            </a:extLst>
          </p:cNvPr>
          <p:cNvSpPr txBox="1"/>
          <p:nvPr/>
        </p:nvSpPr>
        <p:spPr>
          <a:xfrm>
            <a:off x="408904" y="840690"/>
            <a:ext cx="11374191" cy="373031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Using df.info() we check total numbers of columns and rows present in our dataset.</a:t>
            </a:r>
          </a:p>
          <a:p>
            <a:pPr marL="342900" indent="-34290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In this Facebook data we have total 15 columns and 99003 rows in which 14 columns have numerical data and remaining 1 is categorical data.</a:t>
            </a:r>
          </a:p>
          <a:p>
            <a:pPr marL="342900" indent="-34290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Gender is the only column which have categorical data, In this column we have 175 rows of null values and in tenure column have 2 rows of null values.</a:t>
            </a:r>
          </a:p>
          <a:p>
            <a:pPr marL="342900" indent="-34290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We used </a:t>
            </a:r>
            <a:r>
              <a:rPr lang="en-US" sz="2000" dirty="0" err="1">
                <a:latin typeface="Times New Roman" panose="02020603050405020304" pitchFamily="18" charset="0"/>
                <a:cs typeface="Times New Roman" panose="02020603050405020304" pitchFamily="18" charset="0"/>
              </a:rPr>
              <a:t>Scikit</a:t>
            </a:r>
            <a:r>
              <a:rPr lang="en-US" sz="2000" dirty="0">
                <a:latin typeface="Times New Roman" panose="02020603050405020304" pitchFamily="18" charset="0"/>
                <a:cs typeface="Times New Roman" panose="02020603050405020304" pitchFamily="18" charset="0"/>
              </a:rPr>
              <a:t>-learn library to fill the missing values in the columns. Gender column containing only male &amp; female so we used mode (most frequent) method to fill the null values. Considering tenure column, the null values are filled by using median method.</a:t>
            </a:r>
          </a:p>
        </p:txBody>
      </p:sp>
    </p:spTree>
    <p:extLst>
      <p:ext uri="{BB962C8B-B14F-4D97-AF65-F5344CB8AC3E}">
        <p14:creationId xmlns:p14="http://schemas.microsoft.com/office/powerpoint/2010/main" val="3005213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2149E6-6AE1-4382-A2D4-F1F250085364}"/>
              </a:ext>
            </a:extLst>
          </p:cNvPr>
          <p:cNvSpPr txBox="1"/>
          <p:nvPr/>
        </p:nvSpPr>
        <p:spPr>
          <a:xfrm>
            <a:off x="699752" y="798490"/>
            <a:ext cx="10792496" cy="3976538"/>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Step 4: EDA ( Exploratory Data Analysis)</a:t>
            </a:r>
          </a:p>
          <a:p>
            <a:endParaRPr lang="en-US" dirty="0"/>
          </a:p>
          <a:p>
            <a:pPr algn="just">
              <a:lnSpc>
                <a:spcPct val="150000"/>
              </a:lnSpc>
            </a:pPr>
            <a:r>
              <a:rPr lang="en-US" sz="2000" dirty="0">
                <a:latin typeface="Times New Roman" panose="02020603050405020304" pitchFamily="18" charset="0"/>
                <a:cs typeface="Times New Roman" panose="02020603050405020304" pitchFamily="18" charset="0"/>
              </a:rPr>
              <a:t>Here for graphical presentation and color combination we used matplotlib and seaborn libraries.</a:t>
            </a:r>
          </a:p>
          <a:p>
            <a:pPr marL="342900" indent="-34290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EDA technique is used to analyze cleaned data to draw informative insights.</a:t>
            </a:r>
          </a:p>
          <a:p>
            <a:pPr marL="342900" indent="-34290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So here we came to know that,</a:t>
            </a:r>
          </a:p>
          <a:p>
            <a:pPr marL="342900" indent="-34290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percentage of male users are more and female users are less.</a:t>
            </a:r>
          </a:p>
          <a:p>
            <a:pPr marL="342900" indent="-34290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We also analyzed users according to age, most of the users belongs to 18 years, 19 years and 23 years age category.</a:t>
            </a:r>
          </a:p>
          <a:p>
            <a:pPr marL="342900" indent="-34290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Comparing male and female users, females received more likes compared to male users.</a:t>
            </a:r>
          </a:p>
        </p:txBody>
      </p:sp>
    </p:spTree>
    <p:extLst>
      <p:ext uri="{BB962C8B-B14F-4D97-AF65-F5344CB8AC3E}">
        <p14:creationId xmlns:p14="http://schemas.microsoft.com/office/powerpoint/2010/main" val="1712061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724</TotalTime>
  <Words>798</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35</cp:revision>
  <dcterms:created xsi:type="dcterms:W3CDTF">2023-10-17T10:15:03Z</dcterms:created>
  <dcterms:modified xsi:type="dcterms:W3CDTF">2023-10-26T05:22:31Z</dcterms:modified>
</cp:coreProperties>
</file>