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386B015-0849-4E30-A894-5143CCE49BC3}"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784D0F-D23D-45C4-BDCA-6207DFE640E3}" type="slidenum">
              <a:rPr lang="en-IN" smtClean="0"/>
              <a:t>‹#›</a:t>
            </a:fld>
            <a:endParaRPr lang="en-IN"/>
          </a:p>
        </p:txBody>
      </p:sp>
    </p:spTree>
    <p:extLst>
      <p:ext uri="{BB962C8B-B14F-4D97-AF65-F5344CB8AC3E}">
        <p14:creationId xmlns:p14="http://schemas.microsoft.com/office/powerpoint/2010/main" val="2893580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86B015-0849-4E30-A894-5143CCE49BC3}"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784D0F-D23D-45C4-BDCA-6207DFE640E3}" type="slidenum">
              <a:rPr lang="en-IN" smtClean="0"/>
              <a:t>‹#›</a:t>
            </a:fld>
            <a:endParaRPr lang="en-IN"/>
          </a:p>
        </p:txBody>
      </p:sp>
    </p:spTree>
    <p:extLst>
      <p:ext uri="{BB962C8B-B14F-4D97-AF65-F5344CB8AC3E}">
        <p14:creationId xmlns:p14="http://schemas.microsoft.com/office/powerpoint/2010/main" val="138906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86B015-0849-4E30-A894-5143CCE49BC3}"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784D0F-D23D-45C4-BDCA-6207DFE640E3}" type="slidenum">
              <a:rPr lang="en-IN" smtClean="0"/>
              <a:t>‹#›</a:t>
            </a:fld>
            <a:endParaRPr lang="en-IN"/>
          </a:p>
        </p:txBody>
      </p:sp>
    </p:spTree>
    <p:extLst>
      <p:ext uri="{BB962C8B-B14F-4D97-AF65-F5344CB8AC3E}">
        <p14:creationId xmlns:p14="http://schemas.microsoft.com/office/powerpoint/2010/main" val="369793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86B015-0849-4E30-A894-5143CCE49BC3}"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784D0F-D23D-45C4-BDCA-6207DFE640E3}" type="slidenum">
              <a:rPr lang="en-IN" smtClean="0"/>
              <a:t>‹#›</a:t>
            </a:fld>
            <a:endParaRPr lang="en-IN"/>
          </a:p>
        </p:txBody>
      </p:sp>
    </p:spTree>
    <p:extLst>
      <p:ext uri="{BB962C8B-B14F-4D97-AF65-F5344CB8AC3E}">
        <p14:creationId xmlns:p14="http://schemas.microsoft.com/office/powerpoint/2010/main" val="103428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6B015-0849-4E30-A894-5143CCE49BC3}"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784D0F-D23D-45C4-BDCA-6207DFE640E3}" type="slidenum">
              <a:rPr lang="en-IN" smtClean="0"/>
              <a:t>‹#›</a:t>
            </a:fld>
            <a:endParaRPr lang="en-IN"/>
          </a:p>
        </p:txBody>
      </p:sp>
    </p:spTree>
    <p:extLst>
      <p:ext uri="{BB962C8B-B14F-4D97-AF65-F5344CB8AC3E}">
        <p14:creationId xmlns:p14="http://schemas.microsoft.com/office/powerpoint/2010/main" val="1875788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386B015-0849-4E30-A894-5143CCE49BC3}"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784D0F-D23D-45C4-BDCA-6207DFE640E3}" type="slidenum">
              <a:rPr lang="en-IN" smtClean="0"/>
              <a:t>‹#›</a:t>
            </a:fld>
            <a:endParaRPr lang="en-IN"/>
          </a:p>
        </p:txBody>
      </p:sp>
    </p:spTree>
    <p:extLst>
      <p:ext uri="{BB962C8B-B14F-4D97-AF65-F5344CB8AC3E}">
        <p14:creationId xmlns:p14="http://schemas.microsoft.com/office/powerpoint/2010/main" val="3135803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386B015-0849-4E30-A894-5143CCE49BC3}" type="datetimeFigureOut">
              <a:rPr lang="en-IN" smtClean="0"/>
              <a:t>03-02-2024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784D0F-D23D-45C4-BDCA-6207DFE640E3}" type="slidenum">
              <a:rPr lang="en-IN" smtClean="0"/>
              <a:t>‹#›</a:t>
            </a:fld>
            <a:endParaRPr lang="en-IN"/>
          </a:p>
        </p:txBody>
      </p:sp>
    </p:spTree>
    <p:extLst>
      <p:ext uri="{BB962C8B-B14F-4D97-AF65-F5344CB8AC3E}">
        <p14:creationId xmlns:p14="http://schemas.microsoft.com/office/powerpoint/2010/main" val="407172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386B015-0849-4E30-A894-5143CCE49BC3}" type="datetimeFigureOut">
              <a:rPr lang="en-IN" smtClean="0"/>
              <a:t>03-02-2024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784D0F-D23D-45C4-BDCA-6207DFE640E3}" type="slidenum">
              <a:rPr lang="en-IN" smtClean="0"/>
              <a:t>‹#›</a:t>
            </a:fld>
            <a:endParaRPr lang="en-IN"/>
          </a:p>
        </p:txBody>
      </p:sp>
    </p:spTree>
    <p:extLst>
      <p:ext uri="{BB962C8B-B14F-4D97-AF65-F5344CB8AC3E}">
        <p14:creationId xmlns:p14="http://schemas.microsoft.com/office/powerpoint/2010/main" val="3379212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6B015-0849-4E30-A894-5143CCE49BC3}" type="datetimeFigureOut">
              <a:rPr lang="en-IN" smtClean="0"/>
              <a:t>03-02-2024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784D0F-D23D-45C4-BDCA-6207DFE640E3}" type="slidenum">
              <a:rPr lang="en-IN" smtClean="0"/>
              <a:t>‹#›</a:t>
            </a:fld>
            <a:endParaRPr lang="en-IN"/>
          </a:p>
        </p:txBody>
      </p:sp>
    </p:spTree>
    <p:extLst>
      <p:ext uri="{BB962C8B-B14F-4D97-AF65-F5344CB8AC3E}">
        <p14:creationId xmlns:p14="http://schemas.microsoft.com/office/powerpoint/2010/main" val="2146108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6B015-0849-4E30-A894-5143CCE49BC3}"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784D0F-D23D-45C4-BDCA-6207DFE640E3}" type="slidenum">
              <a:rPr lang="en-IN" smtClean="0"/>
              <a:t>‹#›</a:t>
            </a:fld>
            <a:endParaRPr lang="en-IN"/>
          </a:p>
        </p:txBody>
      </p:sp>
    </p:spTree>
    <p:extLst>
      <p:ext uri="{BB962C8B-B14F-4D97-AF65-F5344CB8AC3E}">
        <p14:creationId xmlns:p14="http://schemas.microsoft.com/office/powerpoint/2010/main" val="2903035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6B015-0849-4E30-A894-5143CCE49BC3}"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784D0F-D23D-45C4-BDCA-6207DFE640E3}" type="slidenum">
              <a:rPr lang="en-IN" smtClean="0"/>
              <a:t>‹#›</a:t>
            </a:fld>
            <a:endParaRPr lang="en-IN"/>
          </a:p>
        </p:txBody>
      </p:sp>
    </p:spTree>
    <p:extLst>
      <p:ext uri="{BB962C8B-B14F-4D97-AF65-F5344CB8AC3E}">
        <p14:creationId xmlns:p14="http://schemas.microsoft.com/office/powerpoint/2010/main" val="407541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6B015-0849-4E30-A894-5143CCE49BC3}" type="datetimeFigureOut">
              <a:rPr lang="en-IN" smtClean="0"/>
              <a:t>03-02-2024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784D0F-D23D-45C4-BDCA-6207DFE640E3}" type="slidenum">
              <a:rPr lang="en-IN" smtClean="0"/>
              <a:t>‹#›</a:t>
            </a:fld>
            <a:endParaRPr lang="en-IN"/>
          </a:p>
        </p:txBody>
      </p:sp>
    </p:spTree>
    <p:extLst>
      <p:ext uri="{BB962C8B-B14F-4D97-AF65-F5344CB8AC3E}">
        <p14:creationId xmlns:p14="http://schemas.microsoft.com/office/powerpoint/2010/main" val="295487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pic>
        <p:nvPicPr>
          <p:cNvPr id="4" name="Picture 3">
            <a:extLst>
              <a:ext uri="{FF2B5EF4-FFF2-40B4-BE49-F238E27FC236}">
                <a16:creationId xmlns="" xmlns:a16="http://schemas.microsoft.com/office/drawing/2014/main" id="{BD760D2B-40E9-4673-A1A5-AEB70BD24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09671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1825" y="2305616"/>
            <a:ext cx="9478851" cy="1785104"/>
          </a:xfrm>
          <a:prstGeom prst="rect">
            <a:avLst/>
          </a:prstGeom>
        </p:spPr>
        <p:txBody>
          <a:bodyPr wrap="square">
            <a:spAutoFit/>
          </a:bodyPr>
          <a:lstStyle/>
          <a:p>
            <a:r>
              <a:rPr lang="en-US" sz="3200" dirty="0">
                <a:solidFill>
                  <a:srgbClr val="002060"/>
                </a:solidFill>
                <a:latin typeface="Times New Roman" panose="02020603050405020304" pitchFamily="18" charset="0"/>
                <a:cs typeface="Times New Roman" panose="02020603050405020304" pitchFamily="18" charset="0"/>
              </a:rPr>
              <a:t>Conclusion:</a:t>
            </a:r>
            <a:endParaRPr lang="en-US" dirty="0">
              <a:solidFill>
                <a:srgbClr val="00206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sz="2000" dirty="0"/>
              <a:t> Married women age group 26-35 </a:t>
            </a:r>
            <a:r>
              <a:rPr lang="en-US" sz="2000" dirty="0" err="1"/>
              <a:t>years,Maharasta</a:t>
            </a:r>
            <a:r>
              <a:rPr lang="en-US" sz="2000" dirty="0"/>
              <a:t> and Karnataka working on IT, Healthcare and Aviation are more likely to buy products from food ,clothing and </a:t>
            </a:r>
            <a:r>
              <a:rPr lang="en-US" sz="2000" dirty="0" smtClean="0"/>
              <a:t>Electronics Category.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678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8642" y="358929"/>
            <a:ext cx="9903854" cy="4478149"/>
          </a:xfrm>
          <a:prstGeom prst="rect">
            <a:avLst/>
          </a:prstGeom>
        </p:spPr>
        <p:txBody>
          <a:bodyPr wrap="square">
            <a:spAutoFit/>
          </a:bodyPr>
          <a:lstStyle/>
          <a:p>
            <a:pPr>
              <a:lnSpc>
                <a:spcPct val="150000"/>
              </a:lnSpc>
            </a:pP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What  is Data?</a:t>
            </a:r>
            <a:endParaRPr lang="en-US" dirty="0" smtClean="0">
              <a:solidFill>
                <a:schemeClr val="accent1">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smtClean="0"/>
              <a:t>	</a:t>
            </a:r>
            <a:r>
              <a:rPr lang="en-US" dirty="0" smtClean="0">
                <a:latin typeface="Times New Roman" panose="02020603050405020304" pitchFamily="18" charset="0"/>
                <a:cs typeface="Times New Roman" panose="02020603050405020304" pitchFamily="18" charset="0"/>
              </a:rPr>
              <a:t>Data is a different types of information formatted in a particular manner or Data is a collection of information present in the form of History, Past records or Present records.</a:t>
            </a:r>
          </a:p>
          <a:p>
            <a:pPr algn="just">
              <a:lnSpc>
                <a:spcPct val="150000"/>
              </a:lnSpc>
            </a:pPr>
            <a:r>
              <a:rPr lang="en-US" dirty="0" smtClean="0">
                <a:latin typeface="Times New Roman" panose="02020603050405020304" pitchFamily="18" charset="0"/>
                <a:cs typeface="Times New Roman" panose="02020603050405020304" pitchFamily="18" charset="0"/>
              </a:rPr>
              <a:t>	Data can come in the form of text, picture, numbers, graphs and symbols.</a:t>
            </a:r>
          </a:p>
          <a:p>
            <a:pPr algn="just">
              <a:lnSpc>
                <a:spcPct val="150000"/>
              </a:lnSpc>
            </a:pPr>
            <a:endParaRPr lang="en-US" dirty="0" smtClean="0"/>
          </a:p>
          <a:p>
            <a:pPr algn="just">
              <a:lnSpc>
                <a:spcPct val="150000"/>
              </a:lnSpc>
            </a:pP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What is Data Analytics?</a:t>
            </a:r>
          </a:p>
          <a:p>
            <a:pPr algn="just">
              <a:lnSpc>
                <a:spcPct val="150000"/>
              </a:lnSpc>
            </a:pPr>
            <a:r>
              <a:rPr lang="en-US" dirty="0" smtClean="0"/>
              <a:t>	</a:t>
            </a:r>
            <a:r>
              <a:rPr lang="en-US" dirty="0" smtClean="0">
                <a:latin typeface="Times New Roman" panose="02020603050405020304" pitchFamily="18" charset="0"/>
                <a:cs typeface="Times New Roman" panose="02020603050405020304" pitchFamily="18" charset="0"/>
              </a:rPr>
              <a:t>Data Analytics is the process of collection, transformation and organizing the data in order to draw conclusions, make predictions and to boost data driven decision making.</a:t>
            </a:r>
          </a:p>
          <a:p>
            <a:pPr algn="just">
              <a:lnSpc>
                <a:spcPct val="150000"/>
              </a:lnSpc>
            </a:pPr>
            <a:endParaRPr lang="en-US" dirty="0"/>
          </a:p>
        </p:txBody>
      </p:sp>
    </p:spTree>
    <p:extLst>
      <p:ext uri="{BB962C8B-B14F-4D97-AF65-F5344CB8AC3E}">
        <p14:creationId xmlns:p14="http://schemas.microsoft.com/office/powerpoint/2010/main" val="2657045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6670" y="360608"/>
            <a:ext cx="10522040" cy="4893647"/>
          </a:xfrm>
          <a:prstGeom prst="rect">
            <a:avLst/>
          </a:prstGeom>
        </p:spPr>
        <p:txBody>
          <a:bodyPr wrap="square">
            <a:spAutoFit/>
          </a:bodyPr>
          <a:lstStyle/>
          <a:p>
            <a:pPr algn="ctr">
              <a:lnSpc>
                <a:spcPct val="150000"/>
              </a:lnSpc>
            </a:pPr>
            <a:endParaRPr lang="en-US" sz="3200" dirty="0">
              <a:solidFill>
                <a:schemeClr val="accent1">
                  <a:lumMod val="50000"/>
                </a:schemeClr>
              </a:solidFill>
              <a:latin typeface="Times New Roman" panose="02020603050405020304" pitchFamily="18" charset="0"/>
              <a:cs typeface="Times New Roman" panose="02020603050405020304" pitchFamily="18" charset="0"/>
            </a:endParaRPr>
          </a:p>
          <a:p>
            <a:pPr algn="ctr">
              <a:lnSpc>
                <a:spcPct val="150000"/>
              </a:lnSpc>
            </a:pP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Applications of Data Analytics</a:t>
            </a:r>
          </a:p>
          <a:p>
            <a:pPr marL="342900" indent="-342900" algn="just">
              <a:lnSpc>
                <a:spcPct val="150000"/>
              </a:lnSpc>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Data Analytics is used in the banking and e-commerce industries to detect fraudulent transactions.</a:t>
            </a:r>
          </a:p>
          <a:p>
            <a:pPr marL="342900" indent="-342900" algn="just">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Healthcare sectors uses data analytics to improve patients health by detecting diseases before they happen. It is commonly used for cancer detection.</a:t>
            </a:r>
          </a:p>
          <a:p>
            <a:pPr marL="342900" indent="-342900" algn="just">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Logistics companies use data analytics to ensure faster delivery of products by optimizing vehicle routes.</a:t>
            </a:r>
          </a:p>
          <a:p>
            <a:pPr marL="342900" indent="-342900" algn="just">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Marketing professionals use analytics to reach out to the right customers and perform targeted marketing to increase ROI.</a:t>
            </a:r>
          </a:p>
          <a:p>
            <a:pPr marL="342900" indent="-342900" algn="just">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Data analytics can be used for city planning, to build smart cities.   </a:t>
            </a:r>
          </a:p>
        </p:txBody>
      </p:sp>
    </p:spTree>
    <p:extLst>
      <p:ext uri="{BB962C8B-B14F-4D97-AF65-F5344CB8AC3E}">
        <p14:creationId xmlns:p14="http://schemas.microsoft.com/office/powerpoint/2010/main" val="4057499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62129" y="-102736"/>
            <a:ext cx="9169757" cy="5770811"/>
          </a:xfrm>
          <a:prstGeom prst="rect">
            <a:avLst/>
          </a:prstGeom>
        </p:spPr>
        <p:txBody>
          <a:bodyPr wrap="square">
            <a:spAutoFit/>
          </a:bodyPr>
          <a:lstStyle/>
          <a:p>
            <a:pPr algn="ctr"/>
            <a:r>
              <a:rPr lang="en-US" sz="4800" dirty="0" smtClean="0">
                <a:solidFill>
                  <a:srgbClr val="002060"/>
                </a:solidFill>
                <a:latin typeface="Times New Roman" panose="02020603050405020304" pitchFamily="18" charset="0"/>
                <a:cs typeface="Times New Roman" panose="02020603050405020304" pitchFamily="18" charset="0"/>
              </a:rPr>
              <a:t>Diwali sales Data Analysis</a:t>
            </a:r>
          </a:p>
          <a:p>
            <a:pPr>
              <a:lnSpc>
                <a:spcPct val="150000"/>
              </a:lnSpc>
            </a:pPr>
            <a:r>
              <a:rPr lang="en-US" sz="2400" dirty="0" smtClean="0"/>
              <a:t>	</a:t>
            </a:r>
            <a:r>
              <a:rPr lang="en-US" sz="2400" dirty="0" smtClean="0">
                <a:latin typeface="Times New Roman" panose="02020603050405020304" pitchFamily="18" charset="0"/>
                <a:cs typeface="Times New Roman" panose="02020603050405020304" pitchFamily="18" charset="0"/>
              </a:rPr>
              <a:t>Let me Explain how data analyst works in a real-world industry by taking example of </a:t>
            </a:r>
            <a:r>
              <a:rPr lang="en-US" sz="2400" dirty="0" smtClean="0">
                <a:latin typeface="Times New Roman" panose="02020603050405020304" pitchFamily="18" charset="0"/>
                <a:cs typeface="Times New Roman" panose="02020603050405020304" pitchFamily="18" charset="0"/>
              </a:rPr>
              <a:t> Diwali </a:t>
            </a:r>
            <a:r>
              <a:rPr lang="en-US" sz="2400" dirty="0" smtClean="0">
                <a:latin typeface="Times New Roman" panose="02020603050405020304" pitchFamily="18" charset="0"/>
                <a:cs typeface="Times New Roman" panose="02020603050405020304" pitchFamily="18" charset="0"/>
              </a:rPr>
              <a:t>Sales Data Analysis Project</a:t>
            </a:r>
            <a:r>
              <a:rPr lang="en-US" dirty="0" smtClean="0">
                <a:latin typeface="Times New Roman" panose="02020603050405020304" pitchFamily="18" charset="0"/>
                <a:cs typeface="Times New Roman" panose="02020603050405020304" pitchFamily="18" charset="0"/>
              </a:rPr>
              <a:t>.</a:t>
            </a:r>
          </a:p>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r>
              <a:rPr lang="en-US" sz="2800" dirty="0" smtClean="0">
                <a:latin typeface="Times New Roman" panose="02020603050405020304" pitchFamily="18" charset="0"/>
                <a:cs typeface="Times New Roman" panose="02020603050405020304" pitchFamily="18" charset="0"/>
              </a:rPr>
              <a:t>Steps Followed in Data analysis Process</a:t>
            </a:r>
          </a:p>
          <a:p>
            <a:pPr marL="1257300" lvl="2" indent="-3429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Problem statement</a:t>
            </a:r>
          </a:p>
          <a:p>
            <a:pPr marL="1257300" lvl="2" indent="-3429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Data Collection</a:t>
            </a:r>
          </a:p>
          <a:p>
            <a:pPr marL="1257300" lvl="2" indent="-3429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Data Cleaning</a:t>
            </a:r>
          </a:p>
          <a:p>
            <a:pPr marL="1257300" lvl="2" indent="-3429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EDA process</a:t>
            </a:r>
          </a:p>
          <a:p>
            <a:pPr marL="1257300" lvl="2" indent="-3429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Creating Dashboard</a:t>
            </a:r>
          </a:p>
          <a:p>
            <a:pPr marL="1257300" lvl="2" indent="-3429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116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223" y="798490"/>
            <a:ext cx="9878095" cy="1846659"/>
          </a:xfrm>
          <a:prstGeom prst="rect">
            <a:avLst/>
          </a:prstGeom>
        </p:spPr>
        <p:txBody>
          <a:bodyPr wrap="square">
            <a:spAutoFit/>
          </a:bodyPr>
          <a:lstStyle/>
          <a:p>
            <a:pPr>
              <a:lnSpc>
                <a:spcPct val="150000"/>
              </a:lnSpc>
            </a:pPr>
            <a:r>
              <a:rPr lang="en-US" sz="2400" dirty="0" smtClean="0">
                <a:latin typeface="Times New Roman" panose="02020603050405020304" pitchFamily="18" charset="0"/>
                <a:cs typeface="Times New Roman" panose="02020603050405020304" pitchFamily="18" charset="0"/>
              </a:rPr>
              <a:t>Step 1: Problem Statement</a:t>
            </a:r>
          </a:p>
          <a:p>
            <a:pPr>
              <a:lnSpc>
                <a:spcPct val="150000"/>
              </a:lnSpc>
            </a:pPr>
            <a:r>
              <a:rPr lang="en-US"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Find Number of the  Total number of orders from top 10 </a:t>
            </a:r>
            <a:r>
              <a:rPr lang="en-US" sz="2000" dirty="0">
                <a:latin typeface="Times New Roman" panose="02020603050405020304" pitchFamily="18" charset="0"/>
                <a:cs typeface="Times New Roman" panose="02020603050405020304" pitchFamily="18" charset="0"/>
              </a:rPr>
              <a:t>States . Distribution of orders and </a:t>
            </a:r>
            <a:r>
              <a:rPr lang="en-US" sz="2000" dirty="0" err="1" smtClean="0">
                <a:latin typeface="Times New Roman" panose="02020603050405020304" pitchFamily="18" charset="0"/>
                <a:cs typeface="Times New Roman" panose="02020603050405020304" pitchFamily="18" charset="0"/>
              </a:rPr>
              <a:t>amounts.Gender</a:t>
            </a:r>
            <a:r>
              <a:rPr lang="en-US" sz="2000" dirty="0" smtClean="0">
                <a:latin typeface="Times New Roman" panose="02020603050405020304" pitchFamily="18" charset="0"/>
                <a:cs typeface="Times New Roman" panose="02020603050405020304" pitchFamily="18" charset="0"/>
              </a:rPr>
              <a:t> ,Age, Marital status distribution.</a:t>
            </a:r>
          </a:p>
          <a:p>
            <a:endParaRPr lang="en-US" dirty="0"/>
          </a:p>
        </p:txBody>
      </p:sp>
      <p:pic>
        <p:nvPicPr>
          <p:cNvPr id="3" name="Picture 2">
            <a:extLst>
              <a:ext uri="{FF2B5EF4-FFF2-40B4-BE49-F238E27FC236}">
                <a16:creationId xmlns="" xmlns:a16="http://schemas.microsoft.com/office/drawing/2014/main" id="{1A9673E2-EFFC-49AC-BCB7-413B1D64E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8068" y="2331076"/>
            <a:ext cx="4468969" cy="4286346"/>
          </a:xfrm>
          <a:prstGeom prst="rect">
            <a:avLst/>
          </a:prstGeom>
          <a:ln>
            <a:noFill/>
          </a:ln>
          <a:effectLst>
            <a:softEdge rad="112500"/>
          </a:effectLst>
        </p:spPr>
      </p:pic>
    </p:spTree>
    <p:extLst>
      <p:ext uri="{BB962C8B-B14F-4D97-AF65-F5344CB8AC3E}">
        <p14:creationId xmlns:p14="http://schemas.microsoft.com/office/powerpoint/2010/main" val="4049387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5819"/>
            <a:ext cx="11964473" cy="5262979"/>
          </a:xfrm>
          <a:prstGeom prst="rect">
            <a:avLst/>
          </a:prstGeom>
        </p:spPr>
        <p:txBody>
          <a:bodyPr wrap="square">
            <a:spAutoFit/>
          </a:bodyPr>
          <a:lstStyle/>
          <a:p>
            <a:pPr lvl="2"/>
            <a:r>
              <a:rPr lang="en-US" sz="2800" dirty="0" smtClean="0">
                <a:latin typeface="Times New Roman" panose="02020603050405020304" pitchFamily="18" charset="0"/>
                <a:cs typeface="Times New Roman" panose="02020603050405020304" pitchFamily="18" charset="0"/>
              </a:rPr>
              <a:t>Step 2: Data Collection</a:t>
            </a:r>
          </a:p>
          <a:p>
            <a:pPr lvl="2"/>
            <a:endParaRPr lang="en-US" sz="2000" dirty="0" smtClean="0"/>
          </a:p>
          <a:p>
            <a:pPr marL="1257300" lvl="2" indent="-342900">
              <a:lnSpc>
                <a:spcPct val="150000"/>
              </a:lnSpc>
              <a:buFont typeface="Wingdings" panose="05000000000000000000" pitchFamily="2" charset="2"/>
              <a:buChar char="q"/>
            </a:pPr>
            <a:r>
              <a:rPr lang="en-US" sz="2000" dirty="0" smtClean="0"/>
              <a:t>Data Format: '</a:t>
            </a:r>
            <a:r>
              <a:rPr lang="en-US" sz="2000" dirty="0" err="1" smtClean="0"/>
              <a:t>Diwali_Sale</a:t>
            </a:r>
            <a:r>
              <a:rPr lang="en-US" sz="2000" dirty="0" smtClean="0"/>
              <a:t>_ Data.csv’</a:t>
            </a:r>
          </a:p>
          <a:p>
            <a:pPr marL="1257300" lvl="2" indent="-342900" algn="just">
              <a:lnSpc>
                <a:spcPct val="150000"/>
              </a:lnSpc>
              <a:buFont typeface="Wingdings" panose="05000000000000000000" pitchFamily="2" charset="2"/>
              <a:buChar char="q"/>
            </a:pPr>
            <a:r>
              <a:rPr lang="en-US" sz="2000" dirty="0" smtClean="0"/>
              <a:t>Data Size: 1.3+ MB</a:t>
            </a:r>
          </a:p>
          <a:p>
            <a:pPr marL="1257300" lvl="2" indent="-342900" algn="just">
              <a:lnSpc>
                <a:spcPct val="150000"/>
              </a:lnSpc>
              <a:buFont typeface="Wingdings" panose="05000000000000000000" pitchFamily="2" charset="2"/>
              <a:buChar char="q"/>
            </a:pPr>
            <a:r>
              <a:rPr lang="en-US" sz="2000" dirty="0" smtClean="0"/>
              <a:t>Collection of measurements:</a:t>
            </a:r>
          </a:p>
          <a:p>
            <a:pPr marL="1428750" lvl="4" indent="-342900" algn="just">
              <a:lnSpc>
                <a:spcPct val="150000"/>
              </a:lnSpc>
              <a:buFont typeface="Wingdings" panose="05000000000000000000" pitchFamily="2" charset="2"/>
              <a:buChar char="ü"/>
            </a:pPr>
            <a:r>
              <a:rPr lang="en-US" sz="2000" dirty="0" smtClean="0"/>
              <a:t>Total No. of Columns: 15</a:t>
            </a:r>
          </a:p>
          <a:p>
            <a:pPr marL="1428750" lvl="4" indent="-342900" algn="just">
              <a:lnSpc>
                <a:spcPct val="150000"/>
              </a:lnSpc>
              <a:buFont typeface="Wingdings" panose="05000000000000000000" pitchFamily="2" charset="2"/>
              <a:buChar char="ü"/>
            </a:pPr>
            <a:r>
              <a:rPr lang="en-US" sz="2000" dirty="0" smtClean="0"/>
              <a:t>Total No. of Rows: 11250</a:t>
            </a:r>
          </a:p>
          <a:p>
            <a:pPr marL="1257300" lvl="2" indent="-342900" algn="just">
              <a:lnSpc>
                <a:spcPct val="150000"/>
              </a:lnSpc>
              <a:buFont typeface="Wingdings" panose="05000000000000000000" pitchFamily="2" charset="2"/>
              <a:buChar char="q"/>
            </a:pPr>
            <a:r>
              <a:rPr lang="en-US" sz="2000" dirty="0" smtClean="0"/>
              <a:t>Column Names:</a:t>
            </a:r>
          </a:p>
          <a:p>
            <a:pPr marL="1428750" lvl="4" indent="-342900" algn="just">
              <a:lnSpc>
                <a:spcPct val="150000"/>
              </a:lnSpc>
              <a:buFont typeface="Wingdings" panose="05000000000000000000" pitchFamily="2" charset="2"/>
              <a:buChar char="ü"/>
            </a:pPr>
            <a:r>
              <a:rPr lang="en-US" sz="2000" dirty="0" smtClean="0"/>
              <a:t>Numerical Data/Columns:'</a:t>
            </a:r>
            <a:r>
              <a:rPr lang="en-US" sz="2000" dirty="0" err="1" smtClean="0"/>
              <a:t>User_ID</a:t>
            </a:r>
            <a:r>
              <a:rPr lang="en-US" sz="2000" dirty="0" smtClean="0"/>
              <a:t>', '</a:t>
            </a:r>
            <a:r>
              <a:rPr lang="en-US" sz="2000" dirty="0" err="1" smtClean="0"/>
              <a:t>Age','Orders</a:t>
            </a:r>
            <a:r>
              <a:rPr lang="en-US" sz="2000" dirty="0" smtClean="0"/>
              <a:t>',’ </a:t>
            </a:r>
            <a:r>
              <a:rPr lang="en-US" sz="2000" dirty="0" err="1" smtClean="0"/>
              <a:t>Marital_Status</a:t>
            </a:r>
            <a:r>
              <a:rPr lang="en-US" sz="2000" dirty="0" smtClean="0"/>
              <a:t>’, 'Amount‘,’ Status’ </a:t>
            </a:r>
          </a:p>
          <a:p>
            <a:pPr marL="1428750" lvl="4" indent="-342900" algn="just">
              <a:lnSpc>
                <a:spcPct val="150000"/>
              </a:lnSpc>
              <a:buFont typeface="Wingdings" panose="05000000000000000000" pitchFamily="2" charset="2"/>
              <a:buChar char="ü"/>
            </a:pPr>
            <a:r>
              <a:rPr lang="en-US" sz="2000" dirty="0" smtClean="0"/>
              <a:t>Categorical Data/Columns: '</a:t>
            </a:r>
            <a:r>
              <a:rPr lang="en-US" sz="2000" dirty="0" err="1" smtClean="0"/>
              <a:t>Cust_name</a:t>
            </a:r>
            <a:r>
              <a:rPr lang="en-US" sz="2000" dirty="0" smtClean="0"/>
              <a:t>‘, ’ Gender’, 'Age Group‘, '</a:t>
            </a:r>
            <a:r>
              <a:rPr lang="en-US" sz="2000" dirty="0" err="1" smtClean="0"/>
              <a:t>Marital_Status</a:t>
            </a:r>
            <a:r>
              <a:rPr lang="en-US" sz="2000" dirty="0" smtClean="0"/>
              <a:t>', 'State’, 'Zone', 'Occupation', '</a:t>
            </a:r>
            <a:r>
              <a:rPr lang="en-US" sz="2000" dirty="0" err="1" smtClean="0"/>
              <a:t>Product_Category</a:t>
            </a:r>
            <a:r>
              <a:rPr lang="en-US" sz="2000" dirty="0" smtClean="0"/>
              <a:t>‘, '</a:t>
            </a:r>
            <a:r>
              <a:rPr lang="en-US" sz="2000" dirty="0" err="1" smtClean="0"/>
              <a:t>Product_ID</a:t>
            </a:r>
            <a:r>
              <a:rPr lang="en-US" sz="2000" dirty="0" smtClean="0"/>
              <a:t>’,</a:t>
            </a:r>
          </a:p>
          <a:p>
            <a:pPr lvl="2"/>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5038" y="103031"/>
            <a:ext cx="6027312" cy="3388708"/>
          </a:xfrm>
          <a:prstGeom prst="rect">
            <a:avLst/>
          </a:prstGeom>
        </p:spPr>
      </p:pic>
    </p:spTree>
    <p:extLst>
      <p:ext uri="{BB962C8B-B14F-4D97-AF65-F5344CB8AC3E}">
        <p14:creationId xmlns:p14="http://schemas.microsoft.com/office/powerpoint/2010/main" val="353361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6670" y="521745"/>
            <a:ext cx="11114468" cy="5570756"/>
          </a:xfrm>
          <a:prstGeom prst="rect">
            <a:avLst/>
          </a:prstGeom>
        </p:spPr>
        <p:txBody>
          <a:bodyPr wrap="square">
            <a:spAutoFit/>
          </a:bodyPr>
          <a:lstStyle/>
          <a:p>
            <a:pPr algn="ctr"/>
            <a:r>
              <a:rPr lang="en-US" sz="2800" dirty="0" smtClean="0">
                <a:latin typeface="Times New Roman" panose="02020603050405020304" pitchFamily="18" charset="0"/>
                <a:cs typeface="Times New Roman" panose="02020603050405020304" pitchFamily="18" charset="0"/>
              </a:rPr>
              <a:t>Step 3: Data Cleaning</a:t>
            </a:r>
          </a:p>
          <a:p>
            <a:pPr algn="ctr"/>
            <a:endParaRPr lang="en-US" sz="28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Data cleaning process is done by using ETL (Extract, Transform, Load) technique.</a:t>
            </a:r>
          </a:p>
          <a:p>
            <a:pPr marL="342900" indent="-342900" algn="just">
              <a:lnSpc>
                <a:spcPct val="15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Extract: Extract the data from file in csv, </a:t>
            </a:r>
            <a:r>
              <a:rPr lang="en-US" sz="2000" dirty="0" err="1" smtClean="0">
                <a:latin typeface="Times New Roman" panose="02020603050405020304" pitchFamily="18" charset="0"/>
                <a:cs typeface="Times New Roman" panose="02020603050405020304" pitchFamily="18" charset="0"/>
              </a:rPr>
              <a:t>sql</a:t>
            </a:r>
            <a:r>
              <a:rPr lang="en-US" sz="2000" dirty="0" smtClean="0">
                <a:latin typeface="Times New Roman" panose="02020603050405020304" pitchFamily="18" charset="0"/>
                <a:cs typeface="Times New Roman" panose="02020603050405020304" pitchFamily="18" charset="0"/>
              </a:rPr>
              <a:t> format of file.</a:t>
            </a:r>
          </a:p>
          <a:p>
            <a:pPr marL="342900" indent="-342900" algn="just">
              <a:lnSpc>
                <a:spcPct val="15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Transform: Transform is nothing but modify or change the data. In this step we clean all the data, to find missing values and filled them using python libraries. So new values are added to the existed raw data and to make it clean.</a:t>
            </a:r>
          </a:p>
          <a:p>
            <a:pPr marL="342900" indent="-342900" algn="just">
              <a:lnSpc>
                <a:spcPct val="15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Load: Load or upload the cleaned data into database.</a:t>
            </a:r>
          </a:p>
          <a:p>
            <a:pPr algn="just">
              <a:lnSpc>
                <a:spcPct val="150000"/>
              </a:lnSpc>
            </a:pPr>
            <a:r>
              <a:rPr lang="en-US" sz="2000" dirty="0" smtClean="0">
                <a:latin typeface="Times New Roman" panose="02020603050405020304" pitchFamily="18" charset="0"/>
                <a:cs typeface="Times New Roman" panose="02020603050405020304" pitchFamily="18" charset="0"/>
              </a:rPr>
              <a:t>Data cleaning is done by using Python in </a:t>
            </a:r>
            <a:r>
              <a:rPr lang="en-US" sz="2000" dirty="0" err="1" smtClean="0">
                <a:latin typeface="Times New Roman" panose="02020603050405020304" pitchFamily="18" charset="0"/>
                <a:cs typeface="Times New Roman" panose="02020603050405020304" pitchFamily="18" charset="0"/>
              </a:rPr>
              <a:t>Jupyter</a:t>
            </a:r>
            <a:r>
              <a:rPr lang="en-US" sz="2000" dirty="0" smtClean="0">
                <a:latin typeface="Times New Roman" panose="02020603050405020304" pitchFamily="18" charset="0"/>
                <a:cs typeface="Times New Roman" panose="02020603050405020304" pitchFamily="18" charset="0"/>
              </a:rPr>
              <a:t> Notebook</a:t>
            </a:r>
          </a:p>
          <a:p>
            <a:pPr marL="342900" indent="-342900" algn="just">
              <a:lnSpc>
                <a:spcPct val="150000"/>
              </a:lnSpc>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By using pandas library we accessed the data / read the file using following code:</a:t>
            </a:r>
          </a:p>
          <a:p>
            <a:pPr marL="800100" lvl="1" indent="-342900" algn="just">
              <a:lnSpc>
                <a:spcPct val="150000"/>
              </a:lnSpc>
              <a:buFont typeface="Wingdings" panose="05000000000000000000" pitchFamily="2" charset="2"/>
              <a:buChar char="ü"/>
            </a:pPr>
            <a:r>
              <a:rPr lang="en-US" sz="2000" dirty="0" err="1" smtClean="0">
                <a:latin typeface="Times New Roman" panose="02020603050405020304" pitchFamily="18" charset="0"/>
                <a:cs typeface="Times New Roman" panose="02020603050405020304" pitchFamily="18" charset="0"/>
              </a:rPr>
              <a:t>df</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pd.read_csv</a:t>
            </a:r>
            <a:r>
              <a:rPr lang="en-US" sz="2000" dirty="0" smtClean="0">
                <a:latin typeface="Times New Roman" panose="02020603050405020304" pitchFamily="18" charset="0"/>
                <a:cs typeface="Times New Roman" panose="02020603050405020304" pitchFamily="18" charset="0"/>
              </a:rPr>
              <a:t>(‘</a:t>
            </a:r>
            <a:r>
              <a:rPr lang="en-US" sz="2000" dirty="0" smtClean="0"/>
              <a:t>'Diwali_Sale_Data.csv</a:t>
            </a:r>
            <a:r>
              <a:rPr lang="en-US" sz="2000" dirty="0" smtClean="0">
                <a:latin typeface="Times New Roman" panose="02020603050405020304" pitchFamily="18" charset="0"/>
                <a:cs typeface="Times New Roman" panose="02020603050405020304" pitchFamily="18" charset="0"/>
              </a:rPr>
              <a:t>’)</a:t>
            </a:r>
          </a:p>
          <a:p>
            <a:pPr marL="800100" lvl="1" indent="-342900" algn="just">
              <a:lnSpc>
                <a:spcPct val="150000"/>
              </a:lnSpc>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Here </a:t>
            </a:r>
            <a:r>
              <a:rPr lang="en-US" sz="2000" dirty="0" err="1" smtClean="0">
                <a:latin typeface="Times New Roman" panose="02020603050405020304" pitchFamily="18" charset="0"/>
                <a:cs typeface="Times New Roman" panose="02020603050405020304" pitchFamily="18" charset="0"/>
              </a:rPr>
              <a:t>df</a:t>
            </a:r>
            <a:r>
              <a:rPr lang="en-US" sz="2000" dirty="0" smtClean="0">
                <a:latin typeface="Times New Roman" panose="02020603050405020304" pitchFamily="18" charset="0"/>
                <a:cs typeface="Times New Roman" panose="02020603050405020304" pitchFamily="18" charset="0"/>
              </a:rPr>
              <a:t> is a variable in which data is stored to perform operations, </a:t>
            </a:r>
            <a:r>
              <a:rPr lang="en-US" sz="2000" dirty="0" err="1" smtClean="0">
                <a:latin typeface="Times New Roman" panose="02020603050405020304" pitchFamily="18" charset="0"/>
                <a:cs typeface="Times New Roman" panose="02020603050405020304" pitchFamily="18" charset="0"/>
              </a:rPr>
              <a:t>pd</a:t>
            </a:r>
            <a:r>
              <a:rPr lang="en-US" sz="2000" dirty="0" smtClean="0">
                <a:latin typeface="Times New Roman" panose="02020603050405020304" pitchFamily="18" charset="0"/>
                <a:cs typeface="Times New Roman" panose="02020603050405020304" pitchFamily="18" charset="0"/>
              </a:rPr>
              <a:t> refers to pandas.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1468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9549" y="527547"/>
            <a:ext cx="11011436" cy="6370975"/>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Using df.info() we check total numbers of columns and rows present in our dataset.</a:t>
            </a:r>
          </a:p>
          <a:p>
            <a:pPr marL="342900" lvl="4" indent="-342900" algn="just">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In this Diwali sales data we have total 15 columns and </a:t>
            </a:r>
            <a:r>
              <a:rPr lang="en-US" dirty="0" smtClean="0"/>
              <a:t>11250</a:t>
            </a:r>
            <a:r>
              <a:rPr lang="en-US" sz="2000" dirty="0" smtClean="0"/>
              <a:t> </a:t>
            </a:r>
            <a:r>
              <a:rPr lang="en-US" dirty="0" smtClean="0">
                <a:latin typeface="Times New Roman" panose="02020603050405020304" pitchFamily="18" charset="0"/>
                <a:cs typeface="Times New Roman" panose="02020603050405020304" pitchFamily="18" charset="0"/>
              </a:rPr>
              <a:t>rows in which 15 columns have </a:t>
            </a:r>
            <a:r>
              <a:rPr lang="en-US" dirty="0" err="1" smtClean="0">
                <a:latin typeface="Times New Roman" panose="02020603050405020304" pitchFamily="18" charset="0"/>
                <a:cs typeface="Times New Roman" panose="02020603050405020304" pitchFamily="18" charset="0"/>
              </a:rPr>
              <a:t>numeIn</a:t>
            </a:r>
            <a:r>
              <a:rPr lang="en-US" dirty="0" smtClean="0">
                <a:latin typeface="Times New Roman" panose="02020603050405020304" pitchFamily="18" charset="0"/>
                <a:cs typeface="Times New Roman" panose="02020603050405020304" pitchFamily="18" charset="0"/>
              </a:rPr>
              <a:t> this column we have 175 rows of null values and in tenure column have 2 rows of null values.</a:t>
            </a:r>
          </a:p>
          <a:p>
            <a:pPr marL="342900" indent="-342900" algn="just">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We used </a:t>
            </a:r>
            <a:r>
              <a:rPr lang="en-US" dirty="0" err="1" smtClean="0">
                <a:latin typeface="Times New Roman" panose="02020603050405020304" pitchFamily="18" charset="0"/>
                <a:cs typeface="Times New Roman" panose="02020603050405020304" pitchFamily="18" charset="0"/>
              </a:rPr>
              <a:t>Scikit</a:t>
            </a:r>
            <a:r>
              <a:rPr lang="en-US" dirty="0" smtClean="0">
                <a:latin typeface="Times New Roman" panose="02020603050405020304" pitchFamily="18" charset="0"/>
                <a:cs typeface="Times New Roman" panose="02020603050405020304" pitchFamily="18" charset="0"/>
              </a:rPr>
              <a:t>-learn library to fill the missing values in the columns. Gender column containing only male &amp; female so we used mode (most frequent) method to fill the null values. Considering </a:t>
            </a:r>
            <a:r>
              <a:rPr lang="en-US" dirty="0" err="1" smtClean="0">
                <a:latin typeface="Times New Roman" panose="02020603050405020304" pitchFamily="18" charset="0"/>
                <a:cs typeface="Times New Roman" panose="02020603050405020304" pitchFamily="18" charset="0"/>
              </a:rPr>
              <a:t>rical</a:t>
            </a:r>
            <a:r>
              <a:rPr lang="en-US" dirty="0" smtClean="0">
                <a:latin typeface="Times New Roman" panose="02020603050405020304" pitchFamily="18" charset="0"/>
                <a:cs typeface="Times New Roman" panose="02020603050405020304" pitchFamily="18" charset="0"/>
              </a:rPr>
              <a:t> data and remaining 1 is categorical data.</a:t>
            </a:r>
          </a:p>
          <a:p>
            <a:pPr marL="342900" indent="-342900" algn="just">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Created Plotting </a:t>
            </a:r>
            <a:r>
              <a:rPr lang="en-US" dirty="0">
                <a:latin typeface="Times New Roman" panose="02020603050405020304" pitchFamily="18" charset="0"/>
                <a:cs typeface="Times New Roman" panose="02020603050405020304" pitchFamily="18" charset="0"/>
              </a:rPr>
              <a:t>a bar chart for gender and it's </a:t>
            </a:r>
            <a:r>
              <a:rPr lang="en-US" dirty="0" smtClean="0">
                <a:latin typeface="Times New Roman" panose="02020603050405020304" pitchFamily="18" charset="0"/>
                <a:cs typeface="Times New Roman" panose="02020603050405020304" pitchFamily="18" charset="0"/>
              </a:rPr>
              <a:t>count.</a:t>
            </a:r>
          </a:p>
          <a:p>
            <a:pPr marL="342900" indent="-342900" algn="just">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Created Plotting </a:t>
            </a:r>
            <a:r>
              <a:rPr lang="en-US" dirty="0">
                <a:latin typeface="Times New Roman" panose="02020603050405020304" pitchFamily="18" charset="0"/>
                <a:cs typeface="Times New Roman" panose="02020603050405020304" pitchFamily="18" charset="0"/>
              </a:rPr>
              <a:t>a bar chart for Gender </a:t>
            </a:r>
            <a:r>
              <a:rPr lang="en-US" dirty="0" err="1">
                <a:latin typeface="Times New Roman" panose="02020603050405020304" pitchFamily="18" charset="0"/>
                <a:cs typeface="Times New Roman" panose="02020603050405020304" pitchFamily="18" charset="0"/>
              </a:rPr>
              <a:t>Vs</a:t>
            </a:r>
            <a:r>
              <a:rPr lang="en-US" dirty="0">
                <a:latin typeface="Times New Roman" panose="02020603050405020304" pitchFamily="18" charset="0"/>
                <a:cs typeface="Times New Roman" panose="02020603050405020304" pitchFamily="18" charset="0"/>
              </a:rPr>
              <a:t> Total </a:t>
            </a:r>
            <a:r>
              <a:rPr lang="en-US" dirty="0" smtClean="0">
                <a:latin typeface="Times New Roman" panose="02020603050405020304" pitchFamily="18" charset="0"/>
                <a:cs typeface="Times New Roman" panose="02020603050405020304" pitchFamily="18" charset="0"/>
              </a:rPr>
              <a:t>Amount and Age and Gender.</a:t>
            </a:r>
          </a:p>
          <a:p>
            <a:pPr marL="342900" indent="-342900" algn="just">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Created Plotting a bar chart total </a:t>
            </a:r>
            <a:r>
              <a:rPr lang="en-US" dirty="0">
                <a:latin typeface="Times New Roman" panose="02020603050405020304" pitchFamily="18" charset="0"/>
                <a:cs typeface="Times New Roman" panose="02020603050405020304" pitchFamily="18" charset="0"/>
              </a:rPr>
              <a:t>Amount </a:t>
            </a:r>
            <a:r>
              <a:rPr lang="en-US" dirty="0" err="1">
                <a:latin typeface="Times New Roman" panose="02020603050405020304" pitchFamily="18" charset="0"/>
                <a:cs typeface="Times New Roman" panose="02020603050405020304" pitchFamily="18" charset="0"/>
              </a:rPr>
              <a:t>Vs</a:t>
            </a:r>
            <a:r>
              <a:rPr lang="en-US" dirty="0">
                <a:latin typeface="Times New Roman" panose="02020603050405020304" pitchFamily="18" charset="0"/>
                <a:cs typeface="Times New Roman" panose="02020603050405020304" pitchFamily="18" charset="0"/>
              </a:rPr>
              <a:t> Age </a:t>
            </a:r>
            <a:r>
              <a:rPr lang="en-US" dirty="0" smtClean="0">
                <a:latin typeface="Times New Roman" panose="02020603050405020304" pitchFamily="18" charset="0"/>
                <a:cs typeface="Times New Roman" panose="02020603050405020304" pitchFamily="18" charset="0"/>
              </a:rPr>
              <a:t>Group.</a:t>
            </a:r>
          </a:p>
          <a:p>
            <a:pPr marL="342900" indent="-342900" algn="just">
              <a:lnSpc>
                <a:spcPct val="150000"/>
              </a:lnSpc>
              <a:buFont typeface="Wingdings" panose="05000000000000000000" pitchFamily="2" charset="2"/>
              <a:buChar char="q"/>
            </a:pPr>
            <a:r>
              <a:rPr lang="en-US" dirty="0" err="1" smtClean="0">
                <a:latin typeface="Times New Roman" panose="02020603050405020304" pitchFamily="18" charset="0"/>
                <a:cs typeface="Times New Roman" panose="02020603050405020304" pitchFamily="18" charset="0"/>
              </a:rPr>
              <a:t>Crteated</a:t>
            </a:r>
            <a:r>
              <a:rPr lang="en-US" dirty="0" smtClean="0">
                <a:latin typeface="Times New Roman" panose="02020603050405020304" pitchFamily="18" charset="0"/>
                <a:cs typeface="Times New Roman" panose="02020603050405020304" pitchFamily="18" charset="0"/>
              </a:rPr>
              <a:t> Plotting a bar chart Total </a:t>
            </a:r>
            <a:r>
              <a:rPr lang="en-US" dirty="0">
                <a:latin typeface="Times New Roman" panose="02020603050405020304" pitchFamily="18" charset="0"/>
                <a:cs typeface="Times New Roman" panose="02020603050405020304" pitchFamily="18" charset="0"/>
              </a:rPr>
              <a:t>number of orders from top 10 </a:t>
            </a:r>
            <a:r>
              <a:rPr lang="en-US" dirty="0" smtClean="0">
                <a:latin typeface="Times New Roman" panose="02020603050405020304" pitchFamily="18" charset="0"/>
                <a:cs typeface="Times New Roman" panose="02020603050405020304" pitchFamily="18" charset="0"/>
              </a:rPr>
              <a:t>States.</a:t>
            </a:r>
          </a:p>
          <a:p>
            <a:pPr marL="342900" indent="-342900" algn="just">
              <a:lnSpc>
                <a:spcPct val="150000"/>
              </a:lnSpc>
              <a:buFont typeface="Wingdings" panose="05000000000000000000" pitchFamily="2" charset="2"/>
              <a:buChar char="q"/>
            </a:pPr>
            <a:r>
              <a:rPr lang="en-US" dirty="0" err="1">
                <a:latin typeface="Times New Roman" panose="02020603050405020304" pitchFamily="18" charset="0"/>
                <a:cs typeface="Times New Roman" panose="02020603050405020304" pitchFamily="18" charset="0"/>
              </a:rPr>
              <a:t>Crteated</a:t>
            </a:r>
            <a:r>
              <a:rPr lang="en-US" dirty="0">
                <a:latin typeface="Times New Roman" panose="02020603050405020304" pitchFamily="18" charset="0"/>
                <a:cs typeface="Times New Roman" panose="02020603050405020304" pitchFamily="18" charset="0"/>
              </a:rPr>
              <a:t> Plotting a bar </a:t>
            </a:r>
            <a:r>
              <a:rPr lang="en-US" dirty="0" smtClean="0">
                <a:latin typeface="Times New Roman" panose="02020603050405020304" pitchFamily="18" charset="0"/>
                <a:cs typeface="Times New Roman" panose="02020603050405020304" pitchFamily="18" charset="0"/>
              </a:rPr>
              <a:t>chart </a:t>
            </a:r>
            <a:r>
              <a:rPr lang="en-US" dirty="0">
                <a:latin typeface="Times New Roman" panose="02020603050405020304" pitchFamily="18" charset="0"/>
                <a:cs typeface="Times New Roman" panose="02020603050405020304" pitchFamily="18" charset="0"/>
              </a:rPr>
              <a:t>total Amount\Sales from top 10 state</a:t>
            </a:r>
            <a:r>
              <a:rPr lang="en-US"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q"/>
            </a:pPr>
            <a:r>
              <a:rPr lang="en-US" dirty="0" err="1">
                <a:latin typeface="Times New Roman" panose="02020603050405020304" pitchFamily="18" charset="0"/>
                <a:cs typeface="Times New Roman" panose="02020603050405020304" pitchFamily="18" charset="0"/>
              </a:rPr>
              <a:t>Crteated</a:t>
            </a:r>
            <a:r>
              <a:rPr lang="en-US" dirty="0">
                <a:latin typeface="Times New Roman" panose="02020603050405020304" pitchFamily="18" charset="0"/>
                <a:cs typeface="Times New Roman" panose="02020603050405020304" pitchFamily="18" charset="0"/>
              </a:rPr>
              <a:t> Plotting a bar </a:t>
            </a:r>
            <a:r>
              <a:rPr lang="en-US" dirty="0" smtClean="0">
                <a:latin typeface="Times New Roman" panose="02020603050405020304" pitchFamily="18" charset="0"/>
                <a:cs typeface="Times New Roman" panose="02020603050405020304" pitchFamily="18" charset="0"/>
              </a:rPr>
              <a:t>chart for </a:t>
            </a:r>
            <a:r>
              <a:rPr lang="en-US" dirty="0">
                <a:latin typeface="Times New Roman" panose="02020603050405020304" pitchFamily="18" charset="0"/>
                <a:cs typeface="Times New Roman" panose="02020603050405020304" pitchFamily="18" charset="0"/>
              </a:rPr>
              <a:t>Marital </a:t>
            </a:r>
            <a:r>
              <a:rPr lang="en-US" dirty="0" smtClean="0">
                <a:latin typeface="Times New Roman" panose="02020603050405020304" pitchFamily="18" charset="0"/>
                <a:cs typeface="Times New Roman" panose="02020603050405020304" pitchFamily="18" charset="0"/>
              </a:rPr>
              <a:t>Status </a:t>
            </a:r>
            <a:r>
              <a:rPr lang="en-US" dirty="0" err="1" smtClean="0">
                <a:latin typeface="Times New Roman" panose="02020603050405020304" pitchFamily="18" charset="0"/>
                <a:cs typeface="Times New Roman" panose="02020603050405020304" pitchFamily="18" charset="0"/>
              </a:rPr>
              <a:t>vs</a:t>
            </a:r>
            <a:r>
              <a:rPr lang="en-US" dirty="0" smtClean="0">
                <a:latin typeface="Times New Roman" panose="02020603050405020304" pitchFamily="18" charset="0"/>
                <a:cs typeface="Times New Roman" panose="02020603050405020304" pitchFamily="18" charset="0"/>
              </a:rPr>
              <a:t> Amount.</a:t>
            </a:r>
          </a:p>
          <a:p>
            <a:pPr marL="342900" indent="-342900" algn="just">
              <a:lnSpc>
                <a:spcPct val="150000"/>
              </a:lnSpc>
              <a:buFont typeface="Wingdings" panose="05000000000000000000" pitchFamily="2" charset="2"/>
              <a:buChar char="q"/>
            </a:pPr>
            <a:r>
              <a:rPr lang="en-US" dirty="0" err="1">
                <a:latin typeface="Times New Roman" panose="02020603050405020304" pitchFamily="18" charset="0"/>
                <a:cs typeface="Times New Roman" panose="02020603050405020304" pitchFamily="18" charset="0"/>
              </a:rPr>
              <a:t>Crteated</a:t>
            </a:r>
            <a:r>
              <a:rPr lang="en-US" dirty="0">
                <a:latin typeface="Times New Roman" panose="02020603050405020304" pitchFamily="18" charset="0"/>
                <a:cs typeface="Times New Roman" panose="02020603050405020304" pitchFamily="18" charset="0"/>
              </a:rPr>
              <a:t> Plotting a bar </a:t>
            </a:r>
            <a:r>
              <a:rPr lang="en-US" dirty="0" smtClean="0">
                <a:latin typeface="Times New Roman" panose="02020603050405020304" pitchFamily="18" charset="0"/>
                <a:cs typeface="Times New Roman" panose="02020603050405020304" pitchFamily="18" charset="0"/>
              </a:rPr>
              <a:t>chart Occupation</a:t>
            </a:r>
            <a:r>
              <a:rPr lang="en-US" dirty="0">
                <a:latin typeface="Times New Roman" panose="02020603050405020304" pitchFamily="18" charset="0"/>
                <a:cs typeface="Times New Roman" panose="02020603050405020304" pitchFamily="18" charset="0"/>
              </a:rPr>
              <a:t>, Product </a:t>
            </a:r>
            <a:r>
              <a:rPr lang="en-US" dirty="0" err="1" smtClean="0">
                <a:latin typeface="Times New Roman" panose="02020603050405020304" pitchFamily="18" charset="0"/>
                <a:cs typeface="Times New Roman" panose="02020603050405020304" pitchFamily="18" charset="0"/>
              </a:rPr>
              <a:t>Categeory</a:t>
            </a:r>
            <a:r>
              <a:rPr lang="en-US" dirty="0">
                <a:latin typeface="Times New Roman" panose="02020603050405020304" pitchFamily="18" charset="0"/>
                <a:cs typeface="Times New Roman" panose="02020603050405020304" pitchFamily="18" charset="0"/>
              </a:rPr>
              <a:t>, Top 10 most sold </a:t>
            </a:r>
            <a:r>
              <a:rPr lang="en-US" dirty="0" smtClean="0">
                <a:latin typeface="Times New Roman" panose="02020603050405020304" pitchFamily="18" charset="0"/>
                <a:cs typeface="Times New Roman" panose="02020603050405020304" pitchFamily="18" charset="0"/>
              </a:rPr>
              <a:t>products.</a:t>
            </a:r>
          </a:p>
          <a:p>
            <a:pPr marL="342900" indent="-342900" algn="just">
              <a:lnSpc>
                <a:spcPct val="150000"/>
              </a:lnSpc>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788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714915" cy="312160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915" y="62967"/>
            <a:ext cx="2799524" cy="299567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4440" y="62967"/>
            <a:ext cx="2784106" cy="278326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7361" y="62967"/>
            <a:ext cx="2924639" cy="2689225"/>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335" y="2846231"/>
            <a:ext cx="3337651" cy="2923504"/>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8844" y="2846231"/>
            <a:ext cx="3810782" cy="2810267"/>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7484" y="2657544"/>
            <a:ext cx="4190301" cy="3300878"/>
          </a:xfrm>
          <a:prstGeom prst="rect">
            <a:avLst/>
          </a:prstGeom>
        </p:spPr>
      </p:pic>
    </p:spTree>
    <p:extLst>
      <p:ext uri="{BB962C8B-B14F-4D97-AF65-F5344CB8AC3E}">
        <p14:creationId xmlns:p14="http://schemas.microsoft.com/office/powerpoint/2010/main" val="1970768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522</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15</cp:revision>
  <dcterms:created xsi:type="dcterms:W3CDTF">2024-01-26T13:24:27Z</dcterms:created>
  <dcterms:modified xsi:type="dcterms:W3CDTF">2024-02-03T14:01:35Z</dcterms:modified>
</cp:coreProperties>
</file>