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76FF41-47CC-4291-89E9-EBBB54CF3DB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38023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76FF41-47CC-4291-89E9-EBBB54CF3DB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348226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76FF41-47CC-4291-89E9-EBBB54CF3DB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311431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76FF41-47CC-4291-89E9-EBBB54CF3DB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60964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76FF41-47CC-4291-89E9-EBBB54CF3DBD}"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12736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76FF41-47CC-4291-89E9-EBBB54CF3DB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166391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76FF41-47CC-4291-89E9-EBBB54CF3DBD}"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162176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76FF41-47CC-4291-89E9-EBBB54CF3DBD}"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275454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6FF41-47CC-4291-89E9-EBBB54CF3DBD}"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12654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FF41-47CC-4291-89E9-EBBB54CF3DB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300030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6FF41-47CC-4291-89E9-EBBB54CF3DBD}"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D0692-9186-4600-8102-9C6543BB8061}" type="slidenum">
              <a:rPr lang="en-IN" smtClean="0"/>
              <a:t>‹#›</a:t>
            </a:fld>
            <a:endParaRPr lang="en-IN"/>
          </a:p>
        </p:txBody>
      </p:sp>
    </p:spTree>
    <p:extLst>
      <p:ext uri="{BB962C8B-B14F-4D97-AF65-F5344CB8AC3E}">
        <p14:creationId xmlns:p14="http://schemas.microsoft.com/office/powerpoint/2010/main" val="245612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6FF41-47CC-4291-89E9-EBBB54CF3DBD}" type="datetimeFigureOut">
              <a:rPr lang="en-IN" smtClean="0"/>
              <a:t>03-02-2024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D0692-9186-4600-8102-9C6543BB8061}" type="slidenum">
              <a:rPr lang="en-IN" smtClean="0"/>
              <a:t>‹#›</a:t>
            </a:fld>
            <a:endParaRPr lang="en-IN"/>
          </a:p>
        </p:txBody>
      </p:sp>
    </p:spTree>
    <p:extLst>
      <p:ext uri="{BB962C8B-B14F-4D97-AF65-F5344CB8AC3E}">
        <p14:creationId xmlns:p14="http://schemas.microsoft.com/office/powerpoint/2010/main" val="1771084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a:extLst>
              <a:ext uri="{FF2B5EF4-FFF2-40B4-BE49-F238E27FC236}">
                <a16:creationId xmlns="" xmlns:a16="http://schemas.microsoft.com/office/drawing/2014/main" id="{BD760D2B-40E9-4673-A1A5-AEB70BD2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4614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1" y="129621"/>
            <a:ext cx="11243256" cy="1015663"/>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Step 5: Creating Dashboard</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create Dashboard, different types of charts are used in the Super Store Sales  data analysis dashboard creation.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30" y="1468192"/>
            <a:ext cx="8464248" cy="4951417"/>
          </a:xfrm>
          <a:prstGeom prst="rect">
            <a:avLst/>
          </a:prstGeom>
        </p:spPr>
      </p:pic>
    </p:spTree>
    <p:extLst>
      <p:ext uri="{BB962C8B-B14F-4D97-AF65-F5344CB8AC3E}">
        <p14:creationId xmlns:p14="http://schemas.microsoft.com/office/powerpoint/2010/main" val="406958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527" y="2305616"/>
            <a:ext cx="9105363" cy="2092881"/>
          </a:xfrm>
          <a:prstGeom prst="rect">
            <a:avLst/>
          </a:prstGeom>
        </p:spPr>
        <p:txBody>
          <a:bodyPr wrap="square">
            <a:spAutoFit/>
          </a:bodyPr>
          <a:lstStyle/>
          <a:p>
            <a:r>
              <a:rPr lang="en-US" sz="3200" dirty="0" smtClean="0">
                <a:solidFill>
                  <a:srgbClr val="002060"/>
                </a:solidFill>
                <a:latin typeface="Times New Roman" panose="02020603050405020304" pitchFamily="18" charset="0"/>
                <a:cs typeface="Times New Roman" panose="02020603050405020304" pitchFamily="18" charset="0"/>
              </a:rPr>
              <a:t>Conclusion:</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Highest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sales done in </a:t>
            </a:r>
            <a:r>
              <a:rPr lang="en-US" sz="2000" dirty="0" smtClean="0">
                <a:latin typeface="Times New Roman" panose="02020603050405020304" pitchFamily="18" charset="0"/>
                <a:cs typeface="Times New Roman" panose="02020603050405020304" pitchFamily="18" charset="0"/>
              </a:rPr>
              <a:t>September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December , highest </a:t>
            </a:r>
            <a:r>
              <a:rPr lang="en-US" sz="2000" dirty="0">
                <a:latin typeface="Times New Roman" panose="02020603050405020304" pitchFamily="18" charset="0"/>
                <a:cs typeface="Times New Roman" panose="02020603050405020304" pitchFamily="18" charset="0"/>
              </a:rPr>
              <a:t>profit got in </a:t>
            </a:r>
            <a:r>
              <a:rPr lang="en-US" sz="2000" dirty="0" smtClean="0">
                <a:latin typeface="Times New Roman" panose="02020603050405020304" pitchFamily="18" charset="0"/>
                <a:cs typeface="Times New Roman" panose="02020603050405020304" pitchFamily="18" charset="0"/>
              </a:rPr>
              <a:t>October </a:t>
            </a:r>
            <a:r>
              <a:rPr lang="en-US" sz="2000" dirty="0">
                <a:latin typeface="Times New Roman" panose="02020603050405020304" pitchFamily="18" charset="0"/>
                <a:cs typeface="Times New Roman" panose="02020603050405020304" pitchFamily="18" charset="0"/>
              </a:rPr>
              <a:t>and December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months. </a:t>
            </a:r>
            <a:r>
              <a:rPr lang="en-US" sz="2000" dirty="0" smtClean="0">
                <a:latin typeface="Times New Roman" panose="02020603050405020304" pitchFamily="18" charset="0"/>
                <a:cs typeface="Times New Roman" panose="02020603050405020304" pitchFamily="18" charset="0"/>
              </a:rPr>
              <a:t>Highest Payments are done in cash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delivery and lowest </a:t>
            </a:r>
            <a:r>
              <a:rPr lang="en-US" sz="2000" dirty="0">
                <a:latin typeface="Times New Roman" panose="02020603050405020304" pitchFamily="18" charset="0"/>
                <a:cs typeface="Times New Roman" panose="02020603050405020304" pitchFamily="18" charset="0"/>
              </a:rPr>
              <a:t>payment </a:t>
            </a:r>
            <a:r>
              <a:rPr lang="en-US" sz="2000" dirty="0" smtClean="0">
                <a:latin typeface="Times New Roman" panose="02020603050405020304" pitchFamily="18" charset="0"/>
                <a:cs typeface="Times New Roman" panose="02020603050405020304" pitchFamily="18" charset="0"/>
              </a:rPr>
              <a:t>are </a:t>
            </a:r>
            <a:r>
              <a:rPr lang="en-US" sz="2000" dirty="0">
                <a:latin typeface="Times New Roman" panose="02020603050405020304" pitchFamily="18" charset="0"/>
                <a:cs typeface="Times New Roman" panose="02020603050405020304" pitchFamily="18" charset="0"/>
              </a:rPr>
              <a:t>done </a:t>
            </a:r>
            <a:r>
              <a:rPr lang="en-US" sz="2000" dirty="0" smtClean="0">
                <a:latin typeface="Times New Roman" panose="02020603050405020304" pitchFamily="18" charset="0"/>
                <a:cs typeface="Times New Roman" panose="02020603050405020304" pitchFamily="18" charset="0"/>
              </a:rPr>
              <a:t>by cards. To improve sales provide offers/coupons </a:t>
            </a:r>
            <a:r>
              <a:rPr lang="en-US" sz="2000" dirty="0">
                <a:latin typeface="Times New Roman" panose="02020603050405020304" pitchFamily="18" charset="0"/>
                <a:cs typeface="Times New Roman" panose="02020603050405020304" pitchFamily="18" charset="0"/>
              </a:rPr>
              <a:t>who are paying </a:t>
            </a:r>
            <a:r>
              <a:rPr lang="en-US" sz="2000">
                <a:latin typeface="Times New Roman" panose="02020603050405020304" pitchFamily="18" charset="0"/>
                <a:cs typeface="Times New Roman" panose="02020603050405020304" pitchFamily="18" charset="0"/>
              </a:rPr>
              <a:t>through </a:t>
            </a:r>
            <a:r>
              <a:rPr lang="en-US" sz="2000" smtClean="0">
                <a:latin typeface="Times New Roman" panose="02020603050405020304" pitchFamily="18" charset="0"/>
                <a:cs typeface="Times New Roman" panose="02020603050405020304" pitchFamily="18" charset="0"/>
              </a:rPr>
              <a:t>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4" y="1081833"/>
            <a:ext cx="11075831" cy="4062651"/>
          </a:xfrm>
          <a:prstGeom prst="rect">
            <a:avLst/>
          </a:prstGeom>
        </p:spPr>
        <p:txBody>
          <a:bodyPr wrap="square">
            <a:spAutoFit/>
          </a:bodyPr>
          <a:lstStyle/>
          <a:p>
            <a:pPr>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is a different types of information formatted in a particular manner or Data is a collection of information present in the form of History, Past records or Present records.</a:t>
            </a:r>
          </a:p>
          <a:p>
            <a:pPr algn="just">
              <a:lnSpc>
                <a:spcPct val="150000"/>
              </a:lnSpc>
            </a:pPr>
            <a:r>
              <a:rPr lang="en-US" dirty="0" smtClean="0">
                <a:latin typeface="Times New Roman" panose="02020603050405020304" pitchFamily="18" charset="0"/>
                <a:cs typeface="Times New Roman" panose="02020603050405020304" pitchFamily="18" charset="0"/>
              </a:rPr>
              <a:t>	Data can come in the form of text, picture, numbers, graphs and symbols.</a:t>
            </a:r>
          </a:p>
          <a:p>
            <a:pPr algn="just">
              <a:lnSpc>
                <a:spcPct val="150000"/>
              </a:lnSpc>
            </a:pPr>
            <a:endParaRPr lang="en-US" dirty="0" smtClean="0"/>
          </a:p>
          <a:p>
            <a:pPr algn="just">
              <a:lnSpc>
                <a:spcPct val="150000"/>
              </a:lnSpc>
            </a:pP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What is Data Analytics?</a:t>
            </a:r>
          </a:p>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Data Analytics is the process of collection, transformation and organizing the data in order to draw conclusions, make predictions and to boost data driven decision 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2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938694DB-C339-4C9D-83A1-C6DCBE5DDBC3}"/>
              </a:ext>
            </a:extLst>
          </p:cNvPr>
          <p:cNvCxnSpPr>
            <a:cxnSpLocks/>
          </p:cNvCxnSpPr>
          <p:nvPr/>
        </p:nvCxnSpPr>
        <p:spPr>
          <a:xfrm>
            <a:off x="592428" y="41212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EF42CC61-45D9-44E5-B185-BE7F68790EF5}"/>
              </a:ext>
            </a:extLst>
          </p:cNvPr>
          <p:cNvSpPr/>
          <p:nvPr/>
        </p:nvSpPr>
        <p:spPr>
          <a:xfrm>
            <a:off x="1010991" y="424599"/>
            <a:ext cx="10170017" cy="5397888"/>
          </a:xfrm>
          <a:prstGeom prst="rect">
            <a:avLst/>
          </a:prstGeom>
        </p:spPr>
        <p:txBody>
          <a:bodyPr wrap="square">
            <a:spAutoFit/>
          </a:bodyPr>
          <a:lstStyle/>
          <a:p>
            <a:pPr algn="ctr">
              <a:lnSpc>
                <a:spcPct val="150000"/>
              </a:lnSpc>
            </a:pPr>
            <a:r>
              <a:rPr lang="en-US" sz="3600" dirty="0">
                <a:solidFill>
                  <a:schemeClr val="accent1">
                    <a:lumMod val="50000"/>
                  </a:schemeClr>
                </a:solidFill>
                <a:latin typeface="Times New Roman" panose="02020603050405020304" pitchFamily="18" charset="0"/>
                <a:cs typeface="Times New Roman" panose="02020603050405020304" pitchFamily="18" charset="0"/>
              </a:rPr>
              <a:t>Applications of Data Analytics</a:t>
            </a:r>
          </a:p>
          <a:p>
            <a:pPr marL="342900" indent="-342900" algn="just">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is used in the banking and e-commerce industries to detect fraudulent transactions.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Healthcare sectors uses data analytics to improve patients health by detecting diseases before they happen. It is commonly used for cancer detection.</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Logistics companies use data analytics to ensure faster delivery of products by optimizing vehicle routes.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Marketing professionals use analytics to reach out to the right customers and perform targeted marketing to increase ROI.</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analytics can be used for city planning, to build smart cities.</a:t>
            </a:r>
          </a:p>
        </p:txBody>
      </p:sp>
    </p:spTree>
    <p:extLst>
      <p:ext uri="{BB962C8B-B14F-4D97-AF65-F5344CB8AC3E}">
        <p14:creationId xmlns:p14="http://schemas.microsoft.com/office/powerpoint/2010/main" val="261821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5718" y="734391"/>
            <a:ext cx="9006625" cy="5770811"/>
          </a:xfrm>
          <a:prstGeom prst="rect">
            <a:avLst/>
          </a:prstGeom>
        </p:spPr>
        <p:txBody>
          <a:bodyPr wrap="square">
            <a:spAutoFit/>
          </a:bodyPr>
          <a:lstStyle/>
          <a:p>
            <a:pPr algn="ctr"/>
            <a:r>
              <a:rPr lang="en-US" sz="4800" dirty="0" smtClean="0">
                <a:solidFill>
                  <a:srgbClr val="002060"/>
                </a:solidFill>
                <a:latin typeface="Times New Roman" panose="02020603050405020304" pitchFamily="18" charset="0"/>
                <a:cs typeface="Times New Roman" panose="02020603050405020304" pitchFamily="18" charset="0"/>
              </a:rPr>
              <a:t>Super Store Sales Data Analysis</a:t>
            </a:r>
          </a:p>
          <a:p>
            <a:pPr>
              <a:lnSpc>
                <a:spcPct val="150000"/>
              </a:lnSpc>
            </a:pPr>
            <a:r>
              <a:rPr lang="en-US" sz="2400" dirty="0" smtClean="0"/>
              <a:t>	</a:t>
            </a:r>
            <a:r>
              <a:rPr lang="en-US" sz="2400" dirty="0" smtClean="0">
                <a:latin typeface="Times New Roman" panose="02020603050405020304" pitchFamily="18" charset="0"/>
                <a:cs typeface="Times New Roman" panose="02020603050405020304" pitchFamily="18" charset="0"/>
              </a:rPr>
              <a:t>Let me Explain how data analyst works in a real-world industry by taking example of Super Store Sales Data Analysis Project</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sz="2800" dirty="0" smtClean="0">
                <a:latin typeface="Times New Roman" panose="02020603050405020304" pitchFamily="18" charset="0"/>
                <a:cs typeface="Times New Roman" panose="02020603050405020304" pitchFamily="18" charset="0"/>
              </a:rPr>
              <a:t>Steps Followed in Data analysis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Problem statement</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Collection</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Data Cleaning</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EDA process</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Creating Dashboard</a:t>
            </a:r>
          </a:p>
          <a:p>
            <a:pPr marL="1257300" lvl="2" indent="-3429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Conclusion</a:t>
            </a:r>
            <a:endParaRPr lang="en-IN" dirty="0"/>
          </a:p>
        </p:txBody>
      </p:sp>
    </p:spTree>
    <p:extLst>
      <p:ext uri="{BB962C8B-B14F-4D97-AF65-F5344CB8AC3E}">
        <p14:creationId xmlns:p14="http://schemas.microsoft.com/office/powerpoint/2010/main" val="286691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621" y="712833"/>
            <a:ext cx="9277083" cy="2123658"/>
          </a:xfrm>
          <a:prstGeom prst="rect">
            <a:avLst/>
          </a:prstGeom>
        </p:spPr>
        <p:txBody>
          <a:bodyPr wrap="square">
            <a:spAutoFit/>
          </a:bodyPr>
          <a:lstStyle/>
          <a:p>
            <a:pPr>
              <a:lnSpc>
                <a:spcPct val="150000"/>
              </a:lnSpc>
            </a:pPr>
            <a:r>
              <a:rPr lang="en-US" sz="2400" dirty="0" smtClean="0">
                <a:latin typeface="Times New Roman" panose="02020603050405020304" pitchFamily="18" charset="0"/>
                <a:cs typeface="Times New Roman" panose="02020603050405020304" pitchFamily="18" charset="0"/>
              </a:rPr>
              <a:t>Step 1: Problem Statement</a:t>
            </a:r>
          </a:p>
          <a:p>
            <a:pPr algn="just">
              <a:lnSpc>
                <a:spcPct val="150000"/>
              </a:lnSpc>
            </a:pPr>
            <a:r>
              <a:rPr lang="en-US" sz="2000" dirty="0" smtClean="0">
                <a:latin typeface="Times New Roman" panose="02020603050405020304" pitchFamily="18" charset="0"/>
                <a:cs typeface="Times New Roman" panose="02020603050405020304" pitchFamily="18" charset="0"/>
              </a:rPr>
              <a:t>	To contribute to the success of a business by utilizing data analysis </a:t>
            </a:r>
            <a:r>
              <a:rPr lang="en-US" sz="2000" dirty="0" err="1" smtClean="0">
                <a:latin typeface="Times New Roman" panose="02020603050405020304" pitchFamily="18" charset="0"/>
                <a:cs typeface="Times New Roman" panose="02020603050405020304" pitchFamily="18" charset="0"/>
              </a:rPr>
              <a:t>techiniques</a:t>
            </a:r>
            <a:r>
              <a:rPr lang="en-US" sz="2000" dirty="0" smtClean="0">
                <a:latin typeface="Times New Roman" panose="02020603050405020304" pitchFamily="18" charset="0"/>
                <a:cs typeface="Times New Roman" panose="02020603050405020304" pitchFamily="18" charset="0"/>
              </a:rPr>
              <a:t>, specifically focusing on time series analysis , to provide valuable insights </a:t>
            </a:r>
            <a:r>
              <a:rPr lang="en-US" sz="2000" dirty="0" err="1" smtClean="0">
                <a:latin typeface="Times New Roman" panose="02020603050405020304" pitchFamily="18" charset="0"/>
                <a:cs typeface="Times New Roman" panose="02020603050405020304" pitchFamily="18" charset="0"/>
              </a:rPr>
              <a:t>andaccurate</a:t>
            </a:r>
            <a:r>
              <a:rPr lang="en-US" sz="2000" dirty="0" smtClean="0">
                <a:latin typeface="Times New Roman" panose="02020603050405020304" pitchFamily="18" charset="0"/>
                <a:cs typeface="Times New Roman" panose="02020603050405020304" pitchFamily="18" charset="0"/>
              </a:rPr>
              <a:t> </a:t>
            </a:r>
          </a:p>
          <a:p>
            <a:pPr algn="just">
              <a:lnSpc>
                <a:spcPct val="150000"/>
              </a:lnSpc>
            </a:pPr>
            <a:r>
              <a:rPr lang="en-US" sz="2400" dirty="0" smtClean="0">
                <a:latin typeface="Times New Roman" panose="02020603050405020304" pitchFamily="18" charset="0"/>
                <a:cs typeface="Times New Roman" panose="02020603050405020304" pitchFamily="18" charset="0"/>
              </a:rPr>
              <a:t>Sale forecasting.</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 xmlns:a16="http://schemas.microsoft.com/office/drawing/2014/main"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847" y="3110970"/>
            <a:ext cx="4533900" cy="3416300"/>
          </a:xfrm>
          <a:prstGeom prst="rect">
            <a:avLst/>
          </a:prstGeom>
          <a:ln>
            <a:noFill/>
          </a:ln>
          <a:effectLst>
            <a:softEdge rad="112500"/>
          </a:effectLst>
        </p:spPr>
      </p:pic>
    </p:spTree>
    <p:extLst>
      <p:ext uri="{BB962C8B-B14F-4D97-AF65-F5344CB8AC3E}">
        <p14:creationId xmlns:p14="http://schemas.microsoft.com/office/powerpoint/2010/main" val="26610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53" y="457200"/>
            <a:ext cx="6005847" cy="5386090"/>
          </a:xfrm>
          <a:prstGeom prst="rect">
            <a:avLst/>
          </a:prstGeom>
        </p:spPr>
        <p:txBody>
          <a:bodyPr wrap="square">
            <a:spAutoFit/>
          </a:bodyPr>
          <a:lstStyle/>
          <a:p>
            <a:r>
              <a:rPr lang="en-US" sz="3200" dirty="0" smtClean="0">
                <a:latin typeface="Times New Roman" panose="02020603050405020304" pitchFamily="18" charset="0"/>
                <a:cs typeface="Times New Roman" panose="02020603050405020304" pitchFamily="18" charset="0"/>
              </a:rPr>
              <a:t>Step 2: Data Collection</a:t>
            </a:r>
          </a:p>
          <a:p>
            <a:endParaRPr lang="en-US" sz="2400" dirty="0" smtClean="0"/>
          </a:p>
          <a:p>
            <a:pPr marL="342900" indent="-342900" algn="just">
              <a:lnSpc>
                <a:spcPct val="150000"/>
              </a:lnSpc>
              <a:buFont typeface="Wingdings" panose="05000000000000000000" pitchFamily="2" charset="2"/>
              <a:buChar char="q"/>
            </a:pPr>
            <a:r>
              <a:rPr lang="en-US" sz="2400" dirty="0" smtClean="0"/>
              <a:t>Data </a:t>
            </a:r>
            <a:r>
              <a:rPr lang="en-US" sz="2400" dirty="0" smtClean="0"/>
              <a:t>Size: 1.0+ MB</a:t>
            </a:r>
          </a:p>
          <a:p>
            <a:pPr marL="342900" indent="-342900" algn="just">
              <a:lnSpc>
                <a:spcPct val="150000"/>
              </a:lnSpc>
              <a:buFont typeface="Wingdings" panose="05000000000000000000" pitchFamily="2" charset="2"/>
              <a:buChar char="q"/>
            </a:pPr>
            <a:r>
              <a:rPr lang="en-US" sz="2400" dirty="0" smtClean="0"/>
              <a:t>Collection of measurements:</a:t>
            </a:r>
          </a:p>
          <a:p>
            <a:pPr marL="514350" lvl="2" indent="-342900" algn="just">
              <a:lnSpc>
                <a:spcPct val="150000"/>
              </a:lnSpc>
              <a:buFont typeface="Wingdings" panose="05000000000000000000" pitchFamily="2" charset="2"/>
              <a:buChar char="ü"/>
            </a:pPr>
            <a:r>
              <a:rPr lang="en-US" sz="2400" dirty="0" smtClean="0"/>
              <a:t>Total No. of Columns: 23</a:t>
            </a:r>
          </a:p>
          <a:p>
            <a:pPr marL="514350" lvl="2" indent="-342900" algn="just">
              <a:lnSpc>
                <a:spcPct val="150000"/>
              </a:lnSpc>
              <a:buFont typeface="Wingdings" panose="05000000000000000000" pitchFamily="2" charset="2"/>
              <a:buChar char="ü"/>
            </a:pPr>
            <a:r>
              <a:rPr lang="en-US" sz="2400" dirty="0" smtClean="0"/>
              <a:t>Total No. of Rows: 5901</a:t>
            </a:r>
          </a:p>
          <a:p>
            <a:pPr marL="342900" indent="-342900">
              <a:lnSpc>
                <a:spcPct val="150000"/>
              </a:lnSpc>
              <a:buFont typeface="Wingdings" panose="05000000000000000000" pitchFamily="2" charset="2"/>
              <a:buChar char="q"/>
            </a:pPr>
            <a:r>
              <a:rPr lang="en-US" sz="2400" dirty="0" smtClean="0"/>
              <a:t>Data Format:</a:t>
            </a:r>
            <a:r>
              <a:rPr lang="en-US" sz="2400" dirty="0" smtClean="0">
                <a:latin typeface="Times New Roman" panose="02020603050405020304" pitchFamily="18" charset="0"/>
                <a:cs typeface="Times New Roman" panose="02020603050405020304" pitchFamily="18" charset="0"/>
              </a:rPr>
              <a:t> Store Sales Data</a:t>
            </a:r>
            <a:r>
              <a:rPr lang="en-US" sz="2400" dirty="0" smtClean="0"/>
              <a:t>.csv </a:t>
            </a:r>
          </a:p>
          <a:p>
            <a:pPr marL="342900" indent="-342900" algn="just">
              <a:lnSpc>
                <a:spcPct val="150000"/>
              </a:lnSpc>
              <a:buFont typeface="Wingdings" panose="05000000000000000000" pitchFamily="2" charset="2"/>
              <a:buChar char="q"/>
            </a:pPr>
            <a:r>
              <a:rPr lang="en-US" sz="2400" dirty="0" smtClean="0"/>
              <a:t>Column Names:</a:t>
            </a:r>
          </a:p>
          <a:p>
            <a:pPr marL="514350" lvl="2" indent="-342900" algn="just">
              <a:lnSpc>
                <a:spcPct val="150000"/>
              </a:lnSpc>
              <a:buFont typeface="Wingdings" panose="05000000000000000000" pitchFamily="2" charset="2"/>
              <a:buChar char="ü"/>
            </a:pPr>
            <a:r>
              <a:rPr lang="en-US" sz="2400" dirty="0" err="1" smtClean="0"/>
              <a:t>NumericalData</a:t>
            </a:r>
            <a:r>
              <a:rPr lang="en-US" sz="2400" dirty="0" smtClean="0"/>
              <a:t>/</a:t>
            </a:r>
            <a:r>
              <a:rPr lang="en-US" sz="2400" dirty="0" err="1" smtClean="0"/>
              <a:t>Columns:Row</a:t>
            </a:r>
            <a:r>
              <a:rPr lang="en-US" sz="2400" dirty="0" smtClean="0"/>
              <a:t> </a:t>
            </a:r>
            <a:r>
              <a:rPr lang="en-US" sz="2400" dirty="0" err="1" smtClean="0"/>
              <a:t>ID,Sales,Quantity,Profit,Returns</a:t>
            </a:r>
            <a:endParaRPr lang="en-IN"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13043"/>
            <a:ext cx="5842715" cy="4364265"/>
          </a:xfrm>
          <a:prstGeom prst="rect">
            <a:avLst/>
          </a:prstGeom>
        </p:spPr>
      </p:pic>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5901</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94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193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6777" y="1151415"/>
            <a:ext cx="9547538" cy="1877437"/>
          </a:xfrm>
          <a:prstGeom prst="rect">
            <a:avLst/>
          </a:prstGeom>
        </p:spPr>
        <p:txBody>
          <a:bodyPr wrap="square">
            <a:spAutoFit/>
          </a:bodyPr>
          <a:lstStyle/>
          <a:p>
            <a:r>
              <a:rPr lang="en-US" sz="3200" dirty="0" smtClean="0"/>
              <a:t>Categorical Data/Columns</a:t>
            </a:r>
            <a:r>
              <a:rPr lang="en-US" sz="2800" dirty="0" smtClean="0"/>
              <a:t>: </a:t>
            </a:r>
            <a:r>
              <a:rPr lang="en-US" sz="2800" dirty="0" smtClean="0">
                <a:latin typeface="+mj-lt"/>
              </a:rPr>
              <a:t>Order Date, Ship Date, Ship </a:t>
            </a:r>
            <a:r>
              <a:rPr lang="en-US" sz="2800" dirty="0" err="1" smtClean="0">
                <a:latin typeface="+mj-lt"/>
              </a:rPr>
              <a:t>Mode,Customer</a:t>
            </a:r>
            <a:r>
              <a:rPr lang="en-US" sz="2800" dirty="0" smtClean="0">
                <a:latin typeface="+mj-lt"/>
              </a:rPr>
              <a:t> ID, Customer Name, Segment, Country, </a:t>
            </a:r>
            <a:r>
              <a:rPr lang="en-US" sz="2800" dirty="0" err="1" smtClean="0">
                <a:latin typeface="+mj-lt"/>
              </a:rPr>
              <a:t>City,State</a:t>
            </a:r>
            <a:r>
              <a:rPr lang="en-US" sz="2800" dirty="0" smtClean="0">
                <a:latin typeface="+mj-lt"/>
              </a:rPr>
              <a:t>, </a:t>
            </a:r>
            <a:r>
              <a:rPr lang="en-US" sz="2800" dirty="0" err="1" smtClean="0">
                <a:latin typeface="+mj-lt"/>
              </a:rPr>
              <a:t>Region,Product</a:t>
            </a:r>
            <a:r>
              <a:rPr lang="en-US" sz="2800" dirty="0" smtClean="0">
                <a:latin typeface="+mj-lt"/>
              </a:rPr>
              <a:t> ID, Category, Sub-Category, Product Name, Payment Mode</a:t>
            </a:r>
            <a:endParaRPr lang="en-IN" sz="2800" dirty="0">
              <a:latin typeface="+mj-lt"/>
            </a:endParaRPr>
          </a:p>
        </p:txBody>
      </p:sp>
    </p:spTree>
    <p:extLst>
      <p:ext uri="{BB962C8B-B14F-4D97-AF65-F5344CB8AC3E}">
        <p14:creationId xmlns:p14="http://schemas.microsoft.com/office/powerpoint/2010/main" val="35856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307" y="1006535"/>
            <a:ext cx="10612191" cy="7386638"/>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Step 3: Data Cleaning</a:t>
            </a:r>
          </a:p>
          <a:p>
            <a:pPr algn="ctr"/>
            <a:endParaRPr lang="en-US" sz="32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Data cleaning process is done by using ETL (Extract, Transform, Load) technique.</a:t>
            </a:r>
          </a:p>
          <a:p>
            <a:pPr marL="342900" indent="-34290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Extract: Extract the data from file in csv, </a:t>
            </a:r>
            <a:r>
              <a:rPr lang="en-US" sz="2400" dirty="0" err="1" smtClean="0">
                <a:latin typeface="Times New Roman" panose="02020603050405020304" pitchFamily="18" charset="0"/>
                <a:cs typeface="Times New Roman" panose="02020603050405020304" pitchFamily="18" charset="0"/>
              </a:rPr>
              <a:t>sql</a:t>
            </a:r>
            <a:r>
              <a:rPr lang="en-US" sz="2400" dirty="0" smtClean="0">
                <a:latin typeface="Times New Roman" panose="02020603050405020304" pitchFamily="18" charset="0"/>
                <a:cs typeface="Times New Roman" panose="02020603050405020304" pitchFamily="18" charset="0"/>
              </a:rPr>
              <a:t> format of file.</a:t>
            </a:r>
          </a:p>
          <a:p>
            <a:pPr marL="342900" indent="-34290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Transform: Transform is nothing but modify or change the data. In this step we clean all the data, to find missing values and filled them using python libraries. So new values are added to the existed raw data and to make it clean.</a:t>
            </a:r>
          </a:p>
          <a:p>
            <a:pPr marL="342900" indent="-342900"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Load: Load or upload the cleaned data into database.</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is transformed (cleaned) in Power BI query editor.</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We got the data set almost </a:t>
            </a:r>
            <a:r>
              <a:rPr lang="en-US" sz="2400" dirty="0" err="1" smtClean="0">
                <a:latin typeface="Times New Roman" panose="02020603050405020304" pitchFamily="18" charset="0"/>
                <a:cs typeface="Times New Roman" panose="02020603050405020304" pitchFamily="18" charset="0"/>
              </a:rPr>
              <a:t>cleaned,some</a:t>
            </a:r>
            <a:r>
              <a:rPr lang="en-US" sz="2400" dirty="0" smtClean="0">
                <a:latin typeface="Times New Roman" panose="02020603050405020304" pitchFamily="18" charset="0"/>
                <a:cs typeface="Times New Roman" panose="02020603050405020304" pitchFamily="18" charset="0"/>
              </a:rPr>
              <a:t> duplicate values and it was removed by using power bi query editor.</a:t>
            </a:r>
          </a:p>
          <a:p>
            <a:pPr marL="342900" lvl="0" indent="-342900" algn="just">
              <a:lnSpc>
                <a:spcPct val="150000"/>
              </a:lnSpc>
              <a:buFont typeface="Wingdings" panose="05000000000000000000" pitchFamily="2" charset="2"/>
              <a:buChar char="q"/>
            </a:pPr>
            <a:r>
              <a:rPr kumimoji="0" lang="en-US" sz="2400" b="0" i="0" u="none" strike="noStrike" cap="none" normalizeH="0" baseline="0" dirty="0" smtClean="0">
                <a:ln>
                  <a:noFill/>
                </a:ln>
                <a:solidFill>
                  <a:schemeClr val="tx1"/>
                </a:solidFill>
                <a:effectLst/>
              </a:rPr>
              <a:t>Ind1 and ind2 empty</a:t>
            </a:r>
            <a:r>
              <a:rPr kumimoji="0" lang="en-US" sz="2400" b="0" i="0" u="none" strike="noStrike" cap="none" normalizeH="0" dirty="0" smtClean="0">
                <a:ln>
                  <a:noFill/>
                </a:ln>
                <a:solidFill>
                  <a:schemeClr val="tx1"/>
                </a:solidFill>
                <a:effectLst/>
              </a:rPr>
              <a:t> columns are removed.</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indent="-342900"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ind1 0 non-null float64 22 ind2</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ind1 0 non-null float64 22 ind2</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976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1" y="814339"/>
            <a:ext cx="10109917" cy="5416868"/>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Step 4: EDA ( Exploratory Data Analysis)</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EDA technique is used to analyze cleaned data to draw informative insights.</a:t>
            </a:r>
          </a:p>
          <a:p>
            <a:pPr marL="342900" indent="-342900" algn="just">
              <a:lnSpc>
                <a:spcPct val="150000"/>
              </a:lnSpc>
              <a:buFont typeface="Wingdings" panose="05000000000000000000" pitchFamily="2" charset="2"/>
              <a:buChar char="q"/>
            </a:pPr>
            <a:r>
              <a:rPr lang="en-US" sz="2400" dirty="0" err="1" smtClean="0">
                <a:latin typeface="Times New Roman" panose="02020603050405020304" pitchFamily="18" charset="0"/>
                <a:cs typeface="Times New Roman" panose="02020603050405020304" pitchFamily="18" charset="0"/>
              </a:rPr>
              <a:t>Identifythe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KPIs,design</a:t>
            </a:r>
            <a:r>
              <a:rPr lang="en-US" sz="2400" dirty="0" smtClean="0">
                <a:latin typeface="Times New Roman" panose="02020603050405020304" pitchFamily="18" charset="0"/>
                <a:cs typeface="Times New Roman" panose="02020603050405020304" pitchFamily="18" charset="0"/>
              </a:rPr>
              <a:t> an intuitive and visually appealing dashboard, add interactive visualizations and filtering capabilities to allow users to explore the data at various levels of granularity.</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Provided  valuable  insights to business entities regarding the effectiveness of their sales strategies through visualization and charts.</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Leverage historic data and apply time series generate sales forecasts for next 15 days. </a:t>
            </a:r>
          </a:p>
        </p:txBody>
      </p:sp>
    </p:spTree>
    <p:extLst>
      <p:ext uri="{BB962C8B-B14F-4D97-AF65-F5344CB8AC3E}">
        <p14:creationId xmlns:p14="http://schemas.microsoft.com/office/powerpoint/2010/main" val="13641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440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11</cp:revision>
  <dcterms:created xsi:type="dcterms:W3CDTF">2024-02-02T13:48:20Z</dcterms:created>
  <dcterms:modified xsi:type="dcterms:W3CDTF">2024-02-03T14:00:19Z</dcterms:modified>
</cp:coreProperties>
</file>