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ABCAB7B-B839-4445-B1F9-94DE4298D4D5}"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0755A-52DD-45A8-A471-81D7A77A475D}" type="slidenum">
              <a:rPr lang="en-IN" smtClean="0"/>
              <a:t>‹#›</a:t>
            </a:fld>
            <a:endParaRPr lang="en-IN"/>
          </a:p>
        </p:txBody>
      </p:sp>
    </p:spTree>
    <p:extLst>
      <p:ext uri="{BB962C8B-B14F-4D97-AF65-F5344CB8AC3E}">
        <p14:creationId xmlns:p14="http://schemas.microsoft.com/office/powerpoint/2010/main" val="1485675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BCAB7B-B839-4445-B1F9-94DE4298D4D5}"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0755A-52DD-45A8-A471-81D7A77A475D}" type="slidenum">
              <a:rPr lang="en-IN" smtClean="0"/>
              <a:t>‹#›</a:t>
            </a:fld>
            <a:endParaRPr lang="en-IN"/>
          </a:p>
        </p:txBody>
      </p:sp>
    </p:spTree>
    <p:extLst>
      <p:ext uri="{BB962C8B-B14F-4D97-AF65-F5344CB8AC3E}">
        <p14:creationId xmlns:p14="http://schemas.microsoft.com/office/powerpoint/2010/main" val="1137166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BCAB7B-B839-4445-B1F9-94DE4298D4D5}"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0755A-52DD-45A8-A471-81D7A77A475D}" type="slidenum">
              <a:rPr lang="en-IN" smtClean="0"/>
              <a:t>‹#›</a:t>
            </a:fld>
            <a:endParaRPr lang="en-IN"/>
          </a:p>
        </p:txBody>
      </p:sp>
    </p:spTree>
    <p:extLst>
      <p:ext uri="{BB962C8B-B14F-4D97-AF65-F5344CB8AC3E}">
        <p14:creationId xmlns:p14="http://schemas.microsoft.com/office/powerpoint/2010/main" val="966637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BCAB7B-B839-4445-B1F9-94DE4298D4D5}"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0755A-52DD-45A8-A471-81D7A77A475D}" type="slidenum">
              <a:rPr lang="en-IN" smtClean="0"/>
              <a:t>‹#›</a:t>
            </a:fld>
            <a:endParaRPr lang="en-IN"/>
          </a:p>
        </p:txBody>
      </p:sp>
    </p:spTree>
    <p:extLst>
      <p:ext uri="{BB962C8B-B14F-4D97-AF65-F5344CB8AC3E}">
        <p14:creationId xmlns:p14="http://schemas.microsoft.com/office/powerpoint/2010/main" val="2098827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BCAB7B-B839-4445-B1F9-94DE4298D4D5}"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0755A-52DD-45A8-A471-81D7A77A475D}" type="slidenum">
              <a:rPr lang="en-IN" smtClean="0"/>
              <a:t>‹#›</a:t>
            </a:fld>
            <a:endParaRPr lang="en-IN"/>
          </a:p>
        </p:txBody>
      </p:sp>
    </p:spTree>
    <p:extLst>
      <p:ext uri="{BB962C8B-B14F-4D97-AF65-F5344CB8AC3E}">
        <p14:creationId xmlns:p14="http://schemas.microsoft.com/office/powerpoint/2010/main" val="3550862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ABCAB7B-B839-4445-B1F9-94DE4298D4D5}"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0755A-52DD-45A8-A471-81D7A77A475D}" type="slidenum">
              <a:rPr lang="en-IN" smtClean="0"/>
              <a:t>‹#›</a:t>
            </a:fld>
            <a:endParaRPr lang="en-IN"/>
          </a:p>
        </p:txBody>
      </p:sp>
    </p:spTree>
    <p:extLst>
      <p:ext uri="{BB962C8B-B14F-4D97-AF65-F5344CB8AC3E}">
        <p14:creationId xmlns:p14="http://schemas.microsoft.com/office/powerpoint/2010/main" val="4273630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ABCAB7B-B839-4445-B1F9-94DE4298D4D5}" type="datetimeFigureOut">
              <a:rPr lang="en-IN" smtClean="0"/>
              <a:t>03-02-2024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20755A-52DD-45A8-A471-81D7A77A475D}" type="slidenum">
              <a:rPr lang="en-IN" smtClean="0"/>
              <a:t>‹#›</a:t>
            </a:fld>
            <a:endParaRPr lang="en-IN"/>
          </a:p>
        </p:txBody>
      </p:sp>
    </p:spTree>
    <p:extLst>
      <p:ext uri="{BB962C8B-B14F-4D97-AF65-F5344CB8AC3E}">
        <p14:creationId xmlns:p14="http://schemas.microsoft.com/office/powerpoint/2010/main" val="2469515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ABCAB7B-B839-4445-B1F9-94DE4298D4D5}" type="datetimeFigureOut">
              <a:rPr lang="en-IN" smtClean="0"/>
              <a:t>03-02-2024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20755A-52DD-45A8-A471-81D7A77A475D}" type="slidenum">
              <a:rPr lang="en-IN" smtClean="0"/>
              <a:t>‹#›</a:t>
            </a:fld>
            <a:endParaRPr lang="en-IN"/>
          </a:p>
        </p:txBody>
      </p:sp>
    </p:spTree>
    <p:extLst>
      <p:ext uri="{BB962C8B-B14F-4D97-AF65-F5344CB8AC3E}">
        <p14:creationId xmlns:p14="http://schemas.microsoft.com/office/powerpoint/2010/main" val="410577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BCAB7B-B839-4445-B1F9-94DE4298D4D5}" type="datetimeFigureOut">
              <a:rPr lang="en-IN" smtClean="0"/>
              <a:t>03-02-2024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20755A-52DD-45A8-A471-81D7A77A475D}" type="slidenum">
              <a:rPr lang="en-IN" smtClean="0"/>
              <a:t>‹#›</a:t>
            </a:fld>
            <a:endParaRPr lang="en-IN"/>
          </a:p>
        </p:txBody>
      </p:sp>
    </p:spTree>
    <p:extLst>
      <p:ext uri="{BB962C8B-B14F-4D97-AF65-F5344CB8AC3E}">
        <p14:creationId xmlns:p14="http://schemas.microsoft.com/office/powerpoint/2010/main" val="3950838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BCAB7B-B839-4445-B1F9-94DE4298D4D5}"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0755A-52DD-45A8-A471-81D7A77A475D}" type="slidenum">
              <a:rPr lang="en-IN" smtClean="0"/>
              <a:t>‹#›</a:t>
            </a:fld>
            <a:endParaRPr lang="en-IN"/>
          </a:p>
        </p:txBody>
      </p:sp>
    </p:spTree>
    <p:extLst>
      <p:ext uri="{BB962C8B-B14F-4D97-AF65-F5344CB8AC3E}">
        <p14:creationId xmlns:p14="http://schemas.microsoft.com/office/powerpoint/2010/main" val="1007172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BCAB7B-B839-4445-B1F9-94DE4298D4D5}"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0755A-52DD-45A8-A471-81D7A77A475D}" type="slidenum">
              <a:rPr lang="en-IN" smtClean="0"/>
              <a:t>‹#›</a:t>
            </a:fld>
            <a:endParaRPr lang="en-IN"/>
          </a:p>
        </p:txBody>
      </p:sp>
    </p:spTree>
    <p:extLst>
      <p:ext uri="{BB962C8B-B14F-4D97-AF65-F5344CB8AC3E}">
        <p14:creationId xmlns:p14="http://schemas.microsoft.com/office/powerpoint/2010/main" val="2392159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BCAB7B-B839-4445-B1F9-94DE4298D4D5}" type="datetimeFigureOut">
              <a:rPr lang="en-IN" smtClean="0"/>
              <a:t>03-02-2024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0755A-52DD-45A8-A471-81D7A77A475D}" type="slidenum">
              <a:rPr lang="en-IN" smtClean="0"/>
              <a:t>‹#›</a:t>
            </a:fld>
            <a:endParaRPr lang="en-IN"/>
          </a:p>
        </p:txBody>
      </p:sp>
    </p:spTree>
    <p:extLst>
      <p:ext uri="{BB962C8B-B14F-4D97-AF65-F5344CB8AC3E}">
        <p14:creationId xmlns:p14="http://schemas.microsoft.com/office/powerpoint/2010/main" val="2243173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xmlns="" id="{BD760D2B-40E9-4673-A1A5-AEB70BD24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48398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673" y="297618"/>
            <a:ext cx="12192000" cy="6417312"/>
          </a:xfrm>
          <a:prstGeom prst="rect">
            <a:avLst/>
          </a:prstGeom>
        </p:spPr>
      </p:pic>
    </p:spTree>
    <p:extLst>
      <p:ext uri="{BB962C8B-B14F-4D97-AF65-F5344CB8AC3E}">
        <p14:creationId xmlns:p14="http://schemas.microsoft.com/office/powerpoint/2010/main" val="158784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1217" y="2582615"/>
            <a:ext cx="10290220" cy="1969770"/>
          </a:xfrm>
          <a:prstGeom prst="rect">
            <a:avLst/>
          </a:prstGeom>
        </p:spPr>
        <p:txBody>
          <a:bodyPr wrap="square">
            <a:spAutoFit/>
          </a:bodyPr>
          <a:lstStyle/>
          <a:p>
            <a:r>
              <a:rPr lang="en-US" sz="3200" dirty="0" smtClean="0">
                <a:solidFill>
                  <a:srgbClr val="002060"/>
                </a:solidFill>
                <a:latin typeface="Times New Roman" panose="02020603050405020304" pitchFamily="18" charset="0"/>
                <a:cs typeface="Times New Roman" panose="02020603050405020304" pitchFamily="18" charset="0"/>
              </a:rPr>
              <a:t>Conclusion:</a:t>
            </a:r>
            <a:endParaRPr lang="en-US" dirty="0" smtClean="0">
              <a:solidFill>
                <a:srgbClr val="002060"/>
              </a:solidFill>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Target women customers of age group (30-49 </a:t>
            </a:r>
            <a:r>
              <a:rPr lang="en-US" sz="2400" dirty="0" err="1" smtClean="0">
                <a:latin typeface="Times New Roman" panose="02020603050405020304" pitchFamily="18" charset="0"/>
                <a:cs typeface="Times New Roman" panose="02020603050405020304" pitchFamily="18" charset="0"/>
              </a:rPr>
              <a:t>yrs</a:t>
            </a:r>
            <a:r>
              <a:rPr lang="en-US" sz="2400" dirty="0" smtClean="0">
                <a:latin typeface="Times New Roman" panose="02020603050405020304" pitchFamily="18" charset="0"/>
                <a:cs typeface="Times New Roman" panose="02020603050405020304" pitchFamily="18" charset="0"/>
              </a:rPr>
              <a:t>) living in Maharashtra, Karnataka and Uttar Pradesh by showing ads/offers/coupons available on Amazon, </a:t>
            </a:r>
            <a:r>
              <a:rPr lang="en-US" sz="2400" dirty="0" err="1" smtClean="0">
                <a:latin typeface="Times New Roman" panose="02020603050405020304" pitchFamily="18" charset="0"/>
                <a:cs typeface="Times New Roman" panose="02020603050405020304" pitchFamily="18" charset="0"/>
              </a:rPr>
              <a:t>Flipkart</a:t>
            </a:r>
            <a:r>
              <a:rPr lang="en-US" sz="2400" dirty="0" smtClean="0">
                <a:latin typeface="Times New Roman" panose="02020603050405020304" pitchFamily="18" charset="0"/>
                <a:cs typeface="Times New Roman" panose="02020603050405020304" pitchFamily="18" charset="0"/>
              </a:rPr>
              <a:t> and </a:t>
            </a:r>
            <a:r>
              <a:rPr lang="en-US" sz="2400" dirty="0" err="1" smtClean="0">
                <a:latin typeface="Times New Roman" panose="02020603050405020304" pitchFamily="18" charset="0"/>
                <a:cs typeface="Times New Roman" panose="02020603050405020304" pitchFamily="18" charset="0"/>
              </a:rPr>
              <a:t>Myntra</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707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970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9D1047C-7C43-4254-AAEF-CF356F25FF3D}"/>
              </a:ext>
            </a:extLst>
          </p:cNvPr>
          <p:cNvSpPr txBox="1"/>
          <p:nvPr/>
        </p:nvSpPr>
        <p:spPr>
          <a:xfrm>
            <a:off x="1195589" y="1919905"/>
            <a:ext cx="9800822" cy="2554545"/>
          </a:xfrm>
          <a:prstGeom prst="rect">
            <a:avLst/>
          </a:prstGeom>
          <a:noFill/>
        </p:spPr>
        <p:txBody>
          <a:bodyPr wrap="square" rtlCol="0">
            <a:spAutoFit/>
          </a:bodyPr>
          <a:lstStyle/>
          <a:p>
            <a:r>
              <a:rPr lang="en-US" sz="4000" dirty="0">
                <a:solidFill>
                  <a:srgbClr val="002060"/>
                </a:solidFill>
                <a:latin typeface="Times New Roman" panose="02020603050405020304" pitchFamily="18" charset="0"/>
                <a:cs typeface="Times New Roman" panose="02020603050405020304" pitchFamily="18" charset="0"/>
              </a:rPr>
              <a:t>Conclusion:</a:t>
            </a:r>
            <a:endParaRPr lang="en-US" sz="2400" dirty="0">
              <a:solidFill>
                <a:srgbClr val="002060"/>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Target women customers of age group (30-49 </a:t>
            </a:r>
            <a:r>
              <a:rPr lang="en-US" sz="2400" dirty="0" err="1" smtClean="0">
                <a:latin typeface="Times New Roman" panose="02020603050405020304" pitchFamily="18" charset="0"/>
                <a:cs typeface="Times New Roman" panose="02020603050405020304" pitchFamily="18" charset="0"/>
              </a:rPr>
              <a:t>yrs</a:t>
            </a:r>
            <a:r>
              <a:rPr lang="en-US" sz="2400" dirty="0" smtClean="0">
                <a:latin typeface="Times New Roman" panose="02020603050405020304" pitchFamily="18" charset="0"/>
                <a:cs typeface="Times New Roman" panose="02020603050405020304" pitchFamily="18" charset="0"/>
              </a:rPr>
              <a:t>) living in Maharashtra, Karnataka and Uttar Pradesh by showing ads/offers/coupons available on Amazon, </a:t>
            </a:r>
            <a:r>
              <a:rPr lang="en-US" sz="2400" dirty="0" err="1" smtClean="0">
                <a:latin typeface="Times New Roman" panose="02020603050405020304" pitchFamily="18" charset="0"/>
                <a:cs typeface="Times New Roman" panose="02020603050405020304" pitchFamily="18" charset="0"/>
              </a:rPr>
              <a:t>Flipkart</a:t>
            </a:r>
            <a:r>
              <a:rPr lang="en-US" sz="2400" dirty="0" smtClean="0">
                <a:latin typeface="Times New Roman" panose="02020603050405020304" pitchFamily="18" charset="0"/>
                <a:cs typeface="Times New Roman" panose="02020603050405020304" pitchFamily="18" charset="0"/>
              </a:rPr>
              <a:t> and </a:t>
            </a:r>
            <a:r>
              <a:rPr lang="en-US" sz="2400" dirty="0" err="1" smtClean="0">
                <a:latin typeface="Times New Roman" panose="02020603050405020304" pitchFamily="18" charset="0"/>
                <a:cs typeface="Times New Roman" panose="02020603050405020304" pitchFamily="18" charset="0"/>
              </a:rPr>
              <a:t>Myntra</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750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5915" y="1159106"/>
            <a:ext cx="9684912" cy="4062651"/>
          </a:xfrm>
          <a:prstGeom prst="rect">
            <a:avLst/>
          </a:prstGeom>
        </p:spPr>
        <p:txBody>
          <a:bodyPr wrap="square">
            <a:spAutoFit/>
          </a:bodyPr>
          <a:lstStyle/>
          <a:p>
            <a:pPr>
              <a:lnSpc>
                <a:spcPct val="150000"/>
              </a:lnSpc>
            </a:pP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What  is Data?</a:t>
            </a:r>
            <a:endParaRPr lang="en-US" dirty="0" smtClean="0">
              <a:solidFill>
                <a:schemeClr val="accent1">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smtClean="0"/>
              <a:t>	</a:t>
            </a:r>
            <a:r>
              <a:rPr lang="en-US" dirty="0" smtClean="0">
                <a:latin typeface="Times New Roman" panose="02020603050405020304" pitchFamily="18" charset="0"/>
                <a:cs typeface="Times New Roman" panose="02020603050405020304" pitchFamily="18" charset="0"/>
              </a:rPr>
              <a:t>Data is a different types of information formatted in a particular manner or Data is a collection of information present in the form of History, Past records or Present records.</a:t>
            </a:r>
          </a:p>
          <a:p>
            <a:pPr algn="just">
              <a:lnSpc>
                <a:spcPct val="150000"/>
              </a:lnSpc>
            </a:pPr>
            <a:r>
              <a:rPr lang="en-US" dirty="0" smtClean="0">
                <a:latin typeface="Times New Roman" panose="02020603050405020304" pitchFamily="18" charset="0"/>
                <a:cs typeface="Times New Roman" panose="02020603050405020304" pitchFamily="18" charset="0"/>
              </a:rPr>
              <a:t>	Data can come in the form of text, picture, numbers, graphs and symbols.</a:t>
            </a:r>
          </a:p>
          <a:p>
            <a:pPr algn="just">
              <a:lnSpc>
                <a:spcPct val="150000"/>
              </a:lnSpc>
            </a:pPr>
            <a:endParaRPr lang="en-US" dirty="0" smtClean="0"/>
          </a:p>
          <a:p>
            <a:pPr algn="just">
              <a:lnSpc>
                <a:spcPct val="150000"/>
              </a:lnSpc>
            </a:pP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What is Data Analytics?</a:t>
            </a:r>
          </a:p>
          <a:p>
            <a:pPr algn="just">
              <a:lnSpc>
                <a:spcPct val="150000"/>
              </a:lnSpc>
            </a:pPr>
            <a:r>
              <a:rPr lang="en-US" dirty="0" smtClean="0"/>
              <a:t>	</a:t>
            </a:r>
            <a:r>
              <a:rPr lang="en-US" dirty="0" smtClean="0">
                <a:latin typeface="Times New Roman" panose="02020603050405020304" pitchFamily="18" charset="0"/>
                <a:cs typeface="Times New Roman" panose="02020603050405020304" pitchFamily="18" charset="0"/>
              </a:rPr>
              <a:t>Data Analytics is the process of collection, transformation and organizing the data in order to draw conclusions, make predictions and to boost data driven decision making.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6019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6219" y="1201405"/>
            <a:ext cx="9672034" cy="4570482"/>
          </a:xfrm>
          <a:prstGeom prst="rect">
            <a:avLst/>
          </a:prstGeom>
        </p:spPr>
        <p:txBody>
          <a:bodyPr wrap="square">
            <a:spAutoFit/>
          </a:bodyPr>
          <a:lstStyle/>
          <a:p>
            <a:pPr algn="ctr">
              <a:lnSpc>
                <a:spcPct val="150000"/>
              </a:lnSpc>
            </a:pP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Applications of Data Analytics</a:t>
            </a:r>
          </a:p>
          <a:p>
            <a:pPr marL="342900" indent="-342900" algn="just">
              <a:lnSpc>
                <a:spcPct val="150000"/>
              </a:lnSpc>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Data Analytics is used in the banking and e-commerce industries to detect fraudulent transactions.</a:t>
            </a:r>
          </a:p>
          <a:p>
            <a:pPr marL="342900" indent="-342900" algn="just">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 Healthcare sectors uses data analytics to improve patients health by detecting diseases before they happen. It is commonly used for cancer detection.</a:t>
            </a:r>
          </a:p>
          <a:p>
            <a:pPr marL="342900" indent="-342900" algn="just">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Logistics companies use data analytics to ensure faster delivery of products by optimizing vehicle routes.</a:t>
            </a:r>
          </a:p>
          <a:p>
            <a:pPr marL="342900" indent="-342900" algn="just">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Marketing professionals use analytics to reach out to the right customers and perform targeted marketing to increase ROI.</a:t>
            </a:r>
          </a:p>
          <a:p>
            <a:pPr marL="342900" indent="-342900" algn="just">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Data analytics can be used for city planning, to build smart cities.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3714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7278" y="579844"/>
            <a:ext cx="10058400" cy="5770811"/>
          </a:xfrm>
          <a:prstGeom prst="rect">
            <a:avLst/>
          </a:prstGeom>
        </p:spPr>
        <p:txBody>
          <a:bodyPr wrap="square">
            <a:spAutoFit/>
          </a:bodyPr>
          <a:lstStyle/>
          <a:p>
            <a:pPr algn="ctr"/>
            <a:r>
              <a:rPr lang="en-US" sz="4800" dirty="0" err="1" smtClean="0">
                <a:solidFill>
                  <a:srgbClr val="002060"/>
                </a:solidFill>
                <a:latin typeface="Times New Roman" panose="02020603050405020304" pitchFamily="18" charset="0"/>
                <a:cs typeface="Times New Roman" panose="02020603050405020304" pitchFamily="18" charset="0"/>
              </a:rPr>
              <a:t>Vrinda</a:t>
            </a:r>
            <a:r>
              <a:rPr lang="en-US" sz="4800" dirty="0" smtClean="0">
                <a:solidFill>
                  <a:srgbClr val="002060"/>
                </a:solidFill>
                <a:latin typeface="Times New Roman" panose="02020603050405020304" pitchFamily="18" charset="0"/>
                <a:cs typeface="Times New Roman" panose="02020603050405020304" pitchFamily="18" charset="0"/>
              </a:rPr>
              <a:t> Store Sales Data Analysis</a:t>
            </a:r>
          </a:p>
          <a:p>
            <a:pPr>
              <a:lnSpc>
                <a:spcPct val="150000"/>
              </a:lnSpc>
            </a:pPr>
            <a:r>
              <a:rPr lang="en-US" sz="2400" dirty="0" smtClean="0"/>
              <a:t>	</a:t>
            </a:r>
            <a:r>
              <a:rPr lang="en-US" sz="2400" dirty="0" smtClean="0">
                <a:latin typeface="Times New Roman" panose="02020603050405020304" pitchFamily="18" charset="0"/>
                <a:cs typeface="Times New Roman" panose="02020603050405020304" pitchFamily="18" charset="0"/>
              </a:rPr>
              <a:t>Let me Explain how data analyst works in a real-world industry by taking example of </a:t>
            </a:r>
            <a:r>
              <a:rPr lang="en-US" sz="2400" dirty="0" err="1" smtClean="0">
                <a:latin typeface="Times New Roman" panose="02020603050405020304" pitchFamily="18" charset="0"/>
                <a:cs typeface="Times New Roman" panose="02020603050405020304" pitchFamily="18" charset="0"/>
              </a:rPr>
              <a:t>Vrinda</a:t>
            </a:r>
            <a:r>
              <a:rPr lang="en-US" sz="2400" dirty="0" smtClean="0">
                <a:latin typeface="Times New Roman" panose="02020603050405020304" pitchFamily="18" charset="0"/>
                <a:cs typeface="Times New Roman" panose="02020603050405020304" pitchFamily="18" charset="0"/>
              </a:rPr>
              <a:t> Store Sales </a:t>
            </a:r>
            <a:r>
              <a:rPr lang="en-US" sz="2400" dirty="0" err="1" smtClean="0">
                <a:latin typeface="Times New Roman" panose="02020603050405020304" pitchFamily="18" charset="0"/>
                <a:cs typeface="Times New Roman" panose="02020603050405020304" pitchFamily="18" charset="0"/>
              </a:rPr>
              <a:t>Sales</a:t>
            </a:r>
            <a:r>
              <a:rPr lang="en-US" sz="2400" dirty="0" smtClean="0">
                <a:latin typeface="Times New Roman" panose="02020603050405020304" pitchFamily="18" charset="0"/>
                <a:cs typeface="Times New Roman" panose="02020603050405020304" pitchFamily="18" charset="0"/>
              </a:rPr>
              <a:t> Data Analysis Project</a:t>
            </a:r>
            <a:r>
              <a:rPr lang="en-US" dirty="0" smtClean="0">
                <a:latin typeface="Times New Roman" panose="02020603050405020304" pitchFamily="18" charset="0"/>
                <a:cs typeface="Times New Roman" panose="02020603050405020304" pitchFamily="18" charset="0"/>
              </a:rPr>
              <a:t>.</a:t>
            </a:r>
          </a:p>
          <a:p>
            <a:pPr>
              <a:lnSpc>
                <a:spcPct val="150000"/>
              </a:lnSpc>
            </a:pPr>
            <a:endParaRPr lang="en-US" dirty="0" smtClean="0">
              <a:latin typeface="Times New Roman" panose="02020603050405020304" pitchFamily="18" charset="0"/>
              <a:cs typeface="Times New Roman" panose="02020603050405020304" pitchFamily="18" charset="0"/>
            </a:endParaRPr>
          </a:p>
          <a:p>
            <a:pPr>
              <a:lnSpc>
                <a:spcPct val="150000"/>
              </a:lnSpc>
            </a:pPr>
            <a:r>
              <a:rPr lang="en-US" sz="2800" dirty="0" smtClean="0">
                <a:latin typeface="Times New Roman" panose="02020603050405020304" pitchFamily="18" charset="0"/>
                <a:cs typeface="Times New Roman" panose="02020603050405020304" pitchFamily="18" charset="0"/>
              </a:rPr>
              <a:t>Steps Followed in Data analysis Process</a:t>
            </a:r>
          </a:p>
          <a:p>
            <a:pPr marL="1257300" lvl="2" indent="-3429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Problem statement</a:t>
            </a:r>
          </a:p>
          <a:p>
            <a:pPr marL="1257300" lvl="2" indent="-3429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Data Collection</a:t>
            </a:r>
          </a:p>
          <a:p>
            <a:pPr marL="1257300" lvl="2" indent="-3429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Data Cleaning</a:t>
            </a:r>
          </a:p>
          <a:p>
            <a:pPr marL="1257300" lvl="2" indent="-3429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EDA process</a:t>
            </a:r>
          </a:p>
          <a:p>
            <a:pPr marL="1257300" lvl="2" indent="-3429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Creating Dashboard</a:t>
            </a:r>
          </a:p>
          <a:p>
            <a:pPr marL="1257300" lvl="2" indent="-3429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528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0159" y="881946"/>
            <a:ext cx="9929610" cy="1477328"/>
          </a:xfrm>
          <a:prstGeom prst="rect">
            <a:avLst/>
          </a:prstGeom>
        </p:spPr>
        <p:txBody>
          <a:bodyPr wrap="square">
            <a:spAutoFit/>
          </a:bodyPr>
          <a:lstStyle/>
          <a:p>
            <a:pPr>
              <a:lnSpc>
                <a:spcPct val="150000"/>
              </a:lnSpc>
            </a:pPr>
            <a:r>
              <a:rPr lang="en-US" sz="2000" dirty="0" smtClean="0">
                <a:latin typeface="Times New Roman" panose="02020603050405020304" pitchFamily="18" charset="0"/>
                <a:cs typeface="Times New Roman" panose="02020603050405020304" pitchFamily="18" charset="0"/>
              </a:rPr>
              <a:t>Step 1: Problem Statement</a:t>
            </a:r>
          </a:p>
          <a:p>
            <a:pPr algn="just">
              <a:lnSpc>
                <a:spcPct val="150000"/>
              </a:lnSpc>
            </a:pPr>
            <a:r>
              <a:rPr lang="en-US"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Vrinda</a:t>
            </a:r>
            <a:r>
              <a:rPr lang="en-US" sz="2000" dirty="0" smtClean="0">
                <a:latin typeface="Times New Roman" panose="02020603050405020304" pitchFamily="18" charset="0"/>
                <a:cs typeface="Times New Roman" panose="02020603050405020304" pitchFamily="18" charset="0"/>
              </a:rPr>
              <a:t> store wants to create an annual sales report for 2022. So that, </a:t>
            </a:r>
            <a:r>
              <a:rPr lang="en-US" sz="2000" dirty="0" err="1" smtClean="0">
                <a:latin typeface="Times New Roman" panose="02020603050405020304" pitchFamily="18" charset="0"/>
                <a:cs typeface="Times New Roman" panose="02020603050405020304" pitchFamily="18" charset="0"/>
              </a:rPr>
              <a:t>Vrinda</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can understand their customers and grow more sales in 2023.</a:t>
            </a: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1A9673E2-EFFC-49AC-BCB7-413B1D64E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080" y="2711725"/>
            <a:ext cx="5714195" cy="3416300"/>
          </a:xfrm>
          <a:prstGeom prst="rect">
            <a:avLst/>
          </a:prstGeom>
          <a:ln>
            <a:noFill/>
          </a:ln>
          <a:effectLst>
            <a:softEdge rad="112500"/>
          </a:effectLst>
        </p:spPr>
      </p:pic>
    </p:spTree>
    <p:extLst>
      <p:ext uri="{BB962C8B-B14F-4D97-AF65-F5344CB8AC3E}">
        <p14:creationId xmlns:p14="http://schemas.microsoft.com/office/powerpoint/2010/main" val="1088205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9549" y="1234199"/>
            <a:ext cx="11226085" cy="4985980"/>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Step 2: Data Collection</a:t>
            </a:r>
          </a:p>
          <a:p>
            <a:endParaRPr lang="en-US" sz="2000" dirty="0" smtClean="0"/>
          </a:p>
          <a:p>
            <a:pPr marL="342900" indent="-342900">
              <a:lnSpc>
                <a:spcPct val="150000"/>
              </a:lnSpc>
              <a:buFont typeface="Wingdings" panose="05000000000000000000" pitchFamily="2" charset="2"/>
              <a:buChar char="q"/>
            </a:pPr>
            <a:r>
              <a:rPr lang="en-US" sz="2000" dirty="0" smtClean="0"/>
              <a:t>Data Format: SalesData.xlsx </a:t>
            </a:r>
          </a:p>
          <a:p>
            <a:pPr marL="342900" indent="-342900" algn="just">
              <a:lnSpc>
                <a:spcPct val="150000"/>
              </a:lnSpc>
              <a:buFont typeface="Wingdings" panose="05000000000000000000" pitchFamily="2" charset="2"/>
              <a:buChar char="q"/>
            </a:pPr>
            <a:r>
              <a:rPr lang="en-US" sz="2000" dirty="0" smtClean="0"/>
              <a:t>Data Size: 4.8+ MB </a:t>
            </a:r>
          </a:p>
          <a:p>
            <a:pPr marL="342900" indent="-342900" algn="just">
              <a:lnSpc>
                <a:spcPct val="150000"/>
              </a:lnSpc>
              <a:buFont typeface="Wingdings" panose="05000000000000000000" pitchFamily="2" charset="2"/>
              <a:buChar char="q"/>
            </a:pPr>
            <a:r>
              <a:rPr lang="en-US" sz="2000" dirty="0" smtClean="0"/>
              <a:t>Collection of measurements:</a:t>
            </a:r>
          </a:p>
          <a:p>
            <a:pPr marL="514350" lvl="2" indent="-342900" algn="just">
              <a:lnSpc>
                <a:spcPct val="150000"/>
              </a:lnSpc>
              <a:buFont typeface="Wingdings" panose="05000000000000000000" pitchFamily="2" charset="2"/>
              <a:buChar char="ü"/>
            </a:pPr>
            <a:r>
              <a:rPr lang="en-US" sz="2000" dirty="0" smtClean="0"/>
              <a:t>Total No. of Columns: 21</a:t>
            </a:r>
          </a:p>
          <a:p>
            <a:pPr marL="514350" lvl="2" indent="-342900" algn="just">
              <a:lnSpc>
                <a:spcPct val="150000"/>
              </a:lnSpc>
              <a:buFont typeface="Wingdings" panose="05000000000000000000" pitchFamily="2" charset="2"/>
              <a:buChar char="ü"/>
            </a:pPr>
            <a:r>
              <a:rPr lang="en-US" sz="2000" dirty="0" smtClean="0"/>
              <a:t>Total No. of Rows: 31047</a:t>
            </a:r>
          </a:p>
          <a:p>
            <a:pPr marL="342900" indent="-342900" algn="just">
              <a:lnSpc>
                <a:spcPct val="150000"/>
              </a:lnSpc>
              <a:buFont typeface="Wingdings" panose="05000000000000000000" pitchFamily="2" charset="2"/>
              <a:buChar char="q"/>
            </a:pPr>
            <a:r>
              <a:rPr lang="en-US" sz="2000" dirty="0" smtClean="0"/>
              <a:t>Column Names:</a:t>
            </a:r>
          </a:p>
          <a:p>
            <a:pPr marL="514350" lvl="2" indent="-342900" algn="just">
              <a:lnSpc>
                <a:spcPct val="150000"/>
              </a:lnSpc>
              <a:buFont typeface="Wingdings" panose="05000000000000000000" pitchFamily="2" charset="2"/>
              <a:buChar char="ü"/>
            </a:pPr>
            <a:r>
              <a:rPr lang="en-US" sz="2000" dirty="0" smtClean="0"/>
              <a:t>Numerical Data/Columns: ‘</a:t>
            </a:r>
            <a:r>
              <a:rPr lang="en-US" altLang="en-US" sz="2000" dirty="0" smtClean="0"/>
              <a:t>index’, ‘</a:t>
            </a:r>
            <a:r>
              <a:rPr lang="en-US" altLang="en-US" sz="2000" dirty="0" err="1" smtClean="0"/>
              <a:t>Cust</a:t>
            </a:r>
            <a:r>
              <a:rPr lang="en-US" altLang="en-US" sz="2000" dirty="0" smtClean="0"/>
              <a:t> ID’, ‘Age’, ‘</a:t>
            </a:r>
            <a:r>
              <a:rPr lang="en-US" altLang="en-US" sz="2000" dirty="0" err="1" smtClean="0"/>
              <a:t>Qty</a:t>
            </a:r>
            <a:r>
              <a:rPr lang="en-US" altLang="en-US" sz="2000" dirty="0" smtClean="0"/>
              <a:t>’, ‘Amount’, ‘ship-postal-code’.</a:t>
            </a:r>
          </a:p>
          <a:p>
            <a:pPr marL="514350" lvl="2" indent="-342900" algn="just">
              <a:lnSpc>
                <a:spcPct val="150000"/>
              </a:lnSpc>
              <a:buFont typeface="Wingdings" panose="05000000000000000000" pitchFamily="2" charset="2"/>
              <a:buChar char="ü"/>
            </a:pPr>
            <a:r>
              <a:rPr lang="en-US" altLang="en-US" sz="2000" dirty="0" smtClean="0"/>
              <a:t>Categorical Data/Columns: Order </a:t>
            </a:r>
            <a:r>
              <a:rPr lang="en-US" altLang="en-US" sz="2000" dirty="0" err="1" smtClean="0"/>
              <a:t>ID,Gender,Age</a:t>
            </a:r>
            <a:r>
              <a:rPr lang="en-US" altLang="en-US" sz="2000" dirty="0" smtClean="0"/>
              <a:t> </a:t>
            </a:r>
            <a:r>
              <a:rPr lang="en-US" altLang="en-US" sz="2000" dirty="0" err="1" smtClean="0"/>
              <a:t>Group,Date,Month,Status,Channel,SKU</a:t>
            </a:r>
            <a:r>
              <a:rPr lang="en-US" altLang="en-US" sz="2000" dirty="0" smtClean="0"/>
              <a:t>, Category</a:t>
            </a:r>
          </a:p>
          <a:p>
            <a:pPr marL="171450" lvl="2" algn="just">
              <a:lnSpc>
                <a:spcPct val="150000"/>
              </a:lnSpc>
            </a:pPr>
            <a:r>
              <a:rPr lang="en-US" altLang="en-US" sz="2000" dirty="0" smtClean="0"/>
              <a:t>, </a:t>
            </a:r>
            <a:r>
              <a:rPr lang="en-US" altLang="en-US" sz="2000" dirty="0" err="1" smtClean="0"/>
              <a:t>Size,currency,ship</a:t>
            </a:r>
            <a:r>
              <a:rPr lang="en-US" altLang="en-US" sz="2000" dirty="0" smtClean="0"/>
              <a:t>-</a:t>
            </a:r>
            <a:r>
              <a:rPr lang="en-US" altLang="en-US" sz="2000" dirty="0" err="1" smtClean="0"/>
              <a:t>city,ship</a:t>
            </a:r>
            <a:r>
              <a:rPr lang="en-US" altLang="en-US" sz="2000" dirty="0" smtClean="0"/>
              <a:t>-</a:t>
            </a:r>
            <a:r>
              <a:rPr lang="en-US" altLang="en-US" sz="2000" dirty="0" err="1" smtClean="0"/>
              <a:t>state,ship</a:t>
            </a:r>
            <a:r>
              <a:rPr lang="en-US" altLang="en-US" sz="2000" dirty="0" smtClean="0"/>
              <a:t>-country’.</a:t>
            </a:r>
            <a:endParaRPr lang="en-US" alt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124" y="1234199"/>
            <a:ext cx="6490952" cy="3582499"/>
          </a:xfrm>
          <a:prstGeom prst="rect">
            <a:avLst/>
          </a:prstGeom>
        </p:spPr>
      </p:pic>
    </p:spTree>
    <p:extLst>
      <p:ext uri="{BB962C8B-B14F-4D97-AF65-F5344CB8AC3E}">
        <p14:creationId xmlns:p14="http://schemas.microsoft.com/office/powerpoint/2010/main" val="1516139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4097" y="1401337"/>
            <a:ext cx="10522038" cy="4185761"/>
          </a:xfrm>
          <a:prstGeom prst="rect">
            <a:avLst/>
          </a:prstGeom>
        </p:spPr>
        <p:txBody>
          <a:bodyPr wrap="square">
            <a:spAutoFit/>
          </a:bodyPr>
          <a:lstStyle/>
          <a:p>
            <a:pPr algn="ctr"/>
            <a:r>
              <a:rPr lang="en-US" sz="2800" dirty="0" smtClean="0">
                <a:latin typeface="Times New Roman" panose="02020603050405020304" pitchFamily="18" charset="0"/>
                <a:cs typeface="Times New Roman" panose="02020603050405020304" pitchFamily="18" charset="0"/>
              </a:rPr>
              <a:t>Step 3: Data Cleaning</a:t>
            </a:r>
          </a:p>
          <a:p>
            <a:pPr algn="ctr"/>
            <a:endParaRPr lang="en-US" sz="28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Data cleaning process is done by using ETL (Extract, Transform, Load) technique.</a:t>
            </a:r>
          </a:p>
          <a:p>
            <a:pPr marL="342900" indent="-342900" algn="just">
              <a:lnSpc>
                <a:spcPct val="15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Extract: Extract the data from file in csv, </a:t>
            </a:r>
            <a:r>
              <a:rPr lang="en-US" sz="2000" dirty="0" err="1" smtClean="0">
                <a:latin typeface="Times New Roman" panose="02020603050405020304" pitchFamily="18" charset="0"/>
                <a:cs typeface="Times New Roman" panose="02020603050405020304" pitchFamily="18" charset="0"/>
              </a:rPr>
              <a:t>sql</a:t>
            </a:r>
            <a:r>
              <a:rPr lang="en-US" sz="2000" dirty="0" smtClean="0">
                <a:latin typeface="Times New Roman" panose="02020603050405020304" pitchFamily="18" charset="0"/>
                <a:cs typeface="Times New Roman" panose="02020603050405020304" pitchFamily="18" charset="0"/>
              </a:rPr>
              <a:t> format of file.</a:t>
            </a:r>
          </a:p>
          <a:p>
            <a:pPr marL="342900" indent="-342900" algn="just">
              <a:lnSpc>
                <a:spcPct val="15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Transform: Transform is nothing but modify or change the data. In this step we clean all the data, to find missing values and filled them using python libraries. So new values are added to the existed raw data and to make it clean.</a:t>
            </a:r>
          </a:p>
          <a:p>
            <a:pPr marL="342900" indent="-342900" algn="just">
              <a:lnSpc>
                <a:spcPct val="15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Load: Load or upload the cleaned data into database.</a:t>
            </a:r>
          </a:p>
          <a:p>
            <a:pPr marL="342900" indent="-342900" algn="just">
              <a:lnSpc>
                <a:spcPct val="150000"/>
              </a:lnSpc>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Data is transformed (cleaned) in </a:t>
            </a:r>
            <a:r>
              <a:rPr lang="en-US" sz="2000" dirty="0" smtClean="0">
                <a:latin typeface="Times New Roman" panose="02020603050405020304" pitchFamily="18" charset="0"/>
                <a:cs typeface="Times New Roman" panose="02020603050405020304" pitchFamily="18" charset="0"/>
              </a:rPr>
              <a:t>Excel </a:t>
            </a:r>
            <a:r>
              <a:rPr lang="en-US" sz="2000" dirty="0" smtClean="0">
                <a:latin typeface="Times New Roman" panose="02020603050405020304" pitchFamily="18" charset="0"/>
                <a:cs typeface="Times New Roman" panose="02020603050405020304" pitchFamily="18" charset="0"/>
              </a:rPr>
              <a:t>editor.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6195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8489" y="1204079"/>
            <a:ext cx="9839459" cy="4678204"/>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Step 4: EDA ( Exploratory Data Analysis)</a:t>
            </a:r>
          </a:p>
          <a:p>
            <a:pPr algn="just">
              <a:lnSpc>
                <a:spcPct val="150000"/>
              </a:lnSpc>
            </a:pP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EDA technique is used to analyze cleaned data to draw informative insights.</a:t>
            </a:r>
          </a:p>
          <a:p>
            <a:pPr marL="342900" indent="-342900" algn="just">
              <a:lnSpc>
                <a:spcPct val="150000"/>
              </a:lnSpc>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Compare the sales and orders using single chart</a:t>
            </a:r>
          </a:p>
          <a:p>
            <a:pPr marL="342900" indent="-342900" algn="just">
              <a:lnSpc>
                <a:spcPct val="150000"/>
              </a:lnSpc>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which month got the highest sales and orders?</a:t>
            </a:r>
          </a:p>
          <a:p>
            <a:pPr marL="342900" indent="-342900" algn="just">
              <a:lnSpc>
                <a:spcPct val="150000"/>
              </a:lnSpc>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What are different order status in 2022?</a:t>
            </a:r>
          </a:p>
          <a:p>
            <a:pPr marL="342900" indent="-342900" algn="just">
              <a:lnSpc>
                <a:spcPct val="150000"/>
              </a:lnSpc>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List top 10states contributing to the sales?</a:t>
            </a:r>
          </a:p>
          <a:p>
            <a:pPr marL="342900" indent="-342900" algn="just">
              <a:lnSpc>
                <a:spcPct val="150000"/>
              </a:lnSpc>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Relation between age </a:t>
            </a:r>
            <a:r>
              <a:rPr lang="en-US" sz="2000" dirty="0" err="1" smtClean="0">
                <a:latin typeface="Times New Roman" panose="02020603050405020304" pitchFamily="18" charset="0"/>
                <a:cs typeface="Times New Roman" panose="02020603050405020304" pitchFamily="18" charset="0"/>
              </a:rPr>
              <a:t>andgender</a:t>
            </a:r>
            <a:r>
              <a:rPr lang="en-US" sz="2000" dirty="0" smtClean="0">
                <a:latin typeface="Times New Roman" panose="02020603050405020304" pitchFamily="18" charset="0"/>
                <a:cs typeface="Times New Roman" panose="02020603050405020304" pitchFamily="18" charset="0"/>
              </a:rPr>
              <a:t> based on number orders?</a:t>
            </a:r>
          </a:p>
          <a:p>
            <a:pPr marL="342900" indent="-342900" algn="just">
              <a:lnSpc>
                <a:spcPct val="150000"/>
              </a:lnSpc>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Which channel is contributing to maximum sales?</a:t>
            </a:r>
          </a:p>
          <a:p>
            <a:pPr marL="342900" indent="-342900" algn="just">
              <a:lnSpc>
                <a:spcPct val="150000"/>
              </a:lnSpc>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Highest selling category?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5964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7279" y="1146220"/>
            <a:ext cx="11050073" cy="2400657"/>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Women are more likely to buy compared to men (65%).</a:t>
            </a:r>
          </a:p>
          <a:p>
            <a:pPr marL="342900" indent="-342900" algn="just">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Maharashtra, Karnataka and Uttar </a:t>
            </a:r>
            <a:r>
              <a:rPr lang="en-US" sz="2400" dirty="0" err="1" smtClean="0">
                <a:latin typeface="Times New Roman" panose="02020603050405020304" pitchFamily="18" charset="0"/>
                <a:cs typeface="Times New Roman" panose="02020603050405020304" pitchFamily="18" charset="0"/>
              </a:rPr>
              <a:t>Pradeshare</a:t>
            </a:r>
            <a:r>
              <a:rPr lang="en-US" sz="2400" dirty="0" smtClean="0">
                <a:latin typeface="Times New Roman" panose="02020603050405020304" pitchFamily="18" charset="0"/>
                <a:cs typeface="Times New Roman" panose="02020603050405020304" pitchFamily="18" charset="0"/>
              </a:rPr>
              <a:t> the top 3.</a:t>
            </a:r>
          </a:p>
          <a:p>
            <a:pPr marL="342900" indent="-342900" algn="just">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Adult age group (30-49 </a:t>
            </a:r>
            <a:r>
              <a:rPr lang="en-US" sz="2400" dirty="0" err="1" smtClean="0">
                <a:latin typeface="Times New Roman" panose="02020603050405020304" pitchFamily="18" charset="0"/>
                <a:cs typeface="Times New Roman" panose="02020603050405020304" pitchFamily="18" charset="0"/>
              </a:rPr>
              <a:t>yrs</a:t>
            </a:r>
            <a:r>
              <a:rPr lang="en-US" sz="2400" dirty="0" smtClean="0">
                <a:latin typeface="Times New Roman" panose="02020603050405020304" pitchFamily="18" charset="0"/>
                <a:cs typeface="Times New Roman" panose="02020603050405020304" pitchFamily="18" charset="0"/>
              </a:rPr>
              <a:t>) is max contributing (50%).</a:t>
            </a:r>
          </a:p>
          <a:p>
            <a:pPr marL="342900" indent="-342900" algn="just">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Amazon, </a:t>
            </a:r>
            <a:r>
              <a:rPr lang="en-US" sz="2400" dirty="0" err="1" smtClean="0">
                <a:latin typeface="Times New Roman" panose="02020603050405020304" pitchFamily="18" charset="0"/>
                <a:cs typeface="Times New Roman" panose="02020603050405020304" pitchFamily="18" charset="0"/>
              </a:rPr>
              <a:t>Flipkart</a:t>
            </a:r>
            <a:r>
              <a:rPr lang="en-US" sz="2400" dirty="0" smtClean="0">
                <a:latin typeface="Times New Roman" panose="02020603050405020304" pitchFamily="18" charset="0"/>
                <a:cs typeface="Times New Roman" panose="02020603050405020304" pitchFamily="18" charset="0"/>
              </a:rPr>
              <a:t> and </a:t>
            </a:r>
            <a:r>
              <a:rPr lang="en-US" sz="2400" dirty="0" err="1" smtClean="0">
                <a:latin typeface="Times New Roman" panose="02020603050405020304" pitchFamily="18" charset="0"/>
                <a:cs typeface="Times New Roman" panose="02020603050405020304" pitchFamily="18" charset="0"/>
              </a:rPr>
              <a:t>Myntra</a:t>
            </a:r>
            <a:r>
              <a:rPr lang="en-US" sz="24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channels</a:t>
            </a:r>
            <a:r>
              <a:rPr lang="en-US" sz="2400" dirty="0" smtClean="0">
                <a:latin typeface="Times New Roman" panose="02020603050405020304" pitchFamily="18" charset="0"/>
                <a:cs typeface="Times New Roman" panose="02020603050405020304" pitchFamily="18" charset="0"/>
              </a:rPr>
              <a:t> are max contributing.</a:t>
            </a:r>
          </a:p>
        </p:txBody>
      </p:sp>
    </p:spTree>
    <p:extLst>
      <p:ext uri="{BB962C8B-B14F-4D97-AF65-F5344CB8AC3E}">
        <p14:creationId xmlns:p14="http://schemas.microsoft.com/office/powerpoint/2010/main" val="734530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407</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5</cp:revision>
  <dcterms:created xsi:type="dcterms:W3CDTF">2024-02-03T12:15:23Z</dcterms:created>
  <dcterms:modified xsi:type="dcterms:W3CDTF">2024-02-03T13:02:58Z</dcterms:modified>
</cp:coreProperties>
</file>