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Arial Black" panose="020B0A04020102020204" pitchFamily="34" charset="0"/>
      <p:regular r:id="rId40"/>
      <p:bold r:id="rId41"/>
    </p:embeddedFont>
    <p:embeddedFont>
      <p:font typeface="Bellota Text" panose="020B0604020202020204" charset="0"/>
      <p:regular r:id="rId42"/>
      <p:bold r:id="rId43"/>
      <p:italic r:id="rId44"/>
      <p:boldItalic r:id="rId45"/>
    </p:embeddedFont>
    <p:embeddedFont>
      <p:font typeface="Maven Pro" panose="020B0604020202020204" charset="0"/>
      <p:regular r:id="rId46"/>
      <p:bold r:id="rId47"/>
    </p:embeddedFont>
    <p:embeddedFont>
      <p:font typeface="Nunito" pitchFamily="2" charset="0"/>
      <p:regular r:id="rId48"/>
      <p:bold r:id="rId49"/>
      <p:italic r:id="rId50"/>
      <p:boldItalic r:id="rId51"/>
    </p:embeddedFont>
    <p:embeddedFont>
      <p:font typeface="Nunito SemiBold" pitchFamily="2" charset="0"/>
      <p:regular r:id="rId52"/>
      <p:bold r:id="rId53"/>
      <p:italic r:id="rId54"/>
      <p:boldItalic r:id="rId55"/>
    </p:embeddedFont>
    <p:embeddedFont>
      <p:font typeface="Roboto" panose="020000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D40A17-562D-48A5-BD15-AE318F8408DE}">
  <a:tblStyle styleId="{98D40A17-562D-48A5-BD15-AE318F8408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c8ae13c2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c8ae13c2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06c68fec8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06c68fec8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064169e026_0_1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064169e026_0_1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06c68fec8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06c68fec8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c8fa18b6a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c8fa18b6a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is how many we got right: tp+tn/tp+tn+fp+fn</a:t>
            </a:r>
            <a:endParaRPr/>
          </a:p>
          <a:p>
            <a:pPr marL="0" lvl="0" indent="0" algn="l" rtl="0">
              <a:spcBef>
                <a:spcPts val="0"/>
              </a:spcBef>
              <a:spcAft>
                <a:spcPts val="0"/>
              </a:spcAft>
              <a:buNone/>
            </a:pPr>
            <a:r>
              <a:rPr lang="en"/>
              <a:t>Precision is the number of predictions that were right : tp/tp+fp</a:t>
            </a:r>
            <a:br>
              <a:rPr lang="en"/>
            </a:br>
            <a:r>
              <a:rPr lang="en"/>
              <a:t>Recall: how many positive lavesl u found out of the total ones: tp/tp+fn</a:t>
            </a:r>
            <a:br>
              <a:rPr lang="en"/>
            </a:br>
            <a:r>
              <a:rPr lang="en"/>
              <a:t>F1 score: how good the predictions r: harmonic men pf precision n recall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c8ae13c279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c8ae13c279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c8ae13c279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c8ae13c279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f13a04b14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f13a04b14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c8fa18b6a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c8fa18b6a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latin typeface="Roboto"/>
                <a:ea typeface="Roboto"/>
                <a:cs typeface="Roboto"/>
                <a:sym typeface="Roboto"/>
              </a:rPr>
              <a:t>UNSUPERVISED???----So unlike supervised learning, here we will not provide any supervision to the model. We will just provide the input dataset to the model and allow the model to find the patterns from the data. With the help of a suitable algorithm, the model will train itself and divide the fruits into different groups according to the most similar features between them.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c8ae13c279_0_4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c8ae13c279_0_4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c8ae13c279_0_4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c8ae13c279_0_4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c8ae13c279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c8ae13c279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38d2094a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38d2094a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38d2094aa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38d2094aa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c8ae13c279_0_5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c8ae13c279_0_5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c8ae13c279_0_5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c8ae13c279_0_5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c8ae13c27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c8ae13c27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c832dbf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c832dbf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c8fa18b6a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c8fa18b6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d02895ca4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d02895ca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c8fa18b6a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c8fa18b6a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c8fa18b6a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c8fa18b6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064169e0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064169e0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c8ae13c279_0_2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c8ae13c279_0_2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c8ae13c279_0_2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c8ae13c279_0_2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c8fa18b6a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c8fa18b6a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264b7e2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264b7e2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67525c1a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67525c1a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267525c1a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267525c1a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c8fa18b6a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c8fa18b6a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c8ae13c279_0_5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c8ae13c279_0_5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c8ae13c279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c8ae13c279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064169e026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064169e026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064169e026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064169e026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064169e026_0_1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064169e026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06c68fec8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06c68fec8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064169e026_0_1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064169e026_0_1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3">
  <p:cSld name="CUSTOM_16">
    <p:spTree>
      <p:nvGrpSpPr>
        <p:cNvPr id="1" name="Shape 273"/>
        <p:cNvGrpSpPr/>
        <p:nvPr/>
      </p:nvGrpSpPr>
      <p:grpSpPr>
        <a:xfrm>
          <a:off x="0" y="0"/>
          <a:ext cx="0" cy="0"/>
          <a:chOff x="0" y="0"/>
          <a:chExt cx="0" cy="0"/>
        </a:xfrm>
      </p:grpSpPr>
      <p:sp>
        <p:nvSpPr>
          <p:cNvPr id="274" name="Google Shape;274;p13"/>
          <p:cNvSpPr txBox="1">
            <a:spLocks noGrp="1"/>
          </p:cNvSpPr>
          <p:nvPr>
            <p:ph type="subTitle" idx="1"/>
          </p:nvPr>
        </p:nvSpPr>
        <p:spPr>
          <a:xfrm>
            <a:off x="2117847" y="3380460"/>
            <a:ext cx="2951400" cy="2952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0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275" name="Google Shape;275;p13"/>
          <p:cNvSpPr txBox="1">
            <a:spLocks noGrp="1"/>
          </p:cNvSpPr>
          <p:nvPr>
            <p:ph type="ctrTitle"/>
          </p:nvPr>
        </p:nvSpPr>
        <p:spPr>
          <a:xfrm rot="-5400000">
            <a:off x="-343101" y="1759150"/>
            <a:ext cx="2888100" cy="897900"/>
          </a:xfrm>
          <a:prstGeom prst="rect">
            <a:avLst/>
          </a:prstGeom>
        </p:spPr>
        <p:txBody>
          <a:bodyPr spcFirstLastPara="1" wrap="square" lIns="91425" tIns="91425" rIns="91425" bIns="91425" anchor="b" anchorCtr="0">
            <a:norm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76" name="Google Shape;276;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intellipaat.com/blog/tutorial/artificial-intelligence-tutorial/recurrent-neural-network/"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medium.com/analytics-vidhya/confusion-matrix-accuracy-precision-recall-f1-score-ade299cf63cd"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42341193_DATA_MINING_APPROACH_FOR_PREDICTING_STUDENT_PERFORMANC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bayes-theorem-in-artifical-intelligenc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4"/>
          <p:cNvSpPr/>
          <p:nvPr/>
        </p:nvSpPr>
        <p:spPr>
          <a:xfrm>
            <a:off x="0" y="-114300"/>
            <a:ext cx="9144000" cy="1442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txBox="1"/>
          <p:nvPr/>
        </p:nvSpPr>
        <p:spPr>
          <a:xfrm>
            <a:off x="365250" y="1373863"/>
            <a:ext cx="8305800" cy="1347325"/>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sz="1100" b="1" dirty="0">
                <a:solidFill>
                  <a:srgbClr val="424242"/>
                </a:solidFill>
                <a:latin typeface="Maven Pro"/>
                <a:ea typeface="Maven Pro"/>
                <a:cs typeface="Maven Pro"/>
                <a:sym typeface="Maven Pro"/>
              </a:rPr>
              <a:t>MAJOR PROJECT TITLE</a:t>
            </a:r>
            <a:endParaRPr sz="1100" b="1" dirty="0">
              <a:solidFill>
                <a:srgbClr val="424242"/>
              </a:solidFill>
              <a:latin typeface="Maven Pro"/>
              <a:ea typeface="Maven Pro"/>
              <a:cs typeface="Maven Pro"/>
              <a:sym typeface="Maven Pro"/>
            </a:endParaRPr>
          </a:p>
          <a:p>
            <a:pPr marL="0" lvl="0" indent="0" algn="ctr" rtl="0">
              <a:spcBef>
                <a:spcPts val="0"/>
              </a:spcBef>
              <a:spcAft>
                <a:spcPts val="0"/>
              </a:spcAft>
              <a:buNone/>
            </a:pPr>
            <a:r>
              <a:rPr lang="en" sz="2000" b="1" dirty="0">
                <a:solidFill>
                  <a:srgbClr val="424242"/>
                </a:solidFill>
                <a:latin typeface="Maven Pro"/>
                <a:ea typeface="Maven Pro"/>
                <a:cs typeface="Maven Pro"/>
                <a:sym typeface="Maven Pro"/>
              </a:rPr>
              <a:t>ACADEMIC PERFORMANCE PREDICTION USING MULTI SOURCE MULTI FEATURE BEHAVIOURAL DATA</a:t>
            </a:r>
            <a:endParaRPr sz="800" b="1" dirty="0">
              <a:solidFill>
                <a:srgbClr val="424242"/>
              </a:solidFill>
              <a:latin typeface="Maven Pro"/>
              <a:ea typeface="Maven Pro"/>
              <a:cs typeface="Maven Pro"/>
              <a:sym typeface="Maven Pro"/>
            </a:endParaRPr>
          </a:p>
        </p:txBody>
      </p:sp>
      <p:sp>
        <p:nvSpPr>
          <p:cNvPr id="284" name="Google Shape;284;p14"/>
          <p:cNvSpPr txBox="1"/>
          <p:nvPr/>
        </p:nvSpPr>
        <p:spPr>
          <a:xfrm>
            <a:off x="1054894" y="2796038"/>
            <a:ext cx="3463256" cy="1635900"/>
          </a:xfrm>
          <a:prstGeom prst="rect">
            <a:avLst/>
          </a:prstGeom>
          <a:solidFill>
            <a:srgbClr val="F3F3F3"/>
          </a:solidFill>
          <a:ln w="9525" cap="flat" cmpd="sng">
            <a:solidFill>
              <a:srgbClr val="FFFFFF"/>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dirty="0">
                <a:solidFill>
                  <a:srgbClr val="424242"/>
                </a:solidFill>
                <a:latin typeface="Nunito"/>
                <a:ea typeface="Nunito"/>
                <a:cs typeface="Nunito"/>
                <a:sym typeface="Nunito"/>
              </a:rPr>
              <a:t>Our Esteemed Guide:</a:t>
            </a:r>
            <a:endParaRPr b="1" dirty="0">
              <a:solidFill>
                <a:srgbClr val="424242"/>
              </a:solidFill>
              <a:latin typeface="Nunito"/>
              <a:ea typeface="Nunito"/>
              <a:cs typeface="Nunito"/>
              <a:sym typeface="Nunito"/>
            </a:endParaRPr>
          </a:p>
          <a:p>
            <a:pPr marL="0" lvl="0" indent="0" algn="l" rtl="0">
              <a:spcBef>
                <a:spcPts val="0"/>
              </a:spcBef>
              <a:spcAft>
                <a:spcPts val="0"/>
              </a:spcAft>
              <a:buNone/>
            </a:pPr>
            <a:r>
              <a:rPr lang="en" dirty="0">
                <a:solidFill>
                  <a:srgbClr val="17375E"/>
                </a:solidFill>
                <a:latin typeface="Nunito"/>
                <a:ea typeface="Nunito"/>
                <a:cs typeface="Nunito"/>
                <a:sym typeface="Nunito"/>
              </a:rPr>
              <a:t>Mr. G Saidulu      Assistant Professor 	</a:t>
            </a:r>
            <a:endParaRPr dirty="0">
              <a:solidFill>
                <a:srgbClr val="17375E"/>
              </a:solidFill>
              <a:latin typeface="Nunito"/>
              <a:ea typeface="Nunito"/>
              <a:cs typeface="Nunito"/>
              <a:sym typeface="Nunito"/>
            </a:endParaRPr>
          </a:p>
          <a:p>
            <a:pPr marL="0" lvl="0" indent="0" algn="r" rtl="0">
              <a:lnSpc>
                <a:spcPct val="150000"/>
              </a:lnSpc>
              <a:spcBef>
                <a:spcPts val="1000"/>
              </a:spcBef>
              <a:spcAft>
                <a:spcPts val="0"/>
              </a:spcAft>
              <a:buNone/>
            </a:pPr>
            <a:endParaRPr dirty="0">
              <a:solidFill>
                <a:srgbClr val="424242"/>
              </a:solidFill>
              <a:latin typeface="Nunito"/>
              <a:ea typeface="Nunito"/>
              <a:cs typeface="Nunito"/>
              <a:sym typeface="Nunito"/>
            </a:endParaRPr>
          </a:p>
        </p:txBody>
      </p:sp>
      <p:sp>
        <p:nvSpPr>
          <p:cNvPr id="285" name="Google Shape;285;p14"/>
          <p:cNvSpPr txBox="1"/>
          <p:nvPr/>
        </p:nvSpPr>
        <p:spPr>
          <a:xfrm>
            <a:off x="419100" y="-39450"/>
            <a:ext cx="8305800" cy="116951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Times New Roman"/>
              <a:buNone/>
            </a:pPr>
            <a:r>
              <a:rPr lang="en" sz="2800" b="1" i="0" u="none" dirty="0">
                <a:solidFill>
                  <a:srgbClr val="000000"/>
                </a:solidFill>
                <a:latin typeface="Times New Roman"/>
                <a:ea typeface="Times New Roman"/>
                <a:cs typeface="Times New Roman"/>
                <a:sym typeface="Times New Roman"/>
              </a:rPr>
              <a:t>CMR College of Engineering &amp; Technology</a:t>
            </a:r>
            <a:endParaRPr sz="1200" dirty="0"/>
          </a:p>
          <a:p>
            <a:pPr marL="0" marR="0" lvl="0" indent="0" algn="ctr" rtl="0">
              <a:lnSpc>
                <a:spcPct val="100000"/>
              </a:lnSpc>
              <a:spcBef>
                <a:spcPts val="0"/>
              </a:spcBef>
              <a:spcAft>
                <a:spcPts val="0"/>
              </a:spcAft>
              <a:buClr>
                <a:srgbClr val="C00000"/>
              </a:buClr>
              <a:buSzPts val="1600"/>
              <a:buFont typeface="Times New Roman"/>
              <a:buNone/>
            </a:pPr>
            <a:r>
              <a:rPr lang="en" b="1" i="0" u="none" dirty="0">
                <a:solidFill>
                  <a:srgbClr val="C00000"/>
                </a:solidFill>
                <a:latin typeface="Times New Roman"/>
                <a:ea typeface="Times New Roman"/>
                <a:cs typeface="Times New Roman"/>
                <a:sym typeface="Times New Roman"/>
              </a:rPr>
              <a:t>(UGC Autonomous)</a:t>
            </a:r>
            <a:endParaRPr sz="1200" dirty="0"/>
          </a:p>
          <a:p>
            <a:pPr marL="0" marR="0" lvl="0" indent="0" algn="ctr" rtl="0">
              <a:lnSpc>
                <a:spcPct val="100000"/>
              </a:lnSpc>
              <a:spcBef>
                <a:spcPts val="0"/>
              </a:spcBef>
              <a:spcAft>
                <a:spcPts val="0"/>
              </a:spcAft>
              <a:buClr>
                <a:srgbClr val="17375E"/>
              </a:buClr>
              <a:buSzPts val="1600"/>
              <a:buFont typeface="Times New Roman"/>
              <a:buNone/>
            </a:pPr>
            <a:r>
              <a:rPr lang="en" b="1" i="0" u="none" dirty="0">
                <a:solidFill>
                  <a:srgbClr val="17375E"/>
                </a:solidFill>
                <a:latin typeface="Times New Roman"/>
                <a:ea typeface="Times New Roman"/>
                <a:cs typeface="Times New Roman"/>
                <a:sym typeface="Times New Roman"/>
              </a:rPr>
              <a:t>Accredited by NAAC with “A” Grade</a:t>
            </a:r>
            <a:endParaRPr sz="1200" dirty="0"/>
          </a:p>
          <a:p>
            <a:pPr marL="0" marR="0" lvl="0" indent="0" algn="ctr" rtl="0">
              <a:lnSpc>
                <a:spcPct val="100000"/>
              </a:lnSpc>
              <a:spcBef>
                <a:spcPts val="0"/>
              </a:spcBef>
              <a:spcAft>
                <a:spcPts val="0"/>
              </a:spcAft>
              <a:buClr>
                <a:srgbClr val="17375E"/>
              </a:buClr>
              <a:buSzPts val="1600"/>
              <a:buFont typeface="Times New Roman"/>
              <a:buNone/>
            </a:pPr>
            <a:r>
              <a:rPr lang="en" b="0" i="0" u="none" dirty="0">
                <a:solidFill>
                  <a:srgbClr val="17375E"/>
                </a:solidFill>
                <a:latin typeface="Times New Roman"/>
                <a:ea typeface="Times New Roman"/>
                <a:cs typeface="Times New Roman"/>
                <a:sym typeface="Times New Roman"/>
              </a:rPr>
              <a:t>Kandlakoya, Medchal Road, Hyderabad-501401</a:t>
            </a:r>
            <a:endParaRPr sz="1200" dirty="0"/>
          </a:p>
        </p:txBody>
      </p:sp>
      <p:sp>
        <p:nvSpPr>
          <p:cNvPr id="286" name="Google Shape;286;p14"/>
          <p:cNvSpPr txBox="1"/>
          <p:nvPr/>
        </p:nvSpPr>
        <p:spPr>
          <a:xfrm>
            <a:off x="4625850" y="2796038"/>
            <a:ext cx="3463256" cy="1635900"/>
          </a:xfrm>
          <a:prstGeom prst="rect">
            <a:avLst/>
          </a:prstGeom>
          <a:solidFill>
            <a:srgbClr val="F3F3F3"/>
          </a:solidFill>
          <a:ln w="9525" cap="flat" cmpd="sng">
            <a:solidFill>
              <a:srgbClr val="FFFFFF"/>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None/>
            </a:pPr>
            <a:r>
              <a:rPr lang="en" b="1" dirty="0">
                <a:solidFill>
                  <a:srgbClr val="424242"/>
                </a:solidFill>
                <a:latin typeface="Nunito"/>
                <a:ea typeface="Nunito"/>
                <a:cs typeface="Nunito"/>
                <a:sym typeface="Nunito"/>
              </a:rPr>
              <a:t>BATCH 10</a:t>
            </a:r>
            <a:endParaRPr b="1" dirty="0">
              <a:solidFill>
                <a:srgbClr val="424242"/>
              </a:solidFill>
              <a:latin typeface="Nunito"/>
              <a:ea typeface="Nunito"/>
              <a:cs typeface="Nunito"/>
              <a:sym typeface="Nunito"/>
            </a:endParaRPr>
          </a:p>
          <a:p>
            <a:pPr marL="0" lvl="0" indent="0" algn="l" rtl="0">
              <a:lnSpc>
                <a:spcPct val="150000"/>
              </a:lnSpc>
              <a:spcBef>
                <a:spcPts val="0"/>
              </a:spcBef>
              <a:spcAft>
                <a:spcPts val="0"/>
              </a:spcAft>
              <a:buNone/>
            </a:pPr>
            <a:r>
              <a:rPr lang="en" b="1" dirty="0">
                <a:solidFill>
                  <a:srgbClr val="424242"/>
                </a:solidFill>
                <a:latin typeface="Nunito"/>
                <a:ea typeface="Nunito"/>
                <a:cs typeface="Nunito"/>
                <a:sym typeface="Nunito"/>
              </a:rPr>
              <a:t>Team members:</a:t>
            </a:r>
            <a:endParaRPr b="1" dirty="0">
              <a:solidFill>
                <a:srgbClr val="424242"/>
              </a:solidFill>
              <a:latin typeface="Nunito"/>
              <a:ea typeface="Nunito"/>
              <a:cs typeface="Nunito"/>
              <a:sym typeface="Nunito"/>
            </a:endParaRPr>
          </a:p>
          <a:p>
            <a:pPr marL="0" lvl="0" indent="0" algn="l" rtl="0">
              <a:lnSpc>
                <a:spcPct val="150000"/>
              </a:lnSpc>
              <a:spcBef>
                <a:spcPts val="0"/>
              </a:spcBef>
              <a:spcAft>
                <a:spcPts val="0"/>
              </a:spcAft>
              <a:buNone/>
            </a:pPr>
            <a:r>
              <a:rPr lang="en" dirty="0">
                <a:solidFill>
                  <a:srgbClr val="17375E"/>
                </a:solidFill>
                <a:latin typeface="Nunito"/>
                <a:ea typeface="Nunito"/>
                <a:cs typeface="Nunito"/>
                <a:sym typeface="Nunito"/>
              </a:rPr>
              <a:t>Iffat Maria		19H51A05A2</a:t>
            </a:r>
            <a:endParaRPr dirty="0">
              <a:solidFill>
                <a:srgbClr val="17375E"/>
              </a:solidFill>
              <a:latin typeface="Nunito"/>
              <a:ea typeface="Nunito"/>
              <a:cs typeface="Nunito"/>
              <a:sym typeface="Nunito"/>
            </a:endParaRPr>
          </a:p>
          <a:p>
            <a:pPr marL="0" lvl="0" indent="0" algn="l" rtl="0">
              <a:lnSpc>
                <a:spcPct val="150000"/>
              </a:lnSpc>
              <a:spcBef>
                <a:spcPts val="0"/>
              </a:spcBef>
              <a:spcAft>
                <a:spcPts val="0"/>
              </a:spcAft>
              <a:buNone/>
            </a:pPr>
            <a:r>
              <a:rPr lang="en" dirty="0">
                <a:solidFill>
                  <a:srgbClr val="17375E"/>
                </a:solidFill>
                <a:latin typeface="Nunito"/>
                <a:ea typeface="Nunito"/>
                <a:cs typeface="Nunito"/>
                <a:sym typeface="Nunito"/>
              </a:rPr>
              <a:t>Yellaram Archana	19H51A05C1</a:t>
            </a:r>
            <a:endParaRPr dirty="0">
              <a:solidFill>
                <a:srgbClr val="17375E"/>
              </a:solidFill>
              <a:latin typeface="Nunito"/>
              <a:ea typeface="Nunito"/>
              <a:cs typeface="Nunito"/>
              <a:sym typeface="Nunito"/>
            </a:endParaRPr>
          </a:p>
          <a:p>
            <a:pPr marL="0" lvl="0" indent="0" algn="l" rtl="0">
              <a:lnSpc>
                <a:spcPct val="150000"/>
              </a:lnSpc>
              <a:spcBef>
                <a:spcPts val="0"/>
              </a:spcBef>
              <a:spcAft>
                <a:spcPts val="0"/>
              </a:spcAft>
              <a:buNone/>
            </a:pPr>
            <a:r>
              <a:rPr lang="en" dirty="0">
                <a:solidFill>
                  <a:srgbClr val="17375E"/>
                </a:solidFill>
                <a:latin typeface="Nunito"/>
                <a:ea typeface="Nunito"/>
                <a:cs typeface="Nunito"/>
                <a:sym typeface="Nunito"/>
              </a:rPr>
              <a:t>Bhuvana Vangari	19H51A05J2</a:t>
            </a:r>
            <a:endParaRPr dirty="0">
              <a:solidFill>
                <a:srgbClr val="424242"/>
              </a:solidFill>
              <a:latin typeface="Nunito"/>
              <a:ea typeface="Nunito"/>
              <a:cs typeface="Nunito"/>
              <a:sym typeface="Nunito"/>
            </a:endParaRPr>
          </a:p>
        </p:txBody>
      </p:sp>
      <p:sp>
        <p:nvSpPr>
          <p:cNvPr id="287" name="Google Shape;287;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2" name="Google Shape;442;p32">
            <a:extLst>
              <a:ext uri="{FF2B5EF4-FFF2-40B4-BE49-F238E27FC236}">
                <a16:creationId xmlns:a16="http://schemas.microsoft.com/office/drawing/2014/main" id="{65AFE9B3-81C2-99B1-E244-5EF2C963AB35}"/>
              </a:ext>
            </a:extLst>
          </p:cNvPr>
          <p:cNvPicPr preferRelativeResize="0"/>
          <p:nvPr/>
        </p:nvPicPr>
        <p:blipFill rotWithShape="1">
          <a:blip r:embed="rId3">
            <a:alphaModFix/>
          </a:blip>
          <a:srcRect b="15411"/>
          <a:stretch/>
        </p:blipFill>
        <p:spPr>
          <a:xfrm>
            <a:off x="-500" y="-114300"/>
            <a:ext cx="839200" cy="626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23"/>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364" name="Google Shape;364;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365" name="Google Shape;36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Naive Bayes </a:t>
            </a:r>
            <a:endParaRPr/>
          </a:p>
        </p:txBody>
      </p:sp>
      <p:pic>
        <p:nvPicPr>
          <p:cNvPr id="366" name="Google Shape;366;p23"/>
          <p:cNvPicPr preferRelativeResize="0"/>
          <p:nvPr/>
        </p:nvPicPr>
        <p:blipFill>
          <a:blip r:embed="rId4">
            <a:alphaModFix/>
          </a:blip>
          <a:stretch>
            <a:fillRect/>
          </a:stretch>
        </p:blipFill>
        <p:spPr>
          <a:xfrm>
            <a:off x="970504" y="1607276"/>
            <a:ext cx="7754892" cy="193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Existing Works</a:t>
            </a:r>
            <a:endParaRPr/>
          </a:p>
        </p:txBody>
      </p:sp>
      <p:sp>
        <p:nvSpPr>
          <p:cNvPr id="372" name="Google Shape;372;p24"/>
          <p:cNvSpPr txBox="1">
            <a:spLocks noGrp="1"/>
          </p:cNvSpPr>
          <p:nvPr>
            <p:ph type="body" idx="1"/>
          </p:nvPr>
        </p:nvSpPr>
        <p:spPr>
          <a:xfrm>
            <a:off x="1056750" y="1597875"/>
            <a:ext cx="7030500" cy="3329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dirty="0">
                <a:solidFill>
                  <a:srgbClr val="000000"/>
                </a:solidFill>
                <a:latin typeface="Bellota Text" panose="020B0604020202020204" charset="0"/>
                <a:ea typeface="Bellota Text" panose="020B0604020202020204" charset="0"/>
              </a:rPr>
              <a:t>DECISION TREE MODEL:</a:t>
            </a:r>
            <a:endParaRPr b="1" dirty="0">
              <a:solidFill>
                <a:srgbClr val="000000"/>
              </a:solidFill>
              <a:latin typeface="Bellota Text" panose="020B0604020202020204" charset="0"/>
              <a:ea typeface="Bellota Text" panose="020B0604020202020204" charset="0"/>
            </a:endParaRPr>
          </a:p>
          <a:p>
            <a:pPr marL="457200" lvl="0" indent="-311150" algn="just" rtl="0">
              <a:spcBef>
                <a:spcPts val="120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In a decision tree model, each internal node represents a test on an attribute of the dataset, each tree branch reflects the test result, and each leaf node represents a target feature label. </a:t>
            </a:r>
            <a:endParaRPr dirty="0">
              <a:solidFill>
                <a:srgbClr val="000000"/>
              </a:solidFill>
              <a:latin typeface="Bellota Text" panose="020B0604020202020204" charset="0"/>
              <a:ea typeface="Bellota Text" panose="020B0604020202020204" charset="0"/>
            </a:endParaRPr>
          </a:p>
          <a:p>
            <a:pPr marL="457200" lvl="0" indent="-311150" algn="just" rtl="0">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They don't require extensive classification parameter configuration or prior knowledge of the problem domain. </a:t>
            </a:r>
            <a:endParaRPr dirty="0">
              <a:solidFill>
                <a:srgbClr val="000000"/>
              </a:solidFill>
              <a:latin typeface="Bellota Text" panose="020B0604020202020204" charset="0"/>
              <a:ea typeface="Bellota Text" panose="020B0604020202020204" charset="0"/>
            </a:endParaRPr>
          </a:p>
          <a:p>
            <a:pPr marL="457200" lvl="0" indent="-311150" algn="just" rtl="0">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The approach utilises an attribute or feature selection measure to choose the attribute or feature that best separates the dataset instances into discrete target classes. </a:t>
            </a:r>
            <a:endParaRPr dirty="0">
              <a:solidFill>
                <a:srgbClr val="000000"/>
              </a:solidFill>
              <a:latin typeface="Bellota Text" panose="020B0604020202020204" charset="0"/>
              <a:ea typeface="Bellota Text" panose="020B0604020202020204" charset="0"/>
            </a:endParaRPr>
          </a:p>
        </p:txBody>
      </p:sp>
      <p:pic>
        <p:nvPicPr>
          <p:cNvPr id="373" name="Google Shape;373;p24"/>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374" name="Google Shape;374;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Decision tree example</a:t>
            </a:r>
            <a:endParaRPr/>
          </a:p>
        </p:txBody>
      </p:sp>
      <p:sp>
        <p:nvSpPr>
          <p:cNvPr id="380" name="Google Shape;380;p2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381" name="Google Shape;381;p25"/>
          <p:cNvPicPr preferRelativeResize="0"/>
          <p:nvPr/>
        </p:nvPicPr>
        <p:blipFill>
          <a:blip r:embed="rId3">
            <a:alphaModFix/>
          </a:blip>
          <a:stretch>
            <a:fillRect/>
          </a:stretch>
        </p:blipFill>
        <p:spPr>
          <a:xfrm>
            <a:off x="2017225" y="1597875"/>
            <a:ext cx="5245650" cy="3275325"/>
          </a:xfrm>
          <a:prstGeom prst="rect">
            <a:avLst/>
          </a:prstGeom>
          <a:noFill/>
          <a:ln>
            <a:noFill/>
          </a:ln>
        </p:spPr>
      </p:pic>
      <p:pic>
        <p:nvPicPr>
          <p:cNvPr id="382" name="Google Shape;382;p25"/>
          <p:cNvPicPr preferRelativeResize="0"/>
          <p:nvPr/>
        </p:nvPicPr>
        <p:blipFill rotWithShape="1">
          <a:blip r:embed="rId4">
            <a:alphaModFix/>
          </a:blip>
          <a:srcRect b="15411"/>
          <a:stretch/>
        </p:blipFill>
        <p:spPr>
          <a:xfrm>
            <a:off x="0" y="0"/>
            <a:ext cx="839200" cy="626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6"/>
          <p:cNvSpPr txBox="1">
            <a:spLocks noGrp="1"/>
          </p:cNvSpPr>
          <p:nvPr>
            <p:ph type="title"/>
          </p:nvPr>
        </p:nvSpPr>
        <p:spPr>
          <a:xfrm>
            <a:off x="1303800" y="598575"/>
            <a:ext cx="7030500" cy="9993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r>
              <a:rPr lang="en"/>
              <a:t>Results of Existing Solutions </a:t>
            </a:r>
            <a:endParaRPr/>
          </a:p>
        </p:txBody>
      </p:sp>
      <p:pic>
        <p:nvPicPr>
          <p:cNvPr id="388" name="Google Shape;388;p26"/>
          <p:cNvPicPr preferRelativeResize="0"/>
          <p:nvPr/>
        </p:nvPicPr>
        <p:blipFill>
          <a:blip r:embed="rId3">
            <a:alphaModFix/>
          </a:blip>
          <a:stretch>
            <a:fillRect/>
          </a:stretch>
        </p:blipFill>
        <p:spPr>
          <a:xfrm>
            <a:off x="358525" y="1769450"/>
            <a:ext cx="8426950" cy="2057125"/>
          </a:xfrm>
          <a:prstGeom prst="rect">
            <a:avLst/>
          </a:prstGeom>
          <a:noFill/>
          <a:ln>
            <a:noFill/>
          </a:ln>
        </p:spPr>
      </p:pic>
      <p:sp>
        <p:nvSpPr>
          <p:cNvPr id="389" name="Google Shape;389;p26"/>
          <p:cNvSpPr txBox="1">
            <a:spLocks noGrp="1"/>
          </p:cNvSpPr>
          <p:nvPr>
            <p:ph type="body" idx="4294967295"/>
          </p:nvPr>
        </p:nvSpPr>
        <p:spPr>
          <a:xfrm>
            <a:off x="2644650" y="3935238"/>
            <a:ext cx="3854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852"/>
              <a:buNone/>
            </a:pPr>
            <a:r>
              <a:rPr lang="en" sz="1000">
                <a:latin typeface="Bellota Text"/>
                <a:ea typeface="Bellota Text"/>
                <a:cs typeface="Bellota Text"/>
                <a:sym typeface="Bellota Text"/>
              </a:rPr>
              <a:t>Fig. Performance Metrics of Existing Solutions</a:t>
            </a:r>
            <a:endParaRPr sz="1000">
              <a:latin typeface="Bellota Text"/>
              <a:ea typeface="Bellota Text"/>
              <a:cs typeface="Bellota Text"/>
              <a:sym typeface="Bellota Text"/>
            </a:endParaRPr>
          </a:p>
        </p:txBody>
      </p:sp>
      <p:pic>
        <p:nvPicPr>
          <p:cNvPr id="390" name="Google Shape;390;p26"/>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391" name="Google Shape;391;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Objective</a:t>
            </a:r>
            <a:endParaRPr/>
          </a:p>
        </p:txBody>
      </p:sp>
      <p:sp>
        <p:nvSpPr>
          <p:cNvPr id="397" name="Google Shape;397;p27"/>
          <p:cNvSpPr txBox="1">
            <a:spLocks noGrp="1"/>
          </p:cNvSpPr>
          <p:nvPr>
            <p:ph type="body" idx="1"/>
          </p:nvPr>
        </p:nvSpPr>
        <p:spPr>
          <a:xfrm>
            <a:off x="1056750" y="1597875"/>
            <a:ext cx="7030500" cy="25416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dirty="0">
                <a:solidFill>
                  <a:srgbClr val="000000"/>
                </a:solidFill>
                <a:latin typeface="Bellota Text" panose="020B0604020202020204" charset="0"/>
                <a:ea typeface="Bellota Text" panose="020B0604020202020204" charset="0"/>
              </a:rPr>
              <a:t>Our project aims to design, develop and implement a performance prediction platform, that performs the following tasks: </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120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Capturing a sufficiently rich profile of a student and integrating these data to obtain a holistic view</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Exploring the factors affecting students’ academic performance and using this information to develop a robust prediction model with high accuracy</a:t>
            </a:r>
            <a:endParaRPr dirty="0">
              <a:solidFill>
                <a:srgbClr val="000000"/>
              </a:solidFill>
              <a:latin typeface="Bellota Text" panose="020B0604020202020204" charset="0"/>
              <a:ea typeface="Bellota Text" panose="020B0604020202020204" charset="0"/>
            </a:endParaRPr>
          </a:p>
          <a:p>
            <a:pPr marL="457200" lvl="0" indent="0" algn="just" rtl="0">
              <a:lnSpc>
                <a:spcPct val="150000"/>
              </a:lnSpc>
              <a:spcBef>
                <a:spcPts val="1200"/>
              </a:spcBef>
              <a:spcAft>
                <a:spcPts val="1200"/>
              </a:spcAft>
              <a:buNone/>
            </a:pPr>
            <a:endParaRPr dirty="0">
              <a:solidFill>
                <a:srgbClr val="000000"/>
              </a:solidFill>
              <a:latin typeface="Bellota Text" panose="020B0604020202020204" charset="0"/>
              <a:ea typeface="Bellota Text" panose="020B0604020202020204" charset="0"/>
            </a:endParaRPr>
          </a:p>
        </p:txBody>
      </p:sp>
      <p:pic>
        <p:nvPicPr>
          <p:cNvPr id="398" name="Google Shape;398;p27"/>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399" name="Google Shape;399;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Definition</a:t>
            </a:r>
            <a:endParaRPr/>
          </a:p>
        </p:txBody>
      </p:sp>
      <p:sp>
        <p:nvSpPr>
          <p:cNvPr id="405" name="Google Shape;405;p28"/>
          <p:cNvSpPr txBox="1">
            <a:spLocks noGrp="1"/>
          </p:cNvSpPr>
          <p:nvPr>
            <p:ph type="body" idx="1"/>
          </p:nvPr>
        </p:nvSpPr>
        <p:spPr>
          <a:xfrm>
            <a:off x="991350" y="1597875"/>
            <a:ext cx="7161300" cy="3140100"/>
          </a:xfrm>
          <a:prstGeom prst="rect">
            <a:avLst/>
          </a:prstGeom>
        </p:spPr>
        <p:txBody>
          <a:bodyPr spcFirstLastPara="1" wrap="square" lIns="91425" tIns="91425" rIns="91425" bIns="91425" anchor="t" anchorCtr="0">
            <a:noAutofit/>
          </a:bodyPr>
          <a:lstStyle/>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Existing models use ML to predict student performance.</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As a result, educators could not monitor the real-time students learning curve.  Hence in the proposed model, multidimensional student data is utilised to predict student outcome. </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A supervised machine learning method is utilized to predict long-term student performance. The proposed models offer new insight into determining the most critical learning activity and assist the educators in keeping track of student performance. </a:t>
            </a:r>
            <a:endParaRPr b="1" dirty="0">
              <a:latin typeface="Bellota Text" panose="020B0604020202020204" charset="0"/>
              <a:ea typeface="Bellota Text" panose="020B0604020202020204" charset="0"/>
            </a:endParaRPr>
          </a:p>
        </p:txBody>
      </p:sp>
      <p:pic>
        <p:nvPicPr>
          <p:cNvPr id="406" name="Google Shape;406;p28"/>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407" name="Google Shape;407;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makes data multidimensional?</a:t>
            </a:r>
            <a:endParaRPr/>
          </a:p>
        </p:txBody>
      </p:sp>
      <p:sp>
        <p:nvSpPr>
          <p:cNvPr id="413" name="Google Shape;413;p29"/>
          <p:cNvSpPr txBox="1">
            <a:spLocks noGrp="1"/>
          </p:cNvSpPr>
          <p:nvPr>
            <p:ph type="body" idx="1"/>
          </p:nvPr>
        </p:nvSpPr>
        <p:spPr>
          <a:xfrm>
            <a:off x="1087250" y="1924800"/>
            <a:ext cx="3568200" cy="2296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dirty="0">
                <a:latin typeface="Bellota Text" panose="020B0604020202020204" charset="0"/>
                <a:ea typeface="Bellota Text" panose="020B0604020202020204" charset="0"/>
              </a:rPr>
              <a:t>The student dataset displays attributes related to the following categories:</a:t>
            </a:r>
            <a:endParaRPr dirty="0">
              <a:latin typeface="Bellota Text" panose="020B0604020202020204" charset="0"/>
              <a:ea typeface="Bellota Text" panose="020B0604020202020204" charset="0"/>
            </a:endParaRPr>
          </a:p>
          <a:p>
            <a:pPr marL="0" lvl="0" indent="0" algn="just" rtl="0">
              <a:spcBef>
                <a:spcPts val="1200"/>
              </a:spcBef>
              <a:spcAft>
                <a:spcPts val="1200"/>
              </a:spcAft>
              <a:buNone/>
            </a:pPr>
            <a:r>
              <a:rPr lang="en" dirty="0">
                <a:latin typeface="Bellota Text" panose="020B0604020202020204" charset="0"/>
                <a:ea typeface="Bellota Text" panose="020B0604020202020204" charset="0"/>
              </a:rPr>
              <a:t>• </a:t>
            </a:r>
            <a:r>
              <a:rPr lang="en" b="1" dirty="0">
                <a:latin typeface="Bellota Text" panose="020B0604020202020204" charset="0"/>
                <a:ea typeface="Bellota Text" panose="020B0604020202020204" charset="0"/>
              </a:rPr>
              <a:t>Personal Status</a:t>
            </a:r>
            <a:r>
              <a:rPr lang="en" dirty="0">
                <a:latin typeface="Bellota Text" panose="020B0604020202020204" charset="0"/>
                <a:ea typeface="Bellota Text" panose="020B0604020202020204" charset="0"/>
              </a:rPr>
              <a:t>(e.g., gender, age, etc)</a:t>
            </a:r>
            <a:br>
              <a:rPr lang="en" dirty="0">
                <a:latin typeface="Bellota Text" panose="020B0604020202020204" charset="0"/>
                <a:ea typeface="Bellota Text" panose="020B0604020202020204" charset="0"/>
              </a:rPr>
            </a:br>
            <a:br>
              <a:rPr lang="en" dirty="0">
                <a:latin typeface="Bellota Text" panose="020B0604020202020204" charset="0"/>
                <a:ea typeface="Bellota Text" panose="020B0604020202020204" charset="0"/>
              </a:rPr>
            </a:br>
            <a:r>
              <a:rPr lang="en" dirty="0">
                <a:latin typeface="Bellota Text" panose="020B0604020202020204" charset="0"/>
                <a:ea typeface="Bellota Text" panose="020B0604020202020204" charset="0"/>
              </a:rPr>
              <a:t>• </a:t>
            </a:r>
            <a:r>
              <a:rPr lang="en" b="1" dirty="0">
                <a:latin typeface="Bellota Text" panose="020B0604020202020204" charset="0"/>
                <a:ea typeface="Bellota Text" panose="020B0604020202020204" charset="0"/>
              </a:rPr>
              <a:t>Lifestyle Behaviors</a:t>
            </a:r>
            <a:r>
              <a:rPr lang="en" dirty="0">
                <a:latin typeface="Bellota Text" panose="020B0604020202020204" charset="0"/>
                <a:ea typeface="Bellota Text" panose="020B0604020202020204" charset="0"/>
              </a:rPr>
              <a:t>(e.g., social tie,  time management, etc) </a:t>
            </a:r>
            <a:br>
              <a:rPr lang="en" dirty="0">
                <a:latin typeface="Bellota Text" panose="020B0604020202020204" charset="0"/>
                <a:ea typeface="Bellota Text" panose="020B0604020202020204" charset="0"/>
              </a:rPr>
            </a:br>
            <a:r>
              <a:rPr lang="en" dirty="0">
                <a:latin typeface="Bellota Text" panose="020B0604020202020204" charset="0"/>
                <a:ea typeface="Bellota Text" panose="020B0604020202020204" charset="0"/>
              </a:rPr>
              <a:t>•  </a:t>
            </a:r>
            <a:r>
              <a:rPr lang="en" b="1" dirty="0">
                <a:latin typeface="Bellota Text" panose="020B0604020202020204" charset="0"/>
                <a:ea typeface="Bellota Text" panose="020B0604020202020204" charset="0"/>
              </a:rPr>
              <a:t>Learning Behaviors</a:t>
            </a:r>
            <a:r>
              <a:rPr lang="en" dirty="0">
                <a:latin typeface="Bellota Text" panose="020B0604020202020204" charset="0"/>
                <a:ea typeface="Bellota Text" panose="020B0604020202020204" charset="0"/>
              </a:rPr>
              <a:t> (e.g., class attendance, study duration, etc)</a:t>
            </a:r>
            <a:endParaRPr dirty="0">
              <a:latin typeface="Bellota Text" panose="020B0604020202020204" charset="0"/>
              <a:ea typeface="Bellota Text" panose="020B0604020202020204" charset="0"/>
            </a:endParaRPr>
          </a:p>
        </p:txBody>
      </p:sp>
      <p:pic>
        <p:nvPicPr>
          <p:cNvPr id="414" name="Google Shape;414;p29"/>
          <p:cNvPicPr preferRelativeResize="0"/>
          <p:nvPr/>
        </p:nvPicPr>
        <p:blipFill>
          <a:blip r:embed="rId3">
            <a:alphaModFix/>
          </a:blip>
          <a:stretch>
            <a:fillRect/>
          </a:stretch>
        </p:blipFill>
        <p:spPr>
          <a:xfrm>
            <a:off x="4832375" y="1452500"/>
            <a:ext cx="3224374" cy="3240825"/>
          </a:xfrm>
          <a:prstGeom prst="rect">
            <a:avLst/>
          </a:prstGeom>
          <a:noFill/>
          <a:ln>
            <a:noFill/>
          </a:ln>
        </p:spPr>
      </p:pic>
      <p:sp>
        <p:nvSpPr>
          <p:cNvPr id="415" name="Google Shape;415;p29"/>
          <p:cNvSpPr txBox="1">
            <a:spLocks noGrp="1"/>
          </p:cNvSpPr>
          <p:nvPr>
            <p:ph type="body" idx="2"/>
          </p:nvPr>
        </p:nvSpPr>
        <p:spPr>
          <a:xfrm>
            <a:off x="4599563" y="4693325"/>
            <a:ext cx="36900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852"/>
              <a:buNone/>
            </a:pPr>
            <a:r>
              <a:rPr lang="en" sz="1000">
                <a:latin typeface="Bellota Text"/>
                <a:ea typeface="Bellota Text"/>
                <a:cs typeface="Bellota Text"/>
                <a:sym typeface="Bellota Text"/>
              </a:rPr>
              <a:t>Representation of the Dataset</a:t>
            </a:r>
            <a:endParaRPr sz="1000">
              <a:latin typeface="Bellota Text"/>
              <a:ea typeface="Bellota Text"/>
              <a:cs typeface="Bellota Text"/>
              <a:sym typeface="Bellota Text"/>
            </a:endParaRPr>
          </a:p>
        </p:txBody>
      </p:sp>
      <p:pic>
        <p:nvPicPr>
          <p:cNvPr id="416" name="Google Shape;416;p29"/>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417" name="Google Shape;417;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Algorithm</a:t>
            </a:r>
            <a:endParaRPr/>
          </a:p>
        </p:txBody>
      </p:sp>
      <p:sp>
        <p:nvSpPr>
          <p:cNvPr id="423" name="Google Shape;423;p30"/>
          <p:cNvSpPr txBox="1">
            <a:spLocks noGrp="1"/>
          </p:cNvSpPr>
          <p:nvPr>
            <p:ph type="body" idx="1"/>
          </p:nvPr>
        </p:nvSpPr>
        <p:spPr>
          <a:xfrm>
            <a:off x="1035750" y="1597875"/>
            <a:ext cx="7072500" cy="3102000"/>
          </a:xfrm>
          <a:prstGeom prst="rect">
            <a:avLst/>
          </a:prstGeom>
        </p:spPr>
        <p:txBody>
          <a:bodyPr spcFirstLastPara="1" wrap="square" lIns="91425" tIns="91425" rIns="91425" bIns="91425" anchor="t" anchorCtr="0">
            <a:normAutofit/>
          </a:bodyPr>
          <a:lstStyle/>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Based on the performance of existing models, LSTM is chosen.</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It belongs to the complex areas of Deep Learning.</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highlight>
                  <a:srgbClr val="FFFFFF"/>
                </a:highlight>
                <a:latin typeface="Bellota Text" panose="020B0604020202020204" charset="0"/>
                <a:ea typeface="Bellota Text" panose="020B0604020202020204" charset="0"/>
              </a:rPr>
              <a:t>It is a variety of </a:t>
            </a:r>
            <a:r>
              <a:rPr lang="en" dirty="0">
                <a:solidFill>
                  <a:srgbClr val="000000"/>
                </a:solidFill>
                <a:highlight>
                  <a:srgbClr val="FFFFFF"/>
                </a:highlight>
                <a:uFill>
                  <a:noFill/>
                </a:uFill>
                <a:latin typeface="Bellota Text" panose="020B0604020202020204" charset="0"/>
                <a:ea typeface="Bellota Text" panose="020B0604020202020204" charset="0"/>
                <a:hlinkClick r:id="rId3">
                  <a:extLst>
                    <a:ext uri="{A12FA001-AC4F-418D-AE19-62706E023703}">
                      <ahyp:hlinkClr xmlns:ahyp="http://schemas.microsoft.com/office/drawing/2018/hyperlinkcolor" val="tx"/>
                    </a:ext>
                  </a:extLst>
                </a:hlinkClick>
              </a:rPr>
              <a:t>recurrent neural networks (RNNs)</a:t>
            </a:r>
            <a:r>
              <a:rPr lang="en" dirty="0">
                <a:solidFill>
                  <a:srgbClr val="000000"/>
                </a:solidFill>
                <a:highlight>
                  <a:srgbClr val="FFFFFF"/>
                </a:highlight>
                <a:latin typeface="Bellota Text" panose="020B0604020202020204" charset="0"/>
                <a:ea typeface="Bellota Text" panose="020B0604020202020204" charset="0"/>
              </a:rPr>
              <a:t> that are capable of learning long-term dependencies, especially in sequence prediction problems. </a:t>
            </a:r>
            <a:endParaRPr dirty="0">
              <a:solidFill>
                <a:srgbClr val="000000"/>
              </a:solidFill>
              <a:highlight>
                <a:srgbClr val="FFFFFF"/>
              </a:highlight>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highlight>
                  <a:srgbClr val="FFFFFF"/>
                </a:highlight>
                <a:latin typeface="Bellota Text" panose="020B0604020202020204" charset="0"/>
                <a:ea typeface="Bellota Text" panose="020B0604020202020204" charset="0"/>
              </a:rPr>
              <a:t>LSTM has feedback connections, i.e., it is capable of processing the entire sequence of data, apart from single data points such as images.</a:t>
            </a:r>
            <a:endParaRPr dirty="0">
              <a:solidFill>
                <a:srgbClr val="000000"/>
              </a:solidFill>
              <a:highlight>
                <a:srgbClr val="FFFFFF"/>
              </a:highlight>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highlight>
                  <a:srgbClr val="FFFFFF"/>
                </a:highlight>
                <a:latin typeface="Bellota Text" panose="020B0604020202020204" charset="0"/>
                <a:ea typeface="Bellota Text" panose="020B0604020202020204" charset="0"/>
              </a:rPr>
              <a:t>It can be implemented using the Keras Library.</a:t>
            </a:r>
            <a:endParaRPr dirty="0">
              <a:solidFill>
                <a:srgbClr val="000000"/>
              </a:solidFill>
              <a:highlight>
                <a:srgbClr val="FFFFFF"/>
              </a:highlight>
              <a:latin typeface="Bellota Text" panose="020B0604020202020204" charset="0"/>
              <a:ea typeface="Bellota Text" panose="020B0604020202020204" charset="0"/>
            </a:endParaRPr>
          </a:p>
        </p:txBody>
      </p:sp>
      <p:pic>
        <p:nvPicPr>
          <p:cNvPr id="424" name="Google Shape;424;p30"/>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425" name="Google Shape;425;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LSTM Architecture</a:t>
            </a:r>
            <a:endParaRPr/>
          </a:p>
        </p:txBody>
      </p:sp>
      <p:sp>
        <p:nvSpPr>
          <p:cNvPr id="431" name="Google Shape;431;p31"/>
          <p:cNvSpPr txBox="1">
            <a:spLocks noGrp="1"/>
          </p:cNvSpPr>
          <p:nvPr>
            <p:ph type="body" idx="1"/>
          </p:nvPr>
        </p:nvSpPr>
        <p:spPr>
          <a:xfrm>
            <a:off x="933300" y="1597875"/>
            <a:ext cx="7277400" cy="3070200"/>
          </a:xfrm>
          <a:prstGeom prst="rect">
            <a:avLst/>
          </a:prstGeom>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Clr>
                <a:srgbClr val="222222"/>
              </a:buClr>
              <a:buSzPts val="1300"/>
              <a:buChar char="●"/>
            </a:pPr>
            <a:r>
              <a:rPr lang="en" dirty="0">
                <a:solidFill>
                  <a:srgbClr val="222222"/>
                </a:solidFill>
                <a:highlight>
                  <a:srgbClr val="FFFFFF"/>
                </a:highlight>
                <a:latin typeface="Bellota Text" panose="020B0604020202020204" charset="0"/>
                <a:ea typeface="Bellota Text" panose="020B0604020202020204" charset="0"/>
              </a:rPr>
              <a:t>These three parts of an LSTM unit are known as gates. </a:t>
            </a:r>
            <a:endParaRPr dirty="0">
              <a:solidFill>
                <a:srgbClr val="222222"/>
              </a:solidFill>
              <a:highlight>
                <a:srgbClr val="FFFFFF"/>
              </a:highlight>
              <a:latin typeface="Bellota Text" panose="020B0604020202020204" charset="0"/>
              <a:ea typeface="Bellota Text" panose="020B0604020202020204" charset="0"/>
            </a:endParaRPr>
          </a:p>
          <a:p>
            <a:pPr marL="457200" lvl="0" indent="-311150" algn="just" rtl="0">
              <a:lnSpc>
                <a:spcPct val="115000"/>
              </a:lnSpc>
              <a:spcBef>
                <a:spcPts val="0"/>
              </a:spcBef>
              <a:spcAft>
                <a:spcPts val="0"/>
              </a:spcAft>
              <a:buClr>
                <a:srgbClr val="222222"/>
              </a:buClr>
              <a:buSzPts val="1300"/>
              <a:buChar char="●"/>
            </a:pPr>
            <a:r>
              <a:rPr lang="en" dirty="0">
                <a:solidFill>
                  <a:srgbClr val="222222"/>
                </a:solidFill>
                <a:highlight>
                  <a:srgbClr val="FFFFFF"/>
                </a:highlight>
                <a:latin typeface="Bellota Text" panose="020B0604020202020204" charset="0"/>
                <a:ea typeface="Bellota Text" panose="020B0604020202020204" charset="0"/>
              </a:rPr>
              <a:t>The first gate is called Forget gate, the second gate is known as the Input gate, and the last one is the Output gate. </a:t>
            </a:r>
            <a:endParaRPr dirty="0">
              <a:solidFill>
                <a:srgbClr val="000000"/>
              </a:solidFill>
              <a:highlight>
                <a:srgbClr val="FFFFFF"/>
              </a:highlight>
              <a:latin typeface="Bellota Text" panose="020B0604020202020204" charset="0"/>
              <a:ea typeface="Bellota Text" panose="020B0604020202020204" charset="0"/>
            </a:endParaRPr>
          </a:p>
        </p:txBody>
      </p:sp>
      <p:pic>
        <p:nvPicPr>
          <p:cNvPr id="432" name="Google Shape;432;p31"/>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433" name="Google Shape;433;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434" name="Google Shape;434;p31"/>
          <p:cNvPicPr preferRelativeResize="0"/>
          <p:nvPr/>
        </p:nvPicPr>
        <p:blipFill>
          <a:blip r:embed="rId4">
            <a:alphaModFix/>
          </a:blip>
          <a:stretch>
            <a:fillRect/>
          </a:stretch>
        </p:blipFill>
        <p:spPr>
          <a:xfrm>
            <a:off x="2462125" y="2620697"/>
            <a:ext cx="4219751" cy="1877800"/>
          </a:xfrm>
          <a:prstGeom prst="rect">
            <a:avLst/>
          </a:prstGeom>
          <a:noFill/>
          <a:ln>
            <a:noFill/>
          </a:ln>
        </p:spPr>
      </p:pic>
      <p:sp>
        <p:nvSpPr>
          <p:cNvPr id="435" name="Google Shape;435;p31"/>
          <p:cNvSpPr txBox="1">
            <a:spLocks noGrp="1"/>
          </p:cNvSpPr>
          <p:nvPr>
            <p:ph type="body" idx="2"/>
          </p:nvPr>
        </p:nvSpPr>
        <p:spPr>
          <a:xfrm>
            <a:off x="2644650" y="4668063"/>
            <a:ext cx="3854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852"/>
              <a:buNone/>
            </a:pPr>
            <a:r>
              <a:rPr lang="en" sz="1000">
                <a:latin typeface="Bellota Text"/>
                <a:ea typeface="Bellota Text"/>
                <a:cs typeface="Bellota Text"/>
                <a:sym typeface="Bellota Text"/>
              </a:rPr>
              <a:t>Fig. LSTM Cell </a:t>
            </a:r>
            <a:endParaRPr sz="1000">
              <a:latin typeface="Bellota Text"/>
              <a:ea typeface="Bellota Text"/>
              <a:cs typeface="Bellota Text"/>
              <a:sym typeface="Bellota Tex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of the Algorithm</a:t>
            </a:r>
            <a:endParaRPr/>
          </a:p>
        </p:txBody>
      </p:sp>
      <p:sp>
        <p:nvSpPr>
          <p:cNvPr id="441" name="Google Shape;441;p32"/>
          <p:cNvSpPr txBox="1">
            <a:spLocks noGrp="1"/>
          </p:cNvSpPr>
          <p:nvPr>
            <p:ph type="body" idx="1"/>
          </p:nvPr>
        </p:nvSpPr>
        <p:spPr>
          <a:xfrm>
            <a:off x="1113000" y="1597875"/>
            <a:ext cx="7138500" cy="25416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dirty="0">
                <a:solidFill>
                  <a:srgbClr val="292929"/>
                </a:solidFill>
                <a:highlight>
                  <a:srgbClr val="FFFFFF"/>
                </a:highlight>
                <a:latin typeface="Bellota Text" panose="020B0604020202020204" charset="0"/>
                <a:ea typeface="Bellota Text" panose="020B0604020202020204" charset="0"/>
              </a:rPr>
              <a:t>Firstly, at a basic level, the output of an LSTM at a particular point in time is dependant on three things:</a:t>
            </a:r>
            <a:endParaRPr dirty="0">
              <a:solidFill>
                <a:srgbClr val="292929"/>
              </a:solidFill>
              <a:highlight>
                <a:srgbClr val="FFFFFF"/>
              </a:highlight>
              <a:latin typeface="Bellota Text" panose="020B0604020202020204" charset="0"/>
              <a:ea typeface="Bellota Text" panose="020B0604020202020204" charset="0"/>
            </a:endParaRPr>
          </a:p>
          <a:p>
            <a:pPr marL="457200" lvl="0" indent="-311150" algn="just" rtl="0">
              <a:lnSpc>
                <a:spcPct val="200000"/>
              </a:lnSpc>
              <a:spcBef>
                <a:spcPts val="0"/>
              </a:spcBef>
              <a:spcAft>
                <a:spcPts val="0"/>
              </a:spcAft>
              <a:buClr>
                <a:srgbClr val="292929"/>
              </a:buClr>
              <a:buSzPts val="1300"/>
              <a:buChar char="●"/>
            </a:pPr>
            <a:r>
              <a:rPr lang="en" dirty="0">
                <a:solidFill>
                  <a:srgbClr val="292929"/>
                </a:solidFill>
                <a:highlight>
                  <a:srgbClr val="FFFFFF"/>
                </a:highlight>
                <a:latin typeface="Bellota Text" panose="020B0604020202020204" charset="0"/>
                <a:ea typeface="Bellota Text" panose="020B0604020202020204" charset="0"/>
              </a:rPr>
              <a:t>The current long-term memory of the network — known as the </a:t>
            </a:r>
            <a:r>
              <a:rPr lang="en" i="1" dirty="0">
                <a:solidFill>
                  <a:srgbClr val="292929"/>
                </a:solidFill>
                <a:highlight>
                  <a:srgbClr val="FFFFFF"/>
                </a:highlight>
                <a:latin typeface="Bellota Text" panose="020B0604020202020204" charset="0"/>
                <a:ea typeface="Bellota Text" panose="020B0604020202020204" charset="0"/>
              </a:rPr>
              <a:t>cell state</a:t>
            </a:r>
            <a:endParaRPr i="1" dirty="0">
              <a:solidFill>
                <a:srgbClr val="292929"/>
              </a:solidFill>
              <a:highlight>
                <a:srgbClr val="FFFFFF"/>
              </a:highlight>
              <a:latin typeface="Bellota Text" panose="020B0604020202020204" charset="0"/>
              <a:ea typeface="Bellota Text" panose="020B0604020202020204" charset="0"/>
            </a:endParaRPr>
          </a:p>
          <a:p>
            <a:pPr marL="457200" lvl="0" indent="-311150" algn="just" rtl="0">
              <a:lnSpc>
                <a:spcPct val="200000"/>
              </a:lnSpc>
              <a:spcBef>
                <a:spcPts val="0"/>
              </a:spcBef>
              <a:spcAft>
                <a:spcPts val="0"/>
              </a:spcAft>
              <a:buClr>
                <a:srgbClr val="292929"/>
              </a:buClr>
              <a:buSzPts val="1300"/>
              <a:buChar char="●"/>
            </a:pPr>
            <a:r>
              <a:rPr lang="en" dirty="0">
                <a:solidFill>
                  <a:srgbClr val="292929"/>
                </a:solidFill>
                <a:highlight>
                  <a:srgbClr val="FFFFFF"/>
                </a:highlight>
                <a:latin typeface="Bellota Text" panose="020B0604020202020204" charset="0"/>
                <a:ea typeface="Bellota Text" panose="020B0604020202020204" charset="0"/>
              </a:rPr>
              <a:t>The output at the previous point in time — known as the previous</a:t>
            </a:r>
            <a:r>
              <a:rPr lang="en" i="1" dirty="0">
                <a:solidFill>
                  <a:srgbClr val="292929"/>
                </a:solidFill>
                <a:highlight>
                  <a:srgbClr val="FFFFFF"/>
                </a:highlight>
                <a:latin typeface="Bellota Text" panose="020B0604020202020204" charset="0"/>
                <a:ea typeface="Bellota Text" panose="020B0604020202020204" charset="0"/>
              </a:rPr>
              <a:t> hidden state</a:t>
            </a:r>
            <a:endParaRPr i="1" dirty="0">
              <a:solidFill>
                <a:srgbClr val="292929"/>
              </a:solidFill>
              <a:highlight>
                <a:srgbClr val="FFFFFF"/>
              </a:highlight>
              <a:latin typeface="Bellota Text" panose="020B0604020202020204" charset="0"/>
              <a:ea typeface="Bellota Text" panose="020B0604020202020204" charset="0"/>
            </a:endParaRPr>
          </a:p>
          <a:p>
            <a:pPr marL="457200" lvl="0" indent="-311150" algn="just" rtl="0">
              <a:lnSpc>
                <a:spcPct val="200000"/>
              </a:lnSpc>
              <a:spcBef>
                <a:spcPts val="0"/>
              </a:spcBef>
              <a:spcAft>
                <a:spcPts val="0"/>
              </a:spcAft>
              <a:buClr>
                <a:srgbClr val="292929"/>
              </a:buClr>
              <a:buSzPts val="1300"/>
              <a:buChar char="●"/>
            </a:pPr>
            <a:r>
              <a:rPr lang="en" dirty="0">
                <a:solidFill>
                  <a:srgbClr val="292929"/>
                </a:solidFill>
                <a:highlight>
                  <a:srgbClr val="FFFFFF"/>
                </a:highlight>
                <a:latin typeface="Bellota Text" panose="020B0604020202020204" charset="0"/>
                <a:ea typeface="Bellota Text" panose="020B0604020202020204" charset="0"/>
              </a:rPr>
              <a:t>The input data at the current time step</a:t>
            </a:r>
            <a:endParaRPr dirty="0">
              <a:solidFill>
                <a:srgbClr val="000000"/>
              </a:solidFill>
              <a:highlight>
                <a:srgbClr val="FFFFFF"/>
              </a:highlight>
              <a:latin typeface="Bellota Text" panose="020B0604020202020204" charset="0"/>
              <a:ea typeface="Bellota Text" panose="020B0604020202020204" charset="0"/>
            </a:endParaRPr>
          </a:p>
        </p:txBody>
      </p:sp>
      <p:pic>
        <p:nvPicPr>
          <p:cNvPr id="442" name="Google Shape;442;p32"/>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443" name="Google Shape;443;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Outline</a:t>
            </a:r>
            <a:endParaRPr/>
          </a:p>
        </p:txBody>
      </p:sp>
      <p:sp>
        <p:nvSpPr>
          <p:cNvPr id="293" name="Google Shape;293;p15"/>
          <p:cNvSpPr txBox="1">
            <a:spLocks noGrp="1"/>
          </p:cNvSpPr>
          <p:nvPr>
            <p:ph type="body" idx="1"/>
          </p:nvPr>
        </p:nvSpPr>
        <p:spPr>
          <a:xfrm>
            <a:off x="1113000" y="1402099"/>
            <a:ext cx="4258800" cy="3040699"/>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0000"/>
              </a:buClr>
              <a:buSzPts val="1700"/>
              <a:buFont typeface="Arial"/>
              <a:buChar char="•"/>
            </a:pPr>
            <a:r>
              <a:rPr lang="en" sz="1600" dirty="0">
                <a:solidFill>
                  <a:srgbClr val="000000"/>
                </a:solidFill>
                <a:latin typeface="Bellota Text" panose="020B0604020202020204" charset="0"/>
                <a:ea typeface="Bellota Text" panose="020B0604020202020204" charset="0"/>
                <a:cs typeface="Times New Roman"/>
                <a:sym typeface="Times New Roman"/>
              </a:rPr>
              <a:t>Abstract</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Arial"/>
              <a:buChar char="•"/>
            </a:pPr>
            <a:r>
              <a:rPr lang="en" sz="1600" dirty="0">
                <a:solidFill>
                  <a:srgbClr val="000000"/>
                </a:solidFill>
                <a:latin typeface="Bellota Text" panose="020B0604020202020204" charset="0"/>
                <a:ea typeface="Bellota Text" panose="020B0604020202020204" charset="0"/>
                <a:cs typeface="Times New Roman"/>
                <a:sym typeface="Times New Roman"/>
              </a:rPr>
              <a:t>Introduction</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Arial"/>
              <a:buChar char="•"/>
            </a:pPr>
            <a:r>
              <a:rPr lang="en" sz="1600" dirty="0">
                <a:solidFill>
                  <a:srgbClr val="000000"/>
                </a:solidFill>
                <a:latin typeface="Bellota Text" panose="020B0604020202020204" charset="0"/>
                <a:ea typeface="Bellota Text" panose="020B0604020202020204" charset="0"/>
                <a:cs typeface="Times New Roman"/>
                <a:sym typeface="Times New Roman"/>
              </a:rPr>
              <a:t>Literature Review</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Times New Roman"/>
              <a:buChar char="•"/>
            </a:pPr>
            <a:r>
              <a:rPr lang="en" sz="1600" dirty="0">
                <a:solidFill>
                  <a:srgbClr val="000000"/>
                </a:solidFill>
                <a:latin typeface="Bellota Text" panose="020B0604020202020204" charset="0"/>
                <a:ea typeface="Bellota Text" panose="020B0604020202020204" charset="0"/>
                <a:cs typeface="Times New Roman"/>
                <a:sym typeface="Times New Roman"/>
              </a:rPr>
              <a:t>Existing works</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Times New Roman"/>
              <a:buChar char="•"/>
            </a:pPr>
            <a:r>
              <a:rPr lang="en" sz="1600" dirty="0">
                <a:solidFill>
                  <a:srgbClr val="000000"/>
                </a:solidFill>
                <a:latin typeface="Bellota Text" panose="020B0604020202020204" charset="0"/>
                <a:ea typeface="Bellota Text" panose="020B0604020202020204" charset="0"/>
                <a:cs typeface="Times New Roman"/>
                <a:sym typeface="Times New Roman"/>
              </a:rPr>
              <a:t>Research Objective</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Times New Roman"/>
              <a:buChar char="•"/>
            </a:pPr>
            <a:r>
              <a:rPr lang="en" sz="1600" dirty="0">
                <a:solidFill>
                  <a:srgbClr val="000000"/>
                </a:solidFill>
                <a:latin typeface="Bellota Text" panose="020B0604020202020204" charset="0"/>
                <a:ea typeface="Bellota Text" panose="020B0604020202020204" charset="0"/>
                <a:cs typeface="Times New Roman"/>
                <a:sym typeface="Times New Roman"/>
              </a:rPr>
              <a:t>Problem Definition</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Arial"/>
              <a:buChar char="•"/>
            </a:pPr>
            <a:r>
              <a:rPr lang="en" sz="1600" dirty="0">
                <a:solidFill>
                  <a:srgbClr val="000000"/>
                </a:solidFill>
                <a:latin typeface="Bellota Text" panose="020B0604020202020204" charset="0"/>
                <a:ea typeface="Bellota Text" panose="020B0604020202020204" charset="0"/>
                <a:cs typeface="Times New Roman"/>
                <a:sym typeface="Times New Roman"/>
              </a:rPr>
              <a:t>Proposed System</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Arial"/>
              <a:buChar char="•"/>
            </a:pPr>
            <a:r>
              <a:rPr lang="en" sz="1600" dirty="0">
                <a:solidFill>
                  <a:srgbClr val="000000"/>
                </a:solidFill>
                <a:latin typeface="Bellota Text" panose="020B0604020202020204" charset="0"/>
                <a:ea typeface="Bellota Text" panose="020B0604020202020204" charset="0"/>
                <a:cs typeface="Times New Roman"/>
                <a:sym typeface="Times New Roman"/>
              </a:rPr>
              <a:t>Implementation</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Times New Roman"/>
              <a:buChar char="•"/>
            </a:pPr>
            <a:r>
              <a:rPr lang="en" sz="1600" dirty="0">
                <a:solidFill>
                  <a:srgbClr val="000000"/>
                </a:solidFill>
                <a:latin typeface="Bellota Text" panose="020B0604020202020204" charset="0"/>
                <a:ea typeface="Bellota Text" panose="020B0604020202020204" charset="0"/>
                <a:cs typeface="Times New Roman"/>
                <a:sym typeface="Times New Roman"/>
              </a:rPr>
              <a:t>Results</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Times New Roman"/>
              <a:buChar char="•"/>
            </a:pPr>
            <a:r>
              <a:rPr lang="en" sz="1600" dirty="0">
                <a:solidFill>
                  <a:srgbClr val="000000"/>
                </a:solidFill>
                <a:latin typeface="Bellota Text" panose="020B0604020202020204" charset="0"/>
                <a:ea typeface="Bellota Text" panose="020B0604020202020204" charset="0"/>
                <a:cs typeface="Times New Roman"/>
                <a:sym typeface="Times New Roman"/>
              </a:rPr>
              <a:t>Conclusion</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Times New Roman"/>
              <a:buChar char="•"/>
            </a:pPr>
            <a:r>
              <a:rPr lang="en" sz="1600" dirty="0">
                <a:solidFill>
                  <a:srgbClr val="000000"/>
                </a:solidFill>
                <a:latin typeface="Bellota Text" panose="020B0604020202020204" charset="0"/>
                <a:ea typeface="Bellota Text" panose="020B0604020202020204" charset="0"/>
                <a:cs typeface="Times New Roman"/>
                <a:sym typeface="Times New Roman"/>
              </a:rPr>
              <a:t>Future Scope</a:t>
            </a:r>
            <a:endParaRPr sz="1600" dirty="0">
              <a:solidFill>
                <a:srgbClr val="000000"/>
              </a:solidFill>
              <a:latin typeface="Bellota Text" panose="020B0604020202020204" charset="0"/>
              <a:ea typeface="Bellota Text" panose="020B0604020202020204" charset="0"/>
              <a:cs typeface="Times New Roman"/>
              <a:sym typeface="Times New Roman"/>
            </a:endParaRPr>
          </a:p>
          <a:p>
            <a:pPr marL="457200" lvl="0" indent="-336550" algn="l" rtl="0">
              <a:lnSpc>
                <a:spcPct val="100000"/>
              </a:lnSpc>
              <a:spcBef>
                <a:spcPts val="0"/>
              </a:spcBef>
              <a:spcAft>
                <a:spcPts val="0"/>
              </a:spcAft>
              <a:buClr>
                <a:srgbClr val="000000"/>
              </a:buClr>
              <a:buSzPts val="1700"/>
              <a:buFont typeface="Times New Roman"/>
              <a:buChar char="•"/>
            </a:pPr>
            <a:r>
              <a:rPr lang="en" sz="1600" dirty="0">
                <a:solidFill>
                  <a:srgbClr val="000000"/>
                </a:solidFill>
                <a:latin typeface="Bellota Text" panose="020B0604020202020204" charset="0"/>
                <a:ea typeface="Bellota Text" panose="020B0604020202020204" charset="0"/>
                <a:cs typeface="Times New Roman"/>
                <a:sym typeface="Times New Roman"/>
              </a:rPr>
              <a:t>References</a:t>
            </a:r>
            <a:endParaRPr sz="1600" dirty="0">
              <a:solidFill>
                <a:srgbClr val="000000"/>
              </a:solidFill>
              <a:latin typeface="Bellota Text" panose="020B0604020202020204" charset="0"/>
              <a:ea typeface="Bellota Text" panose="020B0604020202020204" charset="0"/>
              <a:cs typeface="Times New Roman"/>
              <a:sym typeface="Times New Roman"/>
            </a:endParaRPr>
          </a:p>
        </p:txBody>
      </p:sp>
      <p:pic>
        <p:nvPicPr>
          <p:cNvPr id="294" name="Google Shape;294;p15"/>
          <p:cNvPicPr preferRelativeResize="0"/>
          <p:nvPr/>
        </p:nvPicPr>
        <p:blipFill rotWithShape="1">
          <a:blip r:embed="rId3">
            <a:alphaModFix/>
          </a:blip>
          <a:srcRect t="5974" b="14571"/>
          <a:stretch/>
        </p:blipFill>
        <p:spPr>
          <a:xfrm>
            <a:off x="3422763" y="1051400"/>
            <a:ext cx="5195374" cy="3040700"/>
          </a:xfrm>
          <a:prstGeom prst="rect">
            <a:avLst/>
          </a:prstGeom>
          <a:noFill/>
          <a:ln>
            <a:noFill/>
          </a:ln>
        </p:spPr>
      </p:pic>
      <p:pic>
        <p:nvPicPr>
          <p:cNvPr id="295" name="Google Shape;295;p15"/>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296" name="Google Shape;296;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of LSTM</a:t>
            </a:r>
            <a:endParaRPr/>
          </a:p>
        </p:txBody>
      </p:sp>
      <p:sp>
        <p:nvSpPr>
          <p:cNvPr id="449" name="Google Shape;449;p3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450" name="Google Shape;450;p33"/>
          <p:cNvPicPr preferRelativeResize="0"/>
          <p:nvPr/>
        </p:nvPicPr>
        <p:blipFill>
          <a:blip r:embed="rId3">
            <a:alphaModFix/>
          </a:blip>
          <a:stretch>
            <a:fillRect/>
          </a:stretch>
        </p:blipFill>
        <p:spPr>
          <a:xfrm>
            <a:off x="1303800" y="1597875"/>
            <a:ext cx="6331350" cy="3240825"/>
          </a:xfrm>
          <a:prstGeom prst="rect">
            <a:avLst/>
          </a:prstGeom>
          <a:noFill/>
          <a:ln>
            <a:noFill/>
          </a:ln>
        </p:spPr>
      </p:pic>
      <p:pic>
        <p:nvPicPr>
          <p:cNvPr id="451" name="Google Shape;451;p33"/>
          <p:cNvPicPr preferRelativeResize="0"/>
          <p:nvPr/>
        </p:nvPicPr>
        <p:blipFill>
          <a:blip r:embed="rId4">
            <a:alphaModFix/>
          </a:blip>
          <a:stretch>
            <a:fillRect/>
          </a:stretch>
        </p:blipFill>
        <p:spPr>
          <a:xfrm>
            <a:off x="1303800" y="1476074"/>
            <a:ext cx="6331351" cy="3260897"/>
          </a:xfrm>
          <a:prstGeom prst="rect">
            <a:avLst/>
          </a:prstGeom>
          <a:noFill/>
          <a:ln>
            <a:noFill/>
          </a:ln>
        </p:spPr>
      </p:pic>
      <p:pic>
        <p:nvPicPr>
          <p:cNvPr id="452" name="Google Shape;452;p33"/>
          <p:cNvPicPr preferRelativeResize="0"/>
          <p:nvPr/>
        </p:nvPicPr>
        <p:blipFill>
          <a:blip r:embed="rId5">
            <a:alphaModFix/>
          </a:blip>
          <a:stretch>
            <a:fillRect/>
          </a:stretch>
        </p:blipFill>
        <p:spPr>
          <a:xfrm>
            <a:off x="1303800" y="1547225"/>
            <a:ext cx="6331349" cy="3118604"/>
          </a:xfrm>
          <a:prstGeom prst="rect">
            <a:avLst/>
          </a:prstGeom>
          <a:noFill/>
          <a:ln>
            <a:noFill/>
          </a:ln>
        </p:spPr>
      </p:pic>
      <p:pic>
        <p:nvPicPr>
          <p:cNvPr id="453" name="Google Shape;453;p33"/>
          <p:cNvPicPr preferRelativeResize="0"/>
          <p:nvPr/>
        </p:nvPicPr>
        <p:blipFill>
          <a:blip r:embed="rId6">
            <a:alphaModFix/>
          </a:blip>
          <a:stretch>
            <a:fillRect/>
          </a:stretch>
        </p:blipFill>
        <p:spPr>
          <a:xfrm>
            <a:off x="1303800" y="1476078"/>
            <a:ext cx="6331350" cy="3153950"/>
          </a:xfrm>
          <a:prstGeom prst="rect">
            <a:avLst/>
          </a:prstGeom>
          <a:noFill/>
          <a:ln>
            <a:noFill/>
          </a:ln>
        </p:spPr>
      </p:pic>
      <p:pic>
        <p:nvPicPr>
          <p:cNvPr id="2" name="Google Shape;442;p32">
            <a:extLst>
              <a:ext uri="{FF2B5EF4-FFF2-40B4-BE49-F238E27FC236}">
                <a16:creationId xmlns:a16="http://schemas.microsoft.com/office/drawing/2014/main" id="{A762610C-3EFC-ABB4-603E-9B526E056BFB}"/>
              </a:ext>
            </a:extLst>
          </p:cNvPr>
          <p:cNvPicPr preferRelativeResize="0"/>
          <p:nvPr/>
        </p:nvPicPr>
        <p:blipFill rotWithShape="1">
          <a:blip r:embed="rId7">
            <a:alphaModFix/>
          </a:blip>
          <a:srcRect b="15411"/>
          <a:stretch/>
        </p:blipFill>
        <p:spPr>
          <a:xfrm>
            <a:off x="0" y="0"/>
            <a:ext cx="839200" cy="626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grpSp>
        <p:nvGrpSpPr>
          <p:cNvPr id="459" name="Google Shape;459;p34"/>
          <p:cNvGrpSpPr/>
          <p:nvPr/>
        </p:nvGrpSpPr>
        <p:grpSpPr>
          <a:xfrm>
            <a:off x="408467" y="2064163"/>
            <a:ext cx="3333756" cy="2000263"/>
            <a:chOff x="890417" y="2071688"/>
            <a:chExt cx="3333756" cy="2000263"/>
          </a:xfrm>
        </p:grpSpPr>
        <p:pic>
          <p:nvPicPr>
            <p:cNvPr id="460" name="Google Shape;460;p34"/>
            <p:cNvPicPr preferRelativeResize="0"/>
            <p:nvPr/>
          </p:nvPicPr>
          <p:blipFill>
            <a:blip r:embed="rId3">
              <a:alphaModFix/>
            </a:blip>
            <a:stretch>
              <a:fillRect/>
            </a:stretch>
          </p:blipFill>
          <p:spPr>
            <a:xfrm>
              <a:off x="890425" y="2071688"/>
              <a:ext cx="2295525" cy="1000125"/>
            </a:xfrm>
            <a:prstGeom prst="rect">
              <a:avLst/>
            </a:prstGeom>
            <a:noFill/>
            <a:ln>
              <a:noFill/>
            </a:ln>
          </p:spPr>
        </p:pic>
        <p:pic>
          <p:nvPicPr>
            <p:cNvPr id="461" name="Google Shape;461;p34"/>
            <p:cNvPicPr preferRelativeResize="0"/>
            <p:nvPr/>
          </p:nvPicPr>
          <p:blipFill>
            <a:blip r:embed="rId4">
              <a:alphaModFix/>
            </a:blip>
            <a:stretch>
              <a:fillRect/>
            </a:stretch>
          </p:blipFill>
          <p:spPr>
            <a:xfrm>
              <a:off x="890417" y="3071825"/>
              <a:ext cx="3333756" cy="1000125"/>
            </a:xfrm>
            <a:prstGeom prst="rect">
              <a:avLst/>
            </a:prstGeom>
            <a:noFill/>
            <a:ln>
              <a:noFill/>
            </a:ln>
          </p:spPr>
        </p:pic>
      </p:grpSp>
      <p:pic>
        <p:nvPicPr>
          <p:cNvPr id="462" name="Google Shape;462;p34"/>
          <p:cNvPicPr preferRelativeResize="0"/>
          <p:nvPr/>
        </p:nvPicPr>
        <p:blipFill>
          <a:blip r:embed="rId5">
            <a:alphaModFix/>
          </a:blip>
          <a:stretch>
            <a:fillRect/>
          </a:stretch>
        </p:blipFill>
        <p:spPr>
          <a:xfrm>
            <a:off x="3962398" y="2043113"/>
            <a:ext cx="2333625" cy="1057275"/>
          </a:xfrm>
          <a:prstGeom prst="rect">
            <a:avLst/>
          </a:prstGeom>
          <a:noFill/>
          <a:ln>
            <a:noFill/>
          </a:ln>
        </p:spPr>
      </p:pic>
      <p:pic>
        <p:nvPicPr>
          <p:cNvPr id="463" name="Google Shape;463;p34"/>
          <p:cNvPicPr preferRelativeResize="0"/>
          <p:nvPr/>
        </p:nvPicPr>
        <p:blipFill>
          <a:blip r:embed="rId6">
            <a:alphaModFix/>
          </a:blip>
          <a:stretch>
            <a:fillRect/>
          </a:stretch>
        </p:blipFill>
        <p:spPr>
          <a:xfrm>
            <a:off x="6674000" y="2187050"/>
            <a:ext cx="2371725" cy="695325"/>
          </a:xfrm>
          <a:prstGeom prst="rect">
            <a:avLst/>
          </a:prstGeom>
          <a:noFill/>
          <a:ln>
            <a:noFill/>
          </a:ln>
        </p:spPr>
      </p:pic>
      <p:sp>
        <p:nvSpPr>
          <p:cNvPr id="464" name="Google Shape;464;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Important Formulae</a:t>
            </a:r>
            <a:endParaRPr/>
          </a:p>
        </p:txBody>
      </p:sp>
      <p:pic>
        <p:nvPicPr>
          <p:cNvPr id="2" name="Google Shape;442;p32">
            <a:extLst>
              <a:ext uri="{FF2B5EF4-FFF2-40B4-BE49-F238E27FC236}">
                <a16:creationId xmlns:a16="http://schemas.microsoft.com/office/drawing/2014/main" id="{BBF832BF-1F67-E158-A87A-CAFF4B43BC45}"/>
              </a:ext>
            </a:extLst>
          </p:cNvPr>
          <p:cNvPicPr preferRelativeResize="0"/>
          <p:nvPr/>
        </p:nvPicPr>
        <p:blipFill rotWithShape="1">
          <a:blip r:embed="rId7">
            <a:alphaModFix/>
          </a:blip>
          <a:srcRect b="15411"/>
          <a:stretch/>
        </p:blipFill>
        <p:spPr>
          <a:xfrm>
            <a:off x="0" y="0"/>
            <a:ext cx="839200" cy="626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35"/>
          <p:cNvPicPr preferRelativeResize="0"/>
          <p:nvPr/>
        </p:nvPicPr>
        <p:blipFill rotWithShape="1">
          <a:blip r:embed="rId3">
            <a:alphaModFix/>
          </a:blip>
          <a:srcRect b="20146"/>
          <a:stretch/>
        </p:blipFill>
        <p:spPr>
          <a:xfrm>
            <a:off x="1204575" y="1217700"/>
            <a:ext cx="7329350" cy="2397375"/>
          </a:xfrm>
          <a:prstGeom prst="rect">
            <a:avLst/>
          </a:prstGeom>
          <a:noFill/>
          <a:ln>
            <a:noFill/>
          </a:ln>
        </p:spPr>
      </p:pic>
      <p:sp>
        <p:nvSpPr>
          <p:cNvPr id="470" name="Google Shape;470;p35"/>
          <p:cNvSpPr txBox="1">
            <a:spLocks noGrp="1"/>
          </p:cNvSpPr>
          <p:nvPr>
            <p:ph type="body" idx="4294967295"/>
          </p:nvPr>
        </p:nvSpPr>
        <p:spPr>
          <a:xfrm>
            <a:off x="2941900" y="3743313"/>
            <a:ext cx="3854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852"/>
              <a:buNone/>
            </a:pPr>
            <a:r>
              <a:rPr lang="en" sz="1000">
                <a:latin typeface="Bellota Text"/>
                <a:ea typeface="Bellota Text"/>
                <a:cs typeface="Bellota Text"/>
                <a:sym typeface="Bellota Text"/>
              </a:rPr>
              <a:t>Fig. The Main Steps and Components of the Proposed system</a:t>
            </a:r>
            <a:endParaRPr sz="1000">
              <a:latin typeface="Bellota Text"/>
              <a:ea typeface="Bellota Text"/>
              <a:cs typeface="Bellota Text"/>
              <a:sym typeface="Bellota Text"/>
            </a:endParaRPr>
          </a:p>
        </p:txBody>
      </p:sp>
      <p:pic>
        <p:nvPicPr>
          <p:cNvPr id="471" name="Google Shape;471;p35"/>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472" name="Google Shape;472;p3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473" name="Google Shape;473;p35"/>
          <p:cNvSpPr txBox="1">
            <a:spLocks noGrp="1"/>
          </p:cNvSpPr>
          <p:nvPr>
            <p:ph type="title"/>
          </p:nvPr>
        </p:nvSpPr>
        <p:spPr>
          <a:xfrm rot="-5400000">
            <a:off x="-985375" y="2341250"/>
            <a:ext cx="4138500" cy="9993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r>
              <a:rPr lang="en"/>
              <a:t>Block Diagram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78" name="Google Shape;478;p36"/>
          <p:cNvPicPr preferRelativeResize="0"/>
          <p:nvPr/>
        </p:nvPicPr>
        <p:blipFill>
          <a:blip r:embed="rId3">
            <a:alphaModFix/>
          </a:blip>
          <a:stretch>
            <a:fillRect/>
          </a:stretch>
        </p:blipFill>
        <p:spPr>
          <a:xfrm>
            <a:off x="2111825" y="152400"/>
            <a:ext cx="6440970" cy="4838699"/>
          </a:xfrm>
          <a:prstGeom prst="rect">
            <a:avLst/>
          </a:prstGeom>
          <a:noFill/>
          <a:ln>
            <a:noFill/>
          </a:ln>
        </p:spPr>
      </p:pic>
      <p:sp>
        <p:nvSpPr>
          <p:cNvPr id="479" name="Google Shape;479;p36"/>
          <p:cNvSpPr txBox="1">
            <a:spLocks noGrp="1"/>
          </p:cNvSpPr>
          <p:nvPr>
            <p:ph type="title"/>
          </p:nvPr>
        </p:nvSpPr>
        <p:spPr>
          <a:xfrm rot="-5400000">
            <a:off x="-985375" y="2341250"/>
            <a:ext cx="4138500" cy="9993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r>
              <a:rPr lang="en"/>
              <a:t>Flow Chart</a:t>
            </a:r>
            <a:endParaRPr/>
          </a:p>
        </p:txBody>
      </p:sp>
      <p:pic>
        <p:nvPicPr>
          <p:cNvPr id="480" name="Google Shape;480;p36"/>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481" name="Google Shape;481;p3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Modules in Proposed Model</a:t>
            </a:r>
            <a:endParaRPr/>
          </a:p>
        </p:txBody>
      </p:sp>
      <p:sp>
        <p:nvSpPr>
          <p:cNvPr id="487" name="Google Shape;487;p37"/>
          <p:cNvSpPr txBox="1">
            <a:spLocks noGrp="1"/>
          </p:cNvSpPr>
          <p:nvPr>
            <p:ph type="body" idx="1"/>
          </p:nvPr>
        </p:nvSpPr>
        <p:spPr>
          <a:xfrm>
            <a:off x="1056750" y="1597875"/>
            <a:ext cx="7030500" cy="25416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dirty="0">
                <a:solidFill>
                  <a:srgbClr val="000000"/>
                </a:solidFill>
                <a:latin typeface="Bellota Text" panose="020B0604020202020204" charset="0"/>
                <a:ea typeface="Bellota Text" panose="020B0604020202020204" charset="0"/>
              </a:rPr>
              <a:t>From the Architecture diagram, we can see that there are 3 important modules in the proposed model. They are:</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1200"/>
              </a:spcBef>
              <a:spcAft>
                <a:spcPts val="0"/>
              </a:spcAft>
              <a:buClr>
                <a:srgbClr val="980000"/>
              </a:buClr>
              <a:buSzPts val="1300"/>
              <a:buChar char="●"/>
            </a:pPr>
            <a:r>
              <a:rPr lang="en" dirty="0">
                <a:solidFill>
                  <a:srgbClr val="980000"/>
                </a:solidFill>
                <a:latin typeface="Bellota Text" panose="020B0604020202020204" charset="0"/>
                <a:ea typeface="Bellota Text" panose="020B0604020202020204" charset="0"/>
              </a:rPr>
              <a:t>Service Provider</a:t>
            </a:r>
            <a:endParaRPr dirty="0">
              <a:solidFill>
                <a:srgbClr val="98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980000"/>
              </a:buClr>
              <a:buSzPts val="1300"/>
              <a:buChar char="●"/>
            </a:pPr>
            <a:r>
              <a:rPr lang="en" dirty="0">
                <a:solidFill>
                  <a:srgbClr val="980000"/>
                </a:solidFill>
                <a:latin typeface="Bellota Text" panose="020B0604020202020204" charset="0"/>
                <a:ea typeface="Bellota Text" panose="020B0604020202020204" charset="0"/>
              </a:rPr>
              <a:t>Admin</a:t>
            </a:r>
            <a:endParaRPr dirty="0">
              <a:solidFill>
                <a:srgbClr val="98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980000"/>
              </a:buClr>
              <a:buSzPts val="1300"/>
              <a:buChar char="●"/>
            </a:pPr>
            <a:r>
              <a:rPr lang="en" dirty="0">
                <a:solidFill>
                  <a:srgbClr val="980000"/>
                </a:solidFill>
                <a:latin typeface="Bellota Text" panose="020B0604020202020204" charset="0"/>
                <a:ea typeface="Bellota Text" panose="020B0604020202020204" charset="0"/>
              </a:rPr>
              <a:t>Remote User</a:t>
            </a:r>
            <a:endParaRPr dirty="0">
              <a:solidFill>
                <a:srgbClr val="980000"/>
              </a:solidFill>
              <a:latin typeface="Bellota Text" panose="020B0604020202020204" charset="0"/>
              <a:ea typeface="Bellota Text" panose="020B0604020202020204" charset="0"/>
            </a:endParaRPr>
          </a:p>
        </p:txBody>
      </p:sp>
      <p:pic>
        <p:nvPicPr>
          <p:cNvPr id="488" name="Google Shape;488;p37"/>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489" name="Google Shape;489;p3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494" name="Google Shape;494;p38"/>
          <p:cNvPicPr preferRelativeResize="0"/>
          <p:nvPr/>
        </p:nvPicPr>
        <p:blipFill>
          <a:blip r:embed="rId3">
            <a:alphaModFix/>
          </a:blip>
          <a:stretch>
            <a:fillRect/>
          </a:stretch>
        </p:blipFill>
        <p:spPr>
          <a:xfrm>
            <a:off x="1583525" y="233363"/>
            <a:ext cx="6677025" cy="4676775"/>
          </a:xfrm>
          <a:prstGeom prst="rect">
            <a:avLst/>
          </a:prstGeom>
          <a:noFill/>
          <a:ln>
            <a:noFill/>
          </a:ln>
        </p:spPr>
      </p:pic>
      <p:sp>
        <p:nvSpPr>
          <p:cNvPr id="495" name="Google Shape;495;p38"/>
          <p:cNvSpPr txBox="1">
            <a:spLocks noGrp="1"/>
          </p:cNvSpPr>
          <p:nvPr>
            <p:ph type="title"/>
          </p:nvPr>
        </p:nvSpPr>
        <p:spPr>
          <a:xfrm rot="-5400000">
            <a:off x="-985375" y="2341250"/>
            <a:ext cx="4138500" cy="9993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r>
              <a:rPr lang="en"/>
              <a:t>Architecture</a:t>
            </a:r>
            <a:endParaRPr/>
          </a:p>
        </p:txBody>
      </p:sp>
      <p:pic>
        <p:nvPicPr>
          <p:cNvPr id="496" name="Google Shape;496;p38"/>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497" name="Google Shape;497;p3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Operations of Service Provider</a:t>
            </a:r>
            <a:endParaRPr/>
          </a:p>
        </p:txBody>
      </p:sp>
      <p:sp>
        <p:nvSpPr>
          <p:cNvPr id="503" name="Google Shape;503;p39"/>
          <p:cNvSpPr txBox="1">
            <a:spLocks noGrp="1"/>
          </p:cNvSpPr>
          <p:nvPr>
            <p:ph type="body" idx="1"/>
          </p:nvPr>
        </p:nvSpPr>
        <p:spPr>
          <a:xfrm>
            <a:off x="1056750" y="1597875"/>
            <a:ext cx="7030500" cy="2690700"/>
          </a:xfrm>
          <a:prstGeom prst="rect">
            <a:avLst/>
          </a:prstGeom>
        </p:spPr>
        <p:txBody>
          <a:bodyPr spcFirstLastPara="1" wrap="square" lIns="91425" tIns="91425" rIns="91425" bIns="91425" anchor="t" anchorCtr="0">
            <a:normAutofit lnSpcReduction="10000"/>
          </a:bodyPr>
          <a:lstStyle/>
          <a:p>
            <a:pPr marL="457200" lvl="0" indent="-311150" algn="just" rtl="0">
              <a:lnSpc>
                <a:spcPct val="150000"/>
              </a:lnSpc>
              <a:spcBef>
                <a:spcPts val="0"/>
              </a:spcBef>
              <a:spcAft>
                <a:spcPts val="0"/>
              </a:spcAft>
              <a:buSzPts val="1300"/>
              <a:buChar char="●"/>
            </a:pPr>
            <a:r>
              <a:rPr lang="en" dirty="0">
                <a:solidFill>
                  <a:srgbClr val="000000"/>
                </a:solidFill>
                <a:latin typeface="Bellota Text" panose="020B0604020202020204" charset="0"/>
                <a:ea typeface="Bellota Text" panose="020B0604020202020204" charset="0"/>
              </a:rPr>
              <a:t>Stores and retrieves data from the database</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SzPts val="1300"/>
              <a:buChar char="●"/>
            </a:pPr>
            <a:r>
              <a:rPr lang="en" dirty="0">
                <a:solidFill>
                  <a:srgbClr val="000000"/>
                </a:solidFill>
                <a:latin typeface="Bellota Text" panose="020B0604020202020204" charset="0"/>
                <a:ea typeface="Bellota Text" panose="020B0604020202020204" charset="0"/>
              </a:rPr>
              <a:t>Can view:</a:t>
            </a:r>
            <a:endParaRPr dirty="0">
              <a:solidFill>
                <a:srgbClr val="000000"/>
              </a:solidFill>
              <a:latin typeface="Bellota Text" panose="020B0604020202020204" charset="0"/>
              <a:ea typeface="Bellota Text" panose="020B0604020202020204" charset="0"/>
            </a:endParaRPr>
          </a:p>
          <a:p>
            <a:pPr marL="457200" lvl="0" indent="0" algn="just" rtl="0">
              <a:lnSpc>
                <a:spcPct val="150000"/>
              </a:lnSpc>
              <a:spcBef>
                <a:spcPts val="0"/>
              </a:spcBef>
              <a:spcAft>
                <a:spcPts val="0"/>
              </a:spcAft>
              <a:buNone/>
            </a:pPr>
            <a:r>
              <a:rPr lang="en" dirty="0">
                <a:solidFill>
                  <a:srgbClr val="000000"/>
                </a:solidFill>
                <a:latin typeface="Bellota Text" panose="020B0604020202020204" charset="0"/>
                <a:ea typeface="Bellota Text" panose="020B0604020202020204" charset="0"/>
              </a:rPr>
              <a:t>&gt; Student performance details</a:t>
            </a:r>
            <a:endParaRPr dirty="0">
              <a:solidFill>
                <a:srgbClr val="000000"/>
              </a:solidFill>
              <a:latin typeface="Bellota Text" panose="020B0604020202020204" charset="0"/>
              <a:ea typeface="Bellota Text" panose="020B0604020202020204" charset="0"/>
            </a:endParaRPr>
          </a:p>
          <a:p>
            <a:pPr marL="457200" lvl="0" indent="0" algn="just" rtl="0">
              <a:lnSpc>
                <a:spcPct val="150000"/>
              </a:lnSpc>
              <a:spcBef>
                <a:spcPts val="0"/>
              </a:spcBef>
              <a:spcAft>
                <a:spcPts val="0"/>
              </a:spcAft>
              <a:buNone/>
            </a:pPr>
            <a:r>
              <a:rPr lang="en" dirty="0">
                <a:solidFill>
                  <a:srgbClr val="000000"/>
                </a:solidFill>
                <a:latin typeface="Bellota Text" panose="020B0604020202020204" charset="0"/>
                <a:ea typeface="Bellota Text" panose="020B0604020202020204" charset="0"/>
              </a:rPr>
              <a:t>&gt; All remote users</a:t>
            </a:r>
            <a:endParaRPr dirty="0">
              <a:solidFill>
                <a:srgbClr val="000000"/>
              </a:solidFill>
              <a:latin typeface="Bellota Text" panose="020B0604020202020204" charset="0"/>
              <a:ea typeface="Bellota Text" panose="020B0604020202020204" charset="0"/>
            </a:endParaRPr>
          </a:p>
          <a:p>
            <a:pPr marL="457200" lvl="0" indent="0" algn="just" rtl="0">
              <a:lnSpc>
                <a:spcPct val="150000"/>
              </a:lnSpc>
              <a:spcBef>
                <a:spcPts val="0"/>
              </a:spcBef>
              <a:spcAft>
                <a:spcPts val="0"/>
              </a:spcAft>
              <a:buNone/>
            </a:pPr>
            <a:r>
              <a:rPr lang="en" dirty="0">
                <a:solidFill>
                  <a:srgbClr val="000000"/>
                </a:solidFill>
                <a:latin typeface="Bellota Text" panose="020B0604020202020204" charset="0"/>
                <a:ea typeface="Bellota Text" panose="020B0604020202020204" charset="0"/>
              </a:rPr>
              <a:t>&gt; Student performance results</a:t>
            </a:r>
            <a:endParaRPr dirty="0">
              <a:solidFill>
                <a:srgbClr val="000000"/>
              </a:solidFill>
              <a:latin typeface="Bellota Text" panose="020B0604020202020204" charset="0"/>
              <a:ea typeface="Bellota Text" panose="020B0604020202020204" charset="0"/>
            </a:endParaRPr>
          </a:p>
          <a:p>
            <a:pPr marL="457200" lvl="0" indent="0" algn="just" rtl="0">
              <a:lnSpc>
                <a:spcPct val="150000"/>
              </a:lnSpc>
              <a:spcBef>
                <a:spcPts val="0"/>
              </a:spcBef>
              <a:spcAft>
                <a:spcPts val="0"/>
              </a:spcAft>
              <a:buNone/>
            </a:pPr>
            <a:r>
              <a:rPr lang="en" dirty="0">
                <a:solidFill>
                  <a:srgbClr val="000000"/>
                </a:solidFill>
                <a:latin typeface="Bellota Text" panose="020B0604020202020204" charset="0"/>
                <a:ea typeface="Bellota Text" panose="020B0604020202020204" charset="0"/>
              </a:rPr>
              <a:t>&gt; Student assessment details</a:t>
            </a:r>
            <a:endParaRPr dirty="0">
              <a:solidFill>
                <a:srgbClr val="000000"/>
              </a:solidFill>
              <a:latin typeface="Bellota Text" panose="020B0604020202020204" charset="0"/>
              <a:ea typeface="Bellota Text" panose="020B0604020202020204" charset="0"/>
            </a:endParaRPr>
          </a:p>
          <a:p>
            <a:pPr marL="457200" lvl="0" indent="0" algn="just" rtl="0">
              <a:lnSpc>
                <a:spcPct val="150000"/>
              </a:lnSpc>
              <a:spcBef>
                <a:spcPts val="0"/>
              </a:spcBef>
              <a:spcAft>
                <a:spcPts val="0"/>
              </a:spcAft>
              <a:buNone/>
            </a:pPr>
            <a:r>
              <a:rPr lang="en" dirty="0">
                <a:solidFill>
                  <a:srgbClr val="000000"/>
                </a:solidFill>
                <a:latin typeface="Bellota Text" panose="020B0604020202020204" charset="0"/>
                <a:ea typeface="Bellota Text" panose="020B0604020202020204" charset="0"/>
              </a:rPr>
              <a:t>&gt; Dataset details</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SzPts val="1300"/>
              <a:buChar char="●"/>
            </a:pPr>
            <a:r>
              <a:rPr lang="en" dirty="0">
                <a:solidFill>
                  <a:srgbClr val="000000"/>
                </a:solidFill>
                <a:latin typeface="Bellota Text" panose="020B0604020202020204" charset="0"/>
                <a:ea typeface="Bellota Text" panose="020B0604020202020204" charset="0"/>
              </a:rPr>
              <a:t>Search and predict student performance</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SzPts val="1300"/>
              <a:buChar char="●"/>
            </a:pPr>
            <a:r>
              <a:rPr lang="en" dirty="0">
                <a:solidFill>
                  <a:srgbClr val="000000"/>
                </a:solidFill>
                <a:latin typeface="Bellota Text" panose="020B0604020202020204" charset="0"/>
                <a:ea typeface="Bellota Text" panose="020B0604020202020204" charset="0"/>
              </a:rPr>
              <a:t>View performance by line chart</a:t>
            </a:r>
            <a:endParaRPr dirty="0">
              <a:solidFill>
                <a:srgbClr val="000000"/>
              </a:solidFill>
              <a:latin typeface="Bellota Text" panose="020B0604020202020204" charset="0"/>
              <a:ea typeface="Bellota Text" panose="020B0604020202020204" charset="0"/>
            </a:endParaRPr>
          </a:p>
        </p:txBody>
      </p:sp>
      <p:pic>
        <p:nvPicPr>
          <p:cNvPr id="504" name="Google Shape;504;p39"/>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505" name="Google Shape;505;p3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Google Shape;510;p40"/>
          <p:cNvPicPr preferRelativeResize="0"/>
          <p:nvPr/>
        </p:nvPicPr>
        <p:blipFill>
          <a:blip r:embed="rId3">
            <a:alphaModFix/>
          </a:blip>
          <a:stretch>
            <a:fillRect/>
          </a:stretch>
        </p:blipFill>
        <p:spPr>
          <a:xfrm>
            <a:off x="1837350" y="76200"/>
            <a:ext cx="5469301" cy="4991101"/>
          </a:xfrm>
          <a:prstGeom prst="rect">
            <a:avLst/>
          </a:prstGeom>
          <a:noFill/>
          <a:ln>
            <a:noFill/>
          </a:ln>
        </p:spPr>
      </p:pic>
      <p:sp>
        <p:nvSpPr>
          <p:cNvPr id="511" name="Google Shape;511;p40"/>
          <p:cNvSpPr txBox="1">
            <a:spLocks noGrp="1"/>
          </p:cNvSpPr>
          <p:nvPr>
            <p:ph type="title" idx="4294967295"/>
          </p:nvPr>
        </p:nvSpPr>
        <p:spPr>
          <a:xfrm rot="-5400000">
            <a:off x="-1276075" y="2050550"/>
            <a:ext cx="4719900" cy="9993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a:t>Flow Chart:</a:t>
            </a:r>
            <a:endParaRPr/>
          </a:p>
          <a:p>
            <a:pPr marL="0" lvl="0" indent="0" algn="l" rtl="0">
              <a:spcBef>
                <a:spcPts val="0"/>
              </a:spcBef>
              <a:spcAft>
                <a:spcPts val="0"/>
              </a:spcAft>
              <a:buNone/>
            </a:pPr>
            <a:r>
              <a:rPr lang="en"/>
              <a:t>Service Provider</a:t>
            </a:r>
            <a:endParaRPr/>
          </a:p>
        </p:txBody>
      </p:sp>
      <p:sp>
        <p:nvSpPr>
          <p:cNvPr id="512" name="Google Shape;512;p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2" name="Google Shape;442;p32">
            <a:extLst>
              <a:ext uri="{FF2B5EF4-FFF2-40B4-BE49-F238E27FC236}">
                <a16:creationId xmlns:a16="http://schemas.microsoft.com/office/drawing/2014/main" id="{42B1E519-A018-6456-8A27-6F4AC96567B7}"/>
              </a:ext>
            </a:extLst>
          </p:cNvPr>
          <p:cNvPicPr preferRelativeResize="0"/>
          <p:nvPr/>
        </p:nvPicPr>
        <p:blipFill rotWithShape="1">
          <a:blip r:embed="rId4">
            <a:alphaModFix/>
          </a:blip>
          <a:srcRect b="15411"/>
          <a:stretch/>
        </p:blipFill>
        <p:spPr>
          <a:xfrm>
            <a:off x="0" y="0"/>
            <a:ext cx="839200" cy="626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Operations of Admin</a:t>
            </a:r>
            <a:endParaRPr/>
          </a:p>
        </p:txBody>
      </p:sp>
      <p:sp>
        <p:nvSpPr>
          <p:cNvPr id="518" name="Google Shape;518;p41"/>
          <p:cNvSpPr txBox="1">
            <a:spLocks noGrp="1"/>
          </p:cNvSpPr>
          <p:nvPr>
            <p:ph type="body" idx="1"/>
          </p:nvPr>
        </p:nvSpPr>
        <p:spPr>
          <a:xfrm>
            <a:off x="1056750" y="1597875"/>
            <a:ext cx="7030500" cy="2541600"/>
          </a:xfrm>
          <a:prstGeom prst="rect">
            <a:avLst/>
          </a:prstGeom>
        </p:spPr>
        <p:txBody>
          <a:bodyPr spcFirstLastPara="1" wrap="square" lIns="91425" tIns="91425" rIns="91425" bIns="91425" anchor="t" anchorCtr="0">
            <a:normAutofit/>
          </a:bodyPr>
          <a:lstStyle/>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Concerned with the database</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Web database queries processing, </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Web database is authorised by the admin.</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Accepts all the user information</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View user details</a:t>
            </a:r>
            <a:endParaRPr dirty="0">
              <a:solidFill>
                <a:srgbClr val="000000"/>
              </a:solidFill>
              <a:latin typeface="Bellota Text" panose="020B0604020202020204" charset="0"/>
              <a:ea typeface="Bellota Text" panose="020B0604020202020204" charset="0"/>
            </a:endParaRPr>
          </a:p>
        </p:txBody>
      </p:sp>
      <p:pic>
        <p:nvPicPr>
          <p:cNvPr id="519" name="Google Shape;519;p41"/>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520" name="Google Shape;520;p4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2"/>
          <p:cNvSpPr txBox="1">
            <a:spLocks noGrp="1"/>
          </p:cNvSpPr>
          <p:nvPr>
            <p:ph type="title"/>
          </p:nvPr>
        </p:nvSpPr>
        <p:spPr>
          <a:xfrm rot="-5400000">
            <a:off x="-1334075" y="2040475"/>
            <a:ext cx="4482300" cy="9993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Chart: Remote User</a:t>
            </a:r>
            <a:endParaRPr/>
          </a:p>
        </p:txBody>
      </p:sp>
      <p:sp>
        <p:nvSpPr>
          <p:cNvPr id="526" name="Google Shape;526;p42"/>
          <p:cNvSpPr txBox="1"/>
          <p:nvPr/>
        </p:nvSpPr>
        <p:spPr>
          <a:xfrm>
            <a:off x="6422524" y="1216800"/>
            <a:ext cx="2378575" cy="2783700"/>
          </a:xfrm>
          <a:prstGeom prst="rect">
            <a:avLst/>
          </a:prstGeom>
          <a:solidFill>
            <a:srgbClr val="DDEEFF"/>
          </a:solid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300" b="1" dirty="0">
                <a:latin typeface="Nunito"/>
                <a:ea typeface="Nunito"/>
                <a:cs typeface="Nunito"/>
                <a:sym typeface="Nunito"/>
              </a:rPr>
              <a:t>Operations:</a:t>
            </a:r>
            <a:endParaRPr sz="1300" b="1" dirty="0">
              <a:latin typeface="Nunito"/>
              <a:ea typeface="Nunito"/>
              <a:cs typeface="Nunito"/>
              <a:sym typeface="Nunito"/>
            </a:endParaRPr>
          </a:p>
          <a:p>
            <a:pPr marL="0" lvl="0" indent="0" algn="just" rtl="0">
              <a:lnSpc>
                <a:spcPct val="150000"/>
              </a:lnSpc>
              <a:spcBef>
                <a:spcPts val="0"/>
              </a:spcBef>
              <a:spcAft>
                <a:spcPts val="0"/>
              </a:spcAft>
              <a:buNone/>
            </a:pPr>
            <a:r>
              <a:rPr lang="en" sz="1300" dirty="0">
                <a:latin typeface="Nunito"/>
                <a:ea typeface="Nunito"/>
                <a:cs typeface="Nunito"/>
                <a:sym typeface="Nunito"/>
              </a:rPr>
              <a:t>Can be class teacher, any authorised person</a:t>
            </a:r>
            <a:endParaRPr sz="1300" dirty="0">
              <a:latin typeface="Nunito"/>
              <a:ea typeface="Nunito"/>
              <a:cs typeface="Nunito"/>
              <a:sym typeface="Nunito"/>
            </a:endParaRPr>
          </a:p>
          <a:p>
            <a:pPr marL="457200" lvl="0" indent="-311150" algn="just" rtl="0">
              <a:lnSpc>
                <a:spcPct val="150000"/>
              </a:lnSpc>
              <a:spcBef>
                <a:spcPts val="0"/>
              </a:spcBef>
              <a:spcAft>
                <a:spcPts val="0"/>
              </a:spcAft>
              <a:buSzPts val="1300"/>
              <a:buFont typeface="Nunito"/>
              <a:buChar char="●"/>
            </a:pPr>
            <a:r>
              <a:rPr lang="en" sz="1300" dirty="0">
                <a:latin typeface="Nunito"/>
                <a:ea typeface="Nunito"/>
                <a:cs typeface="Nunito"/>
                <a:sym typeface="Nunito"/>
              </a:rPr>
              <a:t>Register/login</a:t>
            </a:r>
            <a:endParaRPr sz="1300" dirty="0">
              <a:latin typeface="Nunito"/>
              <a:ea typeface="Nunito"/>
              <a:cs typeface="Nunito"/>
              <a:sym typeface="Nunito"/>
            </a:endParaRPr>
          </a:p>
          <a:p>
            <a:pPr marL="457200" lvl="0" indent="-311150" algn="just" rtl="0">
              <a:lnSpc>
                <a:spcPct val="150000"/>
              </a:lnSpc>
              <a:spcBef>
                <a:spcPts val="0"/>
              </a:spcBef>
              <a:spcAft>
                <a:spcPts val="0"/>
              </a:spcAft>
              <a:buSzPts val="1300"/>
              <a:buFont typeface="Nunito"/>
              <a:buChar char="●"/>
            </a:pPr>
            <a:r>
              <a:rPr lang="en" sz="1300" dirty="0">
                <a:latin typeface="Nunito"/>
                <a:ea typeface="Nunito"/>
                <a:cs typeface="Nunito"/>
                <a:sym typeface="Nunito"/>
              </a:rPr>
              <a:t>Post student data</a:t>
            </a:r>
          </a:p>
          <a:p>
            <a:pPr marL="457200" lvl="0" indent="-311150" algn="just" rtl="0">
              <a:lnSpc>
                <a:spcPct val="150000"/>
              </a:lnSpc>
              <a:spcBef>
                <a:spcPts val="0"/>
              </a:spcBef>
              <a:spcAft>
                <a:spcPts val="0"/>
              </a:spcAft>
              <a:buSzPts val="1300"/>
              <a:buFont typeface="Nunito"/>
              <a:buChar char="●"/>
            </a:pPr>
            <a:r>
              <a:rPr lang="en" sz="1300" dirty="0">
                <a:latin typeface="Nunito"/>
                <a:ea typeface="Nunito"/>
                <a:cs typeface="Nunito"/>
                <a:sym typeface="Nunito"/>
              </a:rPr>
              <a:t>View profiles to track their progress</a:t>
            </a:r>
          </a:p>
          <a:p>
            <a:pPr marL="457200" lvl="0" indent="-311150" algn="just" rtl="0">
              <a:lnSpc>
                <a:spcPct val="150000"/>
              </a:lnSpc>
              <a:spcBef>
                <a:spcPts val="0"/>
              </a:spcBef>
              <a:spcAft>
                <a:spcPts val="0"/>
              </a:spcAft>
              <a:buSzPts val="1300"/>
              <a:buFont typeface="Nunito"/>
              <a:buChar char="●"/>
            </a:pPr>
            <a:r>
              <a:rPr lang="en" sz="1300" dirty="0">
                <a:latin typeface="Nunito"/>
                <a:ea typeface="Nunito"/>
                <a:cs typeface="Nunito"/>
                <a:sym typeface="Nunito"/>
              </a:rPr>
              <a:t>Search and Predict performance results</a:t>
            </a:r>
          </a:p>
        </p:txBody>
      </p:sp>
      <p:pic>
        <p:nvPicPr>
          <p:cNvPr id="527" name="Google Shape;527;p42"/>
          <p:cNvPicPr preferRelativeResize="0"/>
          <p:nvPr/>
        </p:nvPicPr>
        <p:blipFill>
          <a:blip r:embed="rId3">
            <a:alphaModFix/>
          </a:blip>
          <a:stretch>
            <a:fillRect/>
          </a:stretch>
        </p:blipFill>
        <p:spPr>
          <a:xfrm>
            <a:off x="1369588" y="177800"/>
            <a:ext cx="4858801" cy="4432324"/>
          </a:xfrm>
          <a:prstGeom prst="rect">
            <a:avLst/>
          </a:prstGeom>
          <a:noFill/>
          <a:ln w="19050" cap="flat" cmpd="sng">
            <a:solidFill>
              <a:srgbClr val="DDEEFF"/>
            </a:solidFill>
            <a:prstDash val="solid"/>
            <a:round/>
            <a:headEnd type="none" w="sm" len="sm"/>
            <a:tailEnd type="none" w="sm" len="sm"/>
          </a:ln>
        </p:spPr>
      </p:pic>
      <p:sp>
        <p:nvSpPr>
          <p:cNvPr id="528" name="Google Shape;528;p42"/>
          <p:cNvSpPr txBox="1">
            <a:spLocks noGrp="1"/>
          </p:cNvSpPr>
          <p:nvPr>
            <p:ph type="body" idx="4294967295"/>
          </p:nvPr>
        </p:nvSpPr>
        <p:spPr>
          <a:xfrm>
            <a:off x="1871638" y="4576000"/>
            <a:ext cx="3854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852"/>
              <a:buNone/>
            </a:pPr>
            <a:r>
              <a:rPr lang="en" sz="1000">
                <a:latin typeface="Bellota Text"/>
                <a:ea typeface="Bellota Text"/>
                <a:cs typeface="Bellota Text"/>
                <a:sym typeface="Bellota Text"/>
              </a:rPr>
              <a:t>Fig. Flowchart of Remote User </a:t>
            </a:r>
            <a:endParaRPr sz="1000">
              <a:latin typeface="Bellota Text"/>
              <a:ea typeface="Bellota Text"/>
              <a:cs typeface="Bellota Text"/>
              <a:sym typeface="Bellota Text"/>
            </a:endParaRPr>
          </a:p>
        </p:txBody>
      </p:sp>
      <p:sp>
        <p:nvSpPr>
          <p:cNvPr id="529" name="Google Shape;529;p4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2" name="Google Shape;442;p32">
            <a:extLst>
              <a:ext uri="{FF2B5EF4-FFF2-40B4-BE49-F238E27FC236}">
                <a16:creationId xmlns:a16="http://schemas.microsoft.com/office/drawing/2014/main" id="{FCA95663-68FB-7A2F-F6C7-FC79A8E181E9}"/>
              </a:ext>
            </a:extLst>
          </p:cNvPr>
          <p:cNvPicPr preferRelativeResize="0"/>
          <p:nvPr/>
        </p:nvPicPr>
        <p:blipFill rotWithShape="1">
          <a:blip r:embed="rId4">
            <a:alphaModFix/>
          </a:blip>
          <a:srcRect b="15411"/>
          <a:stretch/>
        </p:blipFill>
        <p:spPr>
          <a:xfrm>
            <a:off x="0" y="0"/>
            <a:ext cx="839200" cy="62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a:t>
            </a:r>
            <a:endParaRPr/>
          </a:p>
        </p:txBody>
      </p:sp>
      <p:sp>
        <p:nvSpPr>
          <p:cNvPr id="302" name="Google Shape;302;p16"/>
          <p:cNvSpPr txBox="1">
            <a:spLocks noGrp="1"/>
          </p:cNvSpPr>
          <p:nvPr>
            <p:ph type="body" idx="1"/>
          </p:nvPr>
        </p:nvSpPr>
        <p:spPr>
          <a:xfrm>
            <a:off x="1120500" y="1597875"/>
            <a:ext cx="7397100" cy="3435600"/>
          </a:xfrm>
          <a:prstGeom prst="rect">
            <a:avLst/>
          </a:prstGeom>
        </p:spPr>
        <p:txBody>
          <a:bodyPr spcFirstLastPara="1" wrap="square" lIns="91425" tIns="91425" rIns="91425" bIns="91425" anchor="t" anchorCtr="0">
            <a:noAutofit/>
          </a:bodyPr>
          <a:lstStyle/>
          <a:p>
            <a:pPr marL="457200" lvl="0" indent="-311308" algn="just" rtl="0">
              <a:lnSpc>
                <a:spcPct val="105000"/>
              </a:lnSpc>
              <a:spcBef>
                <a:spcPts val="0"/>
              </a:spcBef>
              <a:spcAft>
                <a:spcPts val="0"/>
              </a:spcAft>
              <a:buSzPts val="1303"/>
              <a:buFont typeface="Bellota Text"/>
              <a:buChar char="●"/>
            </a:pPr>
            <a:r>
              <a:rPr lang="en" b="1" dirty="0">
                <a:latin typeface="Bellota Text" panose="020B0604020202020204" charset="0"/>
                <a:ea typeface="Bellota Text" panose="020B0604020202020204" charset="0"/>
                <a:cs typeface="Bellota Text"/>
                <a:sym typeface="Bellota Text"/>
              </a:rPr>
              <a:t>Online education is becoming increasingly popular, and it is frequently combined with traditional on-campus study to improve learning efficiency for university students. </a:t>
            </a:r>
            <a:br>
              <a:rPr lang="en" b="1" dirty="0">
                <a:latin typeface="Bellota Text" panose="020B0604020202020204" charset="0"/>
                <a:ea typeface="Bellota Text" panose="020B0604020202020204" charset="0"/>
                <a:cs typeface="Bellota Text"/>
                <a:sym typeface="Bellota Text"/>
              </a:rPr>
            </a:br>
            <a:endParaRPr b="1" dirty="0">
              <a:latin typeface="Bellota Text" panose="020B0604020202020204" charset="0"/>
              <a:ea typeface="Bellota Text" panose="020B0604020202020204" charset="0"/>
              <a:cs typeface="Bellota Text"/>
              <a:sym typeface="Bellota Text"/>
            </a:endParaRPr>
          </a:p>
          <a:p>
            <a:pPr marL="457200" lvl="0" indent="-311308" algn="just" rtl="0">
              <a:lnSpc>
                <a:spcPct val="105000"/>
              </a:lnSpc>
              <a:spcBef>
                <a:spcPts val="0"/>
              </a:spcBef>
              <a:spcAft>
                <a:spcPts val="0"/>
              </a:spcAft>
              <a:buSzPts val="1303"/>
              <a:buFont typeface="Bellota Text"/>
              <a:buChar char="●"/>
            </a:pPr>
            <a:r>
              <a:rPr lang="en" b="1" dirty="0">
                <a:latin typeface="Bellota Text" panose="020B0604020202020204" charset="0"/>
                <a:ea typeface="Bellota Text" panose="020B0604020202020204" charset="0"/>
                <a:cs typeface="Bellota Text"/>
                <a:sym typeface="Bellota Text"/>
              </a:rPr>
              <a:t>Since students have access to a wealth of online learning data, it offers a useful way to forecast students' academic performance and facilitates pre-intervention for at-risk students.</a:t>
            </a:r>
          </a:p>
          <a:p>
            <a:pPr marL="457200" lvl="0" indent="-311308" algn="just" rtl="0">
              <a:lnSpc>
                <a:spcPct val="105000"/>
              </a:lnSpc>
              <a:spcBef>
                <a:spcPts val="0"/>
              </a:spcBef>
              <a:spcAft>
                <a:spcPts val="0"/>
              </a:spcAft>
              <a:buSzPts val="1303"/>
              <a:buFont typeface="Bellota Text"/>
              <a:buChar char="●"/>
            </a:pPr>
            <a:endParaRPr lang="en-US" dirty="0">
              <a:effectLst/>
              <a:latin typeface="Bellota Text" panose="020B0604020202020204" charset="0"/>
              <a:ea typeface="Bellota Text" panose="020B0604020202020204" charset="0"/>
            </a:endParaRPr>
          </a:p>
          <a:p>
            <a:pPr algn="just"/>
            <a:r>
              <a:rPr lang="en-US" b="1" i="0" dirty="0">
                <a:solidFill>
                  <a:srgbClr val="424242"/>
                </a:solidFill>
                <a:effectLst/>
                <a:latin typeface="Bellota Text" panose="020B0604020202020204" charset="0"/>
                <a:ea typeface="Bellota Text" panose="020B0604020202020204" charset="0"/>
                <a:cs typeface="Bellota Text" panose="020B0604020202020204" charset="0"/>
              </a:rPr>
              <a:t>Current data sources for predicting student performance are limited to data from the corresponding learning platform, where only learning </a:t>
            </a:r>
            <a:r>
              <a:rPr lang="en-US" b="1" i="0" dirty="0" err="1">
                <a:solidFill>
                  <a:srgbClr val="424242"/>
                </a:solidFill>
                <a:effectLst/>
                <a:latin typeface="Bellota Text" panose="020B0604020202020204" charset="0"/>
                <a:ea typeface="Bellota Text" panose="020B0604020202020204" charset="0"/>
                <a:cs typeface="Bellota Text" panose="020B0604020202020204" charset="0"/>
              </a:rPr>
              <a:t>behaviours</a:t>
            </a:r>
            <a:r>
              <a:rPr lang="en-US" b="1" i="0" dirty="0">
                <a:solidFill>
                  <a:srgbClr val="424242"/>
                </a:solidFill>
                <a:effectLst/>
                <a:latin typeface="Bellota Text" panose="020B0604020202020204" charset="0"/>
                <a:ea typeface="Bellota Text" panose="020B0604020202020204" charset="0"/>
                <a:cs typeface="Bellota Text" panose="020B0604020202020204" charset="0"/>
              </a:rPr>
              <a:t> from that course can be observed.</a:t>
            </a:r>
          </a:p>
          <a:p>
            <a:pPr algn="just"/>
            <a:endParaRPr lang="en-US" b="1" dirty="0">
              <a:solidFill>
                <a:srgbClr val="424242"/>
              </a:solidFill>
              <a:latin typeface="Bellota Text" panose="020B0604020202020204" charset="0"/>
              <a:ea typeface="Bellota Text" panose="020B0604020202020204" charset="0"/>
              <a:cs typeface="Bellota Text" panose="020B0604020202020204" charset="0"/>
            </a:endParaRPr>
          </a:p>
          <a:p>
            <a:pPr marL="457200" marR="0" indent="-310896" algn="just" rtl="0">
              <a:lnSpc>
                <a:spcPct val="105000"/>
              </a:lnSpc>
              <a:spcBef>
                <a:spcPts val="0"/>
              </a:spcBef>
              <a:spcAft>
                <a:spcPts val="0"/>
              </a:spcAft>
            </a:pPr>
            <a:r>
              <a:rPr lang="en-US" b="1" i="0" dirty="0">
                <a:solidFill>
                  <a:srgbClr val="424242"/>
                </a:solidFill>
                <a:effectLst/>
                <a:latin typeface="Bellota Text" panose="020B0604020202020204" charset="0"/>
                <a:ea typeface="Bellota Text" panose="020B0604020202020204" charset="0"/>
                <a:cs typeface="Bellota Text" panose="020B0604020202020204" charset="0"/>
              </a:rPr>
              <a:t>However, students’ academic performance will be related to other behavioral factors. A popular supervised machine learning algorithm, random forests (RF) has been used for predicting students’ performances</a:t>
            </a:r>
            <a:r>
              <a:rPr lang="en-IN" b="1" i="0" dirty="0">
                <a:solidFill>
                  <a:srgbClr val="424242"/>
                </a:solidFill>
                <a:latin typeface="Bellota Text" panose="020B0604020202020204" charset="0"/>
                <a:ea typeface="Bellota Text" panose="020B0604020202020204" charset="0"/>
                <a:cs typeface="Bellota Text" panose="020B0604020202020204" charset="0"/>
              </a:rPr>
              <a:t>.</a:t>
            </a:r>
            <a:endParaRPr lang="en-IN" dirty="0">
              <a:effectLst/>
            </a:endParaRPr>
          </a:p>
        </p:txBody>
      </p:sp>
      <p:pic>
        <p:nvPicPr>
          <p:cNvPr id="303" name="Google Shape;303;p16"/>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304" name="Google Shape;304;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3"/>
          <p:cNvSpPr txBox="1">
            <a:spLocks noGrp="1"/>
          </p:cNvSpPr>
          <p:nvPr>
            <p:ph type="title"/>
          </p:nvPr>
        </p:nvSpPr>
        <p:spPr>
          <a:xfrm>
            <a:off x="1303800" y="626125"/>
            <a:ext cx="7030500" cy="873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a:solidFill>
                  <a:srgbClr val="424242"/>
                </a:solidFill>
              </a:rPr>
              <a:t>Dataset Attribute List (21):</a:t>
            </a:r>
            <a:endParaRPr>
              <a:solidFill>
                <a:srgbClr val="424242"/>
              </a:solidFill>
            </a:endParaRPr>
          </a:p>
        </p:txBody>
      </p:sp>
      <p:graphicFrame>
        <p:nvGraphicFramePr>
          <p:cNvPr id="535" name="Google Shape;535;p43"/>
          <p:cNvGraphicFramePr/>
          <p:nvPr>
            <p:extLst>
              <p:ext uri="{D42A27DB-BD31-4B8C-83A1-F6EECF244321}">
                <p14:modId xmlns:p14="http://schemas.microsoft.com/office/powerpoint/2010/main" val="2360923871"/>
              </p:ext>
            </p:extLst>
          </p:nvPr>
        </p:nvGraphicFramePr>
        <p:xfrm>
          <a:off x="707703" y="1854813"/>
          <a:ext cx="7728593" cy="2175230"/>
        </p:xfrm>
        <a:graphic>
          <a:graphicData uri="http://schemas.openxmlformats.org/drawingml/2006/table">
            <a:tbl>
              <a:tblPr>
                <a:noFill/>
                <a:tableStyleId>{98D40A17-562D-48A5-BD15-AE318F8408DE}</a:tableStyleId>
              </a:tblPr>
              <a:tblGrid>
                <a:gridCol w="1058775">
                  <a:extLst>
                    <a:ext uri="{9D8B030D-6E8A-4147-A177-3AD203B41FA5}">
                      <a16:colId xmlns:a16="http://schemas.microsoft.com/office/drawing/2014/main" val="20000"/>
                    </a:ext>
                  </a:extLst>
                </a:gridCol>
                <a:gridCol w="940425">
                  <a:extLst>
                    <a:ext uri="{9D8B030D-6E8A-4147-A177-3AD203B41FA5}">
                      <a16:colId xmlns:a16="http://schemas.microsoft.com/office/drawing/2014/main" val="20001"/>
                    </a:ext>
                  </a:extLst>
                </a:gridCol>
                <a:gridCol w="1280700">
                  <a:extLst>
                    <a:ext uri="{9D8B030D-6E8A-4147-A177-3AD203B41FA5}">
                      <a16:colId xmlns:a16="http://schemas.microsoft.com/office/drawing/2014/main" val="20002"/>
                    </a:ext>
                  </a:extLst>
                </a:gridCol>
                <a:gridCol w="1062556">
                  <a:extLst>
                    <a:ext uri="{9D8B030D-6E8A-4147-A177-3AD203B41FA5}">
                      <a16:colId xmlns:a16="http://schemas.microsoft.com/office/drawing/2014/main" val="20003"/>
                    </a:ext>
                  </a:extLst>
                </a:gridCol>
                <a:gridCol w="1014412">
                  <a:extLst>
                    <a:ext uri="{9D8B030D-6E8A-4147-A177-3AD203B41FA5}">
                      <a16:colId xmlns:a16="http://schemas.microsoft.com/office/drawing/2014/main" val="20004"/>
                    </a:ext>
                  </a:extLst>
                </a:gridCol>
                <a:gridCol w="1121569">
                  <a:extLst>
                    <a:ext uri="{9D8B030D-6E8A-4147-A177-3AD203B41FA5}">
                      <a16:colId xmlns:a16="http://schemas.microsoft.com/office/drawing/2014/main" val="20005"/>
                    </a:ext>
                  </a:extLst>
                </a:gridCol>
                <a:gridCol w="1250156">
                  <a:extLst>
                    <a:ext uri="{9D8B030D-6E8A-4147-A177-3AD203B41FA5}">
                      <a16:colId xmlns:a16="http://schemas.microsoft.com/office/drawing/2014/main" val="20006"/>
                    </a:ext>
                  </a:extLst>
                </a:gridCol>
              </a:tblGrid>
              <a:tr h="676150">
                <a:tc>
                  <a:txBody>
                    <a:bodyPr/>
                    <a:lstStyle/>
                    <a:p>
                      <a:pPr marL="0" lvl="0" indent="0" algn="l" rtl="0">
                        <a:spcBef>
                          <a:spcPts val="0"/>
                        </a:spcBef>
                        <a:spcAft>
                          <a:spcPts val="0"/>
                        </a:spcAft>
                        <a:buNone/>
                      </a:pPr>
                      <a:r>
                        <a:rPr lang="en">
                          <a:latin typeface="Nunito SemiBold"/>
                          <a:ea typeface="Nunito SemiBold"/>
                          <a:cs typeface="Nunito SemiBold"/>
                          <a:sym typeface="Nunito SemiBold"/>
                        </a:rPr>
                        <a:t>Id</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Cardio </a:t>
                      </a:r>
                      <a:br>
                        <a:rPr lang="en">
                          <a:latin typeface="Nunito SemiBold"/>
                          <a:ea typeface="Nunito SemiBold"/>
                          <a:cs typeface="Nunito SemiBold"/>
                          <a:sym typeface="Nunito SemiBold"/>
                        </a:rPr>
                      </a:br>
                      <a:r>
                        <a:rPr lang="en">
                          <a:latin typeface="Nunito SemiBold"/>
                          <a:ea typeface="Nunito SemiBold"/>
                          <a:cs typeface="Nunito SemiBold"/>
                          <a:sym typeface="Nunito SemiBold"/>
                        </a:rPr>
                        <a:t>Fitness</a:t>
                      </a:r>
                      <a:endParaRPr>
                        <a:latin typeface="Nunito SemiBold"/>
                        <a:ea typeface="Nunito SemiBold"/>
                        <a:cs typeface="Nunito SemiBold"/>
                        <a:sym typeface="Nunito SemiBold"/>
                      </a:endParaRPr>
                    </a:p>
                    <a:p>
                      <a:pPr marL="0" lvl="0" indent="0" algn="l" rtl="0">
                        <a:spcBef>
                          <a:spcPts val="0"/>
                        </a:spcBef>
                        <a:spcAft>
                          <a:spcPts val="0"/>
                        </a:spcAft>
                        <a:buNone/>
                      </a:pP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Gender</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Age</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Height</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Weight</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Physical </a:t>
                      </a:r>
                      <a:br>
                        <a:rPr lang="en">
                          <a:latin typeface="Nunito SemiBold"/>
                          <a:ea typeface="Nunito SemiBold"/>
                          <a:cs typeface="Nunito SemiBold"/>
                          <a:sym typeface="Nunito SemiBold"/>
                        </a:rPr>
                      </a:br>
                      <a:r>
                        <a:rPr lang="en">
                          <a:latin typeface="Nunito SemiBold"/>
                          <a:ea typeface="Nunito SemiBold"/>
                          <a:cs typeface="Nunito SemiBold"/>
                          <a:sym typeface="Nunito SemiBold"/>
                        </a:rPr>
                        <a:t>Fitness</a:t>
                      </a:r>
                      <a:endParaRPr>
                        <a:latin typeface="Nunito SemiBold"/>
                        <a:ea typeface="Nunito SemiBold"/>
                        <a:cs typeface="Nunito SemiBold"/>
                        <a:sym typeface="Nunito SemiBold"/>
                      </a:endParaRPr>
                    </a:p>
                  </a:txBody>
                  <a:tcPr marL="91425" marR="91425" marT="91425" marB="91425">
                    <a:solidFill>
                      <a:srgbClr val="DDEEFF"/>
                    </a:solidFill>
                  </a:tcPr>
                </a:tc>
                <a:extLst>
                  <a:ext uri="{0D108BD9-81ED-4DB2-BD59-A6C34878D82A}">
                    <a16:rowId xmlns:a16="http://schemas.microsoft.com/office/drawing/2014/main" val="10000"/>
                  </a:ext>
                </a:extLst>
              </a:tr>
              <a:tr h="676150">
                <a:tc>
                  <a:txBody>
                    <a:bodyPr/>
                    <a:lstStyle/>
                    <a:p>
                      <a:pPr marL="0" lvl="0" indent="0" algn="l" rtl="0">
                        <a:spcBef>
                          <a:spcPts val="0"/>
                        </a:spcBef>
                        <a:spcAft>
                          <a:spcPts val="0"/>
                        </a:spcAft>
                        <a:buNone/>
                      </a:pPr>
                      <a:r>
                        <a:rPr lang="en">
                          <a:latin typeface="Nunito SemiBold"/>
                          <a:ea typeface="Nunito SemiBold"/>
                          <a:cs typeface="Nunito SemiBold"/>
                          <a:sym typeface="Nunito SemiBold"/>
                        </a:rPr>
                        <a:t>Aerobic Fitness</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Stress</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Mental</a:t>
                      </a:r>
                      <a:br>
                        <a:rPr lang="en">
                          <a:latin typeface="Nunito SemiBold"/>
                          <a:ea typeface="Nunito SemiBold"/>
                          <a:cs typeface="Nunito SemiBold"/>
                          <a:sym typeface="Nunito SemiBold"/>
                        </a:rPr>
                      </a:br>
                      <a:r>
                        <a:rPr lang="en">
                          <a:latin typeface="Nunito SemiBold"/>
                          <a:ea typeface="Nunito SemiBold"/>
                          <a:cs typeface="Nunito SemiBold"/>
                          <a:sym typeface="Nunito SemiBold"/>
                        </a:rPr>
                        <a:t>Health</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Intelligent</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Executive </a:t>
                      </a:r>
                      <a:br>
                        <a:rPr lang="en">
                          <a:latin typeface="Nunito SemiBold"/>
                          <a:ea typeface="Nunito SemiBold"/>
                          <a:cs typeface="Nunito SemiBold"/>
                          <a:sym typeface="Nunito SemiBold"/>
                        </a:rPr>
                      </a:br>
                      <a:r>
                        <a:rPr lang="en">
                          <a:latin typeface="Nunito SemiBold"/>
                          <a:ea typeface="Nunito SemiBold"/>
                          <a:cs typeface="Nunito SemiBold"/>
                          <a:sym typeface="Nunito SemiBold"/>
                        </a:rPr>
                        <a:t>Fun</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Eating</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Physical </a:t>
                      </a:r>
                      <a:br>
                        <a:rPr lang="en">
                          <a:latin typeface="Nunito SemiBold"/>
                          <a:ea typeface="Nunito SemiBold"/>
                          <a:cs typeface="Nunito SemiBold"/>
                          <a:sym typeface="Nunito SemiBold"/>
                        </a:rPr>
                      </a:br>
                      <a:r>
                        <a:rPr lang="en">
                          <a:latin typeface="Nunito SemiBold"/>
                          <a:ea typeface="Nunito SemiBold"/>
                          <a:cs typeface="Nunito SemiBold"/>
                          <a:sym typeface="Nunito SemiBold"/>
                        </a:rPr>
                        <a:t>Activity</a:t>
                      </a:r>
                      <a:endParaRPr>
                        <a:latin typeface="Nunito SemiBold"/>
                        <a:ea typeface="Nunito SemiBold"/>
                        <a:cs typeface="Nunito SemiBold"/>
                        <a:sym typeface="Nunito SemiBold"/>
                      </a:endParaRPr>
                    </a:p>
                  </a:txBody>
                  <a:tcPr marL="91425" marR="91425" marT="91425" marB="91425">
                    <a:solidFill>
                      <a:srgbClr val="DDEEFF"/>
                    </a:solidFill>
                  </a:tcPr>
                </a:tc>
                <a:extLst>
                  <a:ext uri="{0D108BD9-81ED-4DB2-BD59-A6C34878D82A}">
                    <a16:rowId xmlns:a16="http://schemas.microsoft.com/office/drawing/2014/main" val="10001"/>
                  </a:ext>
                </a:extLst>
              </a:tr>
              <a:tr h="676150">
                <a:tc>
                  <a:txBody>
                    <a:bodyPr/>
                    <a:lstStyle/>
                    <a:p>
                      <a:pPr marL="0" lvl="0" indent="0" algn="l" rtl="0">
                        <a:spcBef>
                          <a:spcPts val="0"/>
                        </a:spcBef>
                        <a:spcAft>
                          <a:spcPts val="0"/>
                        </a:spcAft>
                        <a:buNone/>
                      </a:pPr>
                      <a:r>
                        <a:rPr lang="en">
                          <a:latin typeface="Nunito SemiBold"/>
                          <a:ea typeface="Nunito SemiBold"/>
                          <a:cs typeface="Nunito SemiBold"/>
                          <a:sym typeface="Nunito SemiBold"/>
                        </a:rPr>
                        <a:t>Sleep Pattern</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Social </a:t>
                      </a:r>
                      <a:br>
                        <a:rPr lang="en">
                          <a:latin typeface="Nunito SemiBold"/>
                          <a:ea typeface="Nunito SemiBold"/>
                          <a:cs typeface="Nunito SemiBold"/>
                          <a:sym typeface="Nunito SemiBold"/>
                        </a:rPr>
                      </a:br>
                      <a:r>
                        <a:rPr lang="en">
                          <a:latin typeface="Nunito SemiBold"/>
                          <a:ea typeface="Nunito SemiBold"/>
                          <a:cs typeface="Nunito SemiBold"/>
                          <a:sym typeface="Nunito SemiBold"/>
                        </a:rPr>
                        <a:t>tie</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Time</a:t>
                      </a:r>
                      <a:br>
                        <a:rPr lang="en">
                          <a:latin typeface="Nunito SemiBold"/>
                          <a:ea typeface="Nunito SemiBold"/>
                          <a:cs typeface="Nunito SemiBold"/>
                          <a:sym typeface="Nunito SemiBold"/>
                        </a:rPr>
                      </a:br>
                      <a:r>
                        <a:rPr lang="en">
                          <a:latin typeface="Nunito SemiBold"/>
                          <a:ea typeface="Nunito SemiBold"/>
                          <a:cs typeface="Nunito SemiBold"/>
                          <a:sym typeface="Nunito SemiBold"/>
                        </a:rPr>
                        <a:t>Management</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Course</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Library Entry</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a:latin typeface="Nunito SemiBold"/>
                          <a:ea typeface="Nunito SemiBold"/>
                          <a:cs typeface="Nunito SemiBold"/>
                          <a:sym typeface="Nunito SemiBold"/>
                        </a:rPr>
                        <a:t>Online </a:t>
                      </a:r>
                      <a:br>
                        <a:rPr lang="en">
                          <a:latin typeface="Nunito SemiBold"/>
                          <a:ea typeface="Nunito SemiBold"/>
                          <a:cs typeface="Nunito SemiBold"/>
                          <a:sym typeface="Nunito SemiBold"/>
                        </a:rPr>
                      </a:br>
                      <a:r>
                        <a:rPr lang="en">
                          <a:latin typeface="Nunito SemiBold"/>
                          <a:ea typeface="Nunito SemiBold"/>
                          <a:cs typeface="Nunito SemiBold"/>
                          <a:sym typeface="Nunito SemiBold"/>
                        </a:rPr>
                        <a:t>Learning</a:t>
                      </a:r>
                      <a:endParaRPr>
                        <a:latin typeface="Nunito SemiBold"/>
                        <a:ea typeface="Nunito SemiBold"/>
                        <a:cs typeface="Nunito SemiBold"/>
                        <a:sym typeface="Nunito SemiBold"/>
                      </a:endParaRPr>
                    </a:p>
                  </a:txBody>
                  <a:tcPr marL="91425" marR="91425" marT="91425" marB="91425">
                    <a:solidFill>
                      <a:srgbClr val="DDEEFF"/>
                    </a:solidFill>
                  </a:tcPr>
                </a:tc>
                <a:tc>
                  <a:txBody>
                    <a:bodyPr/>
                    <a:lstStyle/>
                    <a:p>
                      <a:pPr marL="0" lvl="0" indent="0" algn="l" rtl="0">
                        <a:spcBef>
                          <a:spcPts val="0"/>
                        </a:spcBef>
                        <a:spcAft>
                          <a:spcPts val="0"/>
                        </a:spcAft>
                        <a:buNone/>
                      </a:pPr>
                      <a:r>
                        <a:rPr lang="en" dirty="0">
                          <a:latin typeface="Nunito SemiBold"/>
                          <a:ea typeface="Nunito SemiBold"/>
                          <a:cs typeface="Nunito SemiBold"/>
                          <a:sym typeface="Nunito SemiBold"/>
                        </a:rPr>
                        <a:t>Attendance</a:t>
                      </a:r>
                      <a:endParaRPr dirty="0">
                        <a:latin typeface="Nunito SemiBold"/>
                        <a:ea typeface="Nunito SemiBold"/>
                        <a:cs typeface="Nunito SemiBold"/>
                        <a:sym typeface="Nunito SemiBold"/>
                      </a:endParaRPr>
                    </a:p>
                  </a:txBody>
                  <a:tcPr marL="91425" marR="91425" marT="91425" marB="91425">
                    <a:solidFill>
                      <a:srgbClr val="DDEEFF"/>
                    </a:solidFill>
                  </a:tcPr>
                </a:tc>
                <a:extLst>
                  <a:ext uri="{0D108BD9-81ED-4DB2-BD59-A6C34878D82A}">
                    <a16:rowId xmlns:a16="http://schemas.microsoft.com/office/drawing/2014/main" val="10002"/>
                  </a:ext>
                </a:extLst>
              </a:tr>
            </a:tbl>
          </a:graphicData>
        </a:graphic>
      </p:graphicFrame>
      <p:pic>
        <p:nvPicPr>
          <p:cNvPr id="536" name="Google Shape;536;p43"/>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537" name="Google Shape;537;p4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Information</a:t>
            </a:r>
            <a:endParaRPr/>
          </a:p>
        </p:txBody>
      </p:sp>
      <p:sp>
        <p:nvSpPr>
          <p:cNvPr id="543" name="Google Shape;543;p44"/>
          <p:cNvSpPr txBox="1">
            <a:spLocks noGrp="1"/>
          </p:cNvSpPr>
          <p:nvPr>
            <p:ph type="body" idx="1"/>
          </p:nvPr>
        </p:nvSpPr>
        <p:spPr>
          <a:xfrm>
            <a:off x="1056750" y="1597875"/>
            <a:ext cx="7030500" cy="1405800"/>
          </a:xfrm>
          <a:prstGeom prst="rect">
            <a:avLst/>
          </a:prstGeom>
        </p:spPr>
        <p:txBody>
          <a:bodyPr spcFirstLastPara="1" wrap="square" lIns="91425" tIns="91425" rIns="91425" bIns="91425" anchor="t" anchorCtr="0">
            <a:normAutofit/>
          </a:bodyPr>
          <a:lstStyle/>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The data attributes include general health, social and school related features.</a:t>
            </a:r>
          </a:p>
          <a:p>
            <a:pPr marL="457200" lvl="0" indent="-311150" algn="just" rtl="0">
              <a:lnSpc>
                <a:spcPct val="150000"/>
              </a:lnSpc>
              <a:spcBef>
                <a:spcPts val="0"/>
              </a:spcBef>
              <a:spcAft>
                <a:spcPts val="0"/>
              </a:spcAft>
              <a:buClr>
                <a:srgbClr val="000000"/>
              </a:buClr>
              <a:buSzPts val="1300"/>
              <a:buChar char="●"/>
            </a:pP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It was collected by using reports and questionnaires.</a:t>
            </a:r>
            <a:endParaRPr dirty="0">
              <a:solidFill>
                <a:srgbClr val="000000"/>
              </a:solidFill>
              <a:latin typeface="Bellota Text" panose="020B0604020202020204" charset="0"/>
              <a:ea typeface="Bellota Text" panose="020B0604020202020204" charset="0"/>
            </a:endParaRPr>
          </a:p>
        </p:txBody>
      </p:sp>
      <p:pic>
        <p:nvPicPr>
          <p:cNvPr id="544" name="Google Shape;544;p44"/>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545" name="Google Shape;545;p4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Performance Metrics</a:t>
            </a:r>
            <a:endParaRPr/>
          </a:p>
        </p:txBody>
      </p:sp>
      <p:sp>
        <p:nvSpPr>
          <p:cNvPr id="551" name="Google Shape;551;p45"/>
          <p:cNvSpPr txBox="1">
            <a:spLocks noGrp="1"/>
          </p:cNvSpPr>
          <p:nvPr>
            <p:ph type="body" idx="1"/>
          </p:nvPr>
        </p:nvSpPr>
        <p:spPr>
          <a:xfrm>
            <a:off x="1056750" y="1597875"/>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Bellota Text" panose="020B0604020202020204" charset="0"/>
                <a:ea typeface="Bellota Text" panose="020B0604020202020204" charset="0"/>
              </a:rPr>
              <a:t>The following Performance Metrics are calculated on the dataset[8]:</a:t>
            </a:r>
            <a:endParaRPr dirty="0">
              <a:latin typeface="Bellota Text" panose="020B0604020202020204" charset="0"/>
              <a:ea typeface="Bellota Text" panose="020B0604020202020204" charset="0"/>
            </a:endParaRPr>
          </a:p>
          <a:p>
            <a:pPr marL="457200" lvl="0" indent="-311150" algn="l" rtl="0">
              <a:spcBef>
                <a:spcPts val="1200"/>
              </a:spcBef>
              <a:spcAft>
                <a:spcPts val="0"/>
              </a:spcAft>
              <a:buSzPts val="1300"/>
              <a:buChar char="●"/>
            </a:pPr>
            <a:r>
              <a:rPr lang="en" dirty="0">
                <a:latin typeface="Bellota Text" panose="020B0604020202020204" charset="0"/>
                <a:ea typeface="Bellota Text" panose="020B0604020202020204" charset="0"/>
              </a:rPr>
              <a:t>Accuracy</a:t>
            </a:r>
            <a:endParaRPr dirty="0">
              <a:latin typeface="Bellota Text" panose="020B0604020202020204" charset="0"/>
              <a:ea typeface="Bellota Text" panose="020B0604020202020204" charset="0"/>
            </a:endParaRPr>
          </a:p>
          <a:p>
            <a:pPr marL="457200" lvl="0" indent="-311150" algn="l" rtl="0">
              <a:spcBef>
                <a:spcPts val="0"/>
              </a:spcBef>
              <a:spcAft>
                <a:spcPts val="0"/>
              </a:spcAft>
              <a:buSzPts val="1300"/>
              <a:buChar char="●"/>
            </a:pPr>
            <a:r>
              <a:rPr lang="en" dirty="0">
                <a:latin typeface="Bellota Text" panose="020B0604020202020204" charset="0"/>
                <a:ea typeface="Bellota Text" panose="020B0604020202020204" charset="0"/>
              </a:rPr>
              <a:t>Precision</a:t>
            </a:r>
            <a:endParaRPr dirty="0">
              <a:latin typeface="Bellota Text" panose="020B0604020202020204" charset="0"/>
              <a:ea typeface="Bellota Text" panose="020B0604020202020204" charset="0"/>
            </a:endParaRPr>
          </a:p>
          <a:p>
            <a:pPr marL="457200" lvl="0" indent="-311150" algn="l" rtl="0">
              <a:spcBef>
                <a:spcPts val="0"/>
              </a:spcBef>
              <a:spcAft>
                <a:spcPts val="0"/>
              </a:spcAft>
              <a:buSzPts val="1300"/>
              <a:buChar char="●"/>
            </a:pPr>
            <a:r>
              <a:rPr lang="en" dirty="0">
                <a:latin typeface="Bellota Text" panose="020B0604020202020204" charset="0"/>
                <a:ea typeface="Bellota Text" panose="020B0604020202020204" charset="0"/>
              </a:rPr>
              <a:t>Recall</a:t>
            </a:r>
            <a:endParaRPr dirty="0">
              <a:latin typeface="Bellota Text" panose="020B0604020202020204" charset="0"/>
              <a:ea typeface="Bellota Text" panose="020B0604020202020204" charset="0"/>
            </a:endParaRPr>
          </a:p>
          <a:p>
            <a:pPr marL="457200" lvl="0" indent="-311150" algn="l" rtl="0">
              <a:spcBef>
                <a:spcPts val="0"/>
              </a:spcBef>
              <a:spcAft>
                <a:spcPts val="0"/>
              </a:spcAft>
              <a:buSzPts val="1300"/>
              <a:buChar char="●"/>
            </a:pPr>
            <a:r>
              <a:rPr lang="en" dirty="0">
                <a:latin typeface="Bellota Text" panose="020B0604020202020204" charset="0"/>
                <a:ea typeface="Bellota Text" panose="020B0604020202020204" charset="0"/>
              </a:rPr>
              <a:t>F1 Score</a:t>
            </a:r>
            <a:endParaRPr dirty="0">
              <a:latin typeface="Bellota Text" panose="020B0604020202020204" charset="0"/>
              <a:ea typeface="Bellota Text" panose="020B0604020202020204" charset="0"/>
            </a:endParaRPr>
          </a:p>
          <a:p>
            <a:pPr marL="457200" lvl="0" indent="-311150" algn="l" rtl="0">
              <a:spcBef>
                <a:spcPts val="0"/>
              </a:spcBef>
              <a:spcAft>
                <a:spcPts val="0"/>
              </a:spcAft>
              <a:buSzPts val="1300"/>
              <a:buChar char="●"/>
            </a:pPr>
            <a:r>
              <a:rPr lang="en" dirty="0">
                <a:latin typeface="Bellota Text" panose="020B0604020202020204" charset="0"/>
                <a:ea typeface="Bellota Text" panose="020B0604020202020204" charset="0"/>
              </a:rPr>
              <a:t>ROC Index</a:t>
            </a:r>
            <a:endParaRPr dirty="0">
              <a:latin typeface="Bellota Text" panose="020B0604020202020204" charset="0"/>
              <a:ea typeface="Bellota Text" panose="020B0604020202020204" charset="0"/>
            </a:endParaRPr>
          </a:p>
        </p:txBody>
      </p:sp>
      <p:sp>
        <p:nvSpPr>
          <p:cNvPr id="552" name="Google Shape;552;p45"/>
          <p:cNvSpPr txBox="1">
            <a:spLocks noGrp="1"/>
          </p:cNvSpPr>
          <p:nvPr>
            <p:ph type="body" idx="2"/>
          </p:nvPr>
        </p:nvSpPr>
        <p:spPr>
          <a:xfrm>
            <a:off x="4656750" y="1597875"/>
            <a:ext cx="3430500" cy="3099900"/>
          </a:xfrm>
          <a:prstGeom prst="rect">
            <a:avLst/>
          </a:prstGeom>
          <a:solidFill>
            <a:srgbClr val="DDEEFF"/>
          </a:solidFill>
        </p:spPr>
        <p:txBody>
          <a:bodyPr spcFirstLastPara="1" wrap="square" lIns="91425" tIns="91425" rIns="91425" bIns="91425" anchor="t" anchorCtr="0">
            <a:normAutofit/>
          </a:bodyPr>
          <a:lstStyle/>
          <a:p>
            <a:pPr marL="0" lvl="0" indent="0" algn="l" rtl="0">
              <a:spcBef>
                <a:spcPts val="0"/>
              </a:spcBef>
              <a:spcAft>
                <a:spcPts val="0"/>
              </a:spcAft>
              <a:buNone/>
            </a:pPr>
            <a:r>
              <a:rPr lang="en"/>
              <a:t>They are calculated using the following formulae:</a:t>
            </a:r>
            <a:endParaRPr/>
          </a:p>
          <a:p>
            <a:pPr marL="0" lvl="0" indent="0" algn="l" rtl="0">
              <a:spcBef>
                <a:spcPts val="1200"/>
              </a:spcBef>
              <a:spcAft>
                <a:spcPts val="1200"/>
              </a:spcAft>
              <a:buNone/>
            </a:pPr>
            <a:endParaRPr/>
          </a:p>
        </p:txBody>
      </p:sp>
      <p:pic>
        <p:nvPicPr>
          <p:cNvPr id="553" name="Google Shape;553;p45"/>
          <p:cNvPicPr preferRelativeResize="0"/>
          <p:nvPr/>
        </p:nvPicPr>
        <p:blipFill>
          <a:blip r:embed="rId3">
            <a:alphaModFix/>
          </a:blip>
          <a:stretch>
            <a:fillRect/>
          </a:stretch>
        </p:blipFill>
        <p:spPr>
          <a:xfrm>
            <a:off x="5099249" y="2227588"/>
            <a:ext cx="2545524" cy="2202725"/>
          </a:xfrm>
          <a:prstGeom prst="rect">
            <a:avLst/>
          </a:prstGeom>
          <a:noFill/>
          <a:ln>
            <a:noFill/>
          </a:ln>
        </p:spPr>
      </p:pic>
      <p:pic>
        <p:nvPicPr>
          <p:cNvPr id="554" name="Google Shape;554;p45"/>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555" name="Google Shape;555;p4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561" name="Google Shape;561;p46"/>
          <p:cNvSpPr txBox="1">
            <a:spLocks noGrp="1"/>
          </p:cNvSpPr>
          <p:nvPr>
            <p:ph type="body" idx="1"/>
          </p:nvPr>
        </p:nvSpPr>
        <p:spPr>
          <a:xfrm>
            <a:off x="1056750" y="1597875"/>
            <a:ext cx="7030500" cy="25416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r>
              <a:rPr lang="en" dirty="0">
                <a:latin typeface="Bellota Text" panose="020B0604020202020204" charset="0"/>
                <a:ea typeface="Bellota Text" panose="020B0604020202020204" charset="0"/>
              </a:rPr>
              <a:t>The following factors are important to predict the results in our project:</a:t>
            </a:r>
            <a:endParaRPr dirty="0">
              <a:latin typeface="Bellota Text" panose="020B0604020202020204" charset="0"/>
              <a:ea typeface="Bellota Text" panose="020B0604020202020204" charset="0"/>
            </a:endParaRPr>
          </a:p>
          <a:p>
            <a:pPr marL="457200" lvl="0" indent="-311150" algn="l" rtl="0">
              <a:lnSpc>
                <a:spcPct val="150000"/>
              </a:lnSpc>
              <a:spcBef>
                <a:spcPts val="1200"/>
              </a:spcBef>
              <a:spcAft>
                <a:spcPts val="0"/>
              </a:spcAft>
              <a:buSzPts val="1300"/>
              <a:buChar char="●"/>
            </a:pPr>
            <a:r>
              <a:rPr lang="en" dirty="0">
                <a:latin typeface="Bellota Text" panose="020B0604020202020204" charset="0"/>
                <a:ea typeface="Bellota Text" panose="020B0604020202020204" charset="0"/>
              </a:rPr>
              <a:t>Stress</a:t>
            </a:r>
            <a:endParaRPr dirty="0">
              <a:latin typeface="Bellota Text" panose="020B0604020202020204" charset="0"/>
              <a:ea typeface="Bellota Text" panose="020B0604020202020204" charset="0"/>
            </a:endParaRPr>
          </a:p>
          <a:p>
            <a:pPr marL="457200" lvl="0" indent="-311150" algn="l" rtl="0">
              <a:lnSpc>
                <a:spcPct val="150000"/>
              </a:lnSpc>
              <a:spcBef>
                <a:spcPts val="0"/>
              </a:spcBef>
              <a:spcAft>
                <a:spcPts val="0"/>
              </a:spcAft>
              <a:buSzPts val="1300"/>
              <a:buChar char="●"/>
            </a:pPr>
            <a:r>
              <a:rPr lang="en" dirty="0">
                <a:latin typeface="Bellota Text" panose="020B0604020202020204" charset="0"/>
                <a:ea typeface="Bellota Text" panose="020B0604020202020204" charset="0"/>
              </a:rPr>
              <a:t>Mental Health</a:t>
            </a:r>
            <a:endParaRPr dirty="0">
              <a:latin typeface="Bellota Text" panose="020B0604020202020204" charset="0"/>
              <a:ea typeface="Bellota Text" panose="020B0604020202020204" charset="0"/>
            </a:endParaRPr>
          </a:p>
          <a:p>
            <a:pPr marL="457200" lvl="0" indent="-311150" algn="l" rtl="0">
              <a:lnSpc>
                <a:spcPct val="150000"/>
              </a:lnSpc>
              <a:spcBef>
                <a:spcPts val="0"/>
              </a:spcBef>
              <a:spcAft>
                <a:spcPts val="0"/>
              </a:spcAft>
              <a:buSzPts val="1300"/>
              <a:buChar char="●"/>
            </a:pPr>
            <a:r>
              <a:rPr lang="en" dirty="0">
                <a:latin typeface="Bellota Text" panose="020B0604020202020204" charset="0"/>
                <a:ea typeface="Bellota Text" panose="020B0604020202020204" charset="0"/>
              </a:rPr>
              <a:t>Physical Activity</a:t>
            </a:r>
            <a:endParaRPr dirty="0">
              <a:latin typeface="Bellota Text" panose="020B0604020202020204" charset="0"/>
              <a:ea typeface="Bellota Text" panose="020B0604020202020204" charset="0"/>
            </a:endParaRPr>
          </a:p>
          <a:p>
            <a:pPr marL="457200" lvl="0" indent="-311150" algn="l" rtl="0">
              <a:lnSpc>
                <a:spcPct val="150000"/>
              </a:lnSpc>
              <a:spcBef>
                <a:spcPts val="0"/>
              </a:spcBef>
              <a:spcAft>
                <a:spcPts val="0"/>
              </a:spcAft>
              <a:buSzPts val="1300"/>
              <a:buChar char="●"/>
            </a:pPr>
            <a:r>
              <a:rPr lang="en" dirty="0">
                <a:latin typeface="Bellota Text" panose="020B0604020202020204" charset="0"/>
                <a:ea typeface="Bellota Text" panose="020B0604020202020204" charset="0"/>
              </a:rPr>
              <a:t>Sleep pattern</a:t>
            </a:r>
            <a:endParaRPr dirty="0">
              <a:latin typeface="Bellota Text" panose="020B0604020202020204" charset="0"/>
              <a:ea typeface="Bellota Text" panose="020B0604020202020204" charset="0"/>
            </a:endParaRPr>
          </a:p>
        </p:txBody>
      </p:sp>
      <p:sp>
        <p:nvSpPr>
          <p:cNvPr id="562" name="Google Shape;562;p4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563" name="Google Shape;563;p46"/>
          <p:cNvPicPr preferRelativeResize="0"/>
          <p:nvPr/>
        </p:nvPicPr>
        <p:blipFill>
          <a:blip r:embed="rId3">
            <a:alphaModFix/>
          </a:blip>
          <a:stretch>
            <a:fillRect/>
          </a:stretch>
        </p:blipFill>
        <p:spPr>
          <a:xfrm>
            <a:off x="347075" y="3889850"/>
            <a:ext cx="8449849" cy="536375"/>
          </a:xfrm>
          <a:prstGeom prst="rect">
            <a:avLst/>
          </a:prstGeom>
          <a:noFill/>
          <a:ln>
            <a:noFill/>
          </a:ln>
        </p:spPr>
      </p:pic>
      <p:pic>
        <p:nvPicPr>
          <p:cNvPr id="2" name="Google Shape;442;p32">
            <a:extLst>
              <a:ext uri="{FF2B5EF4-FFF2-40B4-BE49-F238E27FC236}">
                <a16:creationId xmlns:a16="http://schemas.microsoft.com/office/drawing/2014/main" id="{A20CDD4C-A2DA-504A-A705-228D644DC86E}"/>
              </a:ext>
            </a:extLst>
          </p:cNvPr>
          <p:cNvPicPr preferRelativeResize="0"/>
          <p:nvPr/>
        </p:nvPicPr>
        <p:blipFill rotWithShape="1">
          <a:blip r:embed="rId4">
            <a:alphaModFix/>
          </a:blip>
          <a:srcRect b="15411"/>
          <a:stretch/>
        </p:blipFill>
        <p:spPr>
          <a:xfrm>
            <a:off x="0" y="0"/>
            <a:ext cx="839200" cy="626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569" name="Google Shape;569;p47"/>
          <p:cNvSpPr txBox="1">
            <a:spLocks noGrp="1"/>
          </p:cNvSpPr>
          <p:nvPr>
            <p:ph type="body" idx="1"/>
          </p:nvPr>
        </p:nvSpPr>
        <p:spPr>
          <a:xfrm>
            <a:off x="1303800" y="1518400"/>
            <a:ext cx="7030500" cy="2541600"/>
          </a:xfrm>
          <a:prstGeom prst="rect">
            <a:avLst/>
          </a:prstGeom>
        </p:spPr>
        <p:txBody>
          <a:bodyPr spcFirstLastPara="1" wrap="square" lIns="91425" tIns="91425" rIns="91425" bIns="91425" anchor="t" anchorCtr="0">
            <a:normAutofit/>
          </a:bodyPr>
          <a:lstStyle/>
          <a:p>
            <a:pPr marL="457200" lvl="0" indent="-311150" algn="just" rtl="0">
              <a:lnSpc>
                <a:spcPct val="150000"/>
              </a:lnSpc>
              <a:spcBef>
                <a:spcPts val="0"/>
              </a:spcBef>
              <a:spcAft>
                <a:spcPts val="0"/>
              </a:spcAft>
              <a:buClr>
                <a:srgbClr val="000000"/>
              </a:buClr>
              <a:buSzPts val="1300"/>
              <a:buChar char="●"/>
            </a:pPr>
            <a:r>
              <a:rPr lang="en" dirty="0">
                <a:solidFill>
                  <a:srgbClr val="000000"/>
                </a:solidFill>
                <a:highlight>
                  <a:srgbClr val="FFFFFF"/>
                </a:highlight>
                <a:latin typeface="Bellota Text" panose="020B0604020202020204" charset="0"/>
                <a:ea typeface="Bellota Text" panose="020B0604020202020204" charset="0"/>
              </a:rPr>
              <a:t>Artificial Intelligence performs a significant role in the educational  field.  </a:t>
            </a:r>
            <a:endParaRPr dirty="0">
              <a:solidFill>
                <a:srgbClr val="000000"/>
              </a:solidFill>
              <a:highlight>
                <a:srgbClr val="FFFFFF"/>
              </a:highlight>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highlight>
                  <a:srgbClr val="FFFFFF"/>
                </a:highlight>
                <a:latin typeface="Bellota Text" panose="020B0604020202020204" charset="0"/>
                <a:ea typeface="Bellota Text" panose="020B0604020202020204" charset="0"/>
              </a:rPr>
              <a:t>The study achieved highly accurate prediction  results.</a:t>
            </a:r>
            <a:endParaRPr dirty="0">
              <a:solidFill>
                <a:srgbClr val="000000"/>
              </a:solidFill>
              <a:highlight>
                <a:srgbClr val="FFFFFF"/>
              </a:highlight>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highlight>
                  <a:srgbClr val="FFFFFF"/>
                </a:highlight>
                <a:latin typeface="Bellota Text" panose="020B0604020202020204" charset="0"/>
                <a:ea typeface="Bellota Text" panose="020B0604020202020204" charset="0"/>
              </a:rPr>
              <a:t>The presented research will be beneficial for educational  institutions  to  predict  students’  works  at  an early stage so  that special  attention can be given to  weak students from the start of the session.</a:t>
            </a:r>
            <a:endParaRPr dirty="0">
              <a:solidFill>
                <a:srgbClr val="000000"/>
              </a:solidFill>
              <a:highlight>
                <a:srgbClr val="FFFFFF"/>
              </a:highlight>
              <a:latin typeface="Bellota Text" panose="020B0604020202020204" charset="0"/>
              <a:ea typeface="Bellota Text" panose="020B0604020202020204" charset="0"/>
            </a:endParaRPr>
          </a:p>
        </p:txBody>
      </p:sp>
      <p:sp>
        <p:nvSpPr>
          <p:cNvPr id="570" name="Google Shape;570;p4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2" name="Google Shape;442;p32">
            <a:extLst>
              <a:ext uri="{FF2B5EF4-FFF2-40B4-BE49-F238E27FC236}">
                <a16:creationId xmlns:a16="http://schemas.microsoft.com/office/drawing/2014/main" id="{155DC107-6362-485F-7BAB-D1EF2038EE29}"/>
              </a:ext>
            </a:extLst>
          </p:cNvPr>
          <p:cNvPicPr preferRelativeResize="0"/>
          <p:nvPr/>
        </p:nvPicPr>
        <p:blipFill rotWithShape="1">
          <a:blip r:embed="rId3">
            <a:alphaModFix/>
          </a:blip>
          <a:srcRect b="15411"/>
          <a:stretch/>
        </p:blipFill>
        <p:spPr>
          <a:xfrm>
            <a:off x="0" y="0"/>
            <a:ext cx="839200" cy="626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Scope</a:t>
            </a:r>
            <a:endParaRPr/>
          </a:p>
        </p:txBody>
      </p:sp>
      <p:sp>
        <p:nvSpPr>
          <p:cNvPr id="576" name="Google Shape;576;p48"/>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rmAutofit/>
          </a:bodyPr>
          <a:lstStyle/>
          <a:p>
            <a:pPr marL="457200" lvl="0" indent="-311150" algn="just" rtl="0">
              <a:lnSpc>
                <a:spcPct val="150000"/>
              </a:lnSpc>
              <a:spcBef>
                <a:spcPts val="0"/>
              </a:spcBef>
              <a:spcAft>
                <a:spcPts val="0"/>
              </a:spcAft>
              <a:buClr>
                <a:srgbClr val="000000"/>
              </a:buClr>
              <a:buSzPts val="1300"/>
              <a:buChar char="●"/>
            </a:pPr>
            <a:r>
              <a:rPr lang="en" dirty="0">
                <a:solidFill>
                  <a:srgbClr val="000000"/>
                </a:solidFill>
                <a:highlight>
                  <a:srgbClr val="FFFFFF"/>
                </a:highlight>
                <a:latin typeface="Bellota Text" panose="020B0604020202020204" charset="0"/>
                <a:ea typeface="Bellota Text" panose="020B0604020202020204" charset="0"/>
              </a:rPr>
              <a:t>For  future  work,  students’  performance predictor  in individual courses is an open research idea to recommend courses/fields where students  can outperform. </a:t>
            </a:r>
            <a:endParaRPr dirty="0">
              <a:solidFill>
                <a:srgbClr val="000000"/>
              </a:solidFill>
              <a:highlight>
                <a:srgbClr val="FFFFFF"/>
              </a:highlight>
              <a:latin typeface="Bellota Text" panose="020B0604020202020204" charset="0"/>
              <a:ea typeface="Bellota Text" panose="020B0604020202020204" charset="0"/>
            </a:endParaRPr>
          </a:p>
          <a:p>
            <a:pPr marL="457200" lvl="0" indent="0" algn="just" rtl="0">
              <a:lnSpc>
                <a:spcPct val="150000"/>
              </a:lnSpc>
              <a:spcBef>
                <a:spcPts val="0"/>
              </a:spcBef>
              <a:spcAft>
                <a:spcPts val="0"/>
              </a:spcAft>
              <a:buNone/>
            </a:pPr>
            <a:endParaRPr dirty="0">
              <a:solidFill>
                <a:srgbClr val="000000"/>
              </a:solidFill>
              <a:highlight>
                <a:srgbClr val="FFFFFF"/>
              </a:highlight>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highlight>
                  <a:srgbClr val="FFFFFF"/>
                </a:highlight>
                <a:latin typeface="Bellota Text" panose="020B0604020202020204" charset="0"/>
                <a:ea typeface="Bellota Text" panose="020B0604020202020204" charset="0"/>
              </a:rPr>
              <a:t>A students’ academic performance prediction model followed by university and course recommendation systems will be very helpful for students and institutes as well</a:t>
            </a:r>
            <a:r>
              <a:rPr lang="en" dirty="0">
                <a:solidFill>
                  <a:srgbClr val="252525"/>
                </a:solidFill>
                <a:highlight>
                  <a:srgbClr val="FFFFFF"/>
                </a:highlight>
                <a:latin typeface="Bellota Text" panose="020B0604020202020204" charset="0"/>
                <a:ea typeface="Bellota Text" panose="020B0604020202020204" charset="0"/>
              </a:rPr>
              <a:t>.</a:t>
            </a:r>
            <a:endParaRPr dirty="0">
              <a:solidFill>
                <a:srgbClr val="000000"/>
              </a:solidFill>
              <a:highlight>
                <a:srgbClr val="FFFFFF"/>
              </a:highlight>
              <a:latin typeface="Bellota Text" panose="020B0604020202020204" charset="0"/>
              <a:ea typeface="Bellota Text" panose="020B0604020202020204" charset="0"/>
            </a:endParaRPr>
          </a:p>
        </p:txBody>
      </p:sp>
      <p:sp>
        <p:nvSpPr>
          <p:cNvPr id="577" name="Google Shape;577;p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2" name="Google Shape;442;p32">
            <a:extLst>
              <a:ext uri="{FF2B5EF4-FFF2-40B4-BE49-F238E27FC236}">
                <a16:creationId xmlns:a16="http://schemas.microsoft.com/office/drawing/2014/main" id="{97B111AB-C4AC-64A1-E681-4625A0760403}"/>
              </a:ext>
            </a:extLst>
          </p:cNvPr>
          <p:cNvPicPr preferRelativeResize="0"/>
          <p:nvPr/>
        </p:nvPicPr>
        <p:blipFill rotWithShape="1">
          <a:blip r:embed="rId3">
            <a:alphaModFix/>
          </a:blip>
          <a:srcRect b="15411"/>
          <a:stretch/>
        </p:blipFill>
        <p:spPr>
          <a:xfrm>
            <a:off x="0" y="0"/>
            <a:ext cx="839200" cy="626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583" name="Google Shape;583;p49"/>
          <p:cNvSpPr txBox="1">
            <a:spLocks noGrp="1"/>
          </p:cNvSpPr>
          <p:nvPr>
            <p:ph type="body" idx="1"/>
          </p:nvPr>
        </p:nvSpPr>
        <p:spPr>
          <a:xfrm>
            <a:off x="1112700" y="1310750"/>
            <a:ext cx="7338300" cy="374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dirty="0">
                <a:solidFill>
                  <a:schemeClr val="bg2"/>
                </a:solidFill>
                <a:highlight>
                  <a:schemeClr val="lt1"/>
                </a:highlight>
              </a:rPr>
              <a:t>[1] J. Xu, K. H. Moon, and M. Van Der Schaar, “A Machine Learning Approach for Tracking and Predicting Student Performance in Degree Programs,” IEEE J. Sel. Top. Signal Process., vol. 11, no. 5, pp. 742–753, 2017. </a:t>
            </a:r>
            <a:br>
              <a:rPr lang="en" sz="900" dirty="0">
                <a:solidFill>
                  <a:schemeClr val="bg2"/>
                </a:solidFill>
                <a:highlight>
                  <a:schemeClr val="lt1"/>
                </a:highlight>
              </a:rPr>
            </a:br>
            <a:endParaRPr sz="900" dirty="0">
              <a:solidFill>
                <a:schemeClr val="bg2"/>
              </a:solidFill>
              <a:highlight>
                <a:schemeClr val="lt1"/>
              </a:highlight>
            </a:endParaRPr>
          </a:p>
          <a:p>
            <a:pPr marL="0" lvl="0" indent="0" algn="l" rtl="0">
              <a:lnSpc>
                <a:spcPct val="100000"/>
              </a:lnSpc>
              <a:spcBef>
                <a:spcPts val="0"/>
              </a:spcBef>
              <a:spcAft>
                <a:spcPts val="0"/>
              </a:spcAft>
              <a:buNone/>
            </a:pPr>
            <a:r>
              <a:rPr lang="en" sz="900" dirty="0">
                <a:solidFill>
                  <a:schemeClr val="bg2"/>
                </a:solidFill>
                <a:highlight>
                  <a:schemeClr val="lt1"/>
                </a:highlight>
              </a:rPr>
              <a:t>[2] P. Cortez and A. Silva. Using Data Mining to Predict Secondary School Student Performance. In A. Brito and J. Teixeira Eds., Proceedings of 5th FUture BUsiness TEChnology Conference (FUBUTEC 2008) pp. 5-12, Porto, Portugal, April, 2008, EUROSIS, ISBN 978-9077381-39-7</a:t>
            </a:r>
            <a:br>
              <a:rPr lang="en" sz="900" dirty="0">
                <a:solidFill>
                  <a:schemeClr val="bg2"/>
                </a:solidFill>
                <a:highlight>
                  <a:schemeClr val="lt1"/>
                </a:highlight>
              </a:rPr>
            </a:br>
            <a:endParaRPr sz="900" dirty="0">
              <a:solidFill>
                <a:schemeClr val="bg2"/>
              </a:solidFill>
              <a:highlight>
                <a:schemeClr val="lt1"/>
              </a:highlight>
            </a:endParaRPr>
          </a:p>
          <a:p>
            <a:pPr marL="0" lvl="0" indent="0" algn="l" rtl="0">
              <a:lnSpc>
                <a:spcPct val="100000"/>
              </a:lnSpc>
              <a:spcBef>
                <a:spcPts val="0"/>
              </a:spcBef>
              <a:spcAft>
                <a:spcPts val="0"/>
              </a:spcAft>
              <a:buNone/>
            </a:pPr>
            <a:r>
              <a:rPr lang="en" sz="900" dirty="0">
                <a:solidFill>
                  <a:schemeClr val="bg2"/>
                </a:solidFill>
                <a:highlight>
                  <a:schemeClr val="lt1"/>
                </a:highlight>
              </a:rPr>
              <a:t>[3] Edin Osmanbegovic and Mirza Suljic. (2012). Data mining approach for predicting student performance. Journal of Economics and Business, vol. X, Issue 1.</a:t>
            </a:r>
            <a:br>
              <a:rPr lang="en" sz="900" dirty="0">
                <a:solidFill>
                  <a:schemeClr val="bg2"/>
                </a:solidFill>
                <a:highlight>
                  <a:schemeClr val="lt1"/>
                </a:highlight>
              </a:rPr>
            </a:br>
            <a:endParaRPr sz="900" dirty="0">
              <a:solidFill>
                <a:schemeClr val="bg2"/>
              </a:solidFill>
              <a:highlight>
                <a:schemeClr val="lt1"/>
              </a:highlight>
            </a:endParaRPr>
          </a:p>
          <a:p>
            <a:pPr marL="0" lvl="0" indent="0" algn="l" rtl="0">
              <a:lnSpc>
                <a:spcPct val="100000"/>
              </a:lnSpc>
              <a:spcBef>
                <a:spcPts val="0"/>
              </a:spcBef>
              <a:spcAft>
                <a:spcPts val="0"/>
              </a:spcAft>
              <a:buClr>
                <a:srgbClr val="000000"/>
              </a:buClr>
              <a:buSzPts val="770"/>
              <a:buFont typeface="Arial"/>
              <a:buNone/>
            </a:pPr>
            <a:r>
              <a:rPr lang="en" sz="900" dirty="0">
                <a:solidFill>
                  <a:schemeClr val="bg2"/>
                </a:solidFill>
                <a:highlight>
                  <a:schemeClr val="lt1"/>
                </a:highlight>
              </a:rPr>
              <a:t>[4] Y. Meier, J. Xu, O. Atan, and M. Van Der Schaar, “Predicting grades,” IEEE Trans. Signal Process., vol. 64, no. 4, pp. 959–972, 2016. </a:t>
            </a:r>
            <a:br>
              <a:rPr lang="en" sz="900" dirty="0">
                <a:solidFill>
                  <a:schemeClr val="bg2"/>
                </a:solidFill>
                <a:highlight>
                  <a:schemeClr val="lt1"/>
                </a:highlight>
              </a:rPr>
            </a:br>
            <a:endParaRPr sz="900" dirty="0">
              <a:solidFill>
                <a:schemeClr val="bg2"/>
              </a:solidFill>
              <a:highlight>
                <a:schemeClr val="lt1"/>
              </a:highlight>
            </a:endParaRPr>
          </a:p>
          <a:p>
            <a:pPr marL="0" lvl="0" indent="0" algn="l" rtl="0">
              <a:lnSpc>
                <a:spcPct val="100000"/>
              </a:lnSpc>
              <a:spcBef>
                <a:spcPts val="0"/>
              </a:spcBef>
              <a:spcAft>
                <a:spcPts val="0"/>
              </a:spcAft>
              <a:buNone/>
            </a:pPr>
            <a:r>
              <a:rPr lang="en" sz="900" dirty="0">
                <a:solidFill>
                  <a:schemeClr val="bg2"/>
                </a:solidFill>
                <a:highlight>
                  <a:schemeClr val="lt1"/>
                </a:highlight>
              </a:rPr>
              <a:t>[5] P. Guleria, N. Thakur, and M. Sood, “Predicting student performance using decision tree classifiers and information gain,” Proc. 2014 3rd Int. Conf. Parallel, Distrib. Grid Comput. PDGC 2014, pp. 126–129, 2015.</a:t>
            </a:r>
            <a:br>
              <a:rPr lang="en" sz="900" dirty="0">
                <a:solidFill>
                  <a:schemeClr val="bg2"/>
                </a:solidFill>
                <a:highlight>
                  <a:schemeClr val="lt1"/>
                </a:highlight>
              </a:rPr>
            </a:br>
            <a:br>
              <a:rPr lang="en" sz="900" dirty="0">
                <a:solidFill>
                  <a:schemeClr val="bg2"/>
                </a:solidFill>
                <a:highlight>
                  <a:schemeClr val="lt1"/>
                </a:highlight>
              </a:rPr>
            </a:br>
            <a:r>
              <a:rPr lang="en" sz="900" dirty="0">
                <a:solidFill>
                  <a:schemeClr val="bg2"/>
                </a:solidFill>
                <a:highlight>
                  <a:srgbClr val="FFFFFF"/>
                </a:highlight>
              </a:rPr>
              <a:t>[6] J. D. Kelleher, B. Mac Namee, and A. D’Arcy, Fundamentals of Machine Learning for Predictive Data Analytics. Algorithms, Worked Examples, and Case Studies. 2015.</a:t>
            </a:r>
            <a:endParaRPr sz="900" dirty="0">
              <a:solidFill>
                <a:schemeClr val="bg2"/>
              </a:solidFill>
              <a:highlight>
                <a:srgbClr val="FFFFFF"/>
              </a:highlight>
            </a:endParaRPr>
          </a:p>
          <a:p>
            <a:pPr marL="0" lvl="0" indent="0" algn="l" rtl="0">
              <a:lnSpc>
                <a:spcPct val="100000"/>
              </a:lnSpc>
              <a:spcBef>
                <a:spcPts val="1200"/>
              </a:spcBef>
              <a:spcAft>
                <a:spcPts val="0"/>
              </a:spcAft>
              <a:buNone/>
            </a:pPr>
            <a:r>
              <a:rPr lang="en" sz="900" dirty="0">
                <a:solidFill>
                  <a:schemeClr val="bg2"/>
                </a:solidFill>
                <a:highlight>
                  <a:srgbClr val="FFFFFF"/>
                </a:highlight>
              </a:rPr>
              <a:t>[7] P. Cortez and A. Silva. Using Data Mining to Predict Secondary School Student Performance. In A. Brito and J. Teixeira Eds., Proceedings of 5th FUture BUsiness TEChnology Conference (FUBUTEC 2008) pp. 5-12, Porto, Portugal, April, 2008, EUROSIS, ISBN 978-9077381-39-7</a:t>
            </a:r>
            <a:endParaRPr sz="900" dirty="0">
              <a:solidFill>
                <a:schemeClr val="bg2"/>
              </a:solidFill>
              <a:highlight>
                <a:srgbClr val="FFFFFF"/>
              </a:highlight>
            </a:endParaRPr>
          </a:p>
          <a:p>
            <a:pPr marL="0" lvl="0" indent="0" algn="just" rtl="0">
              <a:lnSpc>
                <a:spcPct val="100000"/>
              </a:lnSpc>
              <a:spcBef>
                <a:spcPts val="1200"/>
              </a:spcBef>
              <a:spcAft>
                <a:spcPts val="1200"/>
              </a:spcAft>
              <a:buNone/>
            </a:pPr>
            <a:r>
              <a:rPr lang="en" sz="900" dirty="0">
                <a:solidFill>
                  <a:schemeClr val="bg2"/>
                </a:solidFill>
              </a:rPr>
              <a:t>[8] </a:t>
            </a:r>
            <a:r>
              <a:rPr lang="en" sz="900" u="sng" dirty="0">
                <a:solidFill>
                  <a:schemeClr val="bg2"/>
                </a:solidFill>
                <a:hlinkClick r:id="rId3">
                  <a:extLst>
                    <a:ext uri="{A12FA001-AC4F-418D-AE19-62706E023703}">
                      <ahyp:hlinkClr xmlns:ahyp="http://schemas.microsoft.com/office/drawing/2018/hyperlinkcolor" val="tx"/>
                    </a:ext>
                  </a:extLst>
                </a:hlinkClick>
              </a:rPr>
              <a:t>https://medium.com/analytics-vidhya/confusion-matrix-accuracy-precision-recall-f1-score-ade299cf63cd</a:t>
            </a:r>
            <a:endParaRPr sz="900" dirty="0">
              <a:solidFill>
                <a:schemeClr val="bg2"/>
              </a:solidFill>
            </a:endParaRPr>
          </a:p>
        </p:txBody>
      </p:sp>
      <p:pic>
        <p:nvPicPr>
          <p:cNvPr id="584" name="Google Shape;584;p49"/>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585" name="Google Shape;585;p4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50"/>
          <p:cNvSpPr/>
          <p:nvPr/>
        </p:nvSpPr>
        <p:spPr>
          <a:xfrm rot="5400000">
            <a:off x="-724423" y="2162051"/>
            <a:ext cx="4059900" cy="11157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txBox="1">
            <a:spLocks noGrp="1"/>
          </p:cNvSpPr>
          <p:nvPr>
            <p:ph type="ctrTitle"/>
          </p:nvPr>
        </p:nvSpPr>
        <p:spPr>
          <a:xfrm rot="-5400000">
            <a:off x="-343101" y="1759150"/>
            <a:ext cx="2888100" cy="897900"/>
          </a:xfrm>
          <a:prstGeom prst="rect">
            <a:avLst/>
          </a:prstGeom>
          <a:noFill/>
        </p:spPr>
        <p:txBody>
          <a:bodyPr spcFirstLastPara="1" wrap="square" lIns="91425" tIns="91425" rIns="91425" bIns="91425" anchor="b" anchorCtr="0">
            <a:normAutofit/>
          </a:bodyPr>
          <a:lstStyle/>
          <a:p>
            <a:pPr marL="0" lvl="0" indent="0" algn="r" rtl="0">
              <a:spcBef>
                <a:spcPts val="0"/>
              </a:spcBef>
              <a:spcAft>
                <a:spcPts val="0"/>
              </a:spcAft>
              <a:buNone/>
            </a:pPr>
            <a:r>
              <a:rPr lang="en">
                <a:solidFill>
                  <a:srgbClr val="424242"/>
                </a:solidFill>
              </a:rPr>
              <a:t>Thank you.</a:t>
            </a:r>
            <a:endParaRPr>
              <a:solidFill>
                <a:srgbClr val="424242"/>
              </a:solidFill>
            </a:endParaRPr>
          </a:p>
        </p:txBody>
      </p:sp>
      <p:sp>
        <p:nvSpPr>
          <p:cNvPr id="593" name="Google Shape;593;p50"/>
          <p:cNvSpPr txBox="1">
            <a:spLocks noGrp="1"/>
          </p:cNvSpPr>
          <p:nvPr>
            <p:ph type="subTitle" idx="1"/>
          </p:nvPr>
        </p:nvSpPr>
        <p:spPr>
          <a:xfrm>
            <a:off x="2117847" y="3380460"/>
            <a:ext cx="2951400" cy="295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a:solidFill>
                  <a:schemeClr val="lt1"/>
                </a:solidFill>
              </a:rPr>
              <a:t>Mercury is the closest planet to the Sun and the smallest one in our Solar System—it’s only a bit larger than our Moon. The planet’s name has nothing to do with the liquid metal, since it was named after the Roman messenger god</a:t>
            </a:r>
            <a:endParaRPr>
              <a:solidFill>
                <a:schemeClr val="lt1"/>
              </a:solidFill>
            </a:endParaRPr>
          </a:p>
        </p:txBody>
      </p:sp>
      <p:pic>
        <p:nvPicPr>
          <p:cNvPr id="594" name="Google Shape;594;p50"/>
          <p:cNvPicPr preferRelativeResize="0"/>
          <p:nvPr/>
        </p:nvPicPr>
        <p:blipFill>
          <a:blip r:embed="rId3">
            <a:alphaModFix/>
          </a:blip>
          <a:stretch>
            <a:fillRect/>
          </a:stretch>
        </p:blipFill>
        <p:spPr>
          <a:xfrm>
            <a:off x="1948200" y="689951"/>
            <a:ext cx="7195800" cy="4059900"/>
          </a:xfrm>
          <a:prstGeom prst="rect">
            <a:avLst/>
          </a:prstGeom>
          <a:noFill/>
          <a:ln>
            <a:noFill/>
          </a:ln>
        </p:spPr>
      </p:pic>
      <p:sp>
        <p:nvSpPr>
          <p:cNvPr id="595" name="Google Shape;595;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37</a:t>
            </a:fld>
            <a:endParaRPr/>
          </a:p>
        </p:txBody>
      </p:sp>
      <p:pic>
        <p:nvPicPr>
          <p:cNvPr id="2" name="Google Shape;442;p32">
            <a:extLst>
              <a:ext uri="{FF2B5EF4-FFF2-40B4-BE49-F238E27FC236}">
                <a16:creationId xmlns:a16="http://schemas.microsoft.com/office/drawing/2014/main" id="{8B0534A7-487C-0982-25EF-83CA9247603A}"/>
              </a:ext>
            </a:extLst>
          </p:cNvPr>
          <p:cNvPicPr preferRelativeResize="0"/>
          <p:nvPr/>
        </p:nvPicPr>
        <p:blipFill rotWithShape="1">
          <a:blip r:embed="rId4">
            <a:alphaModFix/>
          </a:blip>
          <a:srcRect b="15411"/>
          <a:stretch/>
        </p:blipFill>
        <p:spPr>
          <a:xfrm>
            <a:off x="0" y="0"/>
            <a:ext cx="839200" cy="62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310" name="Google Shape;310;p17"/>
          <p:cNvSpPr txBox="1">
            <a:spLocks noGrp="1"/>
          </p:cNvSpPr>
          <p:nvPr>
            <p:ph type="body" idx="1"/>
          </p:nvPr>
        </p:nvSpPr>
        <p:spPr>
          <a:xfrm>
            <a:off x="628575" y="1597875"/>
            <a:ext cx="4173600" cy="2095800"/>
          </a:xfrm>
          <a:prstGeom prst="rect">
            <a:avLst/>
          </a:prstGeom>
        </p:spPr>
        <p:txBody>
          <a:bodyPr spcFirstLastPara="1" wrap="square" lIns="91425" tIns="91425" rIns="91425" bIns="91425" anchor="t" anchorCtr="0">
            <a:noAutofit/>
          </a:bodyPr>
          <a:lstStyle/>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Due to various reasons, students’ performance tends to fluctuate. </a:t>
            </a:r>
            <a:endParaRPr dirty="0">
              <a:solidFill>
                <a:srgbClr val="000000"/>
              </a:solidFill>
              <a:latin typeface="Bellota Text" panose="020B0604020202020204" charset="0"/>
              <a:ea typeface="Bellota Text" panose="020B0604020202020204" charset="0"/>
            </a:endParaRPr>
          </a:p>
          <a:p>
            <a:pPr marL="457200" lvl="0" indent="-311150" algn="just" rtl="0">
              <a:lnSpc>
                <a:spcPct val="150000"/>
              </a:lnSpc>
              <a:spcBef>
                <a:spcPts val="0"/>
              </a:spcBef>
              <a:spcAft>
                <a:spcPts val="0"/>
              </a:spcAft>
              <a:buClr>
                <a:srgbClr val="000000"/>
              </a:buClr>
              <a:buSzPts val="1300"/>
              <a:buChar char="●"/>
            </a:pPr>
            <a:r>
              <a:rPr lang="en" dirty="0">
                <a:solidFill>
                  <a:srgbClr val="000000"/>
                </a:solidFill>
                <a:latin typeface="Bellota Text" panose="020B0604020202020204" charset="0"/>
                <a:ea typeface="Bellota Text" panose="020B0604020202020204" charset="0"/>
              </a:rPr>
              <a:t>If the major factors are identified and monitored, it will give the administration an opportunity to improve the environment. </a:t>
            </a:r>
            <a:endParaRPr dirty="0">
              <a:solidFill>
                <a:srgbClr val="000000"/>
              </a:solidFill>
              <a:latin typeface="Bellota Text" panose="020B0604020202020204" charset="0"/>
              <a:ea typeface="Bellota Text" panose="020B0604020202020204" charset="0"/>
            </a:endParaRPr>
          </a:p>
        </p:txBody>
      </p:sp>
      <p:sp>
        <p:nvSpPr>
          <p:cNvPr id="311" name="Google Shape;311;p17"/>
          <p:cNvSpPr txBox="1">
            <a:spLocks noGrp="1"/>
          </p:cNvSpPr>
          <p:nvPr>
            <p:ph type="body" idx="2"/>
          </p:nvPr>
        </p:nvSpPr>
        <p:spPr>
          <a:xfrm>
            <a:off x="4566663" y="3303963"/>
            <a:ext cx="3854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852"/>
              <a:buNone/>
            </a:pPr>
            <a:r>
              <a:rPr lang="en" sz="1000">
                <a:latin typeface="Bellota Text"/>
                <a:ea typeface="Bellota Text"/>
                <a:cs typeface="Bellota Text"/>
                <a:sym typeface="Bellota Text"/>
              </a:rPr>
              <a:t>Fig. Comical illustration to depict the differences in student behaviour at college and at home.</a:t>
            </a:r>
            <a:endParaRPr sz="1000">
              <a:latin typeface="Bellota Text"/>
              <a:ea typeface="Bellota Text"/>
              <a:cs typeface="Bellota Text"/>
              <a:sym typeface="Bellota Text"/>
            </a:endParaRPr>
          </a:p>
        </p:txBody>
      </p:sp>
      <p:pic>
        <p:nvPicPr>
          <p:cNvPr id="312" name="Google Shape;312;p17"/>
          <p:cNvPicPr preferRelativeResize="0"/>
          <p:nvPr/>
        </p:nvPicPr>
        <p:blipFill rotWithShape="1">
          <a:blip r:embed="rId3">
            <a:alphaModFix/>
          </a:blip>
          <a:srcRect b="41626"/>
          <a:stretch/>
        </p:blipFill>
        <p:spPr>
          <a:xfrm>
            <a:off x="5042772" y="1844666"/>
            <a:ext cx="2901816" cy="1459123"/>
          </a:xfrm>
          <a:prstGeom prst="rect">
            <a:avLst/>
          </a:prstGeom>
          <a:noFill/>
          <a:ln>
            <a:noFill/>
          </a:ln>
        </p:spPr>
      </p:pic>
      <p:sp>
        <p:nvSpPr>
          <p:cNvPr id="313" name="Google Shape;313;p17"/>
          <p:cNvSpPr txBox="1"/>
          <p:nvPr/>
        </p:nvSpPr>
        <p:spPr>
          <a:xfrm>
            <a:off x="5047011" y="1652615"/>
            <a:ext cx="1105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Arial Black"/>
                <a:ea typeface="Arial Black"/>
                <a:cs typeface="Arial Black"/>
                <a:sym typeface="Arial Black"/>
              </a:rPr>
              <a:t>At college:</a:t>
            </a:r>
            <a:endParaRPr sz="900">
              <a:latin typeface="Arial Black"/>
              <a:ea typeface="Arial Black"/>
              <a:cs typeface="Arial Black"/>
              <a:sym typeface="Arial Black"/>
            </a:endParaRPr>
          </a:p>
        </p:txBody>
      </p:sp>
      <p:sp>
        <p:nvSpPr>
          <p:cNvPr id="314" name="Google Shape;314;p17"/>
          <p:cNvSpPr txBox="1"/>
          <p:nvPr/>
        </p:nvSpPr>
        <p:spPr>
          <a:xfrm>
            <a:off x="6152105" y="1652604"/>
            <a:ext cx="1105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Arial Black"/>
                <a:ea typeface="Arial Black"/>
                <a:cs typeface="Arial Black"/>
                <a:sym typeface="Arial Black"/>
              </a:rPr>
              <a:t>At home:</a:t>
            </a:r>
            <a:endParaRPr sz="900">
              <a:latin typeface="Arial Black"/>
              <a:ea typeface="Arial Black"/>
              <a:cs typeface="Arial Black"/>
              <a:sym typeface="Arial Black"/>
            </a:endParaRPr>
          </a:p>
        </p:txBody>
      </p:sp>
      <p:sp>
        <p:nvSpPr>
          <p:cNvPr id="315" name="Google Shape;315;p17"/>
          <p:cNvSpPr/>
          <p:nvPr/>
        </p:nvSpPr>
        <p:spPr>
          <a:xfrm>
            <a:off x="5043686" y="1597875"/>
            <a:ext cx="2901600" cy="170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6" name="Google Shape;316;p17"/>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317" name="Google Shape;317;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Literature Review</a:t>
            </a:r>
            <a:endParaRPr/>
          </a:p>
        </p:txBody>
      </p:sp>
      <p:sp>
        <p:nvSpPr>
          <p:cNvPr id="323" name="Google Shape;323;p18"/>
          <p:cNvSpPr txBox="1">
            <a:spLocks noGrp="1"/>
          </p:cNvSpPr>
          <p:nvPr>
            <p:ph type="body" idx="1"/>
          </p:nvPr>
        </p:nvSpPr>
        <p:spPr>
          <a:xfrm>
            <a:off x="1056750" y="1597875"/>
            <a:ext cx="7565756" cy="3271800"/>
          </a:xfrm>
          <a:prstGeom prst="rect">
            <a:avLst/>
          </a:prstGeom>
        </p:spPr>
        <p:txBody>
          <a:bodyPr spcFirstLastPara="1" wrap="square" lIns="91425" tIns="91425" rIns="91425" bIns="91425" anchor="t" anchorCtr="0">
            <a:normAutofit/>
          </a:bodyPr>
          <a:lstStyle/>
          <a:p>
            <a:pPr marL="457200" lvl="0" indent="-309562" algn="just" rtl="0">
              <a:spcBef>
                <a:spcPts val="0"/>
              </a:spcBef>
              <a:spcAft>
                <a:spcPts val="0"/>
              </a:spcAft>
              <a:buClr>
                <a:srgbClr val="000000"/>
              </a:buClr>
              <a:buSzPct val="100000"/>
              <a:buChar char="●"/>
            </a:pPr>
            <a:r>
              <a:rPr lang="en" dirty="0">
                <a:solidFill>
                  <a:srgbClr val="000000"/>
                </a:solidFill>
                <a:latin typeface="Bellota Text" panose="020B0604020202020204" charset="0"/>
                <a:ea typeface="Bellota Text" panose="020B0604020202020204" charset="0"/>
              </a:rPr>
              <a:t>In the paper,”</a:t>
            </a:r>
            <a:r>
              <a:rPr lang="en" b="1" dirty="0">
                <a:solidFill>
                  <a:srgbClr val="000000"/>
                </a:solidFill>
                <a:highlight>
                  <a:srgbClr val="FFFFFF"/>
                </a:highlight>
                <a:latin typeface="Bellota Text" panose="020B0604020202020204" charset="0"/>
                <a:ea typeface="Bellota Text" panose="020B0604020202020204" charset="0"/>
              </a:rPr>
              <a:t>Predicting student performance using decision tree classifiers and information gain</a:t>
            </a:r>
            <a:r>
              <a:rPr lang="en" dirty="0">
                <a:solidFill>
                  <a:srgbClr val="000000"/>
                </a:solidFill>
                <a:highlight>
                  <a:srgbClr val="FFFFFF"/>
                </a:highlight>
                <a:latin typeface="Bellota Text" panose="020B0604020202020204" charset="0"/>
                <a:ea typeface="Bellota Text" panose="020B0604020202020204" charset="0"/>
              </a:rPr>
              <a:t>” by Guleria et al. [5] class performance is predicted using Decision tree ML algorithm.</a:t>
            </a:r>
            <a:endParaRPr dirty="0">
              <a:solidFill>
                <a:srgbClr val="000000"/>
              </a:solidFill>
              <a:highlight>
                <a:srgbClr val="FFFFFF"/>
              </a:highlight>
              <a:latin typeface="Bellota Text" panose="020B0604020202020204" charset="0"/>
              <a:ea typeface="Bellota Text" panose="020B0604020202020204" charset="0"/>
            </a:endParaRPr>
          </a:p>
          <a:p>
            <a:pPr marL="457200" lvl="0" indent="0" algn="just" rtl="0">
              <a:spcBef>
                <a:spcPts val="1200"/>
              </a:spcBef>
              <a:spcAft>
                <a:spcPts val="0"/>
              </a:spcAft>
              <a:buNone/>
            </a:pPr>
            <a:r>
              <a:rPr lang="en" dirty="0">
                <a:solidFill>
                  <a:srgbClr val="000000"/>
                </a:solidFill>
                <a:highlight>
                  <a:srgbClr val="FFFFFF"/>
                </a:highlight>
                <a:latin typeface="Bellota Text" panose="020B0604020202020204" charset="0"/>
                <a:ea typeface="Bellota Text" panose="020B0604020202020204" charset="0"/>
              </a:rPr>
              <a:t>Used a dataset of 120 entities, inefficient as it cannot predict well with huge data.</a:t>
            </a:r>
            <a:endParaRPr dirty="0">
              <a:solidFill>
                <a:srgbClr val="000000"/>
              </a:solidFill>
              <a:highlight>
                <a:srgbClr val="FFFFFF"/>
              </a:highlight>
              <a:latin typeface="Bellota Text" panose="020B0604020202020204" charset="0"/>
              <a:ea typeface="Bellota Text" panose="020B0604020202020204" charset="0"/>
            </a:endParaRPr>
          </a:p>
          <a:p>
            <a:pPr marL="457200" lvl="0" indent="-314960" algn="just" rtl="0">
              <a:spcBef>
                <a:spcPts val="1200"/>
              </a:spcBef>
              <a:spcAft>
                <a:spcPts val="0"/>
              </a:spcAft>
              <a:buClr>
                <a:srgbClr val="000000"/>
              </a:buClr>
              <a:buSzPct val="100000"/>
              <a:buChar char="●"/>
            </a:pPr>
            <a:r>
              <a:rPr lang="en" dirty="0">
                <a:solidFill>
                  <a:srgbClr val="000000"/>
                </a:solidFill>
                <a:latin typeface="Bellota Text" panose="020B0604020202020204" charset="0"/>
                <a:ea typeface="Bellota Text" panose="020B0604020202020204" charset="0"/>
              </a:rPr>
              <a:t>“</a:t>
            </a:r>
            <a:r>
              <a:rPr lang="en" b="1" dirty="0">
                <a:solidFill>
                  <a:srgbClr val="000000"/>
                </a:solidFill>
                <a:latin typeface="Bellota Text" panose="020B0604020202020204" charset="0"/>
                <a:ea typeface="Bellota Text" panose="020B0604020202020204" charset="0"/>
              </a:rPr>
              <a:t>D</a:t>
            </a:r>
            <a:r>
              <a:rPr lang="en" b="1" dirty="0">
                <a:solidFill>
                  <a:srgbClr val="000000"/>
                </a:solidFill>
                <a:uFill>
                  <a:noFill/>
                </a:uFill>
                <a:latin typeface="Bellota Text" panose="020B0604020202020204" charset="0"/>
                <a:ea typeface="Bellota Text" panose="020B0604020202020204" charset="0"/>
                <a:hlinkClick r:id="rId3">
                  <a:extLst>
                    <a:ext uri="{A12FA001-AC4F-418D-AE19-62706E023703}">
                      <ahyp:hlinkClr xmlns:ahyp="http://schemas.microsoft.com/office/drawing/2018/hyperlinkcolor" val="tx"/>
                    </a:ext>
                  </a:extLst>
                </a:hlinkClick>
              </a:rPr>
              <a:t>ata mining approach for predicting student performance</a:t>
            </a:r>
            <a:r>
              <a:rPr lang="en" dirty="0">
                <a:solidFill>
                  <a:srgbClr val="000000"/>
                </a:solidFill>
                <a:latin typeface="Bellota Text" panose="020B0604020202020204" charset="0"/>
                <a:ea typeface="Bellota Text" panose="020B0604020202020204" charset="0"/>
              </a:rPr>
              <a:t>” by Edin Ozmanbag et al. [3] predicts students’ success using data dimensionality problem</a:t>
            </a:r>
            <a:endParaRPr dirty="0">
              <a:solidFill>
                <a:srgbClr val="000000"/>
              </a:solidFill>
              <a:latin typeface="Bellota Text" panose="020B0604020202020204" charset="0"/>
              <a:ea typeface="Bellota Text" panose="020B0604020202020204" charset="0"/>
            </a:endParaRPr>
          </a:p>
          <a:p>
            <a:pPr marL="457200" lvl="0" indent="0" algn="just" rtl="0">
              <a:spcBef>
                <a:spcPts val="1200"/>
              </a:spcBef>
              <a:spcAft>
                <a:spcPts val="0"/>
              </a:spcAft>
              <a:buNone/>
            </a:pPr>
            <a:r>
              <a:rPr lang="en" dirty="0">
                <a:solidFill>
                  <a:srgbClr val="000000"/>
                </a:solidFill>
                <a:latin typeface="Bellota Text" panose="020B0604020202020204" charset="0"/>
                <a:ea typeface="Bellota Text" panose="020B0604020202020204" charset="0"/>
              </a:rPr>
              <a:t>ML classifiers used: MLP, j48, NB</a:t>
            </a:r>
            <a:endParaRPr dirty="0">
              <a:solidFill>
                <a:srgbClr val="000000"/>
              </a:solidFill>
              <a:latin typeface="Bellota Text" panose="020B0604020202020204" charset="0"/>
              <a:ea typeface="Bellota Text" panose="020B0604020202020204" charset="0"/>
            </a:endParaRPr>
          </a:p>
          <a:p>
            <a:pPr marL="457200" lvl="0" indent="0" algn="just" rtl="0">
              <a:spcBef>
                <a:spcPts val="1200"/>
              </a:spcBef>
              <a:spcAft>
                <a:spcPts val="0"/>
              </a:spcAft>
              <a:buNone/>
            </a:pPr>
            <a:r>
              <a:rPr lang="en" dirty="0">
                <a:solidFill>
                  <a:srgbClr val="000000"/>
                </a:solidFill>
                <a:latin typeface="Bellota Text" panose="020B0604020202020204" charset="0"/>
                <a:ea typeface="Bellota Text" panose="020B0604020202020204" charset="0"/>
              </a:rPr>
              <a:t>Used Naive Bayes with accuracy up to 78%. Cannot handle class imbalance issue</a:t>
            </a:r>
            <a:r>
              <a:rPr lang="en" dirty="0">
                <a:solidFill>
                  <a:srgbClr val="000000"/>
                </a:solidFill>
                <a:highlight>
                  <a:srgbClr val="FFFFFF"/>
                </a:highlight>
                <a:latin typeface="Bellota Text" panose="020B0604020202020204" charset="0"/>
                <a:ea typeface="Bellota Text" panose="020B0604020202020204" charset="0"/>
              </a:rPr>
              <a:t>.</a:t>
            </a:r>
            <a:endParaRPr lang="en-IN" dirty="0">
              <a:solidFill>
                <a:srgbClr val="000000"/>
              </a:solidFill>
              <a:highlight>
                <a:srgbClr val="FFFFFF"/>
              </a:highlight>
              <a:latin typeface="Bellota Text" panose="020B0604020202020204" charset="0"/>
              <a:ea typeface="Bellota Text" panose="020B0604020202020204" charset="0"/>
            </a:endParaRPr>
          </a:p>
        </p:txBody>
      </p:sp>
      <p:pic>
        <p:nvPicPr>
          <p:cNvPr id="324" name="Google Shape;324;p18"/>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325" name="Google Shape;325;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19"/>
          <p:cNvPicPr preferRelativeResize="0"/>
          <p:nvPr/>
        </p:nvPicPr>
        <p:blipFill>
          <a:blip r:embed="rId3">
            <a:alphaModFix/>
          </a:blip>
          <a:stretch>
            <a:fillRect/>
          </a:stretch>
        </p:blipFill>
        <p:spPr>
          <a:xfrm>
            <a:off x="519113" y="756925"/>
            <a:ext cx="8105775" cy="3181350"/>
          </a:xfrm>
          <a:prstGeom prst="rect">
            <a:avLst/>
          </a:prstGeom>
          <a:noFill/>
          <a:ln>
            <a:noFill/>
          </a:ln>
        </p:spPr>
      </p:pic>
      <p:sp>
        <p:nvSpPr>
          <p:cNvPr id="331" name="Google Shape;331;p19"/>
          <p:cNvSpPr txBox="1">
            <a:spLocks noGrp="1"/>
          </p:cNvSpPr>
          <p:nvPr>
            <p:ph type="body" idx="2"/>
          </p:nvPr>
        </p:nvSpPr>
        <p:spPr>
          <a:xfrm>
            <a:off x="2644650" y="4056713"/>
            <a:ext cx="3854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SzPts val="852"/>
              <a:buNone/>
            </a:pPr>
            <a:r>
              <a:rPr lang="en" sz="1000">
                <a:latin typeface="Bellota Text"/>
                <a:ea typeface="Bellota Text"/>
                <a:cs typeface="Bellota Text"/>
                <a:sym typeface="Bellota Text"/>
              </a:rPr>
              <a:t>Summary of related research papers</a:t>
            </a:r>
            <a:endParaRPr sz="1000">
              <a:latin typeface="Bellota Text"/>
              <a:ea typeface="Bellota Text"/>
              <a:cs typeface="Bellota Text"/>
              <a:sym typeface="Bellota Text"/>
            </a:endParaRPr>
          </a:p>
        </p:txBody>
      </p:sp>
      <p:pic>
        <p:nvPicPr>
          <p:cNvPr id="332" name="Google Shape;332;p19"/>
          <p:cNvPicPr preferRelativeResize="0"/>
          <p:nvPr/>
        </p:nvPicPr>
        <p:blipFill rotWithShape="1">
          <a:blip r:embed="rId4">
            <a:alphaModFix/>
          </a:blip>
          <a:srcRect b="15411"/>
          <a:stretch/>
        </p:blipFill>
        <p:spPr>
          <a:xfrm>
            <a:off x="9476" y="0"/>
            <a:ext cx="839200" cy="626125"/>
          </a:xfrm>
          <a:prstGeom prst="rect">
            <a:avLst/>
          </a:prstGeom>
          <a:noFill/>
          <a:ln>
            <a:noFill/>
          </a:ln>
        </p:spPr>
      </p:pic>
      <p:sp>
        <p:nvSpPr>
          <p:cNvPr id="333" name="Google Shape;333;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Existing Works</a:t>
            </a:r>
            <a:endParaRPr/>
          </a:p>
        </p:txBody>
      </p:sp>
      <p:sp>
        <p:nvSpPr>
          <p:cNvPr id="339" name="Google Shape;339;p20"/>
          <p:cNvSpPr txBox="1">
            <a:spLocks noGrp="1"/>
          </p:cNvSpPr>
          <p:nvPr>
            <p:ph type="body" idx="1"/>
          </p:nvPr>
        </p:nvSpPr>
        <p:spPr>
          <a:xfrm>
            <a:off x="1056750" y="1597875"/>
            <a:ext cx="7030500" cy="3329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dirty="0">
                <a:solidFill>
                  <a:srgbClr val="000000"/>
                </a:solidFill>
                <a:latin typeface="Bellota Text" panose="020B0604020202020204" charset="0"/>
                <a:ea typeface="Bellota Text" panose="020B0604020202020204" charset="0"/>
              </a:rPr>
              <a:t>LOGISTIC REGRESSION MODEL:</a:t>
            </a:r>
            <a:endParaRPr b="1" dirty="0">
              <a:solidFill>
                <a:srgbClr val="000000"/>
              </a:solidFill>
              <a:latin typeface="Bellota Text" panose="020B0604020202020204" charset="0"/>
              <a:ea typeface="Bellota Text" panose="020B0604020202020204" charset="0"/>
            </a:endParaRPr>
          </a:p>
          <a:p>
            <a:pPr marL="457200" lvl="0" indent="-311150" algn="just" rtl="0">
              <a:spcBef>
                <a:spcPts val="1200"/>
              </a:spcBef>
              <a:spcAft>
                <a:spcPts val="0"/>
              </a:spcAft>
              <a:buClr>
                <a:srgbClr val="000000"/>
              </a:buClr>
              <a:buSzPts val="1300"/>
              <a:buChar char="●"/>
            </a:pPr>
            <a:r>
              <a:rPr lang="en" sz="1200" dirty="0">
                <a:solidFill>
                  <a:srgbClr val="000000"/>
                </a:solidFill>
                <a:highlight>
                  <a:srgbClr val="FFFFFF"/>
                </a:highlight>
                <a:latin typeface="Bellota Text" panose="020B0604020202020204" charset="0"/>
                <a:ea typeface="Bellota Text" panose="020B0604020202020204" charset="0"/>
                <a:cs typeface="Roboto"/>
                <a:sym typeface="Roboto"/>
              </a:rPr>
              <a:t>Logistic regression predicts the output of a categorical dependent variable. Therefore the outcome must be a categorical or discrete value. Instead of giving the exact value as 0 and 1, </a:t>
            </a:r>
            <a:r>
              <a:rPr lang="en" sz="1200" b="1" dirty="0">
                <a:solidFill>
                  <a:srgbClr val="000000"/>
                </a:solidFill>
                <a:highlight>
                  <a:srgbClr val="FFFFFF"/>
                </a:highlight>
                <a:latin typeface="Bellota Text" panose="020B0604020202020204" charset="0"/>
                <a:ea typeface="Bellota Text" panose="020B0604020202020204" charset="0"/>
                <a:cs typeface="Roboto"/>
                <a:sym typeface="Roboto"/>
              </a:rPr>
              <a:t>it gives the probabilistic values which lie between 0 and 1</a:t>
            </a:r>
            <a:r>
              <a:rPr lang="en" sz="1200" dirty="0">
                <a:solidFill>
                  <a:srgbClr val="000000"/>
                </a:solidFill>
                <a:highlight>
                  <a:srgbClr val="FFFFFF"/>
                </a:highlight>
                <a:latin typeface="Bellota Text" panose="020B0604020202020204" charset="0"/>
                <a:ea typeface="Bellota Text" panose="020B0604020202020204" charset="0"/>
                <a:cs typeface="Roboto"/>
                <a:sym typeface="Roboto"/>
              </a:rPr>
              <a:t>.</a:t>
            </a:r>
            <a:endParaRPr sz="1200" dirty="0">
              <a:solidFill>
                <a:srgbClr val="000000"/>
              </a:solidFill>
              <a:highlight>
                <a:srgbClr val="FFFFFF"/>
              </a:highlight>
              <a:latin typeface="Bellota Text" panose="020B0604020202020204" charset="0"/>
              <a:ea typeface="Bellota Text" panose="020B0604020202020204" charset="0"/>
              <a:cs typeface="Roboto"/>
              <a:sym typeface="Roboto"/>
            </a:endParaRPr>
          </a:p>
          <a:p>
            <a:pPr marL="457200" marR="25400" lvl="0" indent="-304800" algn="just" rtl="0">
              <a:lnSpc>
                <a:spcPct val="156250"/>
              </a:lnSpc>
              <a:spcBef>
                <a:spcPts val="0"/>
              </a:spcBef>
              <a:spcAft>
                <a:spcPts val="0"/>
              </a:spcAft>
              <a:buClr>
                <a:srgbClr val="000000"/>
              </a:buClr>
              <a:buSzPts val="1200"/>
              <a:buFont typeface="Roboto"/>
              <a:buChar char="●"/>
            </a:pPr>
            <a:r>
              <a:rPr lang="en" sz="1200" dirty="0">
                <a:solidFill>
                  <a:srgbClr val="000000"/>
                </a:solidFill>
                <a:highlight>
                  <a:srgbClr val="FFFFFF"/>
                </a:highlight>
                <a:latin typeface="Bellota Text" panose="020B0604020202020204" charset="0"/>
                <a:ea typeface="Bellota Text" panose="020B0604020202020204" charset="0"/>
                <a:cs typeface="Roboto"/>
                <a:sym typeface="Roboto"/>
              </a:rPr>
              <a:t>In Logistic regression, instead of fitting a regression line, we fit an "S" shaped logistic function, which predicts two maximum values (0 or 1).</a:t>
            </a:r>
            <a:endParaRPr sz="1200" dirty="0">
              <a:solidFill>
                <a:srgbClr val="000000"/>
              </a:solidFill>
              <a:highlight>
                <a:srgbClr val="FFFFFF"/>
              </a:highlight>
              <a:latin typeface="Bellota Text" panose="020B0604020202020204" charset="0"/>
              <a:ea typeface="Bellota Text" panose="020B0604020202020204" charset="0"/>
              <a:cs typeface="Roboto"/>
              <a:sym typeface="Roboto"/>
            </a:endParaRPr>
          </a:p>
          <a:p>
            <a:pPr marL="457200" marR="25400" lvl="0" indent="-304800" algn="just" rtl="0">
              <a:lnSpc>
                <a:spcPct val="156250"/>
              </a:lnSpc>
              <a:spcBef>
                <a:spcPts val="0"/>
              </a:spcBef>
              <a:spcAft>
                <a:spcPts val="0"/>
              </a:spcAft>
              <a:buClr>
                <a:srgbClr val="000000"/>
              </a:buClr>
              <a:buSzPts val="1200"/>
              <a:buFont typeface="Roboto"/>
              <a:buChar char="●"/>
            </a:pPr>
            <a:r>
              <a:rPr lang="en" sz="1200" dirty="0">
                <a:solidFill>
                  <a:srgbClr val="000000"/>
                </a:solidFill>
                <a:highlight>
                  <a:srgbClr val="FFFFFF"/>
                </a:highlight>
                <a:latin typeface="Bellota Text" panose="020B0604020202020204" charset="0"/>
                <a:ea typeface="Bellota Text" panose="020B0604020202020204" charset="0"/>
                <a:cs typeface="Roboto"/>
                <a:sym typeface="Roboto"/>
              </a:rPr>
              <a:t>The value of the logistic regression must be between 0 and 1, which cannot go beyond this limit, so it forms a curve like the "S" form. The S-form curve is called the Sigmoid function or the logistic function.</a:t>
            </a:r>
            <a:endParaRPr sz="1200" dirty="0">
              <a:solidFill>
                <a:srgbClr val="000000"/>
              </a:solidFill>
              <a:highlight>
                <a:srgbClr val="FFFFFF"/>
              </a:highlight>
              <a:latin typeface="Bellota Text" panose="020B0604020202020204" charset="0"/>
              <a:ea typeface="Bellota Text" panose="020B0604020202020204" charset="0"/>
              <a:cs typeface="Roboto"/>
              <a:sym typeface="Roboto"/>
            </a:endParaRPr>
          </a:p>
          <a:p>
            <a:pPr marL="0" lvl="0" indent="0" algn="just" rtl="0">
              <a:spcBef>
                <a:spcPts val="1200"/>
              </a:spcBef>
              <a:spcAft>
                <a:spcPts val="1200"/>
              </a:spcAft>
              <a:buNone/>
            </a:pPr>
            <a:endParaRPr sz="1200" dirty="0">
              <a:solidFill>
                <a:srgbClr val="000000"/>
              </a:solidFill>
              <a:highlight>
                <a:srgbClr val="FFFFFF"/>
              </a:highlight>
              <a:latin typeface="Bellota Text" panose="020B0604020202020204" charset="0"/>
              <a:ea typeface="Bellota Text" panose="020B0604020202020204" charset="0"/>
              <a:cs typeface="Roboto"/>
              <a:sym typeface="Roboto"/>
            </a:endParaRPr>
          </a:p>
        </p:txBody>
      </p:sp>
      <p:pic>
        <p:nvPicPr>
          <p:cNvPr id="340" name="Google Shape;340;p20"/>
          <p:cNvPicPr preferRelativeResize="0"/>
          <p:nvPr/>
        </p:nvPicPr>
        <p:blipFill rotWithShape="1">
          <a:blip r:embed="rId3">
            <a:alphaModFix/>
          </a:blip>
          <a:srcRect b="15411"/>
          <a:stretch/>
        </p:blipFill>
        <p:spPr>
          <a:xfrm>
            <a:off x="0" y="0"/>
            <a:ext cx="839200" cy="626125"/>
          </a:xfrm>
          <a:prstGeom prst="rect">
            <a:avLst/>
          </a:prstGeom>
          <a:noFill/>
          <a:ln>
            <a:noFill/>
          </a:ln>
        </p:spPr>
      </p:pic>
      <p:sp>
        <p:nvSpPr>
          <p:cNvPr id="341" name="Google Shape;34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342" name="Google Shape;342;p20"/>
          <p:cNvPicPr preferRelativeResize="0"/>
          <p:nvPr/>
        </p:nvPicPr>
        <p:blipFill>
          <a:blip r:embed="rId4">
            <a:alphaModFix/>
          </a:blip>
          <a:stretch>
            <a:fillRect/>
          </a:stretch>
        </p:blipFill>
        <p:spPr>
          <a:xfrm>
            <a:off x="1572600" y="4163625"/>
            <a:ext cx="2649850" cy="29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348" name="Google Shape;348;p21"/>
          <p:cNvSpPr txBox="1"/>
          <p:nvPr/>
        </p:nvSpPr>
        <p:spPr>
          <a:xfrm>
            <a:off x="2373450" y="3659225"/>
            <a:ext cx="4397100" cy="384900"/>
          </a:xfrm>
          <a:prstGeom prst="rect">
            <a:avLst/>
          </a:prstGeom>
          <a:noFill/>
          <a:ln>
            <a:noFill/>
          </a:ln>
        </p:spPr>
        <p:txBody>
          <a:bodyPr spcFirstLastPara="1" wrap="square" lIns="91425" tIns="91425" rIns="91425" bIns="91425" anchor="t" anchorCtr="0">
            <a:spAutoFit/>
          </a:bodyPr>
          <a:lstStyle/>
          <a:p>
            <a:pPr marL="0" lvl="0" indent="0" algn="ctr" rtl="0">
              <a:lnSpc>
                <a:spcPct val="130000"/>
              </a:lnSpc>
              <a:spcBef>
                <a:spcPts val="1800"/>
              </a:spcBef>
              <a:spcAft>
                <a:spcPts val="400"/>
              </a:spcAft>
              <a:buNone/>
            </a:pPr>
            <a:r>
              <a:rPr lang="en" sz="1300">
                <a:solidFill>
                  <a:srgbClr val="610B4B"/>
                </a:solidFill>
                <a:highlight>
                  <a:srgbClr val="FFFFFF"/>
                </a:highlight>
                <a:latin typeface="Nunito"/>
                <a:ea typeface="Nunito"/>
                <a:cs typeface="Nunito"/>
                <a:sym typeface="Nunito"/>
              </a:rPr>
              <a:t>Logistic Function (Sigmoid Function), example</a:t>
            </a:r>
            <a:endParaRPr sz="1300">
              <a:solidFill>
                <a:srgbClr val="610B4B"/>
              </a:solidFill>
              <a:highlight>
                <a:srgbClr val="FFFFFF"/>
              </a:highlight>
              <a:latin typeface="Nunito"/>
              <a:ea typeface="Nunito"/>
              <a:cs typeface="Nunito"/>
              <a:sym typeface="Nunito"/>
            </a:endParaRPr>
          </a:p>
        </p:txBody>
      </p:sp>
      <p:pic>
        <p:nvPicPr>
          <p:cNvPr id="349" name="Google Shape;349;p21"/>
          <p:cNvPicPr preferRelativeResize="0"/>
          <p:nvPr/>
        </p:nvPicPr>
        <p:blipFill>
          <a:blip r:embed="rId3">
            <a:alphaModFix/>
          </a:blip>
          <a:stretch>
            <a:fillRect/>
          </a:stretch>
        </p:blipFill>
        <p:spPr>
          <a:xfrm>
            <a:off x="2373449" y="929050"/>
            <a:ext cx="4397049" cy="2478828"/>
          </a:xfrm>
          <a:prstGeom prst="rect">
            <a:avLst/>
          </a:prstGeom>
          <a:noFill/>
          <a:ln>
            <a:noFill/>
          </a:ln>
        </p:spPr>
      </p:pic>
      <p:pic>
        <p:nvPicPr>
          <p:cNvPr id="350" name="Google Shape;350;p21"/>
          <p:cNvPicPr preferRelativeResize="0"/>
          <p:nvPr/>
        </p:nvPicPr>
        <p:blipFill rotWithShape="1">
          <a:blip r:embed="rId4">
            <a:alphaModFix/>
          </a:blip>
          <a:srcRect b="15411"/>
          <a:stretch/>
        </p:blipFill>
        <p:spPr>
          <a:xfrm>
            <a:off x="0" y="0"/>
            <a:ext cx="839200" cy="62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Existing Works</a:t>
            </a:r>
            <a:endParaRPr/>
          </a:p>
        </p:txBody>
      </p:sp>
      <p:sp>
        <p:nvSpPr>
          <p:cNvPr id="356" name="Google Shape;356;p22"/>
          <p:cNvSpPr txBox="1">
            <a:spLocks noGrp="1"/>
          </p:cNvSpPr>
          <p:nvPr>
            <p:ph type="body" idx="1"/>
          </p:nvPr>
        </p:nvSpPr>
        <p:spPr>
          <a:xfrm>
            <a:off x="1056750" y="1597875"/>
            <a:ext cx="7030500" cy="332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rgbClr val="000000"/>
                </a:solidFill>
                <a:latin typeface="Bellota Text" panose="020B0604020202020204" charset="0"/>
                <a:ea typeface="Bellota Text" panose="020B0604020202020204" charset="0"/>
              </a:rPr>
              <a:t>NAÏVE BAYES MODEL:</a:t>
            </a:r>
            <a:endParaRPr b="1" dirty="0">
              <a:solidFill>
                <a:srgbClr val="000000"/>
              </a:solidFill>
              <a:latin typeface="Bellota Text" panose="020B0604020202020204" charset="0"/>
              <a:ea typeface="Bellota Text" panose="020B0604020202020204" charset="0"/>
            </a:endParaRPr>
          </a:p>
          <a:p>
            <a:pPr marL="0" lvl="0" indent="0" algn="just" rtl="0">
              <a:spcBef>
                <a:spcPts val="1200"/>
              </a:spcBef>
              <a:spcAft>
                <a:spcPts val="0"/>
              </a:spcAft>
              <a:buNone/>
            </a:pPr>
            <a:r>
              <a:rPr lang="en" sz="1200" dirty="0">
                <a:solidFill>
                  <a:srgbClr val="333333"/>
                </a:solidFill>
                <a:highlight>
                  <a:srgbClr val="FFFFFF"/>
                </a:highlight>
                <a:latin typeface="Bellota Text" panose="020B0604020202020204" charset="0"/>
                <a:ea typeface="Bellota Text" panose="020B0604020202020204" charset="0"/>
                <a:cs typeface="Roboto"/>
                <a:sym typeface="Roboto"/>
              </a:rPr>
              <a:t>The Naïve Bayes algorithm is comprised of two words Naïve and Bayes, Which can be described as:</a:t>
            </a:r>
            <a:endParaRPr sz="1200" dirty="0">
              <a:solidFill>
                <a:srgbClr val="333333"/>
              </a:solidFill>
              <a:highlight>
                <a:srgbClr val="FFFFFF"/>
              </a:highlight>
              <a:latin typeface="Bellota Text" panose="020B0604020202020204" charset="0"/>
              <a:ea typeface="Bellota Text" panose="020B0604020202020204" charset="0"/>
              <a:cs typeface="Roboto"/>
              <a:sym typeface="Roboto"/>
            </a:endParaRPr>
          </a:p>
          <a:p>
            <a:pPr marL="457200" marR="25400" lvl="0" indent="-304800" algn="l" rtl="0">
              <a:lnSpc>
                <a:spcPct val="156250"/>
              </a:lnSpc>
              <a:spcBef>
                <a:spcPts val="1500"/>
              </a:spcBef>
              <a:spcAft>
                <a:spcPts val="0"/>
              </a:spcAft>
              <a:buClr>
                <a:srgbClr val="000000"/>
              </a:buClr>
              <a:buSzPts val="1200"/>
              <a:buFont typeface="Roboto"/>
              <a:buChar char="●"/>
            </a:pPr>
            <a:r>
              <a:rPr lang="en" sz="1200" b="1" dirty="0">
                <a:solidFill>
                  <a:srgbClr val="000000"/>
                </a:solidFill>
                <a:highlight>
                  <a:srgbClr val="FFFFFF"/>
                </a:highlight>
                <a:latin typeface="Bellota Text" panose="020B0604020202020204" charset="0"/>
                <a:ea typeface="Bellota Text" panose="020B0604020202020204" charset="0"/>
                <a:cs typeface="Roboto"/>
                <a:sym typeface="Roboto"/>
              </a:rPr>
              <a:t>Naïve</a:t>
            </a:r>
            <a:r>
              <a:rPr lang="en" sz="1200" dirty="0">
                <a:solidFill>
                  <a:srgbClr val="000000"/>
                </a:solidFill>
                <a:highlight>
                  <a:srgbClr val="FFFFFF"/>
                </a:highlight>
                <a:latin typeface="Bellota Text" panose="020B0604020202020204" charset="0"/>
                <a:ea typeface="Bellota Text" panose="020B0604020202020204" charset="0"/>
                <a:cs typeface="Roboto"/>
                <a:sym typeface="Roboto"/>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endParaRPr sz="1200" dirty="0">
              <a:solidFill>
                <a:srgbClr val="000000"/>
              </a:solidFill>
              <a:highlight>
                <a:srgbClr val="FFFFFF"/>
              </a:highlight>
              <a:latin typeface="Bellota Text" panose="020B0604020202020204" charset="0"/>
              <a:ea typeface="Bellota Text" panose="020B0604020202020204" charset="0"/>
              <a:cs typeface="Roboto"/>
              <a:sym typeface="Roboto"/>
            </a:endParaRPr>
          </a:p>
          <a:p>
            <a:pPr marL="457200" marR="25400" lvl="0" indent="-304800" algn="l" rtl="0">
              <a:lnSpc>
                <a:spcPct val="156250"/>
              </a:lnSpc>
              <a:spcBef>
                <a:spcPts val="0"/>
              </a:spcBef>
              <a:spcAft>
                <a:spcPts val="0"/>
              </a:spcAft>
              <a:buClr>
                <a:srgbClr val="000000"/>
              </a:buClr>
              <a:buSzPts val="1200"/>
              <a:buFont typeface="Roboto"/>
              <a:buChar char="●"/>
            </a:pPr>
            <a:r>
              <a:rPr lang="en" sz="1200" b="1" dirty="0">
                <a:solidFill>
                  <a:srgbClr val="000000"/>
                </a:solidFill>
                <a:highlight>
                  <a:srgbClr val="FFFFFF"/>
                </a:highlight>
                <a:latin typeface="Bellota Text" panose="020B0604020202020204" charset="0"/>
                <a:ea typeface="Bellota Text" panose="020B0604020202020204" charset="0"/>
                <a:cs typeface="Roboto"/>
                <a:sym typeface="Roboto"/>
              </a:rPr>
              <a:t>Bayes</a:t>
            </a:r>
            <a:r>
              <a:rPr lang="en" sz="1200" dirty="0">
                <a:solidFill>
                  <a:srgbClr val="000000"/>
                </a:solidFill>
                <a:highlight>
                  <a:srgbClr val="FFFFFF"/>
                </a:highlight>
                <a:latin typeface="Bellota Text" panose="020B0604020202020204" charset="0"/>
                <a:ea typeface="Bellota Text" panose="020B0604020202020204" charset="0"/>
                <a:cs typeface="Roboto"/>
                <a:sym typeface="Roboto"/>
              </a:rPr>
              <a:t>: It is called Bayes because it depends on the principle of </a:t>
            </a:r>
            <a:r>
              <a:rPr lang="en" sz="1200" dirty="0">
                <a:solidFill>
                  <a:srgbClr val="008000"/>
                </a:solidFill>
                <a:highlight>
                  <a:srgbClr val="FFFFFF"/>
                </a:highlight>
                <a:uFill>
                  <a:noFill/>
                </a:uFill>
                <a:latin typeface="Bellota Text" panose="020B0604020202020204" charset="0"/>
                <a:ea typeface="Bellota Text" panose="020B0604020202020204" charset="0"/>
                <a:cs typeface="Roboto"/>
                <a:sym typeface="Roboto"/>
                <a:hlinkClick r:id="rId3">
                  <a:extLst>
                    <a:ext uri="{A12FA001-AC4F-418D-AE19-62706E023703}">
                      <ahyp:hlinkClr xmlns:ahyp="http://schemas.microsoft.com/office/drawing/2018/hyperlinkcolor" val="tx"/>
                    </a:ext>
                  </a:extLst>
                </a:hlinkClick>
              </a:rPr>
              <a:t>Bayes' Theorem</a:t>
            </a:r>
            <a:r>
              <a:rPr lang="en" sz="1200" dirty="0">
                <a:solidFill>
                  <a:srgbClr val="000000"/>
                </a:solidFill>
                <a:highlight>
                  <a:srgbClr val="FFFFFF"/>
                </a:highlight>
                <a:latin typeface="Bellota Text" panose="020B0604020202020204" charset="0"/>
                <a:ea typeface="Bellota Text" panose="020B0604020202020204" charset="0"/>
                <a:cs typeface="Roboto"/>
                <a:sym typeface="Roboto"/>
              </a:rPr>
              <a:t>.</a:t>
            </a:r>
            <a:endParaRPr sz="1200" dirty="0">
              <a:solidFill>
                <a:srgbClr val="000000"/>
              </a:solidFill>
              <a:highlight>
                <a:srgbClr val="FFFFFF"/>
              </a:highlight>
              <a:latin typeface="Bellota Text" panose="020B0604020202020204" charset="0"/>
              <a:ea typeface="Bellota Text" panose="020B0604020202020204" charset="0"/>
              <a:cs typeface="Roboto"/>
              <a:sym typeface="Roboto"/>
            </a:endParaRPr>
          </a:p>
        </p:txBody>
      </p:sp>
      <p:pic>
        <p:nvPicPr>
          <p:cNvPr id="357" name="Google Shape;357;p22"/>
          <p:cNvPicPr preferRelativeResize="0"/>
          <p:nvPr/>
        </p:nvPicPr>
        <p:blipFill rotWithShape="1">
          <a:blip r:embed="rId4">
            <a:alphaModFix/>
          </a:blip>
          <a:srcRect b="15411"/>
          <a:stretch/>
        </p:blipFill>
        <p:spPr>
          <a:xfrm>
            <a:off x="0" y="0"/>
            <a:ext cx="839200" cy="626125"/>
          </a:xfrm>
          <a:prstGeom prst="rect">
            <a:avLst/>
          </a:prstGeom>
          <a:noFill/>
          <a:ln>
            <a:noFill/>
          </a:ln>
        </p:spPr>
      </p:pic>
      <p:sp>
        <p:nvSpPr>
          <p:cNvPr id="358" name="Google Shape;358;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2106</Words>
  <Application>Microsoft Office PowerPoint</Application>
  <PresentationFormat>On-screen Show (16:9)</PresentationFormat>
  <Paragraphs>228</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Bellota Text</vt:lpstr>
      <vt:lpstr>Arial Black</vt:lpstr>
      <vt:lpstr>Nunito</vt:lpstr>
      <vt:lpstr>Nunito SemiBold</vt:lpstr>
      <vt:lpstr>Arial</vt:lpstr>
      <vt:lpstr>Roboto</vt:lpstr>
      <vt:lpstr>Maven Pro</vt:lpstr>
      <vt:lpstr>Times New Roman</vt:lpstr>
      <vt:lpstr>Momentum</vt:lpstr>
      <vt:lpstr>PowerPoint Presentation</vt:lpstr>
      <vt:lpstr>Outline</vt:lpstr>
      <vt:lpstr>Abstract</vt:lpstr>
      <vt:lpstr>Introduction</vt:lpstr>
      <vt:lpstr>Literature Review</vt:lpstr>
      <vt:lpstr>PowerPoint Presentation</vt:lpstr>
      <vt:lpstr>Existing Works</vt:lpstr>
      <vt:lpstr>PowerPoint Presentation</vt:lpstr>
      <vt:lpstr>Existing Works</vt:lpstr>
      <vt:lpstr>Naive Bayes </vt:lpstr>
      <vt:lpstr>Existing Works</vt:lpstr>
      <vt:lpstr>Decision tree example</vt:lpstr>
      <vt:lpstr>Results of Existing Solutions </vt:lpstr>
      <vt:lpstr>Research Objective</vt:lpstr>
      <vt:lpstr>Problem Definition</vt:lpstr>
      <vt:lpstr>What makes data multidimensional?</vt:lpstr>
      <vt:lpstr>Proposed Algorithm</vt:lpstr>
      <vt:lpstr>LSTM Architecture</vt:lpstr>
      <vt:lpstr>Working of the Algorithm</vt:lpstr>
      <vt:lpstr>Working of LSTM</vt:lpstr>
      <vt:lpstr>Important Formulae</vt:lpstr>
      <vt:lpstr>Block Diagram</vt:lpstr>
      <vt:lpstr>Flow Chart</vt:lpstr>
      <vt:lpstr>Modules in Proposed Model</vt:lpstr>
      <vt:lpstr>Architecture</vt:lpstr>
      <vt:lpstr>Operations of Service Provider</vt:lpstr>
      <vt:lpstr>Flow Chart: Service Provider</vt:lpstr>
      <vt:lpstr>Operations of Admin</vt:lpstr>
      <vt:lpstr>Flow Chart: Remote User</vt:lpstr>
      <vt:lpstr>Dataset Attribute List (21):</vt:lpstr>
      <vt:lpstr>Dataset Information</vt:lpstr>
      <vt:lpstr>Performance Metrics</vt:lpstr>
      <vt:lpstr>Results</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bhuvana_27@outlook.com</cp:lastModifiedBy>
  <cp:revision>3</cp:revision>
  <dcterms:modified xsi:type="dcterms:W3CDTF">2023-04-23T13:04:08Z</dcterms:modified>
</cp:coreProperties>
</file>