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89" d="100"/>
          <a:sy n="89" d="100"/>
        </p:scale>
        <p:origin x="-846" y="-10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4/29/2024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272" y="-1"/>
            <a:ext cx="9130937" cy="5143501"/>
          </a:xfrm>
          <a:prstGeom prst="rect">
            <a:avLst/>
          </a:prstGeom>
          <a:effectLst/>
        </p:spPr>
      </p:pic>
      <p:sp>
        <p:nvSpPr>
          <p:cNvPr id="22" name="Rectangle 21"/>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p:cNvSpPr txBox="1"/>
          <p:nvPr/>
        </p:nvSpPr>
        <p:spPr>
          <a:xfrm>
            <a:off x="1095095" y="3956068"/>
            <a:ext cx="2648566"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:P.Bhuvanachandhiran</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au422721104009</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V.R.S College Of </a:t>
            </a:r>
            <a:r>
              <a:rPr lang="en-GB"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Engineering</a:t>
            </a:r>
            <a:r>
              <a:rPr lang="en-IN"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 </a:t>
            </a:r>
            <a:r>
              <a:rPr lang="en-GB"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&amp; 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Car Model</a:t>
            </a:r>
          </a:p>
          <a:p>
            <a:r>
              <a:rPr lang="en-GB" dirty="0">
                <a:latin typeface="Times New Roman" panose="02020603050405020304" pitchFamily="18" charset="0"/>
                <a:cs typeface="Times New Roman" panose="02020603050405020304" pitchFamily="18" charset="0"/>
              </a:rPr>
              <a:t>Fields: make, model, year</a:t>
            </a:r>
          </a:p>
          <a:p>
            <a:r>
              <a:rPr lang="en-GB" dirty="0">
                <a:latin typeface="Times New Roman" panose="02020603050405020304" pitchFamily="18" charset="0"/>
                <a:cs typeface="Times New Roman" panose="02020603050405020304" pitchFamily="18" charset="0"/>
              </a:rPr>
              <a:t>Description: Represents a car available for rental.</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Customer Model</a:t>
            </a:r>
          </a:p>
          <a:p>
            <a:r>
              <a:rPr lang="en-GB" dirty="0">
                <a:latin typeface="Times New Roman" panose="02020603050405020304" pitchFamily="18" charset="0"/>
                <a:cs typeface="Times New Roman" panose="02020603050405020304" pitchFamily="18" charset="0"/>
              </a:rPr>
              <a:t>Fields: name, email</a:t>
            </a:r>
          </a:p>
          <a:p>
            <a:r>
              <a:rPr lang="en-GB" dirty="0">
                <a:latin typeface="Times New Roman" panose="02020603050405020304" pitchFamily="18" charset="0"/>
                <a:cs typeface="Times New Roman" panose="02020603050405020304" pitchFamily="18" charset="0"/>
              </a:rPr>
              <a:t>Description: Stores information about customers who make rental bookings.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Rental Model</a:t>
            </a:r>
          </a:p>
          <a:p>
            <a:r>
              <a:rPr lang="en-GB" dirty="0">
                <a:latin typeface="Times New Roman" panose="02020603050405020304" pitchFamily="18" charset="0"/>
                <a:cs typeface="Times New Roman" panose="02020603050405020304" pitchFamily="18" charset="0"/>
              </a:rPr>
              <a:t>Fields: car (foreign key to Car model), customer (foreign key to Customer model), </a:t>
            </a:r>
            <a:r>
              <a:rPr lang="en-GB" dirty="0" err="1">
                <a:latin typeface="Times New Roman" panose="02020603050405020304" pitchFamily="18" charset="0"/>
                <a:cs typeface="Times New Roman" panose="02020603050405020304" pitchFamily="18" charset="0"/>
              </a:rPr>
              <a:t>rental_date</a:t>
            </a:r>
            <a:r>
              <a:rPr lang="en-GB" dirty="0">
                <a:latin typeface="Times New Roman" panose="02020603050405020304" pitchFamily="18" charset="0"/>
                <a:cs typeface="Times New Roman" panose="02020603050405020304" pitchFamily="18" charset="0"/>
              </a:rPr>
              <a:t> , </a:t>
            </a:r>
            <a:r>
              <a:rPr lang="en-GB" dirty="0" err="1">
                <a:latin typeface="Times New Roman" panose="02020603050405020304" pitchFamily="18" charset="0"/>
                <a:cs typeface="Times New Roman" panose="02020603050405020304" pitchFamily="18" charset="0"/>
              </a:rPr>
              <a:t>return_date</a:t>
            </a:r>
            <a:r>
              <a:rPr lang="en-GB"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Population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Queries and Operations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Testing and Validation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Insights and Analysis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r>
              <a:rPr lang="en-GB" sz="1400" b="1" dirty="0">
                <a:latin typeface="Times New Roman" panose="02020603050405020304" pitchFamily="18" charset="0"/>
                <a:cs typeface="Times New Roman" panose="02020603050405020304" pitchFamily="18" charset="0"/>
              </a:rPr>
              <a:t>Engaging headline</a:t>
            </a:r>
            <a:r>
              <a:rPr lang="en-GB" sz="1400" dirty="0">
                <a:latin typeface="Times New Roman" panose="02020603050405020304" pitchFamily="18" charset="0"/>
                <a:cs typeface="Times New Roman" panose="02020603050405020304" pitchFamily="18" charset="0"/>
              </a:rPr>
              <a:t>: "Explore the World with Our Premium Car Rentals Service!"</a:t>
            </a:r>
          </a:p>
          <a:p>
            <a:r>
              <a:rPr lang="en-GB" sz="1400" b="1" dirty="0">
                <a:latin typeface="Times New Roman" panose="02020603050405020304" pitchFamily="18" charset="0"/>
                <a:cs typeface="Times New Roman" panose="02020603050405020304" pitchFamily="18" charset="0"/>
              </a:rPr>
              <a:t>Search bar placeholder text: </a:t>
            </a:r>
            <a:r>
              <a:rPr lang="en-GB" sz="1400" dirty="0">
                <a:latin typeface="Times New Roman" panose="02020603050405020304" pitchFamily="18" charset="0"/>
                <a:cs typeface="Times New Roman" panose="02020603050405020304" pitchFamily="18" charset="0"/>
              </a:rPr>
              <a:t>"Find Your Perfect Ride..."</a:t>
            </a:r>
          </a:p>
          <a:p>
            <a:r>
              <a:rPr lang="en-GB" sz="1400" b="1" dirty="0">
                <a:latin typeface="Times New Roman" panose="02020603050405020304" pitchFamily="18" charset="0"/>
                <a:cs typeface="Times New Roman" panose="02020603050405020304" pitchFamily="18" charset="0"/>
              </a:rPr>
              <a:t>How It Works steps</a:t>
            </a:r>
            <a:r>
              <a:rPr lang="en-GB" sz="1400" dirty="0">
                <a:latin typeface="Times New Roman" panose="02020603050405020304" pitchFamily="18" charset="0"/>
                <a:cs typeface="Times New Roman" panose="02020603050405020304" pitchFamily="18" charset="0"/>
              </a:rPr>
              <a:t>: "Search for Cars", "Make a Reservation", "Pick Up and Go!"</a:t>
            </a:r>
          </a:p>
          <a:p>
            <a:r>
              <a:rPr lang="en-GB" sz="1400" b="1" dirty="0">
                <a:latin typeface="Times New Roman" panose="02020603050405020304" pitchFamily="18" charset="0"/>
                <a:cs typeface="Times New Roman" panose="02020603050405020304" pitchFamily="18" charset="0"/>
              </a:rPr>
              <a:t>Benefits: </a:t>
            </a:r>
            <a:r>
              <a:rPr lang="en-GB" sz="1400" dirty="0">
                <a:latin typeface="Times New Roman" panose="02020603050405020304" pitchFamily="18" charset="0"/>
                <a:cs typeface="Times New Roman" panose="02020603050405020304" pitchFamily="18" charset="0"/>
              </a:rPr>
              <a:t>"Competitive Rates", "24/7 Customer Support", "Wide Selection of Vehicles", "Flexible Booking Options"</a:t>
            </a:r>
          </a:p>
          <a:p>
            <a:r>
              <a:rPr lang="en-GB" sz="1400" b="1" dirty="0">
                <a:latin typeface="Times New Roman" panose="02020603050405020304" pitchFamily="18" charset="0"/>
                <a:cs typeface="Times New Roman" panose="02020603050405020304" pitchFamily="18" charset="0"/>
              </a:rPr>
              <a:t>Example testimonial: </a:t>
            </a:r>
            <a:r>
              <a:rPr lang="en-GB" sz="1400" dirty="0">
                <a:latin typeface="Times New Roman" panose="02020603050405020304" pitchFamily="18" charset="0"/>
                <a:cs typeface="Times New Roman" panose="02020603050405020304" pitchFamily="18" charset="0"/>
              </a:rPr>
              <a:t>"Great experience! The booking process was smooth, and the car was in excellent condition. Highly recommend!"</a:t>
            </a:r>
          </a:p>
          <a:p>
            <a:r>
              <a:rPr lang="en-GB" sz="1400" b="1" dirty="0">
                <a:latin typeface="Times New Roman" panose="02020603050405020304" pitchFamily="18" charset="0"/>
                <a:cs typeface="Times New Roman" panose="02020603050405020304" pitchFamily="18" charset="0"/>
              </a:rPr>
              <a:t>About Us overview: </a:t>
            </a:r>
            <a:r>
              <a:rPr lang="en-GB" sz="1400" dirty="0">
                <a:latin typeface="Times New Roman" panose="02020603050405020304" pitchFamily="18" charset="0"/>
                <a:cs typeface="Times New Roman" panose="02020603050405020304" pitchFamily="18" charset="0"/>
              </a:rPr>
              <a:t>"Founded in [year], we are dedicated to providing top-quality car rental services to customers worldwide. With a diverse fleet of vehicles and a commitment to customer satisfaction, we strive to make your rental experience hassle-free and enjoyable."</a:t>
            </a:r>
          </a:p>
          <a:p>
            <a:r>
              <a:rPr lang="en-GB" sz="1400" b="1" dirty="0">
                <a:latin typeface="Times New Roman" panose="02020603050405020304" pitchFamily="18" charset="0"/>
                <a:cs typeface="Times New Roman" panose="02020603050405020304" pitchFamily="18" charset="0"/>
              </a:rPr>
              <a:t>Contact information</a:t>
            </a:r>
            <a:r>
              <a:rPr lang="en-GB" sz="1400" dirty="0">
                <a:latin typeface="Times New Roman" panose="02020603050405020304" pitchFamily="18" charset="0"/>
                <a:cs typeface="Times New Roman" panose="02020603050405020304" pitchFamily="18" charset="0"/>
              </a:rPr>
              <a:t>: "Need assistance? Contact us at [phone number] or [email address]. We're here to help!"</a:t>
            </a: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268941" y="1054249"/>
            <a:ext cx="8724452" cy="3970318"/>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The "About Us" page is an essential component of your car rentals application</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Headline: </a:t>
            </a:r>
            <a:r>
              <a:rPr lang="en-GB" dirty="0">
                <a:latin typeface="Times New Roman" panose="02020603050405020304" pitchFamily="18" charset="0"/>
                <a:cs typeface="Times New Roman" panose="02020603050405020304" pitchFamily="18" charset="0"/>
              </a:rPr>
              <a:t>"Who We Are: Your Trusted Partner in Car Rentals"</a:t>
            </a:r>
          </a:p>
          <a:p>
            <a:r>
              <a:rPr lang="en-GB" b="1" dirty="0">
                <a:latin typeface="Times New Roman" panose="02020603050405020304" pitchFamily="18" charset="0"/>
                <a:cs typeface="Times New Roman" panose="02020603050405020304" pitchFamily="18" charset="0"/>
              </a:rPr>
              <a:t>Company Overview</a:t>
            </a:r>
            <a:r>
              <a:rPr lang="en-GB" dirty="0">
                <a:latin typeface="Times New Roman" panose="02020603050405020304" pitchFamily="18" charset="0"/>
                <a:cs typeface="Times New Roman" panose="02020603050405020304" pitchFamily="18" charset="0"/>
              </a:rPr>
              <a:t>: "Founded in [year], [Company Name] has been dedicated to providing top-quality car rental services to customers worldwide.</a:t>
            </a:r>
          </a:p>
          <a:p>
            <a:r>
              <a:rPr lang="en-GB" b="1" dirty="0">
                <a:latin typeface="Times New Roman" panose="02020603050405020304" pitchFamily="18" charset="0"/>
                <a:cs typeface="Times New Roman" panose="02020603050405020304" pitchFamily="18" charset="0"/>
              </a:rPr>
              <a:t>Our Team: </a:t>
            </a:r>
            <a:r>
              <a:rPr lang="en-GB" dirty="0">
                <a:latin typeface="Times New Roman" panose="02020603050405020304" pitchFamily="18" charset="0"/>
                <a:cs typeface="Times New Roman" panose="02020603050405020304" pitchFamily="18" charset="0"/>
              </a:rPr>
              <a:t>"Meet the [Company Name] Team! Our passionate and experienced team members are committed to delivering exceptional service and ensuring your rental experience exceeds expectations."</a:t>
            </a:r>
          </a:p>
          <a:p>
            <a:r>
              <a:rPr lang="en-GB" b="1" dirty="0">
                <a:latin typeface="Times New Roman" panose="02020603050405020304" pitchFamily="18" charset="0"/>
                <a:cs typeface="Times New Roman" panose="02020603050405020304" pitchFamily="18" charset="0"/>
              </a:rPr>
              <a:t>Core Values</a:t>
            </a:r>
            <a:r>
              <a:rPr lang="en-GB" dirty="0">
                <a:latin typeface="Times New Roman" panose="02020603050405020304" pitchFamily="18" charset="0"/>
                <a:cs typeface="Times New Roman" panose="02020603050405020304" pitchFamily="18" charset="0"/>
              </a:rPr>
              <a:t>: "At [Company Name], we are guided by integrity, innovation, and a commitment to excellence. We strive to build lasting relationships with our customers based on trust, transparency, and reliability."</a:t>
            </a:r>
          </a:p>
          <a:p>
            <a:r>
              <a:rPr lang="en-GB" b="1" dirty="0">
                <a:latin typeface="Times New Roman" panose="02020603050405020304" pitchFamily="18" charset="0"/>
                <a:cs typeface="Times New Roman" panose="02020603050405020304" pitchFamily="18" charset="0"/>
              </a:rPr>
              <a:t>Customer Commitment</a:t>
            </a:r>
            <a:r>
              <a:rPr lang="en-GB" dirty="0">
                <a:latin typeface="Times New Roman" panose="02020603050405020304" pitchFamily="18" charset="0"/>
                <a:cs typeface="Times New Roman" panose="02020603050405020304" pitchFamily="18" charset="0"/>
              </a:rPr>
              <a:t>: "We are committed to providing you with the best possible rental experience, from easy booking and flexible options to friendly customer support available 24/7. Your satisfaction is our top priority!"</a:t>
            </a:r>
          </a:p>
          <a:p>
            <a:r>
              <a:rPr lang="en-GB" dirty="0">
                <a:latin typeface="Times New Roman" panose="02020603050405020304" pitchFamily="18" charset="0"/>
                <a:cs typeface="Times New Roman" panose="02020603050405020304" pitchFamily="18" charset="0"/>
              </a:rPr>
              <a:t>Community Involvement: "At [Company Name], we believe in giving back to the communities we serve. We are proud to support local initiatives, charities, and environmental efforts that make a positive impact."</a:t>
            </a:r>
          </a:p>
          <a:p>
            <a:r>
              <a:rPr lang="en-GB" b="1" dirty="0">
                <a:latin typeface="Times New Roman" panose="02020603050405020304" pitchFamily="18" charset="0"/>
                <a:cs typeface="Times New Roman" panose="02020603050405020304" pitchFamily="18" charset="0"/>
              </a:rPr>
              <a:t>Contact Information: </a:t>
            </a:r>
            <a:r>
              <a:rPr lang="en-GB" dirty="0">
                <a:latin typeface="Times New Roman" panose="02020603050405020304" pitchFamily="18" charset="0"/>
                <a:cs typeface="Times New Roman" panose="02020603050405020304" pitchFamily="18" charset="0"/>
              </a:rPr>
              <a:t>"Have questions or feedback? Contact us at [phone number] or [email address]. We'd love to hear from you!"</a:t>
            </a:r>
          </a:p>
          <a:p>
            <a:r>
              <a:rPr lang="en-GB" b="1" dirty="0">
                <a:latin typeface="Times New Roman" panose="02020603050405020304" pitchFamily="18" charset="0"/>
                <a:cs typeface="Times New Roman" panose="02020603050405020304" pitchFamily="18" charset="0"/>
              </a:rPr>
              <a:t>Testimonials: </a:t>
            </a:r>
            <a:r>
              <a:rPr lang="en-GB" dirty="0">
                <a:latin typeface="Times New Roman" panose="02020603050405020304" pitchFamily="18" charset="0"/>
                <a:cs typeface="Times New Roman" panose="02020603050405020304" pitchFamily="18" charset="0"/>
              </a:rPr>
              <a:t>"Don't just take our word for it! See what our customers have to say about their experiences with [Company Name]."</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301214" y="1108038"/>
            <a:ext cx="8078993" cy="3970318"/>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Headline: </a:t>
            </a:r>
            <a:r>
              <a:rPr lang="en-GB" dirty="0">
                <a:latin typeface="Times New Roman" panose="02020603050405020304" pitchFamily="18" charset="0"/>
                <a:cs typeface="Times New Roman" panose="02020603050405020304" pitchFamily="18" charset="0"/>
              </a:rPr>
              <a:t>"Our Services: Your Key to Hassle-Free Car Rentals“.</a:t>
            </a:r>
          </a:p>
          <a:p>
            <a:pPr lvl="1"/>
            <a:r>
              <a:rPr lang="en-GB" b="1" dirty="0">
                <a:latin typeface="Times New Roman" panose="02020603050405020304" pitchFamily="18" charset="0"/>
                <a:cs typeface="Times New Roman" panose="02020603050405020304" pitchFamily="18" charset="0"/>
              </a:rPr>
              <a:t>Car Rentals:</a:t>
            </a:r>
            <a:r>
              <a:rPr lang="en-GB" dirty="0">
                <a:latin typeface="Times New Roman" panose="02020603050405020304" pitchFamily="18" charset="0"/>
                <a:cs typeface="Times New Roman" panose="02020603050405020304" pitchFamily="18" charset="0"/>
              </a:rPr>
              <a:t> "Explore our diverse fleet of vehicles, ranging from economy cars to luxury sedans and spacious SUVs. Whether you're </a:t>
            </a:r>
            <a:r>
              <a:rPr lang="en-GB" dirty="0" err="1">
                <a:latin typeface="Times New Roman" panose="02020603050405020304" pitchFamily="18" charset="0"/>
                <a:cs typeface="Times New Roman" panose="02020603050405020304" pitchFamily="18" charset="0"/>
              </a:rPr>
              <a:t>traveling</a:t>
            </a:r>
            <a:r>
              <a:rPr lang="en-GB" dirty="0">
                <a:latin typeface="Times New Roman" panose="02020603050405020304" pitchFamily="18" charset="0"/>
                <a:cs typeface="Times New Roman" panose="02020603050405020304" pitchFamily="18" charset="0"/>
              </a:rPr>
              <a:t> solo or with family, we have the perfect ride for every occasion."</a:t>
            </a:r>
          </a:p>
          <a:p>
            <a:pPr lvl="1"/>
            <a:r>
              <a:rPr lang="en-GB" b="1" dirty="0">
                <a:latin typeface="Times New Roman" panose="02020603050405020304" pitchFamily="18" charset="0"/>
                <a:cs typeface="Times New Roman" panose="02020603050405020304" pitchFamily="18" charset="0"/>
              </a:rPr>
              <a:t>Additional Services:</a:t>
            </a:r>
            <a:r>
              <a:rPr lang="en-GB" dirty="0">
                <a:latin typeface="Times New Roman" panose="02020603050405020304" pitchFamily="18" charset="0"/>
                <a:cs typeface="Times New Roman" panose="02020603050405020304" pitchFamily="18" charset="0"/>
              </a:rPr>
              <a:t> "Enhance your rental experience with our selection of add-on services. From insurance coverage and GPS navigation to child seats and roadside assistance, we've got you covered every step of the way."</a:t>
            </a:r>
          </a:p>
          <a:p>
            <a:r>
              <a:rPr lang="en-GB" b="1" dirty="0">
                <a:latin typeface="Times New Roman" panose="02020603050405020304" pitchFamily="18" charset="0"/>
                <a:cs typeface="Times New Roman" panose="02020603050405020304" pitchFamily="18" charset="0"/>
              </a:rPr>
              <a:t>Booking Process: </a:t>
            </a:r>
            <a:r>
              <a:rPr lang="en-GB" dirty="0">
                <a:latin typeface="Times New Roman" panose="02020603050405020304" pitchFamily="18" charset="0"/>
                <a:cs typeface="Times New Roman" panose="02020603050405020304" pitchFamily="18" charset="0"/>
              </a:rPr>
              <a:t>"Booking a car rental with us is quick and easy! Simply search for available cars, select your desired dates and preferences, customize your booking with add-ons, and complete the reservation process securely online."</a:t>
            </a:r>
          </a:p>
          <a:p>
            <a:pPr lvl="1"/>
            <a:r>
              <a:rPr lang="en-GB" b="1" dirty="0">
                <a:latin typeface="Times New Roman" panose="02020603050405020304" pitchFamily="18" charset="0"/>
                <a:cs typeface="Times New Roman" panose="02020603050405020304" pitchFamily="18" charset="0"/>
              </a:rPr>
              <a:t>Competitive Rates: </a:t>
            </a:r>
            <a:r>
              <a:rPr lang="en-GB" dirty="0">
                <a:latin typeface="Times New Roman" panose="02020603050405020304" pitchFamily="18" charset="0"/>
                <a:cs typeface="Times New Roman" panose="02020603050405020304" pitchFamily="18" charset="0"/>
              </a:rPr>
              <a:t>"Enjoy affordable rates and transparent pricing with no hidden fees or surprises."</a:t>
            </a:r>
          </a:p>
          <a:p>
            <a:pPr lvl="1"/>
            <a:r>
              <a:rPr lang="en-GB" dirty="0">
                <a:latin typeface="Times New Roman" panose="02020603050405020304" pitchFamily="18" charset="0"/>
                <a:cs typeface="Times New Roman" panose="02020603050405020304" pitchFamily="18" charset="0"/>
              </a:rPr>
              <a:t>Flexible Booking Options: "Choose from a range of flexible booking options, including daily, weekly, and monthly rentals."</a:t>
            </a:r>
          </a:p>
          <a:p>
            <a:pPr lvl="1"/>
            <a:r>
              <a:rPr lang="en-GB" b="1" dirty="0">
                <a:latin typeface="Times New Roman" panose="02020603050405020304" pitchFamily="18" charset="0"/>
                <a:cs typeface="Times New Roman" panose="02020603050405020304" pitchFamily="18" charset="0"/>
              </a:rPr>
              <a:t>Reliable Customer Support: </a:t>
            </a:r>
            <a:r>
              <a:rPr lang="en-GB" dirty="0">
                <a:latin typeface="Times New Roman" panose="02020603050405020304" pitchFamily="18" charset="0"/>
                <a:cs typeface="Times New Roman" panose="02020603050405020304" pitchFamily="18" charset="0"/>
              </a:rPr>
              <a:t>"Our dedicated customer support team is available 24/7 to assist you with any questions or concerns you may have."</a:t>
            </a:r>
          </a:p>
          <a:p>
            <a:r>
              <a:rPr lang="en-GB" b="1" dirty="0">
                <a:latin typeface="Times New Roman" panose="02020603050405020304" pitchFamily="18" charset="0"/>
                <a:cs typeface="Times New Roman" panose="02020603050405020304" pitchFamily="18" charset="0"/>
              </a:rPr>
              <a:t>FAQs: </a:t>
            </a:r>
            <a:r>
              <a:rPr lang="en-GB" dirty="0">
                <a:latin typeface="Times New Roman" panose="02020603050405020304" pitchFamily="18" charset="0"/>
                <a:cs typeface="Times New Roman" panose="02020603050405020304" pitchFamily="18" charset="0"/>
              </a:rPr>
              <a:t>"Have questions? Check out our FAQs section for answers to commonly asked questions about our car rental services."</a:t>
            </a:r>
          </a:p>
          <a:p>
            <a:r>
              <a:rPr lang="en-GB" b="1" dirty="0">
                <a:latin typeface="Times New Roman" panose="02020603050405020304" pitchFamily="18" charset="0"/>
                <a:cs typeface="Times New Roman" panose="02020603050405020304" pitchFamily="18" charset="0"/>
              </a:rPr>
              <a:t>Contact Information: </a:t>
            </a:r>
            <a:r>
              <a:rPr lang="en-GB" dirty="0">
                <a:latin typeface="Times New Roman" panose="02020603050405020304" pitchFamily="18" charset="0"/>
                <a:cs typeface="Times New Roman" panose="02020603050405020304" pitchFamily="18" charset="0"/>
              </a:rPr>
              <a:t>"Need assistance? Contact us at [phone number] or [email address]. We're here to help!"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sp>
        <p:nvSpPr>
          <p:cNvPr id="3" name="Rectangle 2"/>
          <p:cNvSpPr/>
          <p:nvPr/>
        </p:nvSpPr>
        <p:spPr>
          <a:xfrm>
            <a:off x="398033" y="1151068"/>
            <a:ext cx="7885355" cy="3970318"/>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Headline: "Our Departments: Driving Success “</a:t>
            </a:r>
          </a:p>
          <a:p>
            <a:pPr lvl="1"/>
            <a:r>
              <a:rPr lang="en-GB" b="1" dirty="0">
                <a:latin typeface="Times New Roman" panose="02020603050405020304" pitchFamily="18" charset="0"/>
                <a:cs typeface="Times New Roman" panose="02020603050405020304" pitchFamily="18" charset="0"/>
              </a:rPr>
              <a:t>Customer Service:</a:t>
            </a:r>
            <a:r>
              <a:rPr lang="en-GB" dirty="0">
                <a:latin typeface="Times New Roman" panose="02020603050405020304" pitchFamily="18" charset="0"/>
                <a:cs typeface="Times New Roman" panose="02020603050405020304" pitchFamily="18" charset="0"/>
              </a:rPr>
              <a:t> "Our customer service department is committed to providing friendly and efficient support to our customers, ensuring their rental experience is seamless from start to finish."</a:t>
            </a:r>
          </a:p>
          <a:p>
            <a:pPr lvl="1"/>
            <a:r>
              <a:rPr lang="en-GB" b="1" dirty="0">
                <a:latin typeface="Times New Roman" panose="02020603050405020304" pitchFamily="18" charset="0"/>
                <a:cs typeface="Times New Roman" panose="02020603050405020304" pitchFamily="18" charset="0"/>
              </a:rPr>
              <a:t>Operations:</a:t>
            </a:r>
            <a:r>
              <a:rPr lang="en-GB" dirty="0">
                <a:latin typeface="Times New Roman" panose="02020603050405020304" pitchFamily="18" charset="0"/>
                <a:cs typeface="Times New Roman" panose="02020603050405020304" pitchFamily="18" charset="0"/>
              </a:rPr>
              <a:t> "The operations department oversees the day-to-day management of our rental fleet, ensuring vehicles are well-maintained, available for rental, and meeting quality standards."</a:t>
            </a:r>
          </a:p>
          <a:p>
            <a:pPr lvl="1"/>
            <a:r>
              <a:rPr lang="en-GB" b="1" dirty="0">
                <a:latin typeface="Times New Roman" panose="02020603050405020304" pitchFamily="18" charset="0"/>
                <a:cs typeface="Times New Roman" panose="02020603050405020304" pitchFamily="18" charset="0"/>
              </a:rPr>
              <a:t>Marketing:</a:t>
            </a:r>
            <a:r>
              <a:rPr lang="en-GB" dirty="0">
                <a:latin typeface="Times New Roman" panose="02020603050405020304" pitchFamily="18" charset="0"/>
                <a:cs typeface="Times New Roman" panose="02020603050405020304" pitchFamily="18" charset="0"/>
              </a:rPr>
              <a:t> "Our marketing team is responsible for promoting our brand, attracting new customers, and implementing marketing campaigns to drive business growth and customer engagement."</a:t>
            </a:r>
          </a:p>
          <a:p>
            <a:pPr lvl="1"/>
            <a:r>
              <a:rPr lang="en-GB" b="1" dirty="0">
                <a:latin typeface="Times New Roman" panose="02020603050405020304" pitchFamily="18" charset="0"/>
                <a:cs typeface="Times New Roman" panose="02020603050405020304" pitchFamily="18" charset="0"/>
              </a:rPr>
              <a:t>Finance:</a:t>
            </a:r>
            <a:r>
              <a:rPr lang="en-GB" dirty="0">
                <a:latin typeface="Times New Roman" panose="02020603050405020304" pitchFamily="18" charset="0"/>
                <a:cs typeface="Times New Roman" panose="02020603050405020304" pitchFamily="18" charset="0"/>
              </a:rPr>
              <a:t> "The finance department manages budgeting, financial planning, and accounting processes to ensure the financial health and stability of our company.“</a:t>
            </a:r>
          </a:p>
          <a:p>
            <a:pPr lvl="1"/>
            <a:r>
              <a:rPr lang="en-GB" b="1" dirty="0">
                <a:latin typeface="Times New Roman" panose="02020603050405020304" pitchFamily="18" charset="0"/>
                <a:cs typeface="Times New Roman" panose="02020603050405020304" pitchFamily="18" charset="0"/>
              </a:rPr>
              <a:t>Customer Service:</a:t>
            </a:r>
            <a:r>
              <a:rPr lang="en-GB" dirty="0">
                <a:latin typeface="Times New Roman" panose="02020603050405020304" pitchFamily="18" charset="0"/>
                <a:cs typeface="Times New Roman" panose="02020603050405020304" pitchFamily="18" charset="0"/>
              </a:rPr>
              <a:t> "Our customer service team is available 24/7 to assist with booking inquiries, rental assistance, and resolving any issues or concerns customers may have. Contact us at [phone number] or [email address]."</a:t>
            </a:r>
          </a:p>
          <a:p>
            <a:pPr lvl="1"/>
            <a:r>
              <a:rPr lang="en-GB" b="1" dirty="0">
                <a:latin typeface="Times New Roman" panose="02020603050405020304" pitchFamily="18" charset="0"/>
                <a:cs typeface="Times New Roman" panose="02020603050405020304" pitchFamily="18" charset="0"/>
              </a:rPr>
              <a:t>Operations:</a:t>
            </a:r>
            <a:r>
              <a:rPr lang="en-GB" dirty="0">
                <a:latin typeface="Times New Roman" panose="02020603050405020304" pitchFamily="18" charset="0"/>
                <a:cs typeface="Times New Roman" panose="02020603050405020304" pitchFamily="18" charset="0"/>
              </a:rPr>
              <a:t> "The operations team oversees vehicle maintenance, inventory management, and logistics to ensure our rental fleet is ready and available for customers</a:t>
            </a:r>
          </a:p>
          <a:p>
            <a:pPr lvl="1"/>
            <a:r>
              <a:rPr lang="en-GB" b="1" dirty="0">
                <a:latin typeface="Times New Roman" panose="02020603050405020304" pitchFamily="18" charset="0"/>
                <a:cs typeface="Times New Roman" panose="02020603050405020304" pitchFamily="18" charset="0"/>
              </a:rPr>
              <a:t>Marketing:</a:t>
            </a:r>
            <a:r>
              <a:rPr lang="en-GB" dirty="0">
                <a:latin typeface="Times New Roman" panose="02020603050405020304" pitchFamily="18" charset="0"/>
                <a:cs typeface="Times New Roman" panose="02020603050405020304" pitchFamily="18" charset="0"/>
              </a:rPr>
              <a:t> "Our marketing team develops strategic campaigns, manages digital channels, and engages with customers to promote our brand and drive business growth. </a:t>
            </a:r>
          </a:p>
          <a:p>
            <a:pPr lvl="1"/>
            <a:r>
              <a:rPr lang="en-GB" b="1" dirty="0">
                <a:latin typeface="Times New Roman" panose="02020603050405020304" pitchFamily="18" charset="0"/>
                <a:cs typeface="Times New Roman" panose="02020603050405020304" pitchFamily="18" charset="0"/>
              </a:rPr>
              <a:t>Finance:</a:t>
            </a:r>
            <a:r>
              <a:rPr lang="en-GB" dirty="0">
                <a:latin typeface="Times New Roman" panose="02020603050405020304" pitchFamily="18" charset="0"/>
                <a:cs typeface="Times New Roman" panose="02020603050405020304" pitchFamily="18" charset="0"/>
              </a:rPr>
              <a:t> "The finance department manages financial planning, budgeting, and reporting processes to support our company's growth and sustainability.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a:latin typeface="Times New Roman" panose="02020603050405020304" pitchFamily="18" charset="0"/>
                <a:cs typeface="Times New Roman" panose="02020603050405020304" pitchFamily="18" charset="0"/>
              </a:rPr>
              <a:t>Headline: </a:t>
            </a:r>
            <a:r>
              <a:rPr lang="en-GB" dirty="0">
                <a:latin typeface="Times New Roman" panose="02020603050405020304" pitchFamily="18" charset="0"/>
                <a:cs typeface="Times New Roman" panose="02020603050405020304" pitchFamily="18" charset="0"/>
              </a:rPr>
              <a:t>"Explore Our Blog for Insider Tips, Travel Guides, and Car Rental Insights"</a:t>
            </a:r>
          </a:p>
          <a:p>
            <a:pPr algn="just"/>
            <a:r>
              <a:rPr lang="en-GB" b="1" dirty="0">
                <a:latin typeface="Times New Roman" panose="02020603050405020304" pitchFamily="18" charset="0"/>
                <a:cs typeface="Times New Roman" panose="02020603050405020304" pitchFamily="18" charset="0"/>
              </a:rPr>
              <a:t>Blog Posts Grid</a:t>
            </a:r>
            <a:r>
              <a:rPr lang="en-GB" dirty="0">
                <a:latin typeface="Times New Roman" panose="02020603050405020304" pitchFamily="18" charset="0"/>
                <a:cs typeface="Times New Roman" panose="02020603050405020304" pitchFamily="18" charset="0"/>
              </a:rPr>
              <a:t>:</a:t>
            </a:r>
          </a:p>
          <a:p>
            <a:pPr lvl="1" algn="just"/>
            <a:r>
              <a:rPr lang="en-GB" dirty="0">
                <a:latin typeface="Times New Roman" panose="02020603050405020304" pitchFamily="18" charset="0"/>
                <a:cs typeface="Times New Roman" panose="02020603050405020304" pitchFamily="18" charset="0"/>
              </a:rPr>
              <a:t>Display a grid of blog posts, with each post featuring a title, featured image, publication date, and brief summary.</a:t>
            </a:r>
          </a:p>
          <a:p>
            <a:pPr lvl="1" algn="just"/>
            <a:r>
              <a:rPr lang="en-GB" b="1" dirty="0">
                <a:latin typeface="Times New Roman" panose="02020603050405020304" pitchFamily="18" charset="0"/>
                <a:cs typeface="Times New Roman" panose="02020603050405020304" pitchFamily="18" charset="0"/>
              </a:rPr>
              <a:t>Example post titles: </a:t>
            </a:r>
            <a:r>
              <a:rPr lang="en-GB" dirty="0">
                <a:latin typeface="Times New Roman" panose="02020603050405020304" pitchFamily="18" charset="0"/>
                <a:cs typeface="Times New Roman" panose="02020603050405020304" pitchFamily="18" charset="0"/>
              </a:rPr>
              <a:t>"Top 10 Tips for Renting a Car Abroad", "Exploring [Destination]: A Complete Travel Guide", "How to Choose the Right Rental Car for Your Trip"</a:t>
            </a:r>
          </a:p>
          <a:p>
            <a:pPr algn="just"/>
            <a:r>
              <a:rPr lang="en-GB" dirty="0">
                <a:latin typeface="Times New Roman" panose="02020603050405020304" pitchFamily="18" charset="0"/>
                <a:cs typeface="Times New Roman" panose="02020603050405020304" pitchFamily="18" charset="0"/>
              </a:rPr>
              <a:t>Filter or Categories Sidebar:</a:t>
            </a:r>
          </a:p>
          <a:p>
            <a:pPr lvl="1" algn="just"/>
            <a:r>
              <a:rPr lang="en-GB" b="1" dirty="0">
                <a:latin typeface="Times New Roman" panose="02020603050405020304" pitchFamily="18" charset="0"/>
                <a:cs typeface="Times New Roman" panose="02020603050405020304" pitchFamily="18" charset="0"/>
              </a:rPr>
              <a:t>Categories: </a:t>
            </a:r>
            <a:r>
              <a:rPr lang="en-GB" dirty="0">
                <a:latin typeface="Times New Roman" panose="02020603050405020304" pitchFamily="18" charset="0"/>
                <a:cs typeface="Times New Roman" panose="02020603050405020304" pitchFamily="18" charset="0"/>
              </a:rPr>
              <a:t>"Travel Tips", "Destination Guides", "Car Maintenance", "Industry Insights"</a:t>
            </a:r>
          </a:p>
          <a:p>
            <a:pPr algn="just"/>
            <a:r>
              <a:rPr lang="en-GB" b="1" dirty="0">
                <a:latin typeface="Times New Roman" panose="02020603050405020304" pitchFamily="18" charset="0"/>
                <a:cs typeface="Times New Roman" panose="02020603050405020304" pitchFamily="18" charset="0"/>
              </a:rPr>
              <a:t>Featured Posts Section:</a:t>
            </a:r>
          </a:p>
          <a:p>
            <a:pPr lvl="1" algn="just"/>
            <a:r>
              <a:rPr lang="en-GB" dirty="0">
                <a:latin typeface="Times New Roman" panose="02020603050405020304" pitchFamily="18" charset="0"/>
                <a:cs typeface="Times New Roman" panose="02020603050405020304" pitchFamily="18" charset="0"/>
              </a:rPr>
              <a:t>Showcase a selection of featured blog posts with larger images and more prominent placement.</a:t>
            </a:r>
          </a:p>
          <a:p>
            <a:pPr algn="just"/>
            <a:r>
              <a:rPr lang="en-GB" b="1" dirty="0">
                <a:latin typeface="Times New Roman" panose="02020603050405020304" pitchFamily="18" charset="0"/>
                <a:cs typeface="Times New Roman" panose="02020603050405020304" pitchFamily="18" charset="0"/>
              </a:rPr>
              <a:t>Author Information:</a:t>
            </a:r>
          </a:p>
          <a:p>
            <a:pPr lvl="1" algn="just"/>
            <a:r>
              <a:rPr lang="en-GB" dirty="0">
                <a:latin typeface="Times New Roman" panose="02020603050405020304" pitchFamily="18" charset="0"/>
                <a:cs typeface="Times New Roman" panose="02020603050405020304" pitchFamily="18" charset="0"/>
              </a:rPr>
              <a:t>"Written by [Author Name] - [Author Bio]. Connect with [Author Name] on [Social Media Platforms]."</a:t>
            </a:r>
          </a:p>
          <a:p>
            <a:pPr algn="just"/>
            <a:r>
              <a:rPr lang="en-GB" b="1" dirty="0">
                <a:latin typeface="Times New Roman" panose="02020603050405020304" pitchFamily="18" charset="0"/>
                <a:cs typeface="Times New Roman" panose="02020603050405020304" pitchFamily="18" charset="0"/>
              </a:rPr>
              <a:t>Social Sharing Buttons:</a:t>
            </a:r>
          </a:p>
          <a:p>
            <a:pPr lvl="1" algn="just"/>
            <a:r>
              <a:rPr lang="en-GB" dirty="0">
                <a:latin typeface="Times New Roman" panose="02020603050405020304" pitchFamily="18" charset="0"/>
                <a:cs typeface="Times New Roman" panose="02020603050405020304" pitchFamily="18" charset="0"/>
              </a:rPr>
              <a:t>Include buttons or links for users to share blog posts on popular social media platforms such as </a:t>
            </a:r>
            <a:r>
              <a:rPr lang="en-GB" dirty="0" err="1">
                <a:latin typeface="Times New Roman" panose="02020603050405020304" pitchFamily="18" charset="0"/>
                <a:cs typeface="Times New Roman" panose="02020603050405020304" pitchFamily="18" charset="0"/>
              </a:rPr>
              <a:t>Facebook</a:t>
            </a:r>
            <a:r>
              <a:rPr lang="en-GB" dirty="0">
                <a:latin typeface="Times New Roman" panose="02020603050405020304" pitchFamily="18" charset="0"/>
                <a:cs typeface="Times New Roman" panose="02020603050405020304" pitchFamily="18" charset="0"/>
              </a:rPr>
              <a:t>, Twitter, and LinkedIn.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623944" y="1011219"/>
            <a:ext cx="7616414" cy="3323987"/>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For future enhancements to your car rentals application, you may consider implementing additional features or improvements to further enhance the user experience, expand functionality, and drive business growth. </a:t>
            </a:r>
          </a:p>
          <a:p>
            <a:endParaRPr lang="en-GB"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Mobile App Development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Advanced Search Filters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Dynamic Pricing</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Integration with Mapping Services</a:t>
            </a:r>
            <a:r>
              <a:rPr lang="en-US"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Customer Loyalty Program</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Vehicle Tracking</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Feedback and Review System</a:t>
            </a:r>
            <a:r>
              <a:rPr lang="en-US"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Multilingual Support</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Integration with Travel Services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Predictive Analytics</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Expanded Payment Options</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solidFill>
                  <a:srgbClr val="213163"/>
                </a:solidFill>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a:solidFill>
                  <a:schemeClr val="tx1"/>
                </a:solidFill>
                <a:latin typeface="Times New Roman" panose="02020603050405020304" pitchFamily="18" charset="0"/>
                <a:cs typeface="Times New Roman" panose="02020603050405020304"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In conclusion, the development of the car rentals application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r>
              <a:rPr lang="en-GB" sz="1600" b="1" dirty="0">
                <a:solidFill>
                  <a:srgbClr val="213163"/>
                </a:solidFill>
              </a:rPr>
              <a:t> </a:t>
            </a:r>
            <a:br>
              <a:rPr lang="en-GB" sz="1600" b="1" dirty="0">
                <a:solidFill>
                  <a:srgbClr val="213163"/>
                </a:solidFill>
              </a:rPr>
            </a:br>
            <a:r>
              <a:rPr lang="en-GB" sz="1600" b="1" dirty="0">
                <a:solidFill>
                  <a:srgbClr val="213163"/>
                </a:solidFill>
              </a:rPr>
              <a:t/>
            </a:r>
            <a:br>
              <a:rPr lang="en-GB" sz="1600" b="1" dirty="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Our car rentals application, built with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r>
              <a:rPr lang="en-GB" dirty="0"/>
              <a:t/>
            </a:r>
            <a:br>
              <a:rPr lang="en-GB" dirty="0"/>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505609" y="1323190"/>
            <a:ext cx="7971417" cy="289310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This project aims to address these shortcomings by developing a car rentals application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r>
              <a:rPr lang="en-GB" dirty="0">
                <a:latin typeface="Times New Roman" panose="02020603050405020304" pitchFamily="18" charset="0"/>
                <a:cs typeface="Times New Roman" panose="02020603050405020304" pitchFamily="18" charset="0"/>
              </a:rPr>
              <a:t>The goal is to create a user-friendly and reliable solution that enhances the rental experience for both customers and rental agencies, ultimately driving increased customer satisfaction and business growth.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333487" y="1065007"/>
            <a:ext cx="8520057" cy="4339650"/>
          </a:xfrm>
          <a:prstGeom prst="rect">
            <a:avLst/>
          </a:prstGeom>
        </p:spPr>
        <p:txBody>
          <a:bodyPr wrap="square">
            <a:spAutoFit/>
          </a:bodyPr>
          <a:lstStyle/>
          <a:p>
            <a:pPr algn="just"/>
            <a:endParaRPr lang="en-GB" sz="1200" dirty="0">
              <a:latin typeface="Times New Roman" panose="02020603050405020304" pitchFamily="18" charset="0"/>
              <a:cs typeface="Times New Roman" panose="02020603050405020304" pitchFamily="18" charset="0"/>
            </a:endParaRPr>
          </a:p>
          <a:p>
            <a:pPr marL="228600" indent="-228600" algn="just">
              <a:buAutoNum type="arabicPeriod"/>
            </a:pPr>
            <a:r>
              <a:rPr lang="en-GB" sz="1200" b="1" dirty="0">
                <a:latin typeface="Times New Roman" panose="02020603050405020304" pitchFamily="18" charset="0"/>
                <a:cs typeface="Times New Roman" panose="02020603050405020304" pitchFamily="18" charset="0"/>
              </a:rPr>
              <a:t>User-Friendly Interface :</a:t>
            </a:r>
            <a:r>
              <a:rPr lang="en-GB" sz="1200" dirty="0">
                <a:latin typeface="Times New Roman" panose="02020603050405020304" pitchFamily="18" charset="0"/>
                <a:cs typeface="Times New Roman" panose="02020603050405020304" pitchFamily="18" charset="0"/>
              </a:rPr>
              <a:t>The application will have an intuitive and easy-to-use interface for customers to browse through available cars</a:t>
            </a:r>
          </a:p>
          <a:p>
            <a:pPr marL="228600" indent="-228600" algn="just">
              <a:buAutoNum type="arabicPeriod"/>
            </a:pPr>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2. Comprehensive Booking </a:t>
            </a:r>
            <a:r>
              <a:rPr lang="en-GB" sz="1200" b="1" dirty="0" err="1">
                <a:latin typeface="Times New Roman" panose="02020603050405020304" pitchFamily="18" charset="0"/>
                <a:cs typeface="Times New Roman" panose="02020603050405020304" pitchFamily="18" charset="0"/>
              </a:rPr>
              <a:t>System:</a:t>
            </a:r>
            <a:r>
              <a:rPr lang="en-GB" sz="1200" dirty="0" err="1">
                <a:latin typeface="Times New Roman" panose="02020603050405020304" pitchFamily="18" charset="0"/>
                <a:cs typeface="Times New Roman" panose="02020603050405020304" pitchFamily="18" charset="0"/>
              </a:rPr>
              <a:t>Customers</a:t>
            </a:r>
            <a:r>
              <a:rPr lang="en-GB" sz="1200" dirty="0">
                <a:latin typeface="Times New Roman" panose="02020603050405020304" pitchFamily="18" charset="0"/>
                <a:cs typeface="Times New Roman" panose="02020603050405020304" pitchFamily="18" charset="0"/>
              </a:rPr>
              <a:t> will be able to select their desired rental dates, choose additional features such as insurance or GPS navigation, and complete the booking process securely.</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3. Inventory Management :</a:t>
            </a:r>
            <a:r>
              <a:rPr lang="en-GB" sz="1200" dirty="0">
                <a:latin typeface="Times New Roman" panose="02020603050405020304" pitchFamily="18" charset="0"/>
                <a:cs typeface="Times New Roman" panose="02020603050405020304" pitchFamily="18" charset="0"/>
              </a:rPr>
              <a:t>Rental agencies will have access to a comprehensive inventory management system, allowing them to add new cars, update availability, and track rental status in real-time.</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4. Customer </a:t>
            </a:r>
            <a:r>
              <a:rPr lang="en-GB" sz="1200" b="1" dirty="0" err="1">
                <a:latin typeface="Times New Roman" panose="02020603050405020304" pitchFamily="18" charset="0"/>
                <a:cs typeface="Times New Roman" panose="02020603050405020304" pitchFamily="18" charset="0"/>
              </a:rPr>
              <a:t>ManagementThe</a:t>
            </a:r>
            <a:r>
              <a:rPr lang="en-GB" sz="12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application will provide tools for rental agencies to manage customer records, track rental history, and communicate with customers regarding bookings and inquiries.</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5. Admin Dashboard </a:t>
            </a:r>
            <a:r>
              <a:rPr lang="en-GB" sz="1200" dirty="0">
                <a:latin typeface="Times New Roman" panose="02020603050405020304" pitchFamily="18" charset="0"/>
                <a:cs typeface="Times New Roman" panose="02020603050405020304" pitchFamily="18" charset="0"/>
              </a:rPr>
              <a:t>An admin dashboard will be available for rental agency staff to monitor bookings, manage inventory, and generate reports for business analytics.</a:t>
            </a:r>
          </a:p>
          <a:p>
            <a:pPr algn="just"/>
            <a:endParaRPr lang="en-GB" sz="1200" b="1"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6. Authentication and Security </a:t>
            </a:r>
            <a:r>
              <a:rPr lang="en-GB" sz="1200" dirty="0">
                <a:latin typeface="Times New Roman" panose="02020603050405020304" pitchFamily="18" charset="0"/>
                <a:cs typeface="Times New Roman" panose="02020603050405020304" pitchFamily="18" charset="0"/>
              </a:rPr>
              <a:t>User authentication will be implemented to ensure secure access to the system, protecting sensitive customer information and transaction data.</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7. Responsive </a:t>
            </a:r>
            <a:r>
              <a:rPr lang="en-GB" sz="1200" b="1" dirty="0" err="1">
                <a:latin typeface="Times New Roman" panose="02020603050405020304" pitchFamily="18" charset="0"/>
                <a:cs typeface="Times New Roman" panose="02020603050405020304" pitchFamily="18" charset="0"/>
              </a:rPr>
              <a:t>Design</a:t>
            </a:r>
            <a:r>
              <a:rPr lang="en-GB" sz="1200" dirty="0" err="1">
                <a:latin typeface="Times New Roman" panose="02020603050405020304" pitchFamily="18" charset="0"/>
                <a:cs typeface="Times New Roman" panose="02020603050405020304" pitchFamily="18" charset="0"/>
              </a:rPr>
              <a:t>The</a:t>
            </a:r>
            <a:r>
              <a:rPr lang="en-GB" sz="1200" dirty="0">
                <a:latin typeface="Times New Roman" panose="02020603050405020304" pitchFamily="18" charset="0"/>
                <a:cs typeface="Times New Roman" panose="02020603050405020304" pitchFamily="18" charset="0"/>
              </a:rPr>
              <a:t> application will be designed with a responsive layout, ensuring optimal performance and usability across various devices and screen sizes.</a:t>
            </a:r>
          </a:p>
          <a:p>
            <a:pPr algn="just"/>
            <a:endParaRPr lang="en-GB" sz="1200" dirty="0">
              <a:latin typeface="Times New Roman" panose="02020603050405020304" pitchFamily="18" charset="0"/>
              <a:cs typeface="Times New Roman" panose="02020603050405020304" pitchFamily="18" charset="0"/>
            </a:endParaRPr>
          </a:p>
          <a:p>
            <a:pPr algn="just"/>
            <a:endParaRPr lang="en-GB"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279699" y="1086521"/>
            <a:ext cx="8616875" cy="3877985"/>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endParaRPr lang="en-GB" sz="1200"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Real-Time Inventory Management</a:t>
            </a:r>
            <a:r>
              <a:rPr lang="en-GB" dirty="0">
                <a:latin typeface="Times New Roman" panose="02020603050405020304" pitchFamily="18" charset="0"/>
                <a:cs typeface="Times New Roman" panose="02020603050405020304"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User-Friendly Interface</a:t>
            </a:r>
            <a:r>
              <a:rPr lang="en-GB" dirty="0">
                <a:latin typeface="Times New Roman" panose="02020603050405020304" pitchFamily="18" charset="0"/>
                <a:cs typeface="Times New Roman" panose="02020603050405020304"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Comprehensive Booking System</a:t>
            </a:r>
            <a:r>
              <a:rPr lang="en-GB" dirty="0">
                <a:latin typeface="Times New Roman" panose="02020603050405020304" pitchFamily="18" charset="0"/>
                <a:cs typeface="Times New Roman" panose="02020603050405020304"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Customer Relationship Management (CRM)</a:t>
            </a:r>
            <a:r>
              <a:rPr lang="en-GB" dirty="0">
                <a:latin typeface="Times New Roman" panose="02020603050405020304" pitchFamily="18" charset="0"/>
                <a:cs typeface="Times New Roman" panose="02020603050405020304"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193639" y="586591"/>
            <a:ext cx="8950362" cy="3108543"/>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Analytics and Reporting</a:t>
            </a:r>
            <a:r>
              <a:rPr lang="en-GB" dirty="0">
                <a:latin typeface="Times New Roman" panose="02020603050405020304" pitchFamily="18" charset="0"/>
                <a:cs typeface="Times New Roman" panose="02020603050405020304"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Security Measures</a:t>
            </a:r>
            <a:r>
              <a:rPr lang="en-GB" dirty="0">
                <a:latin typeface="Times New Roman" panose="02020603050405020304" pitchFamily="18" charset="0"/>
                <a:cs typeface="Times New Roman" panose="02020603050405020304"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Scalability and Performance Optimization</a:t>
            </a:r>
            <a:r>
              <a:rPr lang="en-GB" dirty="0">
                <a:latin typeface="Times New Roman" panose="02020603050405020304" pitchFamily="18" charset="0"/>
                <a:cs typeface="Times New Roman" panose="02020603050405020304"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Mobile Compatibility</a:t>
            </a:r>
            <a:r>
              <a:rPr lang="en-GB" dirty="0">
                <a:latin typeface="Times New Roman" panose="02020603050405020304" pitchFamily="18" charset="0"/>
                <a:cs typeface="Times New Roman" panose="02020603050405020304" pitchFamily="18" charset="0"/>
              </a:rPr>
              <a:t>: Ensure that the application is fully responsive and optimized for mobile devices, allowing customers to access the platform seamlessly from </a:t>
            </a:r>
            <a:r>
              <a:rPr lang="en-GB" dirty="0" err="1">
                <a:latin typeface="Times New Roman" panose="02020603050405020304" pitchFamily="18" charset="0"/>
                <a:cs typeface="Times New Roman" panose="02020603050405020304" pitchFamily="18" charset="0"/>
              </a:rPr>
              <a:t>smartphones</a:t>
            </a:r>
            <a:r>
              <a:rPr lang="en-GB" dirty="0">
                <a:latin typeface="Times New Roman" panose="02020603050405020304" pitchFamily="18" charset="0"/>
                <a:cs typeface="Times New Roman" panose="02020603050405020304" pitchFamily="18" charset="0"/>
              </a:rPr>
              <a:t> and tablets.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latin typeface="Times New Roman" panose="02020603050405020304" pitchFamily="18" charset="0"/>
                <a:cs typeface="Times New Roman" panose="02020603050405020304"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Implement native mobile app solutions or progressive web app (PWA) features for enhanced mobile user experience.</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871371" y="1604923"/>
            <a:ext cx="3299908" cy="2573047"/>
          </a:xfrm>
          <a:prstGeom prst="rect">
            <a:avLst/>
          </a:prstGeom>
        </p:spPr>
      </p:pic>
      <p:pic>
        <p:nvPicPr>
          <p:cNvPr id="11" name="Picture 10"/>
          <p:cNvPicPr>
            <a:picLocks noChangeAspect="1"/>
          </p:cNvPicPr>
          <p:nvPr/>
        </p:nvPicPr>
        <p:blipFill>
          <a:blip r:embed="rId8"/>
          <a:stretch>
            <a:fillRect/>
          </a:stretch>
        </p:blipFill>
        <p:spPr>
          <a:xfrm>
            <a:off x="4607410" y="1744965"/>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2220</Words>
  <Application>Microsoft Office PowerPoint</Application>
  <PresentationFormat>On-screen Show (16:9)</PresentationFormat>
  <Paragraphs>153</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   </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31</cp:revision>
  <dcterms:created xsi:type="dcterms:W3CDTF">2024-04-12T08:55:21Z</dcterms:created>
  <dcterms:modified xsi:type="dcterms:W3CDTF">2024-04-29T08:25:04Z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C563EAB5672F40B6B1FE6F898D4BE7D5_13</vt:lpwstr>
  </property>
  <property fmtid="{D5CDD505-2E9C-101B-9397-08002B2CF9AE}" pid="4" name="KSOProductBuildVer">
    <vt:lpwstr>1033-12.2.0.13489</vt:lpwstr>
  </property>
</Properties>
</file>