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266" r:id="rId8"/>
    <p:sldId id="267"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a:t>
            </a:r>
            <a:r>
              <a:rPr lang="en-US" sz="2000" b="1" dirty="0" smtClean="0">
                <a:solidFill>
                  <a:schemeClr val="accent1">
                    <a:lumMod val="75000"/>
                  </a:schemeClr>
                </a:solidFill>
                <a:latin typeface="Arial" panose="020B0604020202020204"/>
                <a:cs typeface="Arial" panose="020B0604020202020204"/>
              </a:rPr>
              <a:t>. Bhuvanaradja</a:t>
            </a:r>
            <a:r>
              <a:rPr lang="en-US" sz="2000" b="1" dirty="0" smtClean="0">
                <a:solidFill>
                  <a:schemeClr val="accent1">
                    <a:lumMod val="75000"/>
                  </a:schemeClr>
                </a:solidFill>
                <a:latin typeface="Arial" panose="020B0604020202020204"/>
                <a:cs typeface="Arial" panose="020B0604020202020204"/>
              </a:rPr>
              <a:t> T </a:t>
            </a:r>
            <a:r>
              <a:rPr lang="en-US" sz="2000" b="1" dirty="0" smtClean="0">
                <a:solidFill>
                  <a:schemeClr val="accent1">
                    <a:lumMod val="75000"/>
                  </a:schemeClr>
                </a:solidFill>
                <a:latin typeface="Arial" panose="020B0604020202020204"/>
                <a:cs typeface="Arial" panose="020B0604020202020204"/>
              </a:rPr>
              <a:t>- College </a:t>
            </a:r>
            <a:r>
              <a:rPr lang="en-US" sz="2000" b="1" dirty="0">
                <a:solidFill>
                  <a:schemeClr val="accent1">
                    <a:lumMod val="75000"/>
                  </a:schemeClr>
                </a:solidFill>
                <a:latin typeface="Arial" panose="020B0604020202020204"/>
                <a:cs typeface="Arial" panose="020B0604020202020204"/>
              </a:rPr>
              <a:t>of Engineering Guindy Anna University-Information Science and Technology</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References</a:t>
            </a:r>
            <a:endParaRPr lang="en-US" dirty="0"/>
          </a:p>
        </p:txBody>
      </p:sp>
      <p:sp>
        <p:nvSpPr>
          <p:cNvPr id="2" name="Content Placeholder 1"/>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2</a:t>
            </a:r>
            <a:r>
              <a:rPr lang="en-US" sz="2400" u="sng" dirty="0">
                <a:solidFill>
                  <a:srgbClr val="0F0F0F"/>
                </a:solidFill>
                <a:latin typeface="Arial" panose="020B0604020202020204" pitchFamily="34" charset="0"/>
                <a:ea typeface="+mn-lt"/>
                <a:cs typeface="Arial" panose="020B0604020202020204" pitchFamily="34" charset="0"/>
              </a:rPr>
              <a:t>.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3</a:t>
            </a:r>
            <a:r>
              <a:rPr lang="en-US" sz="2400" u="sng" dirty="0">
                <a:solidFill>
                  <a:srgbClr val="0F0F0F"/>
                </a:solidFill>
                <a:latin typeface="Arial" panose="020B0604020202020204" pitchFamily="34" charset="0"/>
                <a:ea typeface="+mn-lt"/>
                <a:cs typeface="Arial" panose="020B0604020202020204" pitchFamily="34" charset="0"/>
              </a:rPr>
              <a:t>.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4</a:t>
            </a:r>
            <a:r>
              <a:rPr lang="en-US" sz="2400" u="sng" dirty="0">
                <a:solidFill>
                  <a:srgbClr val="0F0F0F"/>
                </a:solidFill>
                <a:latin typeface="Arial" panose="020B0604020202020204" pitchFamily="34" charset="0"/>
                <a:ea typeface="+mn-lt"/>
                <a:cs typeface="Arial" panose="020B0604020202020204" pitchFamily="34" charset="0"/>
              </a:rPr>
              <a:t>.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a:t>
            </a:r>
            <a:r>
              <a:rPr lang="en-US" sz="2400" u="sng" dirty="0" smtClean="0">
                <a:solidFill>
                  <a:srgbClr val="0F0F0F"/>
                </a:solidFill>
                <a:latin typeface="Arial" panose="020B0604020202020204" pitchFamily="34" charset="0"/>
                <a:ea typeface="+mn-lt"/>
                <a:cs typeface="Arial" panose="020B0604020202020204" pitchFamily="34" charset="0"/>
              </a:rPr>
              <a:t>. </a:t>
            </a:r>
            <a:endParaRPr lang="en-US" sz="2400" u="sng" dirty="0" smtClean="0">
              <a:solidFill>
                <a:srgbClr val="0F0F0F"/>
              </a:solidFill>
              <a:latin typeface="Arial" panose="020B0604020202020204" pitchFamily="34" charset="0"/>
              <a:ea typeface="+mn-lt"/>
              <a:cs typeface="Arial" panose="020B0604020202020204" pitchFamily="34" charset="0"/>
            </a:endParaRPr>
          </a:p>
          <a:p>
            <a:pPr marL="305435" indent="-305435"/>
            <a:r>
              <a:rPr lang="en-US" sz="2400" u="sng" dirty="0" smtClean="0">
                <a:solidFill>
                  <a:srgbClr val="0F0F0F"/>
                </a:solidFill>
                <a:latin typeface="Arial" panose="020B0604020202020204" pitchFamily="34" charset="0"/>
                <a:ea typeface="+mn-lt"/>
                <a:cs typeface="Arial" panose="020B0604020202020204" pitchFamily="34" charset="0"/>
              </a:rPr>
              <a:t>5</a:t>
            </a:r>
            <a:r>
              <a:rPr lang="en-US" sz="2400" u="sng" dirty="0">
                <a:solidFill>
                  <a:srgbClr val="0F0F0F"/>
                </a:solidFill>
                <a:latin typeface="Arial" panose="020B0604020202020204" pitchFamily="34" charset="0"/>
                <a:ea typeface="+mn-lt"/>
                <a:cs typeface="Arial" panose="020B0604020202020204" pitchFamily="34" charset="0"/>
              </a:rPr>
              <a:t>.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smtClean="0">
              <a:latin typeface="Arial" panose="020B0604020202020204"/>
              <a:ea typeface="+mn-lt"/>
              <a:cs typeface="Arial" panose="020B0604020202020204"/>
            </a:endParaRPr>
          </a:p>
          <a:p>
            <a:pPr marL="305435" indent="-305435"/>
            <a:r>
              <a:rPr lang="en-US" sz="2000" b="1" dirty="0" smtClean="0">
                <a:latin typeface="Arial" panose="020B0604020202020204"/>
                <a:ea typeface="+mn-lt"/>
                <a:cs typeface="Arial" panose="020B0604020202020204"/>
              </a:rPr>
              <a:t>Proposed </a:t>
            </a:r>
            <a:r>
              <a:rPr lang="en-US" sz="2000" b="1" dirty="0">
                <a:latin typeface="Arial" panose="020B0604020202020204"/>
                <a:ea typeface="+mn-lt"/>
                <a:cs typeface="Arial" panose="020B0604020202020204"/>
              </a:rPr>
              <a:t>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t>
            </a:r>
            <a:r>
              <a:rPr lang="en-US" sz="2000" b="1" dirty="0" smtClean="0">
                <a:latin typeface="Arial" panose="020B0604020202020204"/>
                <a:ea typeface="+mn-lt"/>
                <a:cs typeface="+mn-lt"/>
              </a:rPr>
              <a:t>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endParaRPr lang="en-US" sz="2000"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panose="020B0604020202020204"/>
                <a:ea typeface="+mj-lt"/>
                <a:cs typeface="Arial" panose="020B0604020202020204"/>
              </a:rPr>
              <a:t>System  Approach</a:t>
            </a:r>
            <a:endParaRPr lang="en-US" sz="44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smtClean="0"/>
              <a:t>: </a:t>
            </a:r>
            <a:endParaRPr lang="en-IN" sz="1600" dirty="0" smtClean="0"/>
          </a:p>
          <a:p>
            <a:pPr lvl="1"/>
            <a:r>
              <a:rPr lang="en-IN" sz="1600" dirty="0" smtClean="0"/>
              <a:t>Understand </a:t>
            </a:r>
            <a:r>
              <a:rPr lang="en-IN" sz="1600" dirty="0"/>
              <a:t>requirements and review existing code</a:t>
            </a:r>
            <a:r>
              <a:rPr lang="en-IN" sz="1600" dirty="0" smtClean="0"/>
              <a:t>.</a:t>
            </a:r>
            <a:endParaRPr lang="en-IN" sz="1600" dirty="0" smtClean="0"/>
          </a:p>
          <a:p>
            <a:pPr lvl="1"/>
            <a:r>
              <a:rPr lang="en-US" sz="1600" dirty="0" smtClean="0"/>
              <a:t>I</a:t>
            </a:r>
            <a:r>
              <a:rPr lang="en-US" sz="1600" dirty="0"/>
              <a:t>dentify potential vulnerabilities and areas for improvement</a:t>
            </a:r>
            <a:endParaRPr lang="en-IN" sz="1600" dirty="0"/>
          </a:p>
          <a:p>
            <a:pPr marL="457200" indent="-457200">
              <a:buFont typeface="+mj-lt"/>
              <a:buAutoNum type="arabicPeriod"/>
            </a:pPr>
            <a:r>
              <a:rPr lang="en-IN" sz="1600" b="1" dirty="0"/>
              <a:t>Design</a:t>
            </a:r>
            <a:r>
              <a:rPr lang="en-IN" sz="1600" dirty="0"/>
              <a:t>: </a:t>
            </a:r>
            <a:endParaRPr lang="en-IN" sz="1600" dirty="0"/>
          </a:p>
          <a:p>
            <a:pPr lvl="1"/>
            <a:r>
              <a:rPr lang="en-US" sz="1600" dirty="0"/>
              <a:t>Define clear objectives for enhancing security and usability.</a:t>
            </a:r>
            <a:endParaRPr lang="en-US" sz="1600" dirty="0"/>
          </a:p>
          <a:p>
            <a:pPr lvl="1"/>
            <a:r>
              <a:rPr lang="en-US" sz="1600" dirty="0"/>
              <a:t>Plan architectural changes to mitigate vulnerabilities</a:t>
            </a:r>
            <a:endParaRPr lang="en-US" sz="1600" dirty="0"/>
          </a:p>
          <a:p>
            <a:pPr marL="457200" indent="-457200">
              <a:buFont typeface="+mj-lt"/>
              <a:buAutoNum type="arabicPeriod"/>
            </a:pPr>
            <a:r>
              <a:rPr lang="en-IN" sz="1600" b="1" dirty="0" smtClean="0"/>
              <a:t>Implementation</a:t>
            </a:r>
            <a:r>
              <a:rPr lang="en-IN" sz="1600" dirty="0"/>
              <a:t>: </a:t>
            </a:r>
            <a:endParaRPr lang="en-IN" sz="1600" dirty="0" smtClean="0"/>
          </a:p>
          <a:p>
            <a:pPr lvl="1"/>
            <a:r>
              <a:rPr lang="en-IN" sz="1600" dirty="0" smtClean="0"/>
              <a:t>Refactor </a:t>
            </a:r>
            <a:r>
              <a:rPr lang="en-IN" sz="1600" dirty="0"/>
              <a:t>code, optimize file operations.</a:t>
            </a:r>
            <a:endParaRPr lang="en-IN" sz="1600" dirty="0"/>
          </a:p>
          <a:p>
            <a:pPr marL="457200" indent="-457200">
              <a:buFont typeface="+mj-lt"/>
              <a:buAutoNum type="arabicPeriod"/>
            </a:pPr>
            <a:r>
              <a:rPr lang="en-IN" sz="1600" b="1" dirty="0"/>
              <a:t>Testing</a:t>
            </a:r>
            <a:r>
              <a:rPr lang="en-IN" sz="1600" dirty="0"/>
              <a:t>: </a:t>
            </a:r>
            <a:endParaRPr lang="en-IN" sz="1600" dirty="0" smtClean="0"/>
          </a:p>
          <a:p>
            <a:pPr lvl="1"/>
            <a:r>
              <a:rPr lang="en-IN" sz="1600" dirty="0" smtClean="0"/>
              <a:t>Perform </a:t>
            </a:r>
            <a:r>
              <a:rPr lang="en-IN" sz="1600" dirty="0"/>
              <a:t>compatibility and functionality testing.</a:t>
            </a:r>
            <a:endParaRPr lang="en-IN" sz="1600" dirty="0"/>
          </a:p>
          <a:p>
            <a:pPr marL="457200" indent="-457200">
              <a:buFont typeface="+mj-lt"/>
              <a:buAutoNum type="arabicPeriod"/>
            </a:pPr>
            <a:r>
              <a:rPr lang="en-IN" sz="1600" b="1" dirty="0"/>
              <a:t>Deployment</a:t>
            </a:r>
            <a:r>
              <a:rPr lang="en-IN" sz="1600" dirty="0"/>
              <a:t>: </a:t>
            </a:r>
            <a:endParaRPr lang="en-IN" sz="1600" dirty="0" smtClean="0"/>
          </a:p>
          <a:p>
            <a:pPr lvl="1"/>
            <a:r>
              <a:rPr lang="en-IN" sz="1600" dirty="0" smtClean="0"/>
              <a:t>Package </a:t>
            </a:r>
            <a:r>
              <a:rPr lang="en-IN" sz="1600" dirty="0"/>
              <a:t>code, provide clear instructions.</a:t>
            </a:r>
            <a:endParaRPr lang="en-IN" sz="1600" dirty="0"/>
          </a:p>
          <a:p>
            <a:pPr marL="457200" indent="-457200">
              <a:buFont typeface="+mj-lt"/>
              <a:buAutoNum type="arabicPeriod"/>
            </a:pPr>
            <a:r>
              <a:rPr lang="en-IN" sz="1600" b="1" dirty="0"/>
              <a:t>Maintenance</a:t>
            </a:r>
            <a:r>
              <a:rPr lang="en-IN" sz="1600" dirty="0"/>
              <a:t>: </a:t>
            </a:r>
            <a:endParaRPr lang="en-IN" sz="1600" dirty="0" smtClean="0"/>
          </a:p>
          <a:p>
            <a:pPr lvl="1"/>
            <a:r>
              <a:rPr lang="en-IN" sz="1600" dirty="0" smtClean="0"/>
              <a:t>Monitor </a:t>
            </a:r>
            <a:r>
              <a:rPr lang="en-IN" sz="1600" dirty="0"/>
              <a:t>feedback, address issues, and update code.</a:t>
            </a:r>
            <a:endParaRPr lang="en-IN"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02026"/>
            <a:ext cx="11029615" cy="5114014"/>
          </a:xfrm>
        </p:spPr>
        <p:txBody>
          <a:bodyPr numCol="2">
            <a:noAutofit/>
          </a:bodyPr>
          <a:lstStyle/>
          <a:p>
            <a:pPr marL="0" indent="0">
              <a:buNone/>
            </a:pPr>
            <a:r>
              <a:rPr lang="en-US" sz="1200" dirty="0" smtClean="0">
                <a:latin typeface="Arial" panose="020B0604020202020204" pitchFamily="34" charset="0"/>
                <a:cs typeface="Arial" panose="020B0604020202020204" pitchFamily="34" charset="0"/>
              </a:rPr>
              <a:t>	</a:t>
            </a:r>
            <a:r>
              <a:rPr lang="en-US" sz="2000" b="1" u="sng" dirty="0" smtClean="0">
                <a:latin typeface="Arial" panose="020B0604020202020204" pitchFamily="34" charset="0"/>
                <a:cs typeface="Arial" panose="020B0604020202020204" pitchFamily="34" charset="0"/>
              </a:rPr>
              <a:t>Algorithm</a:t>
            </a:r>
            <a:r>
              <a:rPr lang="en-US" sz="1800" b="1" dirty="0" smtClean="0">
                <a:latin typeface="Arial" panose="020B0604020202020204" pitchFamily="34" charset="0"/>
                <a:cs typeface="Arial" panose="020B0604020202020204" pitchFamily="34" charset="0"/>
              </a:rPr>
              <a:t>:</a:t>
            </a:r>
            <a:endParaRPr lang="en-US" sz="1800" b="1" dirty="0">
              <a:latin typeface="Arial" panose="020B0604020202020204" pitchFamily="34" charset="0"/>
              <a:cs typeface="Arial" panose="020B0604020202020204" pitchFamily="34" charset="0"/>
            </a:endParaRP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Initialize variables to store pressed keys, hold status, and key sequence.</a:t>
            </a: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smtClean="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Record pressed keys with "Pressed" label.</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If key held, record with "Held" label.</a:t>
            </a: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b="1" dirty="0" smtClean="0">
                <a:latin typeface="Arial" panose="020B0604020202020204" pitchFamily="34" charset="0"/>
                <a:cs typeface="Arial" panose="020B0604020202020204" pitchFamily="34" charset="0"/>
              </a:rPr>
              <a:t>Key Release Event:</a:t>
            </a:r>
            <a:endParaRPr lang="en-US" sz="14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Record </a:t>
            </a:r>
            <a:r>
              <a:rPr lang="en-US" dirty="0">
                <a:latin typeface="Arial" panose="020B0604020202020204" pitchFamily="34" charset="0"/>
                <a:cs typeface="Arial" panose="020B0604020202020204" pitchFamily="34" charset="0"/>
              </a:rPr>
              <a:t>pressed keys with "Pressed" label, if held, record with "Held" label, and generate JSON file..</a:t>
            </a: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Initialize keyboard listener, update UI, and manage button states.</a:t>
            </a: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sz="1400" b="1" dirty="0" smtClean="0">
                <a:latin typeface="Arial" panose="020B0604020202020204" pitchFamily="34" charset="0"/>
                <a:cs typeface="Arial" panose="020B0604020202020204" pitchFamily="34" charset="0"/>
              </a:rPr>
              <a:t>Stop </a:t>
            </a:r>
            <a:r>
              <a:rPr lang="en-US" sz="1400" b="1" dirty="0" err="1" smtClean="0">
                <a:latin typeface="Arial" panose="020B0604020202020204" pitchFamily="34" charset="0"/>
                <a:cs typeface="Arial" panose="020B0604020202020204" pitchFamily="34" charset="0"/>
              </a:rPr>
              <a:t>Keylogger</a:t>
            </a:r>
            <a:r>
              <a:rPr lang="en-US" sz="1400" b="1" dirty="0" smtClean="0">
                <a:latin typeface="Arial" panose="020B0604020202020204" pitchFamily="34" charset="0"/>
                <a:cs typeface="Arial" panose="020B0604020202020204" pitchFamily="34" charset="0"/>
              </a:rPr>
              <a:t> Function:</a:t>
            </a:r>
            <a:endParaRPr lang="en-US" sz="14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Stop </a:t>
            </a:r>
            <a:r>
              <a:rPr lang="en-US" dirty="0">
                <a:latin typeface="Arial" panose="020B0604020202020204" pitchFamily="34" charset="0"/>
                <a:cs typeface="Arial" panose="020B0604020202020204" pitchFamily="34" charset="0"/>
              </a:rPr>
              <a:t>keyboard </a:t>
            </a:r>
            <a:r>
              <a:rPr lang="en-US" dirty="0" smtClean="0">
                <a:latin typeface="Arial" panose="020B0604020202020204" pitchFamily="34" charset="0"/>
                <a:cs typeface="Arial" panose="020B0604020202020204" pitchFamily="34" charset="0"/>
              </a:rPr>
              <a:t>listener, Update </a:t>
            </a:r>
            <a:r>
              <a:rPr lang="en-US" dirty="0">
                <a:latin typeface="Arial" panose="020B0604020202020204" pitchFamily="34" charset="0"/>
                <a:cs typeface="Arial" panose="020B0604020202020204" pitchFamily="34" charset="0"/>
              </a:rPr>
              <a:t>UI to </a:t>
            </a:r>
            <a:r>
              <a:rPr lang="en-US" dirty="0" smtClean="0">
                <a:latin typeface="Arial" panose="020B0604020202020204" pitchFamily="34" charset="0"/>
                <a:cs typeface="Arial" panose="020B0604020202020204" pitchFamily="34" charset="0"/>
              </a:rPr>
              <a:t>indicate </a:t>
            </a:r>
            <a:r>
              <a:rPr lang="en-US" dirty="0">
                <a:latin typeface="Arial" panose="020B0604020202020204" pitchFamily="34" charset="0"/>
                <a:cs typeface="Arial" panose="020B0604020202020204" pitchFamily="34" charset="0"/>
              </a:rPr>
              <a:t>status.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Manage button </a:t>
            </a:r>
            <a:r>
              <a:rPr lang="en-US" dirty="0" smtClean="0">
                <a:latin typeface="Arial" panose="020B0604020202020204" pitchFamily="34" charset="0"/>
                <a:cs typeface="Arial" panose="020B0604020202020204" pitchFamily="34" charset="0"/>
              </a:rPr>
              <a:t>states.</a:t>
            </a:r>
            <a:endParaRPr lang="en-US" dirty="0" smtClean="0">
              <a:latin typeface="Arial" panose="020B0604020202020204" pitchFamily="34" charset="0"/>
              <a:cs typeface="Arial" panose="020B0604020202020204" pitchFamily="34" charset="0"/>
            </a:endParaRPr>
          </a:p>
          <a:p>
            <a:pPr marL="0" indent="0">
              <a:buNone/>
            </a:pPr>
            <a:endParaRPr lang="en-US" sz="2000" dirty="0" smtClean="0">
              <a:latin typeface="Arial" panose="020B0604020202020204" pitchFamily="34" charset="0"/>
              <a:cs typeface="Arial" panose="020B0604020202020204" pitchFamily="34" charset="0"/>
            </a:endParaRPr>
          </a:p>
          <a:p>
            <a:pPr marL="323850" lvl="1" indent="0">
              <a:buNone/>
            </a:pPr>
            <a:r>
              <a:rPr lang="en-US" sz="1800" b="1" u="sng" dirty="0" smtClean="0">
                <a:latin typeface="Arial" panose="020B0604020202020204" pitchFamily="34" charset="0"/>
                <a:cs typeface="Arial" panose="020B0604020202020204" pitchFamily="34" charset="0"/>
              </a:rPr>
              <a:t>Deployment:</a:t>
            </a:r>
            <a:endParaRPr lang="en-US" sz="1800" b="1" u="sng" dirty="0" smtClean="0">
              <a:latin typeface="Arial" panose="020B0604020202020204" pitchFamily="34" charset="0"/>
              <a:cs typeface="Arial" panose="020B0604020202020204" pitchFamily="34" charset="0"/>
            </a:endParaRPr>
          </a:p>
          <a:p>
            <a:pPr marL="457200" indent="-457200">
              <a:buFont typeface="+mj-lt"/>
              <a:buAutoNum type="arabicPeriod"/>
            </a:pPr>
            <a:r>
              <a:rPr lang="en-US" sz="1400" b="1" dirty="0" smtClean="0">
                <a:latin typeface="Arial" panose="020B0604020202020204" pitchFamily="34" charset="0"/>
                <a:cs typeface="Arial" panose="020B0604020202020204" pitchFamily="34" charset="0"/>
              </a:rPr>
              <a:t>Packaging:</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Bundle application and dependencies.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Include configuration files and documentation.</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Distribute via website, </a:t>
            </a:r>
            <a:r>
              <a:rPr lang="en-US" dirty="0" smtClean="0">
                <a:latin typeface="Arial" panose="020B0604020202020204" pitchFamily="34" charset="0"/>
                <a:cs typeface="Arial" panose="020B0604020202020204" pitchFamily="34" charset="0"/>
              </a:rPr>
              <a:t>repositories</a:t>
            </a:r>
            <a:r>
              <a:rPr lang="en-US" dirty="0">
                <a:latin typeface="Arial" panose="020B0604020202020204" pitchFamily="34" charset="0"/>
                <a:cs typeface="Arial" panose="020B0604020202020204" pitchFamily="34" charset="0"/>
              </a:rPr>
              <a:t>, or physical media.</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Provide clear installation instructions.</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Ensure compatibility across platforms.</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r>
              <a:rPr lang="en-US" sz="1400" b="1" dirty="0" smtClean="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Allow user customization of settings.</a:t>
            </a:r>
            <a:endParaRPr lang="en-US" dirty="0">
              <a:latin typeface="Arial" panose="020B0604020202020204" pitchFamily="34" charset="0"/>
              <a:cs typeface="Arial" panose="020B0604020202020204" pitchFamily="34" charset="0"/>
            </a:endParaRP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a:t>
            </a:r>
            <a:r>
              <a:rPr lang="en-US" sz="1400" b="1" dirty="0" smtClean="0">
                <a:latin typeface="Arial" panose="020B0604020202020204" pitchFamily="34" charset="0"/>
                <a:cs typeface="Arial" panose="020B0604020202020204" pitchFamily="34" charset="0"/>
              </a:rPr>
              <a:t>Considerations:</a:t>
            </a:r>
            <a:endParaRPr lang="en-US" sz="14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Implement </a:t>
            </a:r>
            <a:r>
              <a:rPr lang="en-US" dirty="0">
                <a:latin typeface="Arial" panose="020B0604020202020204" pitchFamily="34" charset="0"/>
                <a:cs typeface="Arial" panose="020B0604020202020204" pitchFamily="34" charset="0"/>
              </a:rPr>
              <a:t>measures to protect against unauthorized access.</a:t>
            </a:r>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Result</a:t>
            </a:r>
            <a:endParaRPr lang="en-US" dirty="0"/>
          </a:p>
        </p:txBody>
      </p:sp>
      <p:pic>
        <p:nvPicPr>
          <p:cNvPr id="6" name="Picture 5"/>
          <p:cNvPicPr>
            <a:picLocks noChangeAspect="1"/>
          </p:cNvPicPr>
          <p:nvPr/>
        </p:nvPicPr>
        <p:blipFill>
          <a:blip r:embed="rId1"/>
          <a:stretch>
            <a:fillRect/>
          </a:stretch>
        </p:blipFill>
        <p:spPr>
          <a:xfrm>
            <a:off x="1695425" y="1437354"/>
            <a:ext cx="8545118" cy="319132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smtClean="0"/>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smtClean="0"/>
              <a:t>Key_log.txt</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Conclusion</a:t>
            </a:r>
            <a:endParaRPr lang="en-US" dirty="0"/>
          </a:p>
        </p:txBody>
      </p:sp>
      <p:sp>
        <p:nvSpPr>
          <p:cNvPr id="2" name="Content Placeholder 1"/>
          <p:cNvSpPr>
            <a:spLocks noGrp="1"/>
          </p:cNvSpPr>
          <p:nvPr>
            <p:ph idx="1"/>
          </p:nvPr>
        </p:nvSpPr>
        <p:spPr>
          <a:xfrm>
            <a:off x="581192" y="1302026"/>
            <a:ext cx="11029615" cy="4897606"/>
          </a:xfrm>
        </p:spPr>
        <p:txBody>
          <a:bodyPr>
            <a:normAutofit fontScale="92500" lnSpcReduction="10000"/>
          </a:bodyPr>
          <a:lstStyle/>
          <a:p>
            <a:r>
              <a:rPr lang="en-US" b="1" dirty="0" smtClean="0">
                <a:latin typeface="Arial" panose="020B0604020202020204" pitchFamily="34" charset="0"/>
                <a:cs typeface="Arial" panose="020B0604020202020204" pitchFamily="34" charset="0"/>
              </a:rPr>
              <a:t>Double-edged </a:t>
            </a:r>
            <a:r>
              <a:rPr lang="en-US" b="1" dirty="0">
                <a:latin typeface="Arial" panose="020B0604020202020204" pitchFamily="34" charset="0"/>
                <a:cs typeface="Arial" panose="020B0604020202020204" pitchFamily="34" charset="0"/>
              </a:rPr>
              <a:t>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Evolving </a:t>
            </a:r>
            <a:r>
              <a:rPr lang="en-US" b="1" dirty="0">
                <a:latin typeface="Arial" panose="020B0604020202020204" pitchFamily="34" charset="0"/>
                <a:cs typeface="Arial" panose="020B0604020202020204" pitchFamily="34" charset="0"/>
              </a:rPr>
              <a:t>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t>
            </a:r>
            <a:r>
              <a:rPr lang="en-US" dirty="0" smtClean="0">
                <a:latin typeface="Arial" panose="020B0604020202020204" pitchFamily="34" charset="0"/>
                <a:cs typeface="Arial" panose="020B0604020202020204" pitchFamily="34" charset="0"/>
              </a:rPr>
              <a:t>Advancements </a:t>
            </a:r>
            <a:r>
              <a:rPr lang="en-US" dirty="0">
                <a:latin typeface="Arial" panose="020B0604020202020204" pitchFamily="34" charset="0"/>
                <a:cs typeface="Arial" panose="020B0604020202020204" pitchFamily="34" charset="0"/>
              </a:rPr>
              <a:t>in: </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Malware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r>
              <a:rPr lang="en-US" sz="1600" dirty="0" smtClean="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Hardware</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Integration into hardware like keyboards could make them virtually undetectable.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Cloud </a:t>
            </a:r>
            <a:r>
              <a:rPr lang="en-US" sz="1600" b="1" dirty="0">
                <a:latin typeface="Arial" panose="020B0604020202020204" pitchFamily="34" charset="0"/>
                <a:cs typeface="Arial" panose="020B0604020202020204" pitchFamily="34" charset="0"/>
              </a:rPr>
              <a:t>Storage:</a:t>
            </a:r>
            <a:r>
              <a:rPr lang="en-US" sz="1600" dirty="0">
                <a:latin typeface="Arial" panose="020B0604020202020204" pitchFamily="34" charset="0"/>
                <a:cs typeface="Arial" panose="020B0604020202020204" pitchFamily="34" charset="0"/>
              </a:rPr>
              <a:t> Cloud-based storage of keystrokes might create new privacy vulnerabilities.</a:t>
            </a:r>
            <a:endParaRPr lang="en-US" sz="1600"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Legal </a:t>
            </a:r>
            <a:r>
              <a:rPr lang="en-US" b="1" dirty="0">
                <a:latin typeface="Arial" panose="020B0604020202020204" pitchFamily="34" charset="0"/>
                <a:cs typeface="Arial" panose="020B0604020202020204" pitchFamily="34" charset="0"/>
              </a:rPr>
              <a:t>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endParaRPr lang="en-US"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Future </a:t>
            </a:r>
            <a:r>
              <a:rPr lang="en-US" b="1" dirty="0">
                <a:latin typeface="Arial" panose="020B0604020202020204" pitchFamily="34" charset="0"/>
                <a:cs typeface="Arial" panose="020B0604020202020204" pitchFamily="34" charset="0"/>
              </a:rPr>
              <a:t>Focus:</a:t>
            </a:r>
            <a:r>
              <a:rPr lang="en-US" dirty="0">
                <a:latin typeface="Arial" panose="020B0604020202020204" pitchFamily="34" charset="0"/>
                <a:cs typeface="Arial" panose="020B0604020202020204" pitchFamily="34" charset="0"/>
              </a:rPr>
              <a:t> Striking a balance is crucial: </a:t>
            </a:r>
            <a:r>
              <a:rPr lang="en-US" dirty="0" smtClean="0">
                <a:latin typeface="Arial" panose="020B0604020202020204" pitchFamily="34" charset="0"/>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Ethical </a:t>
            </a:r>
            <a:r>
              <a:rPr lang="en-US" sz="1600" b="1" dirty="0">
                <a:latin typeface="Arial" panose="020B0604020202020204" pitchFamily="34" charset="0"/>
                <a:cs typeface="Arial" panose="020B0604020202020204" pitchFamily="34" charset="0"/>
              </a:rPr>
              <a:t>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r>
              <a:rPr lang="en-US" sz="1600" dirty="0" smtClean="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Robust </a:t>
            </a:r>
            <a:r>
              <a:rPr lang="en-US" sz="1600" b="1" dirty="0">
                <a:latin typeface="Arial" panose="020B0604020202020204" pitchFamily="34" charset="0"/>
                <a:cs typeface="Arial" panose="020B0604020202020204" pitchFamily="34" charset="0"/>
              </a:rPr>
              <a:t>Security:</a:t>
            </a:r>
            <a:r>
              <a:rPr lang="en-US" sz="1600" dirty="0">
                <a:latin typeface="Arial" panose="020B0604020202020204" pitchFamily="34" charset="0"/>
                <a:cs typeface="Arial" panose="020B0604020202020204" pitchFamily="34" charset="0"/>
              </a:rPr>
              <a:t> Implement strong security measures to protect captured data. </a:t>
            </a:r>
            <a:r>
              <a:rPr lang="en-US" sz="1600" dirty="0" smtClean="0">
                <a:latin typeface="Arial" panose="020B0604020202020204" pitchFamily="34" charset="0"/>
                <a:cs typeface="Arial" panose="020B0604020202020204" pitchFamily="34" charset="0"/>
              </a:rPr>
              <a:t> </a:t>
            </a:r>
            <a:endParaRPr lang="en-US" sz="1600" dirty="0" smtClean="0">
              <a:latin typeface="Arial" panose="020B0604020202020204" pitchFamily="34" charset="0"/>
              <a:cs typeface="Arial" panose="020B0604020202020204" pitchFamily="34" charset="0"/>
            </a:endParaRPr>
          </a:p>
          <a:p>
            <a:pPr lvl="1"/>
            <a:r>
              <a:rPr lang="en-US" sz="1600" b="1" dirty="0" smtClean="0">
                <a:latin typeface="Arial" panose="020B0604020202020204" pitchFamily="34" charset="0"/>
                <a:cs typeface="Arial" panose="020B0604020202020204" pitchFamily="34" charset="0"/>
              </a:rPr>
              <a:t>User </a:t>
            </a:r>
            <a:r>
              <a:rPr lang="en-US" sz="1600" b="1" dirty="0">
                <a:latin typeface="Arial" panose="020B0604020202020204" pitchFamily="34" charset="0"/>
                <a:cs typeface="Arial" panose="020B0604020202020204" pitchFamily="34" charset="0"/>
              </a:rPr>
              <a:t>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Public </a:t>
            </a:r>
            <a:r>
              <a:rPr lang="en-US" b="1" dirty="0">
                <a:latin typeface="Arial" panose="020B0604020202020204" pitchFamily="34" charset="0"/>
                <a:cs typeface="Arial" panose="020B0604020202020204" pitchFamily="34" charset="0"/>
              </a:rPr>
              <a:t>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endParaRPr lang="en-US" sz="16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Cloud-based logging could pose new privacy challenges.</a:t>
            </a:r>
            <a:endParaRPr lang="en-US" sz="16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Emphasis on transparency and user consent will rise.</a:t>
            </a:r>
            <a:endParaRPr lang="en-US" sz="16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endParaRPr lang="en-US" sz="1600" dirty="0">
              <a:latin typeface="Arial" panose="020B0604020202020204" pitchFamily="34" charset="0"/>
              <a:cs typeface="Arial" panose="020B0604020202020204" pitchFamily="34" charset="0"/>
            </a:endParaRPr>
          </a:p>
        </p:txBody>
      </p:sp>
      <p:sp>
        <p:nvSpPr>
          <p:cNvPr id="5" name="Title 4"/>
          <p:cNvSpPr txBox="1"/>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a:cs typeface="Arial" panose="020B0604020202020204"/>
              </a:rPr>
              <a:t>Future scope</a:t>
            </a:r>
            <a:endParaRPr lang="en-US" sz="4000" b="1" dirty="0">
              <a:solidFill>
                <a:schemeClr val="accent1"/>
              </a:solidFill>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5319</Words>
  <Application>WPS Presentation</Application>
  <PresentationFormat>Widescreen</PresentationFormat>
  <Paragraphs>130</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bhuva</cp:lastModifiedBy>
  <cp:revision>32</cp:revision>
  <dcterms:created xsi:type="dcterms:W3CDTF">2021-05-26T16:50:00Z</dcterms:created>
  <dcterms:modified xsi:type="dcterms:W3CDTF">2024-04-05T04:57:20Z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E16CC10D28124AE29BD2D0944DE135CD_12</vt:lpwstr>
  </property>
  <property fmtid="{D5CDD505-2E9C-101B-9397-08002B2CF9AE}" pid="4" name="KSOProductBuildVer">
    <vt:lpwstr>1033-12.2.0.13472</vt:lpwstr>
  </property>
</Properties>
</file>