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60" r:id="rId6"/>
    <p:sldId id="261" r:id="rId7"/>
    <p:sldId id="262" r:id="rId8"/>
    <p:sldId id="268" r:id="rId9"/>
    <p:sldId id="263" r:id="rId10"/>
    <p:sldId id="269"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documentation.html" TargetMode="External" /><Relationship Id="rId2" Type="http://schemas.openxmlformats.org/officeDocument/2006/relationships/hyperlink" Target="https://pandas.pydata.org/docs/" TargetMode="External" /><Relationship Id="rId1" Type="http://schemas.openxmlformats.org/officeDocument/2006/relationships/slideLayout" Target="../slideLayouts/slideLayout4.xml" /><Relationship Id="rId4" Type="http://schemas.openxmlformats.org/officeDocument/2006/relationships/hyperlink" Target="https://matplotlib.org/stable/contents.html"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043225"/>
            <a:ext cx="61722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MOVIE RATING ANALYSIS</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2932884"/>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err="1">
                <a:solidFill>
                  <a:srgbClr val="1382AC"/>
                </a:solidFill>
                <a:latin typeface="Arial"/>
                <a:cs typeface="Arial"/>
              </a:rPr>
              <a:t>Bhuvana</a:t>
            </a:r>
            <a:r>
              <a:rPr lang="en-US" sz="2000" b="1" spc="10" dirty="0">
                <a:solidFill>
                  <a:srgbClr val="1382AC"/>
                </a:solidFill>
                <a:latin typeface="Arial"/>
                <a:cs typeface="Arial"/>
              </a:rPr>
              <a:t> Rani N </a:t>
            </a:r>
            <a:r>
              <a:rPr lang="en-US" sz="2000" b="1" dirty="0">
                <a:solidFill>
                  <a:srgbClr val="1382AC"/>
                </a:solidFill>
                <a:latin typeface="Arial"/>
                <a:cs typeface="Arial"/>
              </a:rPr>
              <a:t>–</a:t>
            </a:r>
            <a:r>
              <a:rPr lang="en-US" sz="2000" b="1" spc="-25" dirty="0" err="1">
                <a:solidFill>
                  <a:srgbClr val="1382AC"/>
                </a:solidFill>
                <a:latin typeface="Arial"/>
                <a:cs typeface="Arial"/>
              </a:rPr>
              <a:t>ACTech</a:t>
            </a:r>
            <a:r>
              <a:rPr lang="en-US" sz="2000" b="1" spc="-25" dirty="0">
                <a:solidFill>
                  <a:srgbClr val="1382AC"/>
                </a:solidFill>
                <a:latin typeface="Arial"/>
                <a:cs typeface="Arial"/>
              </a:rPr>
              <a:t>, Anna University</a:t>
            </a:r>
            <a:r>
              <a:rPr sz="2000" b="1" dirty="0">
                <a:solidFill>
                  <a:srgbClr val="1382AC"/>
                </a:solidFill>
                <a:latin typeface="Arial"/>
                <a:cs typeface="Arial"/>
              </a:rPr>
              <a:t>-</a:t>
            </a:r>
            <a:r>
              <a:rPr lang="en-US" sz="2000" b="1" spc="-25" dirty="0">
                <a:solidFill>
                  <a:srgbClr val="1382AC"/>
                </a:solidFill>
                <a:latin typeface="Arial"/>
                <a:cs typeface="Arial"/>
              </a:rPr>
              <a:t>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AD67E7-2898-E577-C5CC-633E3956B484}"/>
              </a:ext>
            </a:extLst>
          </p:cNvPr>
          <p:cNvSpPr txBox="1">
            <a:spLocks/>
          </p:cNvSpPr>
          <p:nvPr/>
        </p:nvSpPr>
        <p:spPr>
          <a:xfrm>
            <a:off x="660400" y="2438400"/>
            <a:ext cx="3304540" cy="529590"/>
          </a:xfrm>
          <a:prstGeom prst="rect">
            <a:avLst/>
          </a:prstGeom>
        </p:spPr>
        <p:txBody>
          <a:bodyPr vert="horz" wrap="square" lIns="0" tIns="13335" rIns="0" bIns="0" rtlCol="0">
            <a:spAutoFit/>
          </a:bodyPr>
          <a:lstStyle>
            <a:lvl1pPr>
              <a:defRPr sz="2750" b="1" i="0">
                <a:solidFill>
                  <a:srgbClr val="001F5F"/>
                </a:solidFill>
                <a:latin typeface="Arial"/>
                <a:ea typeface="+mj-ea"/>
                <a:cs typeface="Arial"/>
              </a:defRPr>
            </a:lvl1pPr>
          </a:lstStyle>
          <a:p>
            <a:pPr marL="12700">
              <a:spcBef>
                <a:spcPts val="105"/>
              </a:spcBef>
            </a:pPr>
            <a:r>
              <a:rPr lang="en-US" sz="3300" kern="0" spc="5" dirty="0">
                <a:solidFill>
                  <a:srgbClr val="1CACE3"/>
                </a:solidFill>
              </a:rPr>
              <a:t>FUTURE</a:t>
            </a:r>
            <a:r>
              <a:rPr lang="en-US" sz="3300" kern="0" spc="-110" dirty="0">
                <a:solidFill>
                  <a:srgbClr val="1CACE3"/>
                </a:solidFill>
              </a:rPr>
              <a:t> </a:t>
            </a:r>
            <a:r>
              <a:rPr lang="en-US" sz="3300" kern="0" spc="-15" dirty="0">
                <a:solidFill>
                  <a:srgbClr val="1CACE3"/>
                </a:solidFill>
              </a:rPr>
              <a:t>SCOPE</a:t>
            </a:r>
            <a:endParaRPr lang="en-US" sz="3300" kern="0" dirty="0"/>
          </a:p>
        </p:txBody>
      </p:sp>
      <p:sp>
        <p:nvSpPr>
          <p:cNvPr id="5" name="object 3">
            <a:extLst>
              <a:ext uri="{FF2B5EF4-FFF2-40B4-BE49-F238E27FC236}">
                <a16:creationId xmlns:a16="http://schemas.microsoft.com/office/drawing/2014/main" id="{8D426B55-5BD4-3B87-124A-8438AD1ED626}"/>
              </a:ext>
            </a:extLst>
          </p:cNvPr>
          <p:cNvSpPr txBox="1"/>
          <p:nvPr/>
        </p:nvSpPr>
        <p:spPr>
          <a:xfrm>
            <a:off x="660400" y="2933473"/>
            <a:ext cx="11093734" cy="1052917"/>
          </a:xfrm>
          <a:prstGeom prst="rect">
            <a:avLst/>
          </a:prstGeom>
        </p:spPr>
        <p:txBody>
          <a:bodyPr vert="horz" wrap="square" lIns="0" tIns="184785" rIns="0" bIns="0" rtlCol="0">
            <a:spAutoFit/>
          </a:bodyPr>
          <a:lstStyle/>
          <a:p>
            <a:pPr marL="12065">
              <a:lnSpc>
                <a:spcPct val="150000"/>
              </a:lnSpc>
              <a:spcBef>
                <a:spcPts val="1455"/>
              </a:spcBef>
              <a:buClr>
                <a:srgbClr val="1CACE3"/>
              </a:buClr>
              <a:buSzPct val="92500"/>
              <a:tabLst>
                <a:tab pos="317500" algn="l"/>
                <a:tab pos="318135" algn="l"/>
              </a:tabLst>
            </a:pPr>
            <a:r>
              <a:rPr lang="en-US" sz="2000" dirty="0">
                <a:latin typeface="Arial"/>
                <a:cs typeface="Arial"/>
              </a:rPr>
              <a:t>Future enhancements could include sentiment analysis of user reviews, incorporating demographic data, and developing predictive models for box office success.</a:t>
            </a:r>
          </a:p>
        </p:txBody>
      </p:sp>
    </p:spTree>
    <p:extLst>
      <p:ext uri="{BB962C8B-B14F-4D97-AF65-F5344CB8AC3E}">
        <p14:creationId xmlns:p14="http://schemas.microsoft.com/office/powerpoint/2010/main" val="255595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789182"/>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object 3">
            <a:extLst>
              <a:ext uri="{FF2B5EF4-FFF2-40B4-BE49-F238E27FC236}">
                <a16:creationId xmlns:a16="http://schemas.microsoft.com/office/drawing/2014/main" id="{F2531F71-4563-5CE5-8EFE-885C86B218CD}"/>
              </a:ext>
            </a:extLst>
          </p:cNvPr>
          <p:cNvSpPr txBox="1"/>
          <p:nvPr/>
        </p:nvSpPr>
        <p:spPr>
          <a:xfrm>
            <a:off x="660400" y="1600200"/>
            <a:ext cx="11093734" cy="1994777"/>
          </a:xfrm>
          <a:prstGeom prst="rect">
            <a:avLst/>
          </a:prstGeom>
        </p:spPr>
        <p:txBody>
          <a:bodyPr vert="horz" wrap="square" lIns="0" tIns="184785" rIns="0" bIns="0" rtlCol="0">
            <a:spAutoFit/>
          </a:bodyPr>
          <a:lstStyle/>
          <a:p>
            <a:pPr marL="12065">
              <a:lnSpc>
                <a:spcPct val="100000"/>
              </a:lnSpc>
              <a:spcBef>
                <a:spcPts val="1455"/>
              </a:spcBef>
              <a:buClr>
                <a:srgbClr val="1CACE3"/>
              </a:buClr>
              <a:buSzPct val="92500"/>
              <a:tabLst>
                <a:tab pos="317500" algn="l"/>
                <a:tab pos="318135" algn="l"/>
              </a:tabLst>
            </a:pPr>
            <a:r>
              <a:rPr lang="en-US" sz="2000" dirty="0">
                <a:latin typeface="Arial"/>
                <a:cs typeface="Arial"/>
              </a:rPr>
              <a:t>Pandas Documentation: </a:t>
            </a:r>
            <a:r>
              <a:rPr lang="en-US" sz="2000" dirty="0">
                <a:latin typeface="Arial"/>
                <a:cs typeface="Arial"/>
                <a:hlinkClick r:id="rId2"/>
              </a:rPr>
              <a:t>https://pandas.pydata.org/docs/</a:t>
            </a:r>
            <a:endParaRPr lang="en-US" sz="2000" dirty="0">
              <a:latin typeface="Arial"/>
              <a:cs typeface="Arial"/>
            </a:endParaRPr>
          </a:p>
          <a:p>
            <a:pPr marL="12065">
              <a:lnSpc>
                <a:spcPct val="100000"/>
              </a:lnSpc>
              <a:spcBef>
                <a:spcPts val="1455"/>
              </a:spcBef>
              <a:buClr>
                <a:srgbClr val="1CACE3"/>
              </a:buClr>
              <a:buSzPct val="92500"/>
              <a:tabLst>
                <a:tab pos="317500" algn="l"/>
                <a:tab pos="318135" algn="l"/>
              </a:tabLst>
            </a:pPr>
            <a:r>
              <a:rPr lang="en-US" sz="2000" dirty="0">
                <a:latin typeface="Arial"/>
                <a:cs typeface="Arial"/>
              </a:rPr>
              <a:t>Scikit-learn Documentation: </a:t>
            </a:r>
            <a:r>
              <a:rPr lang="en-US" sz="2000" dirty="0">
                <a:latin typeface="Arial"/>
                <a:cs typeface="Arial"/>
                <a:hlinkClick r:id="rId3"/>
              </a:rPr>
              <a:t>https://scikit-learn.org/stable/documentation.html</a:t>
            </a:r>
            <a:endParaRPr lang="en-US" sz="2000" dirty="0">
              <a:latin typeface="Arial"/>
              <a:cs typeface="Arial"/>
            </a:endParaRPr>
          </a:p>
          <a:p>
            <a:pPr marL="12065">
              <a:lnSpc>
                <a:spcPct val="100000"/>
              </a:lnSpc>
              <a:spcBef>
                <a:spcPts val="1455"/>
              </a:spcBef>
              <a:buClr>
                <a:srgbClr val="1CACE3"/>
              </a:buClr>
              <a:buSzPct val="92500"/>
              <a:tabLst>
                <a:tab pos="317500" algn="l"/>
                <a:tab pos="318135" algn="l"/>
              </a:tabLst>
            </a:pPr>
            <a:r>
              <a:rPr lang="en-US" sz="2000" dirty="0">
                <a:latin typeface="Arial"/>
                <a:cs typeface="Arial"/>
              </a:rPr>
              <a:t>Matplotlib Documentation: </a:t>
            </a:r>
            <a:r>
              <a:rPr lang="en-US" sz="2000" dirty="0">
                <a:latin typeface="Arial"/>
                <a:cs typeface="Arial"/>
                <a:hlinkClick r:id="rId4"/>
              </a:rPr>
              <a:t>https://matplotlib.org/stable/contents.html</a:t>
            </a:r>
            <a:endParaRPr lang="en-US" sz="2000" dirty="0">
              <a:latin typeface="Arial"/>
              <a:cs typeface="Arial"/>
            </a:endParaRPr>
          </a:p>
          <a:p>
            <a:pPr marL="12065">
              <a:lnSpc>
                <a:spcPct val="100000"/>
              </a:lnSpc>
              <a:spcBef>
                <a:spcPts val="1455"/>
              </a:spcBef>
              <a:buClr>
                <a:srgbClr val="1CACE3"/>
              </a:buClr>
              <a:buSzPct val="92500"/>
              <a:tabLst>
                <a:tab pos="317500" algn="l"/>
                <a:tab pos="318135" algn="l"/>
              </a:tabLst>
            </a:pPr>
            <a:endParaRPr lang="en-US" sz="20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a:t>
            </a:r>
            <a:r>
              <a:rPr lang="en-US" spc="30" dirty="0"/>
              <a:t>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654" y="2133600"/>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a:extLst>
              <a:ext uri="{FF2B5EF4-FFF2-40B4-BE49-F238E27FC236}">
                <a16:creationId xmlns:a16="http://schemas.microsoft.com/office/drawing/2014/main" id="{2761C5A4-CE86-3A1D-BB32-CD8708178139}"/>
              </a:ext>
            </a:extLst>
          </p:cNvPr>
          <p:cNvSpPr txBox="1"/>
          <p:nvPr/>
        </p:nvSpPr>
        <p:spPr>
          <a:xfrm>
            <a:off x="533400" y="2789944"/>
            <a:ext cx="10541000" cy="95866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The problem is to analyze movie ratings to understand audience preferences and trends, helping stakeholders make informed decisions in the film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D1880AF-6620-8187-AC43-AC715F2E58C3}"/>
              </a:ext>
            </a:extLst>
          </p:cNvPr>
          <p:cNvSpPr txBox="1">
            <a:spLocks/>
          </p:cNvSpPr>
          <p:nvPr/>
        </p:nvSpPr>
        <p:spPr>
          <a:xfrm>
            <a:off x="628555" y="2057400"/>
            <a:ext cx="5643245" cy="63246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pPr>
            <a:r>
              <a:rPr lang="en-US" sz="3950" kern="0" spc="-5" dirty="0">
                <a:solidFill>
                  <a:srgbClr val="1CACE3"/>
                </a:solidFill>
              </a:rPr>
              <a:t>PROPOSED</a:t>
            </a:r>
            <a:r>
              <a:rPr lang="en-US" sz="3950" kern="0" spc="254" dirty="0">
                <a:solidFill>
                  <a:srgbClr val="1CACE3"/>
                </a:solidFill>
              </a:rPr>
              <a:t> </a:t>
            </a:r>
            <a:r>
              <a:rPr lang="en-US" sz="3950" kern="0" dirty="0">
                <a:solidFill>
                  <a:srgbClr val="1CACE3"/>
                </a:solidFill>
              </a:rPr>
              <a:t>SOLUTION</a:t>
            </a:r>
            <a:endParaRPr lang="en-US" sz="3950" kern="0" dirty="0"/>
          </a:p>
        </p:txBody>
      </p:sp>
      <p:sp>
        <p:nvSpPr>
          <p:cNvPr id="5" name="TextBox 4">
            <a:extLst>
              <a:ext uri="{FF2B5EF4-FFF2-40B4-BE49-F238E27FC236}">
                <a16:creationId xmlns:a16="http://schemas.microsoft.com/office/drawing/2014/main" id="{C4321B9A-5323-A482-E658-C75248AEE54D}"/>
              </a:ext>
            </a:extLst>
          </p:cNvPr>
          <p:cNvSpPr txBox="1"/>
          <p:nvPr/>
        </p:nvSpPr>
        <p:spPr>
          <a:xfrm>
            <a:off x="533400" y="2747816"/>
            <a:ext cx="10541000" cy="1420325"/>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The proposed system involves collecting movie rating data from various sources such as IMDb, Rotten Tomatoes, and Metacritic. Then, employing data science techniques to analyze and visualize the data to derive meaningful insights.</a:t>
            </a:r>
          </a:p>
        </p:txBody>
      </p:sp>
    </p:spTree>
    <p:extLst>
      <p:ext uri="{BB962C8B-B14F-4D97-AF65-F5344CB8AC3E}">
        <p14:creationId xmlns:p14="http://schemas.microsoft.com/office/powerpoint/2010/main" val="57186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object 3">
            <a:extLst>
              <a:ext uri="{FF2B5EF4-FFF2-40B4-BE49-F238E27FC236}">
                <a16:creationId xmlns:a16="http://schemas.microsoft.com/office/drawing/2014/main" id="{6C549599-D3C5-4307-5941-1D39575265D6}"/>
              </a:ext>
            </a:extLst>
          </p:cNvPr>
          <p:cNvSpPr txBox="1"/>
          <p:nvPr/>
        </p:nvSpPr>
        <p:spPr>
          <a:xfrm>
            <a:off x="533400" y="1129665"/>
            <a:ext cx="11201400" cy="4918654"/>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Collection: Gather movie rating data from multiple platforms.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Preprocessing: Clean and preprocess the data to handle missing values and inconsistencies.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Exploratory Data Analysis (EDA): Explore the data to understand distributions, correlations, and trends.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Feature Engineering: Extract relevant features from the data to improve model performance.</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Model Development: Employ machine learning algorithms or statistical models to predict movie ratings or identify patterns.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Evaluation: Evaluate the performance of the developed models using appropriate metrics.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Visualization: Visualize the results and insights for easy interpretation.</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Deployment: Deploy the model in a user-friendly interface for stakeholders to access.</a:t>
            </a: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object 3">
            <a:extLst>
              <a:ext uri="{FF2B5EF4-FFF2-40B4-BE49-F238E27FC236}">
                <a16:creationId xmlns:a16="http://schemas.microsoft.com/office/drawing/2014/main" id="{0A45F43F-9F1D-D83C-9F70-8C337485EC33}"/>
              </a:ext>
            </a:extLst>
          </p:cNvPr>
          <p:cNvSpPr txBox="1"/>
          <p:nvPr/>
        </p:nvSpPr>
        <p:spPr>
          <a:xfrm>
            <a:off x="641066" y="1187767"/>
            <a:ext cx="11093734" cy="4841710"/>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Collection: Utilize web scraping techniques to gather data from IMDb, Rotten Tomatoes, and Metacritic.</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Preprocessing: Handle missing values, remove duplicates, and standardize the data format.</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EDA: Visualize distributions of ratings, genres, release years, etc., to identify patterns and trends.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Feature Engineering: Create new features such as average rating, genre popularity, director influence, etc.</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Model Development: Employ regression, classification, or clustering algorithms based on the specific task. Examples include linear regression, random forest, or k-means clustering.</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Evaluation: Use metrics like mean squared error (MSE), accuracy, or silhouette score to evaluate model performance.</a:t>
            </a:r>
            <a:endParaRPr sz="20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A4968B1-7DAC-BC77-6E89-7D8327F525A1}"/>
              </a:ext>
            </a:extLst>
          </p:cNvPr>
          <p:cNvSpPr txBox="1"/>
          <p:nvPr/>
        </p:nvSpPr>
        <p:spPr>
          <a:xfrm>
            <a:off x="549133" y="1447800"/>
            <a:ext cx="11093734" cy="1302280"/>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Visualization: Utilize libraries like Matplotlib or Seaborn to create informative visualizations.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Deployment: Create a web application or dashboard using Flask or </a:t>
            </a:r>
            <a:r>
              <a:rPr lang="en-US" sz="2000" dirty="0" err="1">
                <a:latin typeface="Arial"/>
                <a:cs typeface="Arial"/>
              </a:rPr>
              <a:t>Streamlit</a:t>
            </a:r>
            <a:r>
              <a:rPr lang="en-US" sz="2000" dirty="0">
                <a:latin typeface="Arial"/>
                <a:cs typeface="Arial"/>
              </a:rPr>
              <a:t> to present the findings to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737" y="2133600"/>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
        <p:nvSpPr>
          <p:cNvPr id="4" name="object 3">
            <a:extLst>
              <a:ext uri="{FF2B5EF4-FFF2-40B4-BE49-F238E27FC236}">
                <a16:creationId xmlns:a16="http://schemas.microsoft.com/office/drawing/2014/main" id="{04BE13A2-341E-7468-12F8-CC6D8A043954}"/>
              </a:ext>
            </a:extLst>
          </p:cNvPr>
          <p:cNvSpPr txBox="1"/>
          <p:nvPr/>
        </p:nvSpPr>
        <p:spPr>
          <a:xfrm>
            <a:off x="610737" y="2766060"/>
            <a:ext cx="11093734" cy="1052917"/>
          </a:xfrm>
          <a:prstGeom prst="rect">
            <a:avLst/>
          </a:prstGeom>
        </p:spPr>
        <p:txBody>
          <a:bodyPr vert="horz" wrap="square" lIns="0" tIns="184785" rIns="0" bIns="0" rtlCol="0">
            <a:spAutoFit/>
          </a:bodyPr>
          <a:lstStyle/>
          <a:p>
            <a:pPr marL="12065">
              <a:lnSpc>
                <a:spcPct val="150000"/>
              </a:lnSpc>
              <a:spcBef>
                <a:spcPts val="1455"/>
              </a:spcBef>
              <a:buClr>
                <a:srgbClr val="1CACE3"/>
              </a:buClr>
              <a:buSzPct val="92500"/>
              <a:tabLst>
                <a:tab pos="317500" algn="l"/>
                <a:tab pos="318135" algn="l"/>
              </a:tabLst>
            </a:pPr>
            <a:r>
              <a:rPr lang="en-US" sz="2000" dirty="0">
                <a:latin typeface="Arial"/>
                <a:cs typeface="Arial"/>
              </a:rPr>
              <a:t>The analysis reveals insights into audience preferences, popular genres, influential directors, and factors affecting movie ratings.</a:t>
            </a:r>
          </a:p>
        </p:txBody>
      </p:sp>
    </p:spTree>
    <p:extLst>
      <p:ext uri="{BB962C8B-B14F-4D97-AF65-F5344CB8AC3E}">
        <p14:creationId xmlns:p14="http://schemas.microsoft.com/office/powerpoint/2010/main" val="25033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2110740"/>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dirty="0"/>
          </a:p>
        </p:txBody>
      </p:sp>
      <p:sp>
        <p:nvSpPr>
          <p:cNvPr id="3" name="object 3">
            <a:extLst>
              <a:ext uri="{FF2B5EF4-FFF2-40B4-BE49-F238E27FC236}">
                <a16:creationId xmlns:a16="http://schemas.microsoft.com/office/drawing/2014/main" id="{FD1AA6F3-F9E0-8DD8-CBB6-695833EEA5CE}"/>
              </a:ext>
            </a:extLst>
          </p:cNvPr>
          <p:cNvSpPr txBox="1"/>
          <p:nvPr/>
        </p:nvSpPr>
        <p:spPr>
          <a:xfrm>
            <a:off x="660400" y="2743200"/>
            <a:ext cx="10998200" cy="1052917"/>
          </a:xfrm>
          <a:prstGeom prst="rect">
            <a:avLst/>
          </a:prstGeom>
        </p:spPr>
        <p:txBody>
          <a:bodyPr vert="horz" wrap="square" lIns="0" tIns="184785" rIns="0" bIns="0" rtlCol="0">
            <a:spAutoFit/>
          </a:bodyPr>
          <a:lstStyle/>
          <a:p>
            <a:pPr marL="12065">
              <a:lnSpc>
                <a:spcPct val="150000"/>
              </a:lnSpc>
              <a:spcBef>
                <a:spcPts val="1455"/>
              </a:spcBef>
              <a:buClr>
                <a:srgbClr val="1CACE3"/>
              </a:buClr>
              <a:buSzPct val="92500"/>
              <a:tabLst>
                <a:tab pos="317500" algn="l"/>
                <a:tab pos="318135" algn="l"/>
              </a:tabLst>
            </a:pPr>
            <a:r>
              <a:rPr lang="en-US" sz="2000" dirty="0">
                <a:latin typeface="Arial"/>
                <a:cs typeface="Arial"/>
              </a:rPr>
              <a:t>Movie rating analysis using data science techniques provides valuable insights for stakeholders in the film industry to make informed decisions and optimize resources.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497</Words>
  <Application>Microsoft Office PowerPoint</Application>
  <PresentationFormat>Widescreen</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PowerPoint Presentation</vt:lpstr>
      <vt:lpstr>SYSTEM APPROACH</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LENOVO</dc:creator>
  <cp:lastModifiedBy>Bhuvana Rani N</cp:lastModifiedBy>
  <cp:revision>3</cp:revision>
  <dcterms:created xsi:type="dcterms:W3CDTF">2024-04-04T19:22:38Z</dcterms:created>
  <dcterms:modified xsi:type="dcterms:W3CDTF">2024-04-25T10:29:22Z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