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spc="15">
                <a:solidFill>
                  <a:srgbClr val="0F0F0F"/>
                </a:solidFill>
                <a:latin typeface="Times New Roman" panose="02020603050405020304" pitchFamily="18" charset="0"/>
                <a:cs typeface="Times New Roman" panose="02020603050405020304" pitchFamily="18" charset="0"/>
              </a:rPr>
              <a:t>Salary and compensation analysis through Excel data  modelling</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D</a:t>
            </a:r>
            <a:r>
              <a:rPr dirty="0" sz="2400" lang="en-US" err="1"/>
              <a:t>.</a:t>
            </a:r>
            <a:r>
              <a:rPr dirty="0" sz="2400" lang="en-US" err="1"/>
              <a:t>B</a:t>
            </a:r>
            <a:r>
              <a:rPr dirty="0" sz="2400" lang="en-US" err="1"/>
              <a:t>h</a:t>
            </a:r>
            <a:r>
              <a:rPr dirty="0" sz="2400" lang="en-US" err="1"/>
              <a:t>u</a:t>
            </a:r>
            <a:r>
              <a:rPr dirty="0" sz="2400" lang="en-US" err="1"/>
              <a:t>v</a:t>
            </a:r>
            <a:r>
              <a:rPr dirty="0" sz="2400" lang="en-US" err="1"/>
              <a:t>a</a:t>
            </a:r>
            <a:r>
              <a:rPr dirty="0" sz="2400" lang="en-US" err="1"/>
              <a:t>n</a:t>
            </a:r>
            <a:r>
              <a:rPr dirty="0" sz="2400" lang="en-US" err="1"/>
              <a:t>e</a:t>
            </a:r>
            <a:r>
              <a:rPr dirty="0" sz="2400" lang="en-US" err="1"/>
              <a:t>s</a:t>
            </a:r>
            <a:r>
              <a:rPr dirty="0" sz="2400" lang="en-US" err="1"/>
              <a:t>h</a:t>
            </a:r>
            <a:r>
              <a:rPr dirty="0" sz="2400" lang="en-US" err="1"/>
              <a:t>w</a:t>
            </a:r>
            <a:r>
              <a:rPr dirty="0" sz="2400" lang="en-US" err="1"/>
              <a:t>a</a:t>
            </a:r>
            <a:r>
              <a:rPr dirty="0" sz="2400" lang="en-US" err="1"/>
              <a:t>r</a:t>
            </a:r>
            <a:r>
              <a:rPr dirty="0" sz="2400" lang="en-US" err="1"/>
              <a:t>i</a:t>
            </a:r>
            <a:endParaRPr dirty="0" sz="2400" lang="en-US"/>
          </a:p>
          <a:p>
            <a:r>
              <a:rPr dirty="0" sz="2400" lang="en-US"/>
              <a:t>REGISTER NO:3122</a:t>
            </a:r>
            <a:r>
              <a:rPr dirty="0" sz="2400" lang="en-US"/>
              <a:t>1</a:t>
            </a:r>
            <a:r>
              <a:rPr dirty="0" sz="2400" lang="en-US"/>
              <a:t>6</a:t>
            </a:r>
            <a:r>
              <a:rPr dirty="0" sz="2400" lang="en-US"/>
              <a:t>8</a:t>
            </a:r>
            <a:r>
              <a:rPr dirty="0" sz="2400" lang="en-US"/>
              <a:t>2</a:t>
            </a:r>
            <a:r>
              <a:rPr dirty="0" sz="2400" lang="en-US"/>
              <a:t>8</a:t>
            </a:r>
            <a:endParaRPr altLang="en-US" lang="zh-CN"/>
          </a:p>
          <a:p>
            <a:r>
              <a:rPr dirty="0" sz="2400" lang="en-US"/>
              <a:t>DEPARTMENT:III </a:t>
            </a:r>
            <a:r>
              <a:rPr dirty="0" sz="2400" lang="en-US" err="1"/>
              <a:t>B.com</a:t>
            </a:r>
            <a:r>
              <a:rPr dirty="0" sz="2400" lang="en-US"/>
              <a:t> </a:t>
            </a:r>
            <a:r>
              <a:rPr dirty="0" sz="2400" lang="en-US"/>
              <a:t>B</a:t>
            </a:r>
            <a:r>
              <a:rPr dirty="0" sz="2400" lang="en-US"/>
              <a:t>a</a:t>
            </a:r>
            <a:r>
              <a:rPr dirty="0" sz="2400" lang="en-US"/>
              <a:t>n</a:t>
            </a:r>
            <a:r>
              <a:rPr dirty="0" sz="2400" lang="en-US"/>
              <a:t>k</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ement </a:t>
            </a:r>
            <a:endParaRPr altLang="en-US" lang="zh-CN"/>
          </a:p>
          <a:p>
            <a:r>
              <a:rPr dirty="0" sz="2400" lang="en-US"/>
              <a:t>COLLEGE: Shri </a:t>
            </a:r>
            <a:r>
              <a:rPr dirty="0" sz="2400" lang="en-US" err="1"/>
              <a:t>krishnaswamy</a:t>
            </a:r>
            <a:r>
              <a:rPr dirty="0" sz="2400" lang="en-US"/>
              <a:t> college for women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739775" y="1242699"/>
            <a:ext cx="6107906" cy="2862322"/>
          </a:xfrm>
          <a:prstGeom prst="rect"/>
          <a:noFill/>
        </p:spPr>
        <p:txBody>
          <a:bodyPr wrap="square">
            <a:spAutoFit/>
          </a:bodyPr>
          <a:p>
            <a:r>
              <a:rPr b="1" dirty="0" i="1" lang="en-US"/>
              <a:t>Data Collection and Structuring:</a:t>
            </a:r>
          </a:p>
          <a:p>
            <a:endParaRPr dirty="0" lang="en-US"/>
          </a:p>
          <a:p>
            <a:pPr indent="-342900" marL="342900">
              <a:buFont typeface="+mj-lt"/>
              <a:buAutoNum type="arabicPeriod"/>
            </a:pPr>
            <a:r>
              <a:rPr b="1" dirty="0" lang="en-US"/>
              <a:t>Data Import:</a:t>
            </a:r>
            <a:r>
              <a:rPr dirty="0" lang="en-US"/>
              <a:t> Gather data from various sources such as payroll systems, HR databases, and market salary </a:t>
            </a:r>
            <a:r>
              <a:rPr dirty="0" lang="en-US" err="1"/>
              <a:t>surveys.Data</a:t>
            </a:r>
            <a:r>
              <a:rPr dirty="0" lang="en-US"/>
              <a:t> Cleaning: Use Excel functions like TEXT, TRIM, CLEAN, and REMOVE DUPLICATES to ensure the data is clean and consistent.</a:t>
            </a:r>
          </a:p>
          <a:p>
            <a:pPr indent="-342900" marL="342900">
              <a:buFont typeface="+mj-lt"/>
              <a:buAutoNum type="arabicPeriod"/>
            </a:pPr>
            <a:r>
              <a:rPr b="1" dirty="0" lang="en-US"/>
              <a:t>Data Structuring: </a:t>
            </a:r>
          </a:p>
          <a:p>
            <a:r>
              <a:rPr dirty="0" lang="en-US"/>
              <a:t>Organize data in a way that supports easy analysis—using tables, named ranges, and consistent formats.</a:t>
            </a:r>
          </a:p>
        </p:txBody>
      </p:sp>
      <p:sp>
        <p:nvSpPr>
          <p:cNvPr id="1048682" name="TextBox 10"/>
          <p:cNvSpPr txBox="1"/>
          <p:nvPr/>
        </p:nvSpPr>
        <p:spPr>
          <a:xfrm>
            <a:off x="739775" y="4105021"/>
            <a:ext cx="7542212" cy="2031325"/>
          </a:xfrm>
          <a:prstGeom prst="rect"/>
          <a:noFill/>
        </p:spPr>
        <p:txBody>
          <a:bodyPr wrap="square">
            <a:spAutoFit/>
          </a:bodyPr>
          <a:p>
            <a:r>
              <a:rPr b="1" dirty="0" lang="en-US"/>
              <a:t>3.   Pivot Tables: </a:t>
            </a:r>
          </a:p>
          <a:p>
            <a:r>
              <a:rPr dirty="0" lang="en-US"/>
              <a:t>Utilize PivotTables to summarize and analyze large datasets, allowing for quick insights into salary distributions, averages, and medians by department, role, or location.</a:t>
            </a:r>
          </a:p>
          <a:p>
            <a:r>
              <a:rPr b="1" dirty="0" lang="en-US"/>
              <a:t>4.   Formulas and Functions:</a:t>
            </a:r>
          </a:p>
          <a:p>
            <a:r>
              <a:rPr dirty="0" lang="en-US"/>
              <a:t>Leverage Excel’s formulas such as VLOOKUP, INDEX/MATCH, SUMIF, AVERAGEIF, and array functions to perform detailed calculations and data lookups.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454543" y="1263950"/>
            <a:ext cx="3829702" cy="3970318"/>
          </a:xfrm>
          <a:prstGeom prst="rect"/>
          <a:noFill/>
        </p:spPr>
        <p:txBody>
          <a:bodyPr wrap="square">
            <a:spAutoFit/>
          </a:bodyPr>
          <a:p>
            <a:pPr indent="-285750" marL="285750">
              <a:buFont typeface="Arial" panose="020B0604020202020204" pitchFamily="34" charset="0"/>
              <a:buChar char="•"/>
            </a:pPr>
            <a:r>
              <a:rPr b="1" dirty="0" lang="en-US"/>
              <a:t>Average Salary: </a:t>
            </a:r>
          </a:p>
          <a:p>
            <a:r>
              <a:rPr dirty="0" lang="en-US"/>
              <a:t>The mean salary across the organization or within specific departments or job titles.</a:t>
            </a:r>
          </a:p>
          <a:p>
            <a:endParaRPr dirty="0" lang="en-US"/>
          </a:p>
          <a:p>
            <a:pPr indent="-285750" marL="285750">
              <a:buFont typeface="Arial" panose="020B0604020202020204" pitchFamily="34" charset="0"/>
              <a:buChar char="•"/>
            </a:pPr>
            <a:r>
              <a:rPr b="1" dirty="0" lang="en-US"/>
              <a:t>Median Salary:  </a:t>
            </a:r>
            <a:r>
              <a:rPr dirty="0" lang="en-US"/>
              <a:t>        </a:t>
            </a:r>
          </a:p>
          <a:p>
            <a:r>
              <a:rPr dirty="0" lang="en-US"/>
              <a:t>The midpoint salary, which is less affected by outliers and gives a better sense of typical compensation.</a:t>
            </a:r>
          </a:p>
          <a:p>
            <a:endParaRPr dirty="0" lang="en-US"/>
          </a:p>
          <a:p>
            <a:pPr indent="-285750" marL="285750">
              <a:buFont typeface="Arial" panose="020B0604020202020204" pitchFamily="34" charset="0"/>
              <a:buChar char="•"/>
            </a:pPr>
            <a:r>
              <a:rPr b="1" dirty="0" lang="en-US"/>
              <a:t>Salary Range: </a:t>
            </a:r>
            <a:r>
              <a:rPr dirty="0" lang="en-US"/>
              <a:t>         </a:t>
            </a:r>
          </a:p>
          <a:p>
            <a:r>
              <a:rPr dirty="0" lang="en-US"/>
              <a:t>The difference between the highest and lowest salaries, indicating the spread of compensation.</a:t>
            </a:r>
          </a:p>
        </p:txBody>
      </p:sp>
      <p:pic>
        <p:nvPicPr>
          <p:cNvPr id="2097168" name="Picture 1"/>
          <p:cNvPicPr>
            <a:picLocks noChangeAspect="1"/>
          </p:cNvPicPr>
          <p:nvPr/>
        </p:nvPicPr>
        <p:blipFill>
          <a:blip xmlns:r="http://schemas.openxmlformats.org/officeDocument/2006/relationships" r:embed="rId2"/>
          <a:stretch>
            <a:fillRect/>
          </a:stretch>
        </p:blipFill>
        <p:spPr>
          <a:xfrm>
            <a:off x="4335882" y="1600200"/>
            <a:ext cx="5198643" cy="312611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413034"/>
            <a:ext cx="6107906" cy="3139321"/>
          </a:xfrm>
          <a:prstGeom prst="rect"/>
          <a:noFill/>
        </p:spPr>
        <p:txBody>
          <a:bodyPr wrap="square">
            <a:spAutoFit/>
          </a:bodyPr>
          <a:p>
            <a:r>
              <a:rPr dirty="0" lang="en-US"/>
              <a:t>• The analysis reveals significant trends and disparities in compensation within the organization.</a:t>
            </a:r>
          </a:p>
          <a:p>
            <a:endParaRPr dirty="0" lang="en-US"/>
          </a:p>
          <a:p>
            <a:r>
              <a:rPr dirty="0" lang="en-US"/>
              <a:t> • Key findings include variations in salary by department and role, disparities in compensation compared to industry benchmarks, and inconsistencies in internal equity</a:t>
            </a:r>
            <a:r>
              <a:rPr lang="en-US"/>
              <a:t>. </a:t>
            </a:r>
          </a:p>
          <a:p>
            <a:endParaRPr dirty="0" lang="en-US"/>
          </a:p>
          <a:p>
            <a:r>
              <a:rPr dirty="0" lang="en-US"/>
              <a:t>• To address these issues, it is recommended to adjust salary structures, update compensation policies, and implement ongoing monitoring to ensure alignment with market trends and organizational objectives.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676275" y="1695449"/>
            <a:ext cx="6931819" cy="3025141"/>
          </a:xfrm>
          <a:prstGeom prst="rect"/>
          <a:noFill/>
        </p:spPr>
        <p:txBody>
          <a:bodyPr wrap="square">
            <a:spAutoFit/>
          </a:bodyPr>
          <a:p>
            <a:r>
              <a:rPr b="1" dirty="0" lang="en-US"/>
              <a:t>Salary </a:t>
            </a:r>
            <a:r>
              <a:rPr b="1" dirty="0" lang="en-US" err="1"/>
              <a:t>Distribution</a:t>
            </a:r>
            <a:r>
              <a:rPr dirty="0" lang="en-US" err="1"/>
              <a:t>:What</a:t>
            </a:r>
            <a:r>
              <a:rPr dirty="0" lang="en-US"/>
              <a:t> is the distribution of salaries across different job roles, departments, and </a:t>
            </a:r>
            <a:r>
              <a:rPr dirty="0" lang="en-US" err="1"/>
              <a:t>locations?Are</a:t>
            </a:r>
            <a:r>
              <a:rPr dirty="0" lang="en-US"/>
              <a:t> there any significant outliers or anomalies in the salary </a:t>
            </a:r>
            <a:r>
              <a:rPr dirty="0" lang="en-US" err="1"/>
              <a:t>data?Gender</a:t>
            </a:r>
            <a:r>
              <a:rPr dirty="0" lang="en-US"/>
              <a:t> Pay</a:t>
            </a:r>
          </a:p>
          <a:p>
            <a:endParaRPr dirty="0" lang="en-US"/>
          </a:p>
          <a:p>
            <a:r>
              <a:rPr dirty="0" lang="en-US"/>
              <a:t> </a:t>
            </a:r>
            <a:r>
              <a:rPr b="1" dirty="0" lang="en-US" err="1"/>
              <a:t>Gap</a:t>
            </a:r>
            <a:r>
              <a:rPr dirty="0" lang="en-US" err="1"/>
              <a:t>:Is</a:t>
            </a:r>
            <a:r>
              <a:rPr dirty="0" lang="en-US"/>
              <a:t> there a gender pay gap within the </a:t>
            </a:r>
            <a:r>
              <a:rPr dirty="0" lang="en-US" err="1"/>
              <a:t>organization?How</a:t>
            </a:r>
            <a:r>
              <a:rPr dirty="0" lang="en-US"/>
              <a:t> does the average salary differ between male and female employees within the same roles and </a:t>
            </a:r>
            <a:r>
              <a:rPr dirty="0" lang="en-US" err="1"/>
              <a:t>departments?Salary</a:t>
            </a:r>
            <a:r>
              <a:rPr dirty="0" lang="en-US"/>
              <a:t> </a:t>
            </a:r>
          </a:p>
          <a:p>
            <a:endParaRPr dirty="0" lang="en-US"/>
          </a:p>
          <a:p>
            <a:r>
              <a:rPr b="1" dirty="0" lang="en-US"/>
              <a:t>Growth </a:t>
            </a:r>
            <a:r>
              <a:rPr b="1" dirty="0" lang="en-US" err="1"/>
              <a:t>Trends</a:t>
            </a:r>
            <a:r>
              <a:rPr dirty="0" lang="en-US" err="1"/>
              <a:t>:How</a:t>
            </a:r>
            <a:r>
              <a:rPr dirty="0" lang="en-US"/>
              <a:t> has the average salary changed over the past few </a:t>
            </a:r>
            <a:r>
              <a:rPr dirty="0" lang="en-US" err="1"/>
              <a:t>years?Are</a:t>
            </a:r>
            <a:r>
              <a:rPr dirty="0" lang="en-US"/>
              <a:t> there specific departments or job roles that have seen significant salary increases or decreases?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500063" y="1591270"/>
            <a:ext cx="8661796" cy="3825240"/>
          </a:xfrm>
          <a:prstGeom prst="rect"/>
          <a:noFill/>
        </p:spPr>
        <p:txBody>
          <a:bodyPr wrap="square">
            <a:spAutoFit/>
          </a:bodyPr>
          <a:p>
            <a:r>
              <a:rPr b="1" dirty="0" lang="en-US"/>
              <a:t>Data Collection and Preparation:</a:t>
            </a:r>
          </a:p>
          <a:p>
            <a:pPr indent="-285750" marL="285750">
              <a:buFont typeface="Arial" panose="020B0604020202020204" pitchFamily="34" charset="0"/>
              <a:buChar char="•"/>
            </a:pPr>
            <a:r>
              <a:rPr dirty="0" lang="en-US"/>
              <a:t>Collect relevant data, including employee demographic information, job roles, salary details, bonuses, stock options, and performance ratings.</a:t>
            </a:r>
          </a:p>
          <a:p>
            <a:pPr indent="-285750" marL="285750">
              <a:buFont typeface="Arial" panose="020B0604020202020204" pitchFamily="34" charset="0"/>
              <a:buChar char="•"/>
            </a:pPr>
            <a:r>
              <a:rPr dirty="0" lang="en-US"/>
              <a:t>Clean and prepare the data for analysis by addressing any inconsistencies, missing values, and formatting issues.</a:t>
            </a:r>
          </a:p>
          <a:p>
            <a:endParaRPr dirty="0" lang="en-US"/>
          </a:p>
          <a:p>
            <a:r>
              <a:rPr b="1" dirty="0" lang="en-US"/>
              <a:t>Descriptive Analysis:</a:t>
            </a:r>
          </a:p>
          <a:p>
            <a:pPr indent="-285750" marL="285750">
              <a:buFont typeface="Arial" panose="020B0604020202020204" pitchFamily="34" charset="0"/>
              <a:buChar char="•"/>
            </a:pPr>
            <a:r>
              <a:rPr dirty="0" lang="en-US"/>
              <a:t>Use Excel tools like pivot tables, charts, and summary statistics to analyze the distribution of salaries across various dimensions such as job role, department, location, and </a:t>
            </a:r>
            <a:r>
              <a:rPr dirty="0" lang="en-US" err="1"/>
              <a:t>gender.Explore</a:t>
            </a:r>
            <a:r>
              <a:rPr dirty="0" lang="en-US"/>
              <a:t> historical salary trends and growth rates over time.</a:t>
            </a:r>
          </a:p>
          <a:p>
            <a:endParaRPr dirty="0" lang="en-US"/>
          </a:p>
          <a:p>
            <a:r>
              <a:rPr b="1" dirty="0" lang="en-US"/>
              <a:t>Comparative Analysis:</a:t>
            </a:r>
          </a:p>
          <a:p>
            <a:pPr indent="-285750" marL="285750">
              <a:buFont typeface="Arial" panose="020B0604020202020204" pitchFamily="34" charset="0"/>
              <a:buChar char="•"/>
            </a:pPr>
            <a:r>
              <a:rPr dirty="0" lang="en-US"/>
              <a:t>Compare the organization's salary data against industry benchmarks to assess market </a:t>
            </a:r>
            <a:r>
              <a:rPr dirty="0" lang="en-US" err="1"/>
              <a:t>competitiveness.Analyze</a:t>
            </a:r>
            <a:r>
              <a:rPr dirty="0" lang="en-US"/>
              <a:t> the relationship between employee performance ratings and compensation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0" y="1486152"/>
            <a:ext cx="9353550" cy="3825240"/>
          </a:xfrm>
          <a:prstGeom prst="rect"/>
          <a:noFill/>
        </p:spPr>
        <p:txBody>
          <a:bodyPr wrap="square">
            <a:spAutoFit/>
          </a:bodyPr>
          <a:p>
            <a:r>
              <a:rPr b="1" dirty="0" lang="en-US"/>
              <a:t>Human Resources (HR) Department:</a:t>
            </a:r>
          </a:p>
          <a:p>
            <a:r>
              <a:rPr dirty="0" lang="en-US"/>
              <a:t>HR professionals will use the analysis to review and adjust compensation structures, ensure equity and fairness, and address any disparities such as gender pay gaps. They may also use the data to inform recruitment, retention, and employee satisfaction strategies.</a:t>
            </a:r>
          </a:p>
          <a:p>
            <a:endParaRPr dirty="0" lang="en-US"/>
          </a:p>
          <a:p>
            <a:r>
              <a:rPr b="1" dirty="0" lang="en-US"/>
              <a:t>Finance Department:</a:t>
            </a:r>
          </a:p>
          <a:p>
            <a:r>
              <a:rPr dirty="0" lang="en-US"/>
              <a:t>Key Stakeholders: Finance teams will use the analysis to assess the financial impact of proposed salary adjustments and compensation strategies. They need to ensure that any changes are within the organization’s budget and align with overall financial goals.</a:t>
            </a:r>
          </a:p>
          <a:p>
            <a:r>
              <a:rPr dirty="0" lang="en-US"/>
              <a:t>
</a:t>
            </a:r>
            <a:r>
              <a:rPr b="1" dirty="0" lang="en-US"/>
              <a:t>Leadership and Executive Team:</a:t>
            </a:r>
          </a:p>
          <a:p>
            <a:r>
              <a:rPr dirty="0" lang="en-US"/>
              <a:t>Senior leaders and executives will use the insights to make strategic decisions related to talent management, employee retention, and organizational competitiveness. They are interested in ensuring that the compensation structure aligns with the company’s long-term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2937867" y="1840392"/>
            <a:ext cx="5322094" cy="2308324"/>
          </a:xfrm>
          <a:prstGeom prst="rect"/>
          <a:noFill/>
        </p:spPr>
        <p:txBody>
          <a:bodyPr wrap="square">
            <a:spAutoFit/>
          </a:bodyPr>
          <a:p>
            <a:r>
              <a:rPr b="1" dirty="0" lang="en-US"/>
              <a:t>Solution :</a:t>
            </a:r>
            <a:endParaRPr dirty="0" lang="en-US"/>
          </a:p>
          <a:p>
            <a:pPr indent="-285750" lvl="1" marL="742950">
              <a:buFont typeface="Arial" panose="020B0604020202020204" pitchFamily="34" charset="0"/>
              <a:buChar char="•"/>
            </a:pPr>
            <a:r>
              <a:rPr dirty="0" lang="en-US"/>
              <a:t>The solution is a comprehensive Excel-based salary and compensation analysis tool designed to help organizations optimize their compensation strategies. This tool collects, cleans, and analyzes employee salary</a:t>
            </a:r>
          </a:p>
          <a:p>
            <a:endParaRPr dirty="0" lang="en-US"/>
          </a:p>
          <a:p>
            <a:endParaRPr dirty="0" lang="en-US"/>
          </a:p>
        </p:txBody>
      </p:sp>
      <p:sp>
        <p:nvSpPr>
          <p:cNvPr id="1048668" name="TextBox 11"/>
          <p:cNvSpPr txBox="1"/>
          <p:nvPr/>
        </p:nvSpPr>
        <p:spPr>
          <a:xfrm>
            <a:off x="2937867" y="3693493"/>
            <a:ext cx="6107906" cy="1200329"/>
          </a:xfrm>
          <a:prstGeom prst="rect"/>
          <a:noFill/>
        </p:spPr>
        <p:txBody>
          <a:bodyPr wrap="square">
            <a:spAutoFit/>
          </a:bodyPr>
          <a:p>
            <a:r>
              <a:rPr b="1" dirty="0" lang="en-US"/>
              <a:t>Value proposition:</a:t>
            </a:r>
          </a:p>
          <a:p>
            <a:pPr indent="-285750" lvl="1" marL="742950">
              <a:buFont typeface="Arial" panose="020B0604020202020204" pitchFamily="34" charset="0"/>
              <a:buChar char="•"/>
            </a:pPr>
            <a:r>
              <a:rPr dirty="0" lang="en-US"/>
              <a:t>The value proposition of this solution is to empower organizations with data-driven insights that enable fair, competitive, and strategic compensation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755332" y="1482328"/>
            <a:ext cx="8268890" cy="2585323"/>
          </a:xfrm>
          <a:prstGeom prst="rect"/>
          <a:noFill/>
        </p:spPr>
        <p:txBody>
          <a:bodyPr wrap="square">
            <a:spAutoFit/>
          </a:bodyPr>
          <a:p>
            <a:r>
              <a:rPr b="1" dirty="0" lang="en-US"/>
              <a:t>Accuracy:</a:t>
            </a:r>
            <a:r>
              <a:rPr dirty="0" lang="en-US"/>
              <a:t> Ensure that all data entries are accurate and up to date, particularly with respect to salary figures and performance ratings.</a:t>
            </a:r>
          </a:p>
          <a:p>
            <a:endParaRPr dirty="0" lang="en-US"/>
          </a:p>
          <a:p>
            <a:r>
              <a:rPr b="1" dirty="0" lang="en-US"/>
              <a:t>Consistency:</a:t>
            </a:r>
            <a:r>
              <a:rPr dirty="0" lang="en-US"/>
              <a:t> Standardize data formats (e.g., dates, currency) and ensure consistent labeling across the dataset.</a:t>
            </a:r>
          </a:p>
          <a:p>
            <a:endParaRPr dirty="0" lang="en-US"/>
          </a:p>
          <a:p>
            <a:r>
              <a:rPr b="1" dirty="0" lang="en-US"/>
              <a:t>Completeness:</a:t>
            </a:r>
            <a:r>
              <a:rPr dirty="0" lang="en-US"/>
              <a:t> Address any missing data points, particularly in critical fields like salary and performance </a:t>
            </a:r>
            <a:r>
              <a:rPr dirty="0" lang="en-US" err="1"/>
              <a:t>data.Anonymity</a:t>
            </a:r>
            <a:r>
              <a:rPr dirty="0" lang="en-US"/>
              <a:t>: If required, anonymize sensitive information to protect employee privacy.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410766" y="4732735"/>
            <a:ext cx="1393031" cy="1919672"/>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803797" y="1223058"/>
            <a:ext cx="9001125" cy="5262979"/>
          </a:xfrm>
          <a:prstGeom prst="rect"/>
          <a:noFill/>
        </p:spPr>
        <p:txBody>
          <a:bodyPr rtlCol="0" wrap="square">
            <a:spAutoFit/>
          </a:bodyPr>
          <a:p>
            <a:pPr algn="l"/>
            <a:r>
              <a:rPr b="1" dirty="0" sz="2800" i="0" lang="en-US">
                <a:solidFill>
                  <a:srgbClr val="0D0D0D"/>
                </a:solidFill>
                <a:effectLst/>
                <a:latin typeface="Times New Roman" panose="02020603050405020304" pitchFamily="18" charset="0"/>
                <a:cs typeface="Times New Roman" panose="02020603050405020304" pitchFamily="18" charset="0"/>
              </a:rPr>
              <a:t>Dynamic Dashboards: </a:t>
            </a:r>
          </a:p>
          <a:p>
            <a:pPr algn="l"/>
            <a:r>
              <a:rPr b="0" dirty="0" sz="2800" i="0" lang="en-US">
                <a:solidFill>
                  <a:srgbClr val="0D0D0D"/>
                </a:solidFill>
                <a:effectLst/>
                <a:latin typeface="Times New Roman" panose="02020603050405020304" pitchFamily="18" charset="0"/>
                <a:cs typeface="Times New Roman" panose="02020603050405020304" pitchFamily="18" charset="0"/>
              </a:rPr>
              <a:t>Create interactive dashboards that automatically update as new data is added, providing real-time</a:t>
            </a:r>
          </a:p>
          <a:p>
            <a:pPr algn="l"/>
            <a:r>
              <a:rPr b="0" dirty="0" sz="2800" i="0" lang="en-US">
                <a:solidFill>
                  <a:srgbClr val="0D0D0D"/>
                </a:solidFill>
                <a:effectLst/>
                <a:latin typeface="Times New Roman" panose="02020603050405020304" pitchFamily="18" charset="0"/>
                <a:cs typeface="Times New Roman" panose="02020603050405020304" pitchFamily="18" charset="0"/>
              </a:rPr>
              <a:t> insights.</a:t>
            </a:r>
          </a:p>
          <a:p>
            <a:pPr algn="l"/>
            <a:r>
              <a:rPr b="1" dirty="0" sz="2800" i="0" lang="en-US">
                <a:solidFill>
                  <a:srgbClr val="0D0D0D"/>
                </a:solidFill>
                <a:effectLst/>
                <a:latin typeface="Times New Roman" panose="02020603050405020304" pitchFamily="18" charset="0"/>
                <a:cs typeface="Times New Roman" panose="02020603050405020304" pitchFamily="18" charset="0"/>
              </a:rPr>
              <a:t>Customizable Reports: </a:t>
            </a:r>
          </a:p>
          <a:p>
            <a:pPr algn="l"/>
            <a:r>
              <a:rPr b="0" dirty="0" sz="2800" i="0" lang="en-US">
                <a:solidFill>
                  <a:srgbClr val="0D0D0D"/>
                </a:solidFill>
                <a:effectLst/>
                <a:latin typeface="Times New Roman" panose="02020603050405020304" pitchFamily="18" charset="0"/>
                <a:cs typeface="Times New Roman" panose="02020603050405020304" pitchFamily="18" charset="0"/>
              </a:rPr>
              <a:t>Enable users to generate personalized reports tailored to specific departments, roles, or time periods, with just a few clicks.</a:t>
            </a:r>
          </a:p>
          <a:p>
            <a:pPr algn="l"/>
            <a:r>
              <a:rPr b="1" dirty="0" sz="2800" i="0" lang="en-US">
                <a:solidFill>
                  <a:srgbClr val="0D0D0D"/>
                </a:solidFill>
                <a:effectLst/>
                <a:latin typeface="Times New Roman" panose="02020603050405020304" pitchFamily="18" charset="0"/>
                <a:cs typeface="Times New Roman" panose="02020603050405020304" pitchFamily="18" charset="0"/>
              </a:rPr>
              <a:t>Predictive Modeling:</a:t>
            </a:r>
          </a:p>
          <a:p>
            <a:pPr algn="l"/>
            <a:r>
              <a:rPr b="0" dirty="0" sz="2800" i="0" lang="en-US">
                <a:solidFill>
                  <a:srgbClr val="0D0D0D"/>
                </a:solidFill>
                <a:effectLst/>
                <a:latin typeface="Times New Roman" panose="02020603050405020304" pitchFamily="18" charset="0"/>
                <a:cs typeface="Times New Roman" panose="02020603050405020304" pitchFamily="18" charset="0"/>
              </a:rPr>
              <a:t>Salary Forecasting: Use historical data to predict future salary trends, helping organizations plan for budget allocation and salary adjustments.</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livetha2004@gmail.com</cp:lastModifiedBy>
  <dcterms:created xsi:type="dcterms:W3CDTF">2024-03-28T06:07:22Z</dcterms:created>
  <dcterms:modified xsi:type="dcterms:W3CDTF">2024-09-03T14:15:06Z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2d563dd49d8148c2b54a886ee7b2fd96</vt:lpwstr>
  </property>
</Properties>
</file>