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9/4/2024</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4147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9/4/2024</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463393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9/4/2024</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902567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9/4/2024</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51777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9/4/2024</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78167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9/4/2024</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913466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9/4/2024</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126164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9/4/2024</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912616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9/4/2024</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854933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9/4/2024</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130931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9/4/2024</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47191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9/4/2024</a:t>
            </a:fld>
            <a:endParaRPr lang="en-US"/>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1069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1976137-F549-4AC4-AC11-99DD91D6F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96000" y="952499"/>
            <a:ext cx="5528733" cy="2476501"/>
          </a:xfrm>
        </p:spPr>
        <p:txBody>
          <a:bodyPr vert="horz" lIns="91440" tIns="45720" rIns="91440" bIns="45720" rtlCol="0" anchor="t">
            <a:normAutofit/>
          </a:bodyPr>
          <a:lstStyle/>
          <a:p>
            <a:pPr algn="r"/>
            <a:r>
              <a:rPr lang="en-US" kern="1200">
                <a:solidFill>
                  <a:schemeClr val="accent1"/>
                </a:solidFill>
                <a:latin typeface="+mj-lt"/>
                <a:ea typeface="+mj-ea"/>
                <a:cs typeface="+mj-cs"/>
              </a:rPr>
              <a:t>Employee Data Analysis using Excel </a:t>
            </a:r>
          </a:p>
        </p:txBody>
      </p:sp>
      <p:cxnSp>
        <p:nvCxnSpPr>
          <p:cNvPr id="14" name="Straight Connector 13">
            <a:extLst>
              <a:ext uri="{FF2B5EF4-FFF2-40B4-BE49-F238E27FC236}">
                <a16:creationId xmlns:a16="http://schemas.microsoft.com/office/drawing/2014/main" id="{16219540-CC3A-4219-9F9D-6F3B86934D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36833" y="607443"/>
            <a:ext cx="5089666" cy="5105400"/>
          </a:xfrm>
        </p:spPr>
        <p:txBody>
          <a:bodyPr vert="horz" lIns="91440" tIns="45720" rIns="91440" bIns="45720" rtlCol="0" anchor="b">
            <a:normAutofit/>
          </a:bodyPr>
          <a:lstStyle/>
          <a:p>
            <a:pPr indent="-228600">
              <a:buFont typeface="Arial" panose="020B0604020202020204" pitchFamily="34" charset="0"/>
              <a:buChar char="•"/>
            </a:pPr>
            <a:r>
              <a:rPr lang="en-US" dirty="0"/>
              <a:t>STUDENT NAME: </a:t>
            </a:r>
            <a:r>
              <a:rPr lang="en-US" dirty="0" err="1"/>
              <a:t>Bhuvanashree.T</a:t>
            </a:r>
            <a:endParaRPr lang="en-US" dirty="0"/>
          </a:p>
          <a:p>
            <a:pPr indent="-228600">
              <a:buFont typeface="Arial" panose="020B0604020202020204" pitchFamily="34" charset="0"/>
              <a:buChar char="•"/>
            </a:pPr>
            <a:r>
              <a:rPr lang="en-US" dirty="0"/>
              <a:t>REGISTER NO : 312211707</a:t>
            </a:r>
          </a:p>
          <a:p>
            <a:pPr indent="-228600">
              <a:buFont typeface="Arial" panose="020B0604020202020204" pitchFamily="34" charset="0"/>
              <a:buChar char="•"/>
            </a:pPr>
            <a:r>
              <a:rPr lang="en-US" dirty="0"/>
              <a:t>DEPARTMENT : </a:t>
            </a:r>
            <a:r>
              <a:rPr lang="en-US" dirty="0" err="1"/>
              <a:t>B.com</a:t>
            </a:r>
            <a:r>
              <a:rPr lang="en-US" dirty="0"/>
              <a:t> (General)</a:t>
            </a:r>
          </a:p>
          <a:p>
            <a:pPr indent="-228600">
              <a:buFont typeface="Arial" panose="020B0604020202020204" pitchFamily="34" charset="0"/>
              <a:buChar char="•"/>
            </a:pPr>
            <a:r>
              <a:rPr lang="en-US" dirty="0"/>
              <a:t>COLLEGE :</a:t>
            </a:r>
            <a:r>
              <a:rPr lang="en-US" dirty="0" err="1"/>
              <a:t>Thiruthangal</a:t>
            </a:r>
            <a:r>
              <a:rPr lang="en-US" dirty="0"/>
              <a:t> </a:t>
            </a:r>
            <a:r>
              <a:rPr lang="en-US" dirty="0" err="1"/>
              <a:t>Nadar</a:t>
            </a:r>
            <a:r>
              <a:rPr lang="en-US" dirty="0"/>
              <a:t> College</a:t>
            </a:r>
          </a:p>
        </p:txBody>
      </p:sp>
      <p:cxnSp>
        <p:nvCxnSpPr>
          <p:cNvPr id="16" name="Straight Connector 15">
            <a:extLst>
              <a:ext uri="{FF2B5EF4-FFF2-40B4-BE49-F238E27FC236}">
                <a16:creationId xmlns:a16="http://schemas.microsoft.com/office/drawing/2014/main" id="{287BC231-8C90-4018-B650-500416C4BD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fallOve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13D76-3FC4-E643-17B4-21D331091CFA}"/>
              </a:ext>
            </a:extLst>
          </p:cNvPr>
          <p:cNvSpPr>
            <a:spLocks noGrp="1"/>
          </p:cNvSpPr>
          <p:nvPr>
            <p:ph type="title"/>
          </p:nvPr>
        </p:nvSpPr>
        <p:spPr>
          <a:xfrm>
            <a:off x="548640" y="1005745"/>
            <a:ext cx="9319498" cy="662609"/>
          </a:xfrm>
        </p:spPr>
        <p:txBody>
          <a:bodyPr/>
          <a:lstStyle/>
          <a:p>
            <a:r>
              <a:rPr lang="en-US" dirty="0"/>
              <a:t>Results: pie chart </a:t>
            </a:r>
          </a:p>
        </p:txBody>
      </p:sp>
      <p:sp>
        <p:nvSpPr>
          <p:cNvPr id="3" name="Content Placeholder 2">
            <a:extLst>
              <a:ext uri="{FF2B5EF4-FFF2-40B4-BE49-F238E27FC236}">
                <a16:creationId xmlns:a16="http://schemas.microsoft.com/office/drawing/2014/main" id="{432F25E8-FAD8-BDFA-5239-EA1B44B8DA05}"/>
              </a:ext>
            </a:extLst>
          </p:cNvPr>
          <p:cNvSpPr>
            <a:spLocks noGrp="1"/>
          </p:cNvSpPr>
          <p:nvPr>
            <p:ph idx="1"/>
          </p:nvPr>
        </p:nvSpPr>
        <p:spPr>
          <a:xfrm>
            <a:off x="3625396" y="2503278"/>
            <a:ext cx="10995660" cy="4029074"/>
          </a:xfrm>
        </p:spPr>
        <p:txBody>
          <a:bodyPr vert="horz" lIns="91440" tIns="45720" rIns="91440" bIns="45720" rtlCol="0" anchor="t">
            <a:normAutofit/>
          </a:bodyPr>
          <a:lstStyle/>
          <a:p>
            <a:pPr marL="0" indent="0">
              <a:buNone/>
            </a:pPr>
            <a:endParaRPr lang="en-IN" sz="2400" dirty="0"/>
          </a:p>
          <a:p>
            <a:pPr marL="342900" indent="-342900"/>
            <a:endParaRPr lang="en-US" sz="2400" dirty="0"/>
          </a:p>
        </p:txBody>
      </p:sp>
      <p:pic>
        <p:nvPicPr>
          <p:cNvPr id="7" name="Picture 6">
            <a:extLst>
              <a:ext uri="{FF2B5EF4-FFF2-40B4-BE49-F238E27FC236}">
                <a16:creationId xmlns:a16="http://schemas.microsoft.com/office/drawing/2014/main" id="{DE79987F-6CE7-0426-8FA1-AF4C8DF7A15B}"/>
              </a:ext>
            </a:extLst>
          </p:cNvPr>
          <p:cNvPicPr>
            <a:picLocks noChangeAspect="1"/>
          </p:cNvPicPr>
          <p:nvPr/>
        </p:nvPicPr>
        <p:blipFill>
          <a:blip r:embed="rId2"/>
          <a:stretch>
            <a:fillRect/>
          </a:stretch>
        </p:blipFill>
        <p:spPr>
          <a:xfrm>
            <a:off x="3360374" y="1845838"/>
            <a:ext cx="5300868" cy="3159223"/>
          </a:xfrm>
          <a:prstGeom prst="rect">
            <a:avLst/>
          </a:prstGeom>
        </p:spPr>
      </p:pic>
    </p:spTree>
    <p:extLst>
      <p:ext uri="{BB962C8B-B14F-4D97-AF65-F5344CB8AC3E}">
        <p14:creationId xmlns:p14="http://schemas.microsoft.com/office/powerpoint/2010/main" val="2831583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0C3D-BF09-2104-60BA-A02190DD0558}"/>
              </a:ext>
            </a:extLst>
          </p:cNvPr>
          <p:cNvSpPr>
            <a:spLocks noGrp="1"/>
          </p:cNvSpPr>
          <p:nvPr>
            <p:ph type="title"/>
          </p:nvPr>
        </p:nvSpPr>
        <p:spPr/>
        <p:txBody>
          <a:bodyPr/>
          <a:lstStyle/>
          <a:p>
            <a:r>
              <a:rPr lang="en-US" dirty="0"/>
              <a:t>Bar diagram </a:t>
            </a:r>
          </a:p>
        </p:txBody>
      </p:sp>
      <p:pic>
        <p:nvPicPr>
          <p:cNvPr id="6" name="Content Placeholder 5">
            <a:extLst>
              <a:ext uri="{FF2B5EF4-FFF2-40B4-BE49-F238E27FC236}">
                <a16:creationId xmlns:a16="http://schemas.microsoft.com/office/drawing/2014/main" id="{5A320ACB-7DCD-62B4-1D5C-1FFD8C2625A1}"/>
              </a:ext>
            </a:extLst>
          </p:cNvPr>
          <p:cNvPicPr>
            <a:picLocks noGrp="1" noChangeAspect="1"/>
          </p:cNvPicPr>
          <p:nvPr>
            <p:ph idx="1"/>
          </p:nvPr>
        </p:nvPicPr>
        <p:blipFill>
          <a:blip r:embed="rId2"/>
          <a:stretch>
            <a:fillRect/>
          </a:stretch>
        </p:blipFill>
        <p:spPr>
          <a:xfrm>
            <a:off x="3135559" y="2028825"/>
            <a:ext cx="4969565" cy="3402200"/>
          </a:xfrm>
          <a:prstGeom prst="rect">
            <a:avLst/>
          </a:prstGeom>
        </p:spPr>
      </p:pic>
    </p:spTree>
    <p:extLst>
      <p:ext uri="{BB962C8B-B14F-4D97-AF65-F5344CB8AC3E}">
        <p14:creationId xmlns:p14="http://schemas.microsoft.com/office/powerpoint/2010/main" val="1936336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95BB-52F5-A71C-98DF-D44D6C95A8BB}"/>
              </a:ext>
            </a:extLst>
          </p:cNvPr>
          <p:cNvSpPr>
            <a:spLocks noGrp="1"/>
          </p:cNvSpPr>
          <p:nvPr>
            <p:ph type="title"/>
          </p:nvPr>
        </p:nvSpPr>
        <p:spPr/>
        <p:txBody>
          <a:bodyPr/>
          <a:lstStyle/>
          <a:p>
            <a:r>
              <a:rPr lang="en-US"/>
              <a:t>Discussion</a:t>
            </a:r>
          </a:p>
        </p:txBody>
      </p:sp>
      <p:sp>
        <p:nvSpPr>
          <p:cNvPr id="3" name="Content Placeholder 2">
            <a:extLst>
              <a:ext uri="{FF2B5EF4-FFF2-40B4-BE49-F238E27FC236}">
                <a16:creationId xmlns:a16="http://schemas.microsoft.com/office/drawing/2014/main" id="{4D6C6847-CAC6-056E-FC86-CF7D4E54BED0}"/>
              </a:ext>
            </a:extLst>
          </p:cNvPr>
          <p:cNvSpPr>
            <a:spLocks noGrp="1"/>
          </p:cNvSpPr>
          <p:nvPr>
            <p:ph idx="1"/>
          </p:nvPr>
        </p:nvSpPr>
        <p:spPr>
          <a:xfrm>
            <a:off x="4027962" y="2417015"/>
            <a:ext cx="10995660" cy="4029074"/>
          </a:xfrm>
        </p:spPr>
        <p:txBody>
          <a:bodyPr vert="horz" lIns="91440" tIns="45720" rIns="91440" bIns="45720" rtlCol="0" anchor="t">
            <a:normAutofit/>
          </a:bodyPr>
          <a:lstStyle/>
          <a:p>
            <a:r>
              <a:rPr lang="en-US" sz="2400"/>
              <a:t>Interpretation of Results</a:t>
            </a:r>
            <a:endParaRPr lang="en-US" sz="2400" dirty="0"/>
          </a:p>
          <a:p>
            <a:r>
              <a:rPr lang="en-US" sz="2400"/>
              <a:t>Practical implications</a:t>
            </a:r>
            <a:endParaRPr lang="en-US" sz="2400" dirty="0"/>
          </a:p>
          <a:p>
            <a:r>
              <a:rPr lang="en-US" sz="2400"/>
              <a:t>Limitations of the Study</a:t>
            </a:r>
            <a:endParaRPr lang="en-US" sz="2400" dirty="0"/>
          </a:p>
          <a:p>
            <a:r>
              <a:rPr lang="en-US" sz="2400"/>
              <a:t>Future Directions</a:t>
            </a:r>
            <a:endParaRPr lang="en-US" sz="2400" dirty="0"/>
          </a:p>
          <a:p>
            <a:endParaRPr lang="en-US" sz="2400" dirty="0"/>
          </a:p>
        </p:txBody>
      </p:sp>
    </p:spTree>
    <p:extLst>
      <p:ext uri="{BB962C8B-B14F-4D97-AF65-F5344CB8AC3E}">
        <p14:creationId xmlns:p14="http://schemas.microsoft.com/office/powerpoint/2010/main" val="3294355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9FB2-4DFF-8175-BF9D-D0358D15BA28}"/>
              </a:ext>
            </a:extLst>
          </p:cNvPr>
          <p:cNvSpPr>
            <a:spLocks noGrp="1"/>
          </p:cNvSpPr>
          <p:nvPr>
            <p:ph type="title"/>
          </p:nvPr>
        </p:nvSpPr>
        <p:spPr>
          <a:xfrm>
            <a:off x="505507" y="994108"/>
            <a:ext cx="10995659" cy="1077849"/>
          </a:xfrm>
        </p:spPr>
        <p:txBody>
          <a:bodyPr/>
          <a:lstStyle/>
          <a:p>
            <a:r>
              <a:rPr lang="en-US"/>
              <a:t>Conclusion</a:t>
            </a:r>
          </a:p>
        </p:txBody>
      </p:sp>
      <p:sp>
        <p:nvSpPr>
          <p:cNvPr id="3" name="Content Placeholder 2">
            <a:extLst>
              <a:ext uri="{FF2B5EF4-FFF2-40B4-BE49-F238E27FC236}">
                <a16:creationId xmlns:a16="http://schemas.microsoft.com/office/drawing/2014/main" id="{370C04B3-A646-F035-D404-6EA2A4011368}"/>
              </a:ext>
            </a:extLst>
          </p:cNvPr>
          <p:cNvSpPr>
            <a:spLocks noGrp="1"/>
          </p:cNvSpPr>
          <p:nvPr>
            <p:ph idx="1"/>
          </p:nvPr>
        </p:nvSpPr>
        <p:spPr>
          <a:xfrm>
            <a:off x="591773" y="2201355"/>
            <a:ext cx="10995660" cy="4029074"/>
          </a:xfrm>
        </p:spPr>
        <p:txBody>
          <a:bodyPr vert="horz" lIns="91440" tIns="45720" rIns="91440" bIns="45720" rtlCol="0" anchor="t">
            <a:normAutofit/>
          </a:bodyPr>
          <a:lstStyle/>
          <a:p>
            <a:pPr marL="0" indent="0">
              <a:buNone/>
            </a:pPr>
            <a:r>
              <a:rPr lang="en-US" sz="2400"/>
              <a:t>     The employment attrition analysis provided valuable insights into the factors </a:t>
            </a:r>
            <a:r>
              <a:rPr lang="en-US" sz="2400" dirty="0"/>
              <a:t>driving employee turnover within the organization.  By leveraging predictive analytics and data-driven strategies, the organization can now take targeted </a:t>
            </a:r>
            <a:r>
              <a:rPr lang="en-US" sz="2400"/>
              <a:t>actions to improve employee retention, reduce turnover, and enhance overall organizational performance.  The results and insights from this analysis will serve as a foundation for ongoing HR strategy development and workforce planning initiatives.</a:t>
            </a:r>
            <a:endParaRPr lang="en-US" sz="2400" dirty="0"/>
          </a:p>
        </p:txBody>
      </p:sp>
    </p:spTree>
    <p:extLst>
      <p:ext uri="{BB962C8B-B14F-4D97-AF65-F5344CB8AC3E}">
        <p14:creationId xmlns:p14="http://schemas.microsoft.com/office/powerpoint/2010/main" val="3273300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3CAA-0E34-7DCC-0C9C-85D249BB77A1}"/>
              </a:ext>
            </a:extLst>
          </p:cNvPr>
          <p:cNvSpPr>
            <a:spLocks noGrp="1"/>
          </p:cNvSpPr>
          <p:nvPr>
            <p:ph type="title"/>
          </p:nvPr>
        </p:nvSpPr>
        <p:spPr>
          <a:xfrm>
            <a:off x="649281" y="1051618"/>
            <a:ext cx="10995659" cy="1077849"/>
          </a:xfrm>
        </p:spPr>
        <p:txBody>
          <a:bodyPr/>
          <a:lstStyle/>
          <a:p>
            <a:r>
              <a:rPr lang="en-US" dirty="0">
                <a:solidFill>
                  <a:schemeClr val="tx1"/>
                </a:solidFill>
              </a:rPr>
              <a:t>Project</a:t>
            </a:r>
            <a:r>
              <a:rPr lang="en-US" dirty="0"/>
              <a:t> </a:t>
            </a:r>
            <a:r>
              <a:rPr lang="en-US" dirty="0">
                <a:solidFill>
                  <a:schemeClr val="tx1"/>
                </a:solidFill>
              </a:rPr>
              <a:t>title</a:t>
            </a:r>
          </a:p>
        </p:txBody>
      </p:sp>
      <p:sp>
        <p:nvSpPr>
          <p:cNvPr id="3" name="Content Placeholder 2">
            <a:extLst>
              <a:ext uri="{FF2B5EF4-FFF2-40B4-BE49-F238E27FC236}">
                <a16:creationId xmlns:a16="http://schemas.microsoft.com/office/drawing/2014/main" id="{B4D926C4-D362-2E1C-79A2-774BDF073963}"/>
              </a:ext>
            </a:extLst>
          </p:cNvPr>
          <p:cNvSpPr>
            <a:spLocks noGrp="1"/>
          </p:cNvSpPr>
          <p:nvPr>
            <p:ph idx="1"/>
          </p:nvPr>
        </p:nvSpPr>
        <p:spPr>
          <a:xfrm>
            <a:off x="2245169" y="3265279"/>
            <a:ext cx="10995660" cy="4029074"/>
          </a:xfrm>
        </p:spPr>
        <p:txBody>
          <a:bodyPr vert="horz" lIns="91440" tIns="45720" rIns="91440" bIns="45720" rtlCol="0" anchor="t">
            <a:normAutofit/>
          </a:bodyPr>
          <a:lstStyle/>
          <a:p>
            <a:pPr marL="0" indent="0">
              <a:buNone/>
            </a:pPr>
            <a:r>
              <a:rPr lang="en-US" sz="2800" dirty="0">
                <a:solidFill>
                  <a:schemeClr val="accent1"/>
                </a:solidFill>
              </a:rPr>
              <a:t>Employee</a:t>
            </a:r>
            <a:r>
              <a:rPr lang="en-US" sz="2800" dirty="0"/>
              <a:t> </a:t>
            </a:r>
            <a:r>
              <a:rPr lang="en-US" sz="2800" dirty="0">
                <a:solidFill>
                  <a:schemeClr val="accent1"/>
                </a:solidFill>
              </a:rPr>
              <a:t>Performance</a:t>
            </a:r>
            <a:r>
              <a:rPr lang="en-US" sz="2800" dirty="0"/>
              <a:t> </a:t>
            </a:r>
            <a:r>
              <a:rPr lang="en-US" sz="2800" dirty="0">
                <a:solidFill>
                  <a:schemeClr val="accent1"/>
                </a:solidFill>
              </a:rPr>
              <a:t>Analysis</a:t>
            </a:r>
            <a:r>
              <a:rPr lang="en-US" sz="2800" dirty="0"/>
              <a:t> </a:t>
            </a:r>
            <a:r>
              <a:rPr lang="en-US" sz="2800" dirty="0">
                <a:solidFill>
                  <a:schemeClr val="accent1"/>
                </a:solidFill>
              </a:rPr>
              <a:t>Using</a:t>
            </a:r>
            <a:r>
              <a:rPr lang="en-US" sz="2800" dirty="0"/>
              <a:t> </a:t>
            </a:r>
            <a:r>
              <a:rPr lang="en-US" sz="2800" dirty="0">
                <a:solidFill>
                  <a:schemeClr val="accent1"/>
                </a:solidFill>
              </a:rPr>
              <a:t>Excel</a:t>
            </a:r>
          </a:p>
        </p:txBody>
      </p:sp>
    </p:spTree>
    <p:extLst>
      <p:ext uri="{BB962C8B-B14F-4D97-AF65-F5344CB8AC3E}">
        <p14:creationId xmlns:p14="http://schemas.microsoft.com/office/powerpoint/2010/main" val="2006533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6919-A94E-193E-1538-7157224562E3}"/>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8C9A340A-092D-AABC-5E2D-5EAAE06CBDCB}"/>
              </a:ext>
            </a:extLst>
          </p:cNvPr>
          <p:cNvSpPr>
            <a:spLocks noGrp="1"/>
          </p:cNvSpPr>
          <p:nvPr>
            <p:ph idx="1"/>
          </p:nvPr>
        </p:nvSpPr>
        <p:spPr>
          <a:xfrm>
            <a:off x="2532716" y="2028826"/>
            <a:ext cx="9011585" cy="4029074"/>
          </a:xfrm>
        </p:spPr>
        <p:txBody>
          <a:bodyPr vert="horz" lIns="91440" tIns="45720" rIns="91440" bIns="45720" rtlCol="0" anchor="t">
            <a:normAutofit/>
          </a:bodyPr>
          <a:lstStyle/>
          <a:p>
            <a:pPr marL="457200" indent="-457200">
              <a:buAutoNum type="arabicPeriod"/>
            </a:pPr>
            <a:r>
              <a:rPr lang="en-US" sz="1800"/>
              <a:t>Problem Statement</a:t>
            </a:r>
          </a:p>
          <a:p>
            <a:pPr marL="457200" indent="-457200">
              <a:buAutoNum type="arabicPeriod"/>
            </a:pPr>
            <a:r>
              <a:rPr lang="en-US" sz="1800"/>
              <a:t>Project Overview </a:t>
            </a:r>
          </a:p>
          <a:p>
            <a:pPr marL="457200" indent="-457200">
              <a:buAutoNum type="arabicPeriod"/>
            </a:pPr>
            <a:r>
              <a:rPr lang="en-US" sz="1800"/>
              <a:t>End Users</a:t>
            </a:r>
          </a:p>
          <a:p>
            <a:pPr marL="457200" indent="-457200">
              <a:buAutoNum type="arabicPeriod"/>
            </a:pPr>
            <a:r>
              <a:rPr lang="en-US" sz="1800"/>
              <a:t>Our Solution and Proposition</a:t>
            </a:r>
          </a:p>
          <a:p>
            <a:pPr marL="457200" indent="-457200">
              <a:buAutoNum type="arabicPeriod"/>
            </a:pPr>
            <a:r>
              <a:rPr lang="en-US" sz="1800"/>
              <a:t>Dataset Description</a:t>
            </a:r>
          </a:p>
          <a:p>
            <a:pPr marL="457200" indent="-457200">
              <a:buAutoNum type="arabicPeriod"/>
            </a:pPr>
            <a:r>
              <a:rPr lang="en-US" sz="1800" err="1"/>
              <a:t>Modellling</a:t>
            </a:r>
            <a:r>
              <a:rPr lang="en-US" sz="1800"/>
              <a:t> Approach </a:t>
            </a:r>
          </a:p>
          <a:p>
            <a:pPr marL="457200" indent="-457200">
              <a:buAutoNum type="arabicPeriod"/>
            </a:pPr>
            <a:r>
              <a:rPr lang="en-US" sz="1800"/>
              <a:t>Results and Discussion </a:t>
            </a:r>
          </a:p>
          <a:p>
            <a:pPr marL="457200" indent="-457200">
              <a:buAutoNum type="arabicPeriod"/>
            </a:pPr>
            <a:r>
              <a:rPr lang="en-US" sz="1800"/>
              <a:t>Conclusion</a:t>
            </a:r>
          </a:p>
        </p:txBody>
      </p:sp>
    </p:spTree>
    <p:extLst>
      <p:ext uri="{BB962C8B-B14F-4D97-AF65-F5344CB8AC3E}">
        <p14:creationId xmlns:p14="http://schemas.microsoft.com/office/powerpoint/2010/main" val="1765545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3EC5-CC9A-2149-319D-54A86FD5A79E}"/>
              </a:ext>
            </a:extLst>
          </p:cNvPr>
          <p:cNvSpPr>
            <a:spLocks noGrp="1"/>
          </p:cNvSpPr>
          <p:nvPr>
            <p:ph type="title"/>
          </p:nvPr>
        </p:nvSpPr>
        <p:spPr/>
        <p:txBody>
          <a:bodyPr/>
          <a:lstStyle/>
          <a:p>
            <a:r>
              <a:rPr lang="en-US"/>
              <a:t>Problem statement </a:t>
            </a:r>
          </a:p>
        </p:txBody>
      </p:sp>
      <p:sp>
        <p:nvSpPr>
          <p:cNvPr id="3" name="Content Placeholder 2">
            <a:extLst>
              <a:ext uri="{FF2B5EF4-FFF2-40B4-BE49-F238E27FC236}">
                <a16:creationId xmlns:a16="http://schemas.microsoft.com/office/drawing/2014/main" id="{4EBF4D0A-BAE8-D1D9-30C7-21703E35302C}"/>
              </a:ext>
            </a:extLst>
          </p:cNvPr>
          <p:cNvSpPr>
            <a:spLocks noGrp="1"/>
          </p:cNvSpPr>
          <p:nvPr>
            <p:ph idx="1"/>
          </p:nvPr>
        </p:nvSpPr>
        <p:spPr>
          <a:xfrm>
            <a:off x="591774" y="2460146"/>
            <a:ext cx="10995660" cy="4029074"/>
          </a:xfrm>
        </p:spPr>
        <p:txBody>
          <a:bodyPr vert="horz" lIns="91440" tIns="45720" rIns="91440" bIns="45720" rtlCol="0" anchor="t">
            <a:normAutofit/>
          </a:bodyPr>
          <a:lstStyle/>
          <a:p>
            <a:pPr marL="0" indent="0">
              <a:buNone/>
            </a:pPr>
            <a:r>
              <a:rPr lang="en-US"/>
              <a:t>       </a:t>
            </a:r>
            <a:r>
              <a:rPr lang="en-US" sz="2400"/>
              <a:t>   Employee attrition, or turnover, is a critical challenge for organization as it can lead to increased costs, decreased productivity, and loss of valuable talent.  Despite various efforts to improve employee retention, the company has been experiencing a steady increases </a:t>
            </a:r>
            <a:r>
              <a:rPr lang="en-US" sz="2400" err="1"/>
              <a:t>inattrition</a:t>
            </a:r>
            <a:r>
              <a:rPr lang="en-US" sz="2400"/>
              <a:t> rates over the past few years.  This trend raises concerns about the underlying factors contributing to employee departures.</a:t>
            </a:r>
          </a:p>
        </p:txBody>
      </p:sp>
    </p:spTree>
    <p:extLst>
      <p:ext uri="{BB962C8B-B14F-4D97-AF65-F5344CB8AC3E}">
        <p14:creationId xmlns:p14="http://schemas.microsoft.com/office/powerpoint/2010/main" val="184844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B5C1-80F4-2D1E-2B54-EA7729429DB7}"/>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045F6C92-923C-CD6E-C5CB-8D6EF49C045D}"/>
              </a:ext>
            </a:extLst>
          </p:cNvPr>
          <p:cNvSpPr>
            <a:spLocks noGrp="1"/>
          </p:cNvSpPr>
          <p:nvPr>
            <p:ph idx="1"/>
          </p:nvPr>
        </p:nvSpPr>
        <p:spPr/>
        <p:txBody>
          <a:bodyPr vert="horz" lIns="91440" tIns="45720" rIns="91440" bIns="45720" rtlCol="0" anchor="t">
            <a:normAutofit fontScale="70000" lnSpcReduction="20000"/>
          </a:bodyPr>
          <a:lstStyle/>
          <a:p>
            <a:pPr marL="342900" indent="-342900">
              <a:buFont typeface="Wingdings" panose="020B0604020202020204" pitchFamily="34" charset="0"/>
              <a:buChar char="v"/>
            </a:pPr>
            <a:r>
              <a:rPr lang="en-US" sz="2400" dirty="0"/>
              <a:t> Objective</a:t>
            </a:r>
            <a:endParaRPr lang="en-US"/>
          </a:p>
          <a:p>
            <a:pPr marL="0" indent="0">
              <a:buNone/>
            </a:pPr>
            <a:r>
              <a:rPr lang="en-US" sz="2400" dirty="0"/>
              <a:t>        </a:t>
            </a:r>
            <a:r>
              <a:rPr lang="en-US" dirty="0"/>
              <a:t>  The objective of this project is to understand the underlying factors contribution to employee attrition within the organization and to develop predictive models that can help identify employees who are at risk of leaving.</a:t>
            </a:r>
          </a:p>
          <a:p>
            <a:pPr marL="342900" indent="-342900">
              <a:buFont typeface="Wingdings" panose="020B0604020202020204" pitchFamily="34" charset="0"/>
              <a:buChar char="v"/>
            </a:pPr>
            <a:r>
              <a:rPr lang="en-US" sz="2400" dirty="0"/>
              <a:t>Scope</a:t>
            </a:r>
            <a:endParaRPr lang="en-US" dirty="0"/>
          </a:p>
          <a:p>
            <a:pPr marL="0" indent="0">
              <a:buNone/>
            </a:pPr>
            <a:r>
              <a:rPr lang="en-US" dirty="0"/>
              <a:t>          1. Data collection</a:t>
            </a:r>
          </a:p>
          <a:p>
            <a:pPr marL="0" indent="0">
              <a:buNone/>
            </a:pPr>
            <a:r>
              <a:rPr lang="en-US" dirty="0"/>
              <a:t>          2. Exploratory Data Analysis(EDA)</a:t>
            </a:r>
          </a:p>
          <a:p>
            <a:pPr marL="0" indent="0">
              <a:buNone/>
            </a:pPr>
            <a:r>
              <a:rPr lang="en-US" dirty="0"/>
              <a:t>          3. Model Development</a:t>
            </a:r>
          </a:p>
          <a:p>
            <a:pPr marL="0" indent="0">
              <a:buNone/>
            </a:pPr>
            <a:r>
              <a:rPr lang="en-US" dirty="0"/>
              <a:t>          4. Key Findings and Insights</a:t>
            </a:r>
          </a:p>
          <a:p>
            <a:pPr marL="0" indent="0">
              <a:buNone/>
            </a:pPr>
            <a:r>
              <a:rPr lang="en-US" dirty="0"/>
              <a:t>          5. Recommendations</a:t>
            </a:r>
          </a:p>
          <a:p>
            <a:pPr marL="0" indent="0">
              <a:buNone/>
            </a:pPr>
            <a:r>
              <a:rPr lang="en-US" dirty="0"/>
              <a:t>          6.Implementation and Monitoring</a:t>
            </a:r>
          </a:p>
          <a:p>
            <a:pPr marL="0" indent="0">
              <a:buNone/>
            </a:pPr>
            <a:r>
              <a:rPr lang="en-US" sz="2400" dirty="0"/>
              <a:t>        </a:t>
            </a:r>
          </a:p>
        </p:txBody>
      </p:sp>
    </p:spTree>
    <p:extLst>
      <p:ext uri="{BB962C8B-B14F-4D97-AF65-F5344CB8AC3E}">
        <p14:creationId xmlns:p14="http://schemas.microsoft.com/office/powerpoint/2010/main" val="4167301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3105C-5779-4573-3442-E833B66227E3}"/>
              </a:ext>
            </a:extLst>
          </p:cNvPr>
          <p:cNvSpPr>
            <a:spLocks noGrp="1"/>
          </p:cNvSpPr>
          <p:nvPr>
            <p:ph type="title"/>
          </p:nvPr>
        </p:nvSpPr>
        <p:spPr/>
        <p:txBody>
          <a:bodyPr/>
          <a:lstStyle/>
          <a:p>
            <a:r>
              <a:rPr lang="en-US" dirty="0"/>
              <a:t>Who are the end users?</a:t>
            </a:r>
          </a:p>
        </p:txBody>
      </p:sp>
      <p:sp>
        <p:nvSpPr>
          <p:cNvPr id="3" name="Content Placeholder 2">
            <a:extLst>
              <a:ext uri="{FF2B5EF4-FFF2-40B4-BE49-F238E27FC236}">
                <a16:creationId xmlns:a16="http://schemas.microsoft.com/office/drawing/2014/main" id="{B1F8E742-7289-D537-A34C-A73A67EF3A0D}"/>
              </a:ext>
            </a:extLst>
          </p:cNvPr>
          <p:cNvSpPr>
            <a:spLocks noGrp="1"/>
          </p:cNvSpPr>
          <p:nvPr>
            <p:ph idx="1"/>
          </p:nvPr>
        </p:nvSpPr>
        <p:spPr>
          <a:xfrm>
            <a:off x="3458096" y="2652281"/>
            <a:ext cx="10995660" cy="4029074"/>
          </a:xfrm>
        </p:spPr>
        <p:txBody>
          <a:bodyPr vert="horz" lIns="91440" tIns="45720" rIns="91440" bIns="45720" rtlCol="0" anchor="t">
            <a:normAutofit/>
          </a:bodyPr>
          <a:lstStyle/>
          <a:p>
            <a:r>
              <a:rPr lang="en-US" sz="2400"/>
              <a:t>Human Resources(HR)</a:t>
            </a:r>
          </a:p>
          <a:p>
            <a:r>
              <a:rPr lang="en-US" sz="2400"/>
              <a:t>Senior Leadership and Executives</a:t>
            </a:r>
          </a:p>
          <a:p>
            <a:r>
              <a:rPr lang="en-US" sz="2400"/>
              <a:t>Line Managers and Team Leaders</a:t>
            </a:r>
          </a:p>
        </p:txBody>
      </p:sp>
    </p:spTree>
    <p:extLst>
      <p:ext uri="{BB962C8B-B14F-4D97-AF65-F5344CB8AC3E}">
        <p14:creationId xmlns:p14="http://schemas.microsoft.com/office/powerpoint/2010/main" val="2476737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2373C-E14B-136A-37E5-554524688470}"/>
              </a:ext>
            </a:extLst>
          </p:cNvPr>
          <p:cNvSpPr>
            <a:spLocks noGrp="1"/>
          </p:cNvSpPr>
          <p:nvPr>
            <p:ph type="title"/>
          </p:nvPr>
        </p:nvSpPr>
        <p:spPr/>
        <p:txBody>
          <a:bodyPr/>
          <a:lstStyle/>
          <a:p>
            <a:r>
              <a:rPr lang="en-US"/>
              <a:t>Our solution and proposition</a:t>
            </a:r>
          </a:p>
        </p:txBody>
      </p:sp>
      <p:sp>
        <p:nvSpPr>
          <p:cNvPr id="3" name="Content Placeholder 2">
            <a:extLst>
              <a:ext uri="{FF2B5EF4-FFF2-40B4-BE49-F238E27FC236}">
                <a16:creationId xmlns:a16="http://schemas.microsoft.com/office/drawing/2014/main" id="{E7CDD0BE-A99E-572C-5D60-2DD2AAC6C86E}"/>
              </a:ext>
            </a:extLst>
          </p:cNvPr>
          <p:cNvSpPr>
            <a:spLocks noGrp="1"/>
          </p:cNvSpPr>
          <p:nvPr>
            <p:ph idx="1"/>
          </p:nvPr>
        </p:nvSpPr>
        <p:spPr>
          <a:xfrm>
            <a:off x="591773" y="2287618"/>
            <a:ext cx="10995660" cy="4029074"/>
          </a:xfrm>
        </p:spPr>
        <p:txBody>
          <a:bodyPr vert="horz" lIns="91440" tIns="45720" rIns="91440" bIns="45720" rtlCol="0" anchor="t">
            <a:normAutofit fontScale="77500" lnSpcReduction="20000"/>
          </a:bodyPr>
          <a:lstStyle/>
          <a:p>
            <a:pPr marL="342900" indent="-342900">
              <a:buFont typeface="Wingdings" panose="020B0604020202020204" pitchFamily="34" charset="0"/>
              <a:buChar char="v"/>
            </a:pPr>
            <a:r>
              <a:rPr lang="en-US" sz="2400"/>
              <a:t>Solution</a:t>
            </a:r>
            <a:endParaRPr lang="en-US"/>
          </a:p>
          <a:p>
            <a:pPr marL="0" indent="0">
              <a:buNone/>
            </a:pPr>
            <a:r>
              <a:rPr lang="en-US" sz="2400" dirty="0"/>
              <a:t>        </a:t>
            </a:r>
            <a:r>
              <a:rPr lang="en-US" dirty="0"/>
              <a:t>  Our employment attrition analysis provides a comprehensive ,data-driven approach to understanding and mitigating employee turnover within an organization.  The solution involves collecting and analyzing historical employuee data to attrition and developing predictive models that can forecast </a:t>
            </a:r>
            <a:r>
              <a:rPr lang="en-US"/>
              <a:t>which employees are at risk of leaving. </a:t>
            </a:r>
            <a:endParaRPr lang="en-US" dirty="0"/>
          </a:p>
          <a:p>
            <a:pPr marL="0" indent="0">
              <a:buNone/>
            </a:pPr>
            <a:r>
              <a:rPr lang="en-US"/>
              <a:t>          Key components of our solution include:</a:t>
            </a:r>
            <a:endParaRPr lang="en-US" dirty="0"/>
          </a:p>
          <a:p>
            <a:pPr marL="0" indent="0">
              <a:buNone/>
            </a:pPr>
            <a:r>
              <a:rPr lang="en-US"/>
              <a:t>                    1.Data Integration and Analysis</a:t>
            </a:r>
            <a:endParaRPr lang="en-US" dirty="0"/>
          </a:p>
          <a:p>
            <a:pPr marL="0" indent="0">
              <a:buNone/>
            </a:pPr>
            <a:r>
              <a:rPr lang="en-US"/>
              <a:t>                    2.Predictive Modeling</a:t>
            </a:r>
            <a:endParaRPr lang="en-US" dirty="0"/>
          </a:p>
          <a:p>
            <a:pPr marL="0" indent="0">
              <a:buNone/>
            </a:pPr>
            <a:r>
              <a:rPr lang="en-US"/>
              <a:t>                    3.Actionable Insights</a:t>
            </a:r>
            <a:endParaRPr lang="en-US" dirty="0"/>
          </a:p>
          <a:p>
            <a:pPr marL="0" indent="0">
              <a:buNone/>
            </a:pPr>
            <a:r>
              <a:rPr lang="en-US"/>
              <a:t>                    4.Customized Retention Strategies</a:t>
            </a:r>
            <a:endParaRPr lang="en-US" dirty="0"/>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2692684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30A26-6F40-8D75-2396-94D46A8D5669}"/>
              </a:ext>
            </a:extLst>
          </p:cNvPr>
          <p:cNvSpPr>
            <a:spLocks noGrp="1"/>
          </p:cNvSpPr>
          <p:nvPr>
            <p:ph type="title"/>
          </p:nvPr>
        </p:nvSpPr>
        <p:spPr/>
        <p:txBody>
          <a:bodyPr/>
          <a:lstStyle/>
          <a:p>
            <a:r>
              <a:rPr lang="en-US"/>
              <a:t>Dataset description</a:t>
            </a:r>
          </a:p>
        </p:txBody>
      </p:sp>
      <p:sp>
        <p:nvSpPr>
          <p:cNvPr id="3" name="Content Placeholder 2">
            <a:extLst>
              <a:ext uri="{FF2B5EF4-FFF2-40B4-BE49-F238E27FC236}">
                <a16:creationId xmlns:a16="http://schemas.microsoft.com/office/drawing/2014/main" id="{8D1556C9-1020-FC48-2697-7C1F0091483E}"/>
              </a:ext>
            </a:extLst>
          </p:cNvPr>
          <p:cNvSpPr>
            <a:spLocks noGrp="1"/>
          </p:cNvSpPr>
          <p:nvPr>
            <p:ph idx="1"/>
          </p:nvPr>
        </p:nvSpPr>
        <p:spPr/>
        <p:txBody>
          <a:bodyPr vert="horz" lIns="91440" tIns="45720" rIns="91440" bIns="45720" rtlCol="0" anchor="ctr">
            <a:normAutofit/>
          </a:bodyPr>
          <a:lstStyle/>
          <a:p>
            <a:pPr marL="0" indent="0">
              <a:buNone/>
            </a:pPr>
            <a:r>
              <a:rPr lang="en-US" dirty="0"/>
              <a:t>          The dataset for employement attrition analysis typically consists of various featrures      (or columns) that capture both demographic and emploment-related information about </a:t>
            </a:r>
            <a:r>
              <a:rPr lang="en-US"/>
              <a:t>employees.  Below is a description of the key components of the dataset.</a:t>
            </a:r>
          </a:p>
          <a:p>
            <a:pPr marL="0" indent="0">
              <a:buNone/>
            </a:pPr>
            <a:endParaRPr lang="en-US" dirty="0"/>
          </a:p>
          <a:p>
            <a:pPr marL="0" indent="0">
              <a:buNone/>
            </a:pPr>
            <a:r>
              <a:rPr lang="en-US"/>
              <a:t>                                                   1.Demographic Information</a:t>
            </a:r>
            <a:endParaRPr lang="en-US" dirty="0"/>
          </a:p>
          <a:p>
            <a:pPr marL="0" indent="0">
              <a:buNone/>
            </a:pPr>
            <a:r>
              <a:rPr lang="en-US"/>
              <a:t>                                                   2.Employement Information</a:t>
            </a:r>
          </a:p>
          <a:p>
            <a:pPr marL="0" indent="0">
              <a:buNone/>
            </a:pPr>
            <a:r>
              <a:rPr lang="en-US"/>
              <a:t>                                                   3.Compensation and Benefits</a:t>
            </a:r>
          </a:p>
          <a:p>
            <a:pPr marL="0" indent="0" algn="ctr">
              <a:buNone/>
            </a:pPr>
            <a:r>
              <a:rPr lang="en-US"/>
              <a:t> 4.Performance and Engagement</a:t>
            </a:r>
            <a:endParaRPr lang="en-US" dirty="0"/>
          </a:p>
          <a:p>
            <a:pPr marL="0" indent="0" algn="ctr">
              <a:buNone/>
            </a:pPr>
            <a:endParaRPr lang="en-US" dirty="0"/>
          </a:p>
        </p:txBody>
      </p:sp>
    </p:spTree>
    <p:extLst>
      <p:ext uri="{BB962C8B-B14F-4D97-AF65-F5344CB8AC3E}">
        <p14:creationId xmlns:p14="http://schemas.microsoft.com/office/powerpoint/2010/main" val="2450320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40FC8-1FC6-D557-22AB-2EF4A6B443D4}"/>
              </a:ext>
            </a:extLst>
          </p:cNvPr>
          <p:cNvSpPr>
            <a:spLocks noGrp="1"/>
          </p:cNvSpPr>
          <p:nvPr>
            <p:ph type="title"/>
          </p:nvPr>
        </p:nvSpPr>
        <p:spPr/>
        <p:txBody>
          <a:bodyPr/>
          <a:lstStyle/>
          <a:p>
            <a:r>
              <a:rPr lang="en-US"/>
              <a:t>Modelling approach</a:t>
            </a:r>
          </a:p>
        </p:txBody>
      </p:sp>
      <p:sp>
        <p:nvSpPr>
          <p:cNvPr id="3" name="Content Placeholder 2">
            <a:extLst>
              <a:ext uri="{FF2B5EF4-FFF2-40B4-BE49-F238E27FC236}">
                <a16:creationId xmlns:a16="http://schemas.microsoft.com/office/drawing/2014/main" id="{CBA301FC-6400-5966-9DB1-257A59AE45D4}"/>
              </a:ext>
            </a:extLst>
          </p:cNvPr>
          <p:cNvSpPr>
            <a:spLocks noGrp="1"/>
          </p:cNvSpPr>
          <p:nvPr>
            <p:ph idx="1"/>
          </p:nvPr>
        </p:nvSpPr>
        <p:spPr/>
        <p:txBody>
          <a:bodyPr vert="horz" lIns="91440" tIns="45720" rIns="91440" bIns="45720" rtlCol="0" anchor="t">
            <a:normAutofit fontScale="85000" lnSpcReduction="10000"/>
          </a:bodyPr>
          <a:lstStyle/>
          <a:p>
            <a:pPr marL="457200" indent="-457200">
              <a:buFont typeface="Wingdings" panose="020B0604020202020204" pitchFamily="34" charset="0"/>
              <a:buChar char="q"/>
            </a:pPr>
            <a:r>
              <a:rPr lang="en-US" sz="2400" b="1"/>
              <a:t>Data filtering </a:t>
            </a:r>
            <a:endParaRPr lang="en-US" b="1" dirty="0"/>
          </a:p>
          <a:p>
            <a:pPr marL="0" indent="0">
              <a:buNone/>
            </a:pPr>
            <a:r>
              <a:rPr lang="en-US" b="1" dirty="0"/>
              <a:t>           Purpose: </a:t>
            </a:r>
            <a:r>
              <a:rPr lang="en-US"/>
              <a:t>To sort and refine the data to focus on specific criteria, such as department, </a:t>
            </a:r>
            <a:r>
              <a:rPr lang="en-US" dirty="0"/>
              <a:t>data range, or individual employee perfoemance.</a:t>
            </a:r>
          </a:p>
          <a:p>
            <a:pPr marL="0" indent="0">
              <a:buNone/>
            </a:pPr>
            <a:r>
              <a:rPr lang="en-US" b="1" dirty="0"/>
              <a:t>           Implementation: </a:t>
            </a:r>
            <a:r>
              <a:rPr lang="en-US" dirty="0"/>
              <a:t>Excel's filtering feature  will be applied to datasets, allowing users to </a:t>
            </a:r>
            <a:r>
              <a:rPr lang="en-US"/>
              <a:t>easily narrow down the data to view only the relevant information.</a:t>
            </a:r>
          </a:p>
          <a:p>
            <a:pPr marL="342900" indent="-342900">
              <a:buFont typeface="Wingdings" panose="020B0604020202020204" pitchFamily="34" charset="0"/>
              <a:buChar char="q"/>
            </a:pPr>
            <a:r>
              <a:rPr lang="en-US" sz="2400" b="1"/>
              <a:t>Pivot Tales</a:t>
            </a:r>
          </a:p>
          <a:p>
            <a:pPr marL="0" indent="0">
              <a:buNone/>
            </a:pPr>
            <a:r>
              <a:rPr lang="en-US" sz="2400" dirty="0"/>
              <a:t>       </a:t>
            </a:r>
            <a:r>
              <a:rPr lang="en-US" dirty="0"/>
              <a:t> </a:t>
            </a:r>
            <a:r>
              <a:rPr lang="en-US" b="1" dirty="0"/>
              <a:t> Purpose: </a:t>
            </a:r>
            <a:r>
              <a:rPr lang="en-US" dirty="0"/>
              <a:t>To summarize and analyze large datasets by grouping and aggregating data </a:t>
            </a:r>
            <a:r>
              <a:rPr lang="en-US"/>
              <a:t>based on different performanve metrics.</a:t>
            </a:r>
            <a:endParaRPr lang="en-US" dirty="0"/>
          </a:p>
          <a:p>
            <a:pPr marL="0" indent="0">
              <a:buNone/>
            </a:pPr>
            <a:r>
              <a:rPr lang="en-US" b="1" dirty="0"/>
              <a:t>         Implementation: </a:t>
            </a:r>
            <a:r>
              <a:rPr lang="en-US" dirty="0"/>
              <a:t>Pivot tables will be used to dynamicallly calculate and display key </a:t>
            </a:r>
            <a:r>
              <a:rPr lang="en-US"/>
              <a:t>performance indicators (KPIs) such as average task complention time,total  hours worked, or percentage of targets met.</a:t>
            </a:r>
          </a:p>
        </p:txBody>
      </p:sp>
    </p:spTree>
    <p:extLst>
      <p:ext uri="{BB962C8B-B14F-4D97-AF65-F5344CB8AC3E}">
        <p14:creationId xmlns:p14="http://schemas.microsoft.com/office/powerpoint/2010/main" val="2222600290"/>
      </p:ext>
    </p:extLst>
  </p:cSld>
  <p:clrMapOvr>
    <a:masterClrMapping/>
  </p:clrMapOvr>
</p:sld>
</file>

<file path=ppt/theme/theme1.xml><?xml version="1.0" encoding="utf-8"?>
<a:theme xmlns:a="http://schemas.openxmlformats.org/drawingml/2006/main" name="TribuneVTI">
  <a:themeElements>
    <a:clrScheme name="amasis">
      <a:dk1>
        <a:sysClr val="windowText" lastClr="000000"/>
      </a:dk1>
      <a:lt1>
        <a:sysClr val="window" lastClr="FFFFFF"/>
      </a:lt1>
      <a:dk2>
        <a:srgbClr val="470401"/>
      </a:dk2>
      <a:lt2>
        <a:srgbClr val="EBE2E2"/>
      </a:lt2>
      <a:accent1>
        <a:srgbClr val="BD1209"/>
      </a:accent1>
      <a:accent2>
        <a:srgbClr val="F40600"/>
      </a:accent2>
      <a:accent3>
        <a:srgbClr val="F26216"/>
      </a:accent3>
      <a:accent4>
        <a:srgbClr val="F0800D"/>
      </a:accent4>
      <a:accent5>
        <a:srgbClr val="3EA8B6"/>
      </a:accent5>
      <a:accent6>
        <a:srgbClr val="005B6B"/>
      </a:accent6>
      <a:hlink>
        <a:srgbClr val="F40600"/>
      </a:hlink>
      <a:folHlink>
        <a:srgbClr val="1C7E8E"/>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TribuneVTI</vt:lpstr>
      <vt:lpstr>Employee Data Analysis using Excel </vt:lpstr>
      <vt:lpstr>Project title</vt:lpstr>
      <vt:lpstr>Agenda</vt:lpstr>
      <vt:lpstr>Problem statement </vt:lpstr>
      <vt:lpstr>Project overview</vt:lpstr>
      <vt:lpstr>Who are the end users?</vt:lpstr>
      <vt:lpstr>Our solution and proposition</vt:lpstr>
      <vt:lpstr>Dataset description</vt:lpstr>
      <vt:lpstr>Modelling approach</vt:lpstr>
      <vt:lpstr>Results: pie chart </vt:lpstr>
      <vt:lpstr>Bar diagram </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bhuvanashree3730@gmail.com</cp:lastModifiedBy>
  <cp:revision>488</cp:revision>
  <dcterms:created xsi:type="dcterms:W3CDTF">2024-08-29T14:52:22Z</dcterms:created>
  <dcterms:modified xsi:type="dcterms:W3CDTF">2024-09-04T15:22:05Z</dcterms:modified>
</cp:coreProperties>
</file>