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charts/_rels/chart1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1.xlsx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image" Target="../media/image3.tif"/></Relationships>

</file>

<file path=ppt/charts/_rels/chart2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2.xlsx"/></Relationships>

</file>

<file path=ppt/charts/_rels/chart3.xml.rels><?xml version="1.0" encoding="UTF-8"?>
<Relationships xmlns="http://schemas.openxmlformats.org/package/2006/relationships"><Relationship Id="rId1" Type="http://schemas.openxmlformats.org/officeDocument/2006/relationships/package" Target="../embeddings/Microsoft_Excel_Sheet3.xlsx"/>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title>
      <c:tx>
        <c:rich>
          <a:bodyPr rot="0"/>
          <a:lstStyle/>
          <a:p>
            <a:pPr>
              <a:defRPr b="0" i="0" strike="noStrike" sz="5000" u="none">
                <a:solidFill>
                  <a:srgbClr val="000000"/>
                </a:solidFill>
                <a:latin typeface="Helvetica Neue"/>
              </a:defRPr>
            </a:pPr>
            <a:r>
              <a:rPr b="0" i="0" strike="noStrike" sz="5000" u="none">
                <a:solidFill>
                  <a:srgbClr val="000000"/>
                </a:solidFill>
                <a:latin typeface="Helvetica Neue"/>
              </a:rPr>
              <a:t>217 Corpus</a:t>
            </a:r>
          </a:p>
        </c:rich>
      </c:tx>
      <c:layout>
        <c:manualLayout>
          <c:xMode val="edge"/>
          <c:yMode val="edge"/>
          <c:x val="0.321542"/>
          <c:y val="0"/>
          <c:w val="0.356916"/>
          <c:h val="0.149694"/>
        </c:manualLayout>
      </c:layout>
      <c:overlay val="1"/>
      <c:spPr>
        <a:noFill/>
        <a:effectLst/>
      </c:spPr>
    </c:title>
    <c:autoTitleDeleted val="1"/>
    <c:plotArea>
      <c:layout>
        <c:manualLayout>
          <c:layoutTarget val="inner"/>
          <c:xMode val="edge"/>
          <c:yMode val="edge"/>
          <c:x val="0.112755"/>
          <c:y val="0.149694"/>
          <c:w val="0.882245"/>
          <c:h val="0.68218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Qualitative</c:v>
                </c:pt>
              </c:strCache>
            </c:strRef>
          </c:tx>
          <c:spPr>
            <a:blipFill rotWithShape="1">
              <a:blip r:embed="rId2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Initial</c:v>
                </c:pt>
                <c:pt idx="1">
                  <c:v>Balanced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179.000000</c:v>
                </c:pt>
                <c:pt idx="1">
                  <c:v>19.000000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Quantitative</c:v>
                </c:pt>
              </c:strCache>
            </c:strRef>
          </c:tx>
          <c:spPr>
            <a:blipFill rotWithShape="1">
              <a:blip r:embed="rId3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Initial</c:v>
                </c:pt>
                <c:pt idx="1">
                  <c:v>Balanced</c:v>
                </c:pt>
              </c:strCache>
            </c:strRef>
          </c:cat>
          <c:val>
            <c:numRef>
              <c:f>Sheet1!$C$2:$C$3</c:f>
              <c:numCache>
                <c:ptCount val="2"/>
                <c:pt idx="0">
                  <c:v>19.000000</c:v>
                </c:pt>
                <c:pt idx="1">
                  <c:v>19.000000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Mixed</c:v>
                </c:pt>
              </c:strCache>
            </c:strRef>
          </c:tx>
          <c:spPr>
            <a:blipFill rotWithShape="1">
              <a:blip r:embed="rId4"/>
              <a:srcRect l="0" t="0" r="0" b="0"/>
              <a:tile tx="0" ty="0" sx="100000" sy="100000" flip="none" algn="tl"/>
            </a:blip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3300" u="none">
                    <a:solidFill>
                      <a:srgbClr val="FFFFFF"/>
                    </a:solidFill>
                    <a:latin typeface="Helvetica Neue"/>
                  </a:defRPr>
                </a:pPr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Initial</c:v>
                </c:pt>
                <c:pt idx="1">
                  <c:v>Balanced</c:v>
                </c:pt>
              </c:strCache>
            </c:strRef>
          </c:cat>
          <c:val>
            <c:numRef>
              <c:f>Sheet1!$D$2:$D$3</c:f>
              <c:numCache>
                <c:ptCount val="2"/>
                <c:pt idx="0">
                  <c:v>19.000000</c:v>
                </c:pt>
                <c:pt idx="1">
                  <c:v>19.000000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3400" u="none">
                <a:solidFill>
                  <a:srgbClr val="000000"/>
                </a:solidFill>
                <a:latin typeface="Helvetica Neue"/>
              </a:defRPr>
            </a:pPr>
          </a:p>
        </c:txPr>
        <c:crossAx val="2094734552"/>
        <c:crosses val="autoZero"/>
        <c:crossBetween val="between"/>
        <c:majorUnit val="45"/>
        <c:minorUnit val="22.5"/>
      </c:valAx>
      <c:spPr>
        <a:noFill/>
        <a:ln w="12700" cap="flat">
          <a:noFill/>
          <a:miter lim="400000"/>
        </a:ln>
        <a:effectLst/>
      </c:spPr>
    </c:plotArea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270967"/>
          <c:y val="0.210315"/>
          <c:w val="0.563184"/>
          <c:h val="0.757924"/>
        </c:manualLayout>
      </c:layout>
      <c:radarChart>
        <c:radarStyle val="filled"/>
        <c:varyColors val="0"/>
        <c:ser>
          <c:idx val="1"/>
          <c:order val="0"/>
          <c:tx>
            <c:strRef>
              <c:f>Sheet1!$A$3</c:f>
              <c:strCache>
                <c:ptCount val="1"/>
                <c:pt idx="0">
                  <c:v>Average F1</c:v>
                </c:pt>
              </c:strCache>
            </c:strRef>
          </c:tx>
          <c:spPr>
            <a:solidFill>
              <a:schemeClr val="accent3">
                <a:alpha val="15000"/>
              </a:schemeClr>
            </a:solidFill>
            <a:ln w="76200" cap="flat">
              <a:solidFill>
                <a:schemeClr val="accent3"/>
              </a:solidFill>
              <a:prstDash val="solid"/>
              <a:miter lim="400000"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2250" u="none">
                    <a:solidFill>
                      <a:srgbClr val="000000"/>
                    </a:solidFill>
                    <a:latin typeface="Times New Roman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GNN</c:v>
                </c:pt>
                <c:pt idx="1">
                  <c:v>Basic ML</c:v>
                </c:pt>
                <c:pt idx="2">
                  <c:v>Few Shot</c:v>
                </c:pt>
                <c:pt idx="3">
                  <c:v>Zero Shot</c:v>
                </c:pt>
                <c:pt idx="4">
                  <c:v>Similarity</c:v>
                </c:pt>
              </c:strCache>
            </c:strRef>
          </c:cat>
          <c:val>
            <c:numRef>
              <c:f>Sheet1!$B$3:$F$3</c:f>
              <c:numCache>
                <c:ptCount val="5"/>
                <c:pt idx="0">
                  <c:v>0.800000</c:v>
                </c:pt>
                <c:pt idx="1">
                  <c:v>0.740000</c:v>
                </c:pt>
                <c:pt idx="2">
                  <c:v>0.660000</c:v>
                </c:pt>
                <c:pt idx="3">
                  <c:v>0.610000</c:v>
                </c:pt>
                <c:pt idx="4">
                  <c:v>0.480000</c:v>
                </c:pt>
              </c:numCache>
            </c:numRef>
          </c:val>
        </c:ser>
        <c:ser>
          <c:idx val="0"/>
          <c:order val="1"/>
          <c:tx>
            <c:strRef>
              <c:f>Sheet1!$A$2</c:f>
              <c:strCache>
                <c:ptCount val="1"/>
                <c:pt idx="0">
                  <c:v>Best F1</c:v>
                </c:pt>
              </c:strCache>
            </c:strRef>
          </c:tx>
          <c:spPr>
            <a:solidFill>
              <a:schemeClr val="accent1">
                <a:alpha val="15000"/>
              </a:schemeClr>
            </a:solidFill>
            <a:ln w="76200" cap="flat">
              <a:solidFill>
                <a:schemeClr val="accent1"/>
              </a:solidFill>
              <a:prstDash val="solid"/>
              <a:miter lim="400000"/>
            </a:ln>
            <a:effectLst/>
          </c:spPr>
          <c:dLbls>
            <c:numFmt formatCode="#,##0" sourceLinked="0"/>
            <c:txPr>
              <a:bodyPr/>
              <a:lstStyle/>
              <a:p>
                <a:pPr>
                  <a:defRPr b="0" i="0" strike="noStrike" sz="2250" u="none">
                    <a:solidFill>
                      <a:srgbClr val="000000"/>
                    </a:solidFill>
                    <a:latin typeface="Times New Roman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Sheet1!$B$1:$F$1</c:f>
              <c:strCache>
                <c:ptCount val="5"/>
                <c:pt idx="0">
                  <c:v>GNN</c:v>
                </c:pt>
                <c:pt idx="1">
                  <c:v>Basic ML</c:v>
                </c:pt>
                <c:pt idx="2">
                  <c:v>Few Shot</c:v>
                </c:pt>
                <c:pt idx="3">
                  <c:v>Zero Shot</c:v>
                </c:pt>
                <c:pt idx="4">
                  <c:v>Similarity</c:v>
                </c:pt>
              </c:strCache>
            </c:strRef>
          </c:cat>
          <c:val>
            <c:numRef>
              <c:f>Sheet1!$B$2:$F$2</c:f>
              <c:numCache>
                <c:ptCount val="5"/>
                <c:pt idx="0">
                  <c:v>0.920000</c:v>
                </c:pt>
                <c:pt idx="1">
                  <c:v>0.840000</c:v>
                </c:pt>
                <c:pt idx="2">
                  <c:v>0.750000</c:v>
                </c:pt>
                <c:pt idx="3">
                  <c:v>0.610000</c:v>
                </c:pt>
                <c:pt idx="4">
                  <c:v>0.480000</c:v>
                </c:pt>
              </c:numCache>
            </c:numRef>
          </c:val>
        </c:ser>
        <c:axId val="2094734552"/>
        <c:axId val="2094734553"/>
      </c:radarChart>
      <c:catAx>
        <c:axId val="2094734552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000" u="none">
                <a:solidFill>
                  <a:srgbClr val="000000"/>
                </a:solidFill>
                <a:latin typeface="Times New Roman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one"/>
        <c:spPr>
          <a:ln w="12700" cap="flat">
            <a:solidFill>
              <a:srgbClr val="B8B8B8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000" u="none">
                <a:solidFill>
                  <a:srgbClr val="000000"/>
                </a:solidFill>
                <a:latin typeface="Times New Roman"/>
              </a:defRPr>
            </a:pPr>
          </a:p>
        </c:txPr>
        <c:crossAx val="2094734552"/>
        <c:crosses val="autoZero"/>
        <c:crossBetween val="between"/>
        <c:majorUnit val="0.25"/>
        <c:minorUnit val="0.125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0636004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000" u="none">
              <a:solidFill>
                <a:srgbClr val="000000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roundedCorners val="0"/>
  <c:chart>
    <c:autoTitleDeleted val="1"/>
    <c:plotArea>
      <c:layout>
        <c:manualLayout>
          <c:layoutTarget val="inner"/>
          <c:xMode val="edge"/>
          <c:yMode val="edge"/>
          <c:x val="0.325085"/>
          <c:y val="0.223761"/>
          <c:w val="0.321511"/>
          <c:h val="0.6460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Abstract</c:v>
                </c:pt>
              </c:strCache>
            </c:strRef>
          </c:tx>
          <c:spPr>
            <a:solidFill>
              <a:schemeClr val="accent1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404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GNN</c:v>
                </c:pt>
                <c:pt idx="1">
                  <c:v>Basic ML</c:v>
                </c:pt>
                <c:pt idx="2">
                  <c:v>Few Shot</c:v>
                </c:pt>
                <c:pt idx="3">
                  <c:v>Zero Shot</c:v>
                </c:pt>
                <c:pt idx="4">
                  <c:v>Similarity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0.800000</c:v>
                </c:pt>
                <c:pt idx="1">
                  <c:v>0.560000</c:v>
                </c:pt>
                <c:pt idx="2">
                  <c:v>0.520000</c:v>
                </c:pt>
                <c:pt idx="3">
                  <c:v>0.310000</c:v>
                </c:pt>
                <c:pt idx="4">
                  <c:v>0.480000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Section Name</c:v>
                </c:pt>
              </c:strCache>
            </c:strRef>
          </c:tx>
          <c:spPr>
            <a:solidFill>
              <a:schemeClr val="accent3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404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GNN</c:v>
                </c:pt>
                <c:pt idx="1">
                  <c:v>Basic ML</c:v>
                </c:pt>
                <c:pt idx="2">
                  <c:v>Few Shot</c:v>
                </c:pt>
                <c:pt idx="3">
                  <c:v>Zero Shot</c:v>
                </c:pt>
                <c:pt idx="4">
                  <c:v>Similarity</c:v>
                </c:pt>
              </c:strCache>
            </c:strRef>
          </c:cat>
          <c:val>
            <c:numRef>
              <c:f>Sheet1!$C$2:$C$6</c:f>
              <c:numCache>
                <c:ptCount val="5"/>
                <c:pt idx="0">
                  <c:v>0.740000</c:v>
                </c:pt>
                <c:pt idx="1">
                  <c:v>0.680000</c:v>
                </c:pt>
                <c:pt idx="2">
                  <c:v>0.660000</c:v>
                </c:pt>
                <c:pt idx="3">
                  <c:v>0.230000</c:v>
                </c:pt>
                <c:pt idx="4">
                  <c:v>0.480000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Section Text</c:v>
                </c:pt>
              </c:strCache>
            </c:strRef>
          </c:tx>
          <c:spPr>
            <a:solidFill>
              <a:srgbClr val="929292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404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GNN</c:v>
                </c:pt>
                <c:pt idx="1">
                  <c:v>Basic ML</c:v>
                </c:pt>
                <c:pt idx="2">
                  <c:v>Few Shot</c:v>
                </c:pt>
                <c:pt idx="3">
                  <c:v>Zero Shot</c:v>
                </c:pt>
                <c:pt idx="4">
                  <c:v>Similarity</c:v>
                </c:pt>
              </c:strCache>
            </c:strRef>
          </c:cat>
          <c:val>
            <c:numRef>
              <c:f>Sheet1!$D$2:$D$6</c:f>
              <c:numCache>
                <c:ptCount val="5"/>
                <c:pt idx="0">
                  <c:v>0.750000</c:v>
                </c:pt>
                <c:pt idx="1">
                  <c:v>0.740000</c:v>
                </c:pt>
                <c:pt idx="2">
                  <c:v>0.610000</c:v>
                </c:pt>
                <c:pt idx="3">
                  <c:v>0.610000</c:v>
                </c:pt>
                <c:pt idx="4">
                  <c:v>0.340000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Full Text</c:v>
                </c:pt>
              </c:strCache>
            </c:strRef>
          </c:tx>
          <c:spPr>
            <a:solidFill>
              <a:srgbClr val="F8BA00"/>
            </a:solidFill>
            <a:ln w="12700" cap="flat">
              <a:noFill/>
              <a:miter lim="400000"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4040" u="none">
                    <a:solidFill>
                      <a:srgbClr val="FFFFFF"/>
                    </a:solidFill>
                    <a:latin typeface="Times New Roman"/>
                  </a:defRPr>
                </a:p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Sheet1!$A$2:$A$6</c:f>
              <c:strCache>
                <c:ptCount val="5"/>
                <c:pt idx="0">
                  <c:v>GNN</c:v>
                </c:pt>
                <c:pt idx="1">
                  <c:v>Basic ML</c:v>
                </c:pt>
                <c:pt idx="2">
                  <c:v>Few Shot</c:v>
                </c:pt>
                <c:pt idx="3">
                  <c:v>Zero Shot</c:v>
                </c:pt>
                <c:pt idx="4">
                  <c:v>Similarity</c:v>
                </c:pt>
              </c:strCache>
            </c:strRef>
          </c:cat>
          <c:val>
            <c:numRef>
              <c:f>Sheet1!$E$2:$E$6</c:f>
              <c:numCache>
                <c:ptCount val="5"/>
                <c:pt idx="0">
                  <c:v>0.780000</c:v>
                </c:pt>
                <c:pt idx="1">
                  <c:v>0.670000</c:v>
                </c:pt>
                <c:pt idx="2">
                  <c:v>0.530000</c:v>
                </c:pt>
                <c:pt idx="3">
                  <c:v>0.600000</c:v>
                </c:pt>
                <c:pt idx="4">
                  <c:v>0.420000</c:v>
                </c:pt>
              </c:numCache>
            </c:numRef>
          </c:val>
        </c:ser>
        <c:gapWidth val="40"/>
        <c:overlap val="-10"/>
        <c:axId val="2094734552"/>
        <c:axId val="2094734553"/>
      </c:barChart>
      <c:catAx>
        <c:axId val="209473455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ln w="12700" cap="flat">
            <a:solidFill>
              <a:srgbClr val="000000"/>
            </a:solidFill>
            <a:prstDash val="solid"/>
            <a:miter lim="400000"/>
          </a:ln>
        </c:spPr>
        <c:txPr>
          <a:bodyPr rot="0"/>
          <a:lstStyle/>
          <a:p>
            <a:pPr>
              <a:defRPr b="0" i="0" strike="noStrike" sz="2740" u="none">
                <a:solidFill>
                  <a:srgbClr val="000000"/>
                </a:solidFill>
                <a:latin typeface="Times New Roman"/>
              </a:defRPr>
            </a:pPr>
          </a:p>
        </c:txPr>
        <c:crossAx val="2094734553"/>
        <c:crosses val="autoZero"/>
        <c:auto val="1"/>
        <c:lblAlgn val="ctr"/>
        <c:noMultiLvlLbl val="1"/>
      </c:catAx>
      <c:valAx>
        <c:axId val="2094734553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B8B8B8"/>
              </a:solidFill>
              <a:prstDash val="solid"/>
              <a:miter lim="400000"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miter lim="400000"/>
          </a:ln>
        </c:spPr>
        <c:txPr>
          <a:bodyPr rot="0"/>
          <a:lstStyle/>
          <a:p>
            <a:pPr>
              <a:defRPr b="0" i="0" strike="noStrike" sz="2740" u="none">
                <a:solidFill>
                  <a:srgbClr val="000000"/>
                </a:solidFill>
                <a:latin typeface="Times New Roman"/>
              </a:defRPr>
            </a:pPr>
          </a:p>
        </c:txPr>
        <c:crossAx val="2094734552"/>
        <c:crosses val="autoZero"/>
        <c:crossBetween val="between"/>
        <c:majorUnit val="0.2"/>
        <c:minorUnit val="0.1"/>
      </c:valAx>
      <c:spPr>
        <a:noFill/>
        <a:ln w="12700" cap="flat">
          <a:noFill/>
          <a:miter lim="400000"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0691978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b="0" i="0" strike="noStrike" sz="2740" u="none">
              <a:solidFill>
                <a:srgbClr val="000000"/>
              </a:solidFill>
              <a:latin typeface="Times New Roman"/>
            </a:defRPr>
          </a:pPr>
        </a:p>
      </c:txPr>
    </c:legend>
    <c:plotVisOnly val="1"/>
    <c:dispBlanksAs val="gap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Low-angle exterior view of a modern building facade covered with aluminium discs under a clear, blue sky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ow-angle view of a modern, curved building under a cloudy sky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View from inside a modern white building with glass panels, looking up to a bright, partly cloudy sky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ow-angle view of the Azadi Tower in Tehran, Iran against a clear, bright sky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ew from inside a stone structure, looking out towards stairs and a clear, blue sky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 modern white building with glass panels against a clear, blue sky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Small section of a modern shell bridge in Qingdao, Shandong, China with a partly cloudy sky above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chart" Target="../charts/chart1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huvanesh Verma - June 2, 202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Bhuvanesh Verma - June 2, 2023</a:t>
            </a:r>
          </a:p>
        </p:txBody>
      </p:sp>
      <p:sp>
        <p:nvSpPr>
          <p:cNvPr id="152" name="An Exploratory Study of Research Design Classification in Scientific Article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225" sz="11252"/>
            </a:lvl1pPr>
          </a:lstStyle>
          <a:p>
            <a:pPr/>
            <a:r>
              <a:t>An Exploratory Study of Research Design Classification in Scientific Articles</a:t>
            </a:r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itation Networ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Citation Network</a:t>
            </a:r>
          </a:p>
        </p:txBody>
      </p:sp>
      <p:sp>
        <p:nvSpPr>
          <p:cNvPr id="20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{…"/>
          <p:cNvSpPr/>
          <p:nvPr/>
        </p:nvSpPr>
        <p:spPr>
          <a:xfrm>
            <a:off x="5978509" y="6047282"/>
            <a:ext cx="1913124" cy="25255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{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DOI: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{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ABSTRACT: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SECTIONS: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{ </a:t>
            </a:r>
          </a:p>
          <a:p>
            <a:pPr lvl="1"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SECTION-NAME: SECTION-TEXT,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…..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}</a:t>
            </a:r>
          </a:p>
        </p:txBody>
      </p:sp>
      <p:sp>
        <p:nvSpPr>
          <p:cNvPr id="211" name="Final Corpus"/>
          <p:cNvSpPr/>
          <p:nvPr/>
        </p:nvSpPr>
        <p:spPr>
          <a:xfrm>
            <a:off x="4877671" y="5434928"/>
            <a:ext cx="4114801" cy="510755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2700">
                <a:solidFill>
                  <a:srgbClr val="000000"/>
                </a:solidFill>
              </a:defRPr>
            </a:lvl1pPr>
          </a:lstStyle>
          <a:p>
            <a:pPr/>
            <a:r>
              <a:t>Final Corpus</a:t>
            </a:r>
          </a:p>
        </p:txBody>
      </p:sp>
      <p:grpSp>
        <p:nvGrpSpPr>
          <p:cNvPr id="215" name="Group"/>
          <p:cNvGrpSpPr/>
          <p:nvPr/>
        </p:nvGrpSpPr>
        <p:grpSpPr>
          <a:xfrm>
            <a:off x="7870587" y="6621284"/>
            <a:ext cx="4101908" cy="1276880"/>
            <a:chOff x="0" y="0"/>
            <a:chExt cx="4101907" cy="1276878"/>
          </a:xfrm>
        </p:grpSpPr>
        <p:sp>
          <p:nvSpPr>
            <p:cNvPr id="212" name="CrossRef API"/>
            <p:cNvSpPr/>
            <p:nvPr/>
          </p:nvSpPr>
          <p:spPr>
            <a:xfrm>
              <a:off x="1542552" y="0"/>
              <a:ext cx="2559356" cy="127687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10800" y="0"/>
                  </a:moveTo>
                  <a:lnTo>
                    <a:pt x="0" y="10800"/>
                  </a:ln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5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CrossRef API</a:t>
              </a:r>
            </a:p>
          </p:txBody>
        </p:sp>
        <p:sp>
          <p:nvSpPr>
            <p:cNvPr id="213" name="DOI"/>
            <p:cNvSpPr txBox="1"/>
            <p:nvPr/>
          </p:nvSpPr>
          <p:spPr>
            <a:xfrm>
              <a:off x="462063" y="185566"/>
              <a:ext cx="639471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DOI</a:t>
              </a:r>
            </a:p>
          </p:txBody>
        </p:sp>
        <p:sp>
          <p:nvSpPr>
            <p:cNvPr id="214" name="Line"/>
            <p:cNvSpPr/>
            <p:nvPr/>
          </p:nvSpPr>
          <p:spPr>
            <a:xfrm>
              <a:off x="0" y="638439"/>
              <a:ext cx="156359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19" name="Group"/>
          <p:cNvGrpSpPr/>
          <p:nvPr/>
        </p:nvGrpSpPr>
        <p:grpSpPr>
          <a:xfrm>
            <a:off x="9653141" y="7802449"/>
            <a:ext cx="2045201" cy="2937722"/>
            <a:chOff x="0" y="0"/>
            <a:chExt cx="2045200" cy="2937721"/>
          </a:xfrm>
        </p:grpSpPr>
        <p:sp>
          <p:nvSpPr>
            <p:cNvPr id="216" name="Result"/>
            <p:cNvSpPr txBox="1"/>
            <p:nvPr/>
          </p:nvSpPr>
          <p:spPr>
            <a:xfrm>
              <a:off x="0" y="0"/>
              <a:ext cx="972313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Result</a:t>
              </a:r>
            </a:p>
          </p:txBody>
        </p:sp>
        <p:sp>
          <p:nvSpPr>
            <p:cNvPr id="217" name="Base DOI: {…"/>
            <p:cNvSpPr/>
            <p:nvPr/>
          </p:nvSpPr>
          <p:spPr>
            <a:xfrm>
              <a:off x="132077" y="701960"/>
              <a:ext cx="1913124" cy="2235762"/>
            </a:xfrm>
            <a:prstGeom prst="roundRect">
              <a:avLst>
                <a:gd name="adj" fmla="val 15000"/>
              </a:avLst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Base DOI: {</a:t>
              </a:r>
            </a:p>
            <a:p>
              <a: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Metadata:,</a:t>
              </a:r>
            </a:p>
            <a:p>
              <a: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References:</a:t>
              </a:r>
            </a:p>
            <a:p>
              <a: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{ DOI1,DOI2, …}</a:t>
              </a:r>
            </a:p>
            <a:p>
              <a: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…</a:t>
              </a:r>
            </a:p>
            <a:p>
              <a: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}</a:t>
              </a:r>
            </a:p>
          </p:txBody>
        </p:sp>
        <p:sp>
          <p:nvSpPr>
            <p:cNvPr id="218" name="Line"/>
            <p:cNvSpPr/>
            <p:nvPr/>
          </p:nvSpPr>
          <p:spPr>
            <a:xfrm flipH="1">
              <a:off x="1052867" y="53578"/>
              <a:ext cx="1" cy="608014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25" name="Group"/>
          <p:cNvGrpSpPr/>
          <p:nvPr/>
        </p:nvGrpSpPr>
        <p:grpSpPr>
          <a:xfrm>
            <a:off x="9752576" y="3363205"/>
            <a:ext cx="4592878" cy="5936260"/>
            <a:chOff x="0" y="0"/>
            <a:chExt cx="4592877" cy="5936259"/>
          </a:xfrm>
        </p:grpSpPr>
        <p:sp>
          <p:nvSpPr>
            <p:cNvPr id="236" name="Connection Line"/>
            <p:cNvSpPr/>
            <p:nvPr/>
          </p:nvSpPr>
          <p:spPr>
            <a:xfrm>
              <a:off x="1928900" y="3889059"/>
              <a:ext cx="1153186" cy="173112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6272" h="21600" fill="norm" stroke="1" extrusionOk="0">
                  <a:moveTo>
                    <a:pt x="0" y="21600"/>
                  </a:moveTo>
                  <a:cubicBezTo>
                    <a:pt x="20253" y="19617"/>
                    <a:pt x="21600" y="12417"/>
                    <a:pt x="4041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221" name="DOI"/>
            <p:cNvSpPr/>
            <p:nvPr/>
          </p:nvSpPr>
          <p:spPr>
            <a:xfrm>
              <a:off x="3322877" y="4666259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DOI</a:t>
              </a:r>
            </a:p>
          </p:txBody>
        </p:sp>
        <p:sp>
          <p:nvSpPr>
            <p:cNvPr id="222" name="Line"/>
            <p:cNvSpPr/>
            <p:nvPr/>
          </p:nvSpPr>
          <p:spPr>
            <a:xfrm flipV="1">
              <a:off x="943174" y="2329987"/>
              <a:ext cx="1" cy="93478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23" name="Citation DOI: {…"/>
            <p:cNvSpPr/>
            <p:nvPr/>
          </p:nvSpPr>
          <p:spPr>
            <a:xfrm>
              <a:off x="0" y="0"/>
              <a:ext cx="1913124" cy="2235762"/>
            </a:xfrm>
            <a:prstGeom prst="roundRect">
              <a:avLst>
                <a:gd name="adj" fmla="val 15000"/>
              </a:avLst>
            </a:prstGeom>
            <a:solidFill>
              <a:srgbClr val="D5D5D5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Citation DOI: {</a:t>
              </a:r>
            </a:p>
            <a:p>
              <a: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Metadata:</a:t>
              </a:r>
            </a:p>
            <a:p>
              <a: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…</a:t>
              </a:r>
            </a:p>
            <a:p>
              <a:pPr defTabSz="825500">
                <a:defRPr sz="1200"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}</a:t>
              </a:r>
            </a:p>
          </p:txBody>
        </p:sp>
        <p:sp>
          <p:nvSpPr>
            <p:cNvPr id="224" name="Result"/>
            <p:cNvSpPr/>
            <p:nvPr/>
          </p:nvSpPr>
          <p:spPr>
            <a:xfrm>
              <a:off x="1512889" y="279737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Result</a:t>
              </a:r>
            </a:p>
          </p:txBody>
        </p:sp>
      </p:grpSp>
      <p:grpSp>
        <p:nvGrpSpPr>
          <p:cNvPr id="235" name="Group"/>
          <p:cNvGrpSpPr/>
          <p:nvPr/>
        </p:nvGrpSpPr>
        <p:grpSpPr>
          <a:xfrm>
            <a:off x="11682476" y="7311427"/>
            <a:ext cx="6723015" cy="5228565"/>
            <a:chOff x="0" y="0"/>
            <a:chExt cx="6723014" cy="5228564"/>
          </a:xfrm>
        </p:grpSpPr>
        <p:grpSp>
          <p:nvGrpSpPr>
            <p:cNvPr id="233" name="Group"/>
            <p:cNvGrpSpPr/>
            <p:nvPr/>
          </p:nvGrpSpPr>
          <p:grpSpPr>
            <a:xfrm>
              <a:off x="-1" y="0"/>
              <a:ext cx="6304633" cy="4621726"/>
              <a:chOff x="0" y="0"/>
              <a:chExt cx="6304631" cy="4621725"/>
            </a:xfrm>
          </p:grpSpPr>
          <p:grpSp>
            <p:nvGrpSpPr>
              <p:cNvPr id="231" name="Group"/>
              <p:cNvGrpSpPr/>
              <p:nvPr/>
            </p:nvGrpSpPr>
            <p:grpSpPr>
              <a:xfrm>
                <a:off x="2232606" y="0"/>
                <a:ext cx="4072026" cy="4621726"/>
                <a:chOff x="0" y="0"/>
                <a:chExt cx="4072025" cy="4621725"/>
              </a:xfrm>
            </p:grpSpPr>
            <p:sp>
              <p:nvSpPr>
                <p:cNvPr id="226" name="Dingbat Asterisk"/>
                <p:cNvSpPr/>
                <p:nvPr/>
              </p:nvSpPr>
              <p:spPr>
                <a:xfrm>
                  <a:off x="0" y="0"/>
                  <a:ext cx="1640154" cy="1830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59" h="21354" fill="norm" stroke="1" extrusionOk="0">
                      <a:moveTo>
                        <a:pt x="10529" y="0"/>
                      </a:moveTo>
                      <a:cubicBezTo>
                        <a:pt x="9820" y="0"/>
                        <a:pt x="9110" y="245"/>
                        <a:pt x="8569" y="737"/>
                      </a:cubicBezTo>
                      <a:cubicBezTo>
                        <a:pt x="7487" y="1720"/>
                        <a:pt x="7487" y="3315"/>
                        <a:pt x="8569" y="4298"/>
                      </a:cubicBezTo>
                      <a:cubicBezTo>
                        <a:pt x="8826" y="4531"/>
                        <a:pt x="9128" y="4691"/>
                        <a:pt x="9444" y="4812"/>
                      </a:cubicBezTo>
                      <a:lnTo>
                        <a:pt x="9444" y="4832"/>
                      </a:lnTo>
                      <a:cubicBezTo>
                        <a:pt x="9543" y="4868"/>
                        <a:pt x="9613" y="4954"/>
                        <a:pt x="9616" y="5056"/>
                      </a:cubicBezTo>
                      <a:lnTo>
                        <a:pt x="9616" y="9232"/>
                      </a:lnTo>
                      <a:lnTo>
                        <a:pt x="5646" y="7128"/>
                      </a:lnTo>
                      <a:cubicBezTo>
                        <a:pt x="5550" y="7074"/>
                        <a:pt x="5504" y="6975"/>
                        <a:pt x="5520" y="6879"/>
                      </a:cubicBezTo>
                      <a:lnTo>
                        <a:pt x="5515" y="6877"/>
                      </a:lnTo>
                      <a:cubicBezTo>
                        <a:pt x="5617" y="6133"/>
                        <a:pt x="5360" y="5355"/>
                        <a:pt x="4731" y="4783"/>
                      </a:cubicBezTo>
                      <a:cubicBezTo>
                        <a:pt x="4190" y="4292"/>
                        <a:pt x="3480" y="4047"/>
                        <a:pt x="2771" y="4047"/>
                      </a:cubicBezTo>
                      <a:cubicBezTo>
                        <a:pt x="2062" y="4047"/>
                        <a:pt x="1352" y="4292"/>
                        <a:pt x="811" y="4783"/>
                      </a:cubicBezTo>
                      <a:cubicBezTo>
                        <a:pt x="-271" y="5766"/>
                        <a:pt x="-271" y="7361"/>
                        <a:pt x="811" y="8344"/>
                      </a:cubicBezTo>
                      <a:cubicBezTo>
                        <a:pt x="1793" y="9237"/>
                        <a:pt x="3320" y="9300"/>
                        <a:pt x="4404" y="8571"/>
                      </a:cubicBezTo>
                      <a:lnTo>
                        <a:pt x="4426" y="8583"/>
                      </a:lnTo>
                      <a:cubicBezTo>
                        <a:pt x="4510" y="8524"/>
                        <a:pt x="4626" y="8514"/>
                        <a:pt x="4724" y="8561"/>
                      </a:cubicBezTo>
                      <a:cubicBezTo>
                        <a:pt x="4725" y="8561"/>
                        <a:pt x="4726" y="8561"/>
                        <a:pt x="4727" y="8561"/>
                      </a:cubicBezTo>
                      <a:lnTo>
                        <a:pt x="8719" y="10677"/>
                      </a:lnTo>
                      <a:lnTo>
                        <a:pt x="4727" y="12793"/>
                      </a:lnTo>
                      <a:cubicBezTo>
                        <a:pt x="4726" y="12793"/>
                        <a:pt x="4725" y="12792"/>
                        <a:pt x="4724" y="12793"/>
                      </a:cubicBezTo>
                      <a:cubicBezTo>
                        <a:pt x="4626" y="12840"/>
                        <a:pt x="4510" y="12830"/>
                        <a:pt x="4426" y="12770"/>
                      </a:cubicBezTo>
                      <a:lnTo>
                        <a:pt x="4406" y="12783"/>
                      </a:lnTo>
                      <a:cubicBezTo>
                        <a:pt x="3920" y="12453"/>
                        <a:pt x="3350" y="12273"/>
                        <a:pt x="2771" y="12273"/>
                      </a:cubicBezTo>
                      <a:cubicBezTo>
                        <a:pt x="2062" y="12273"/>
                        <a:pt x="1352" y="12518"/>
                        <a:pt x="811" y="13009"/>
                      </a:cubicBezTo>
                      <a:cubicBezTo>
                        <a:pt x="-271" y="13992"/>
                        <a:pt x="-271" y="15587"/>
                        <a:pt x="811" y="16570"/>
                      </a:cubicBezTo>
                      <a:cubicBezTo>
                        <a:pt x="1893" y="17553"/>
                        <a:pt x="3649" y="17553"/>
                        <a:pt x="4731" y="16570"/>
                      </a:cubicBezTo>
                      <a:cubicBezTo>
                        <a:pt x="5360" y="15999"/>
                        <a:pt x="5618" y="15220"/>
                        <a:pt x="5515" y="14475"/>
                      </a:cubicBezTo>
                      <a:lnTo>
                        <a:pt x="5520" y="14473"/>
                      </a:lnTo>
                      <a:cubicBezTo>
                        <a:pt x="5504" y="14377"/>
                        <a:pt x="5553" y="14280"/>
                        <a:pt x="5648" y="14226"/>
                      </a:cubicBezTo>
                      <a:lnTo>
                        <a:pt x="9616" y="12122"/>
                      </a:lnTo>
                      <a:lnTo>
                        <a:pt x="9616" y="16295"/>
                      </a:lnTo>
                      <a:cubicBezTo>
                        <a:pt x="9613" y="16397"/>
                        <a:pt x="9543" y="16484"/>
                        <a:pt x="9444" y="16520"/>
                      </a:cubicBezTo>
                      <a:lnTo>
                        <a:pt x="9444" y="16542"/>
                      </a:lnTo>
                      <a:cubicBezTo>
                        <a:pt x="9128" y="16663"/>
                        <a:pt x="8826" y="16822"/>
                        <a:pt x="8569" y="17056"/>
                      </a:cubicBezTo>
                      <a:cubicBezTo>
                        <a:pt x="7487" y="18039"/>
                        <a:pt x="7487" y="19634"/>
                        <a:pt x="8569" y="20617"/>
                      </a:cubicBezTo>
                      <a:cubicBezTo>
                        <a:pt x="9651" y="21600"/>
                        <a:pt x="11407" y="21600"/>
                        <a:pt x="12489" y="20617"/>
                      </a:cubicBezTo>
                      <a:cubicBezTo>
                        <a:pt x="13571" y="19634"/>
                        <a:pt x="13571" y="18039"/>
                        <a:pt x="12489" y="17056"/>
                      </a:cubicBezTo>
                      <a:cubicBezTo>
                        <a:pt x="12231" y="16822"/>
                        <a:pt x="11930" y="16663"/>
                        <a:pt x="11614" y="16542"/>
                      </a:cubicBezTo>
                      <a:lnTo>
                        <a:pt x="11614" y="16520"/>
                      </a:lnTo>
                      <a:cubicBezTo>
                        <a:pt x="11517" y="16485"/>
                        <a:pt x="11450" y="16400"/>
                        <a:pt x="11444" y="16301"/>
                      </a:cubicBezTo>
                      <a:lnTo>
                        <a:pt x="11444" y="12122"/>
                      </a:lnTo>
                      <a:lnTo>
                        <a:pt x="15410" y="14224"/>
                      </a:lnTo>
                      <a:lnTo>
                        <a:pt x="15410" y="14226"/>
                      </a:lnTo>
                      <a:cubicBezTo>
                        <a:pt x="15505" y="14280"/>
                        <a:pt x="15554" y="14377"/>
                        <a:pt x="15538" y="14473"/>
                      </a:cubicBezTo>
                      <a:lnTo>
                        <a:pt x="15545" y="14477"/>
                      </a:lnTo>
                      <a:cubicBezTo>
                        <a:pt x="15443" y="15221"/>
                        <a:pt x="15701" y="15999"/>
                        <a:pt x="16329" y="16570"/>
                      </a:cubicBezTo>
                      <a:cubicBezTo>
                        <a:pt x="17411" y="17553"/>
                        <a:pt x="19165" y="17553"/>
                        <a:pt x="20247" y="16570"/>
                      </a:cubicBezTo>
                      <a:cubicBezTo>
                        <a:pt x="21329" y="15587"/>
                        <a:pt x="21329" y="13992"/>
                        <a:pt x="20247" y="13009"/>
                      </a:cubicBezTo>
                      <a:cubicBezTo>
                        <a:pt x="19706" y="12518"/>
                        <a:pt x="18996" y="12273"/>
                        <a:pt x="18287" y="12273"/>
                      </a:cubicBezTo>
                      <a:cubicBezTo>
                        <a:pt x="17708" y="12273"/>
                        <a:pt x="17140" y="12453"/>
                        <a:pt x="16654" y="12783"/>
                      </a:cubicBezTo>
                      <a:lnTo>
                        <a:pt x="16632" y="12770"/>
                      </a:lnTo>
                      <a:cubicBezTo>
                        <a:pt x="16549" y="12829"/>
                        <a:pt x="16434" y="12839"/>
                        <a:pt x="16336" y="12793"/>
                      </a:cubicBezTo>
                      <a:lnTo>
                        <a:pt x="12341" y="10677"/>
                      </a:lnTo>
                      <a:lnTo>
                        <a:pt x="16334" y="8561"/>
                      </a:lnTo>
                      <a:lnTo>
                        <a:pt x="16336" y="8561"/>
                      </a:lnTo>
                      <a:cubicBezTo>
                        <a:pt x="16434" y="8514"/>
                        <a:pt x="16551" y="8524"/>
                        <a:pt x="16634" y="8583"/>
                      </a:cubicBezTo>
                      <a:lnTo>
                        <a:pt x="16656" y="8571"/>
                      </a:lnTo>
                      <a:cubicBezTo>
                        <a:pt x="17740" y="9300"/>
                        <a:pt x="19265" y="9237"/>
                        <a:pt x="20247" y="8344"/>
                      </a:cubicBezTo>
                      <a:cubicBezTo>
                        <a:pt x="21329" y="7361"/>
                        <a:pt x="21329" y="5766"/>
                        <a:pt x="20247" y="4783"/>
                      </a:cubicBezTo>
                      <a:cubicBezTo>
                        <a:pt x="19706" y="4292"/>
                        <a:pt x="18996" y="4047"/>
                        <a:pt x="18287" y="4047"/>
                      </a:cubicBezTo>
                      <a:cubicBezTo>
                        <a:pt x="17578" y="4047"/>
                        <a:pt x="16870" y="4292"/>
                        <a:pt x="16329" y="4783"/>
                      </a:cubicBezTo>
                      <a:cubicBezTo>
                        <a:pt x="15701" y="5354"/>
                        <a:pt x="15444" y="6131"/>
                        <a:pt x="15545" y="6875"/>
                      </a:cubicBezTo>
                      <a:lnTo>
                        <a:pt x="15538" y="6879"/>
                      </a:lnTo>
                      <a:cubicBezTo>
                        <a:pt x="15554" y="6975"/>
                        <a:pt x="15508" y="7074"/>
                        <a:pt x="15412" y="7128"/>
                      </a:cubicBezTo>
                      <a:lnTo>
                        <a:pt x="11444" y="9232"/>
                      </a:lnTo>
                      <a:lnTo>
                        <a:pt x="11444" y="5050"/>
                      </a:lnTo>
                      <a:cubicBezTo>
                        <a:pt x="11450" y="4951"/>
                        <a:pt x="11517" y="4867"/>
                        <a:pt x="11614" y="4832"/>
                      </a:cubicBezTo>
                      <a:lnTo>
                        <a:pt x="11614" y="4812"/>
                      </a:lnTo>
                      <a:cubicBezTo>
                        <a:pt x="11930" y="4691"/>
                        <a:pt x="12232" y="4531"/>
                        <a:pt x="12489" y="4298"/>
                      </a:cubicBezTo>
                      <a:cubicBezTo>
                        <a:pt x="13571" y="3315"/>
                        <a:pt x="13571" y="1720"/>
                        <a:pt x="12489" y="737"/>
                      </a:cubicBezTo>
                      <a:cubicBezTo>
                        <a:pt x="11948" y="245"/>
                        <a:pt x="11238" y="0"/>
                        <a:pt x="10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27" name="Dingbat Asterisk"/>
                <p:cNvSpPr/>
                <p:nvPr/>
              </p:nvSpPr>
              <p:spPr>
                <a:xfrm>
                  <a:off x="1207775" y="701815"/>
                  <a:ext cx="1640154" cy="1830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59" h="21354" fill="norm" stroke="1" extrusionOk="0">
                      <a:moveTo>
                        <a:pt x="10529" y="0"/>
                      </a:moveTo>
                      <a:cubicBezTo>
                        <a:pt x="9820" y="0"/>
                        <a:pt x="9110" y="245"/>
                        <a:pt x="8569" y="737"/>
                      </a:cubicBezTo>
                      <a:cubicBezTo>
                        <a:pt x="7487" y="1720"/>
                        <a:pt x="7487" y="3315"/>
                        <a:pt x="8569" y="4298"/>
                      </a:cubicBezTo>
                      <a:cubicBezTo>
                        <a:pt x="8826" y="4531"/>
                        <a:pt x="9128" y="4691"/>
                        <a:pt x="9444" y="4812"/>
                      </a:cubicBezTo>
                      <a:lnTo>
                        <a:pt x="9444" y="4832"/>
                      </a:lnTo>
                      <a:cubicBezTo>
                        <a:pt x="9543" y="4868"/>
                        <a:pt x="9613" y="4954"/>
                        <a:pt x="9616" y="5056"/>
                      </a:cubicBezTo>
                      <a:lnTo>
                        <a:pt x="9616" y="9232"/>
                      </a:lnTo>
                      <a:lnTo>
                        <a:pt x="5646" y="7128"/>
                      </a:lnTo>
                      <a:cubicBezTo>
                        <a:pt x="5550" y="7074"/>
                        <a:pt x="5504" y="6975"/>
                        <a:pt x="5520" y="6879"/>
                      </a:cubicBezTo>
                      <a:lnTo>
                        <a:pt x="5515" y="6877"/>
                      </a:lnTo>
                      <a:cubicBezTo>
                        <a:pt x="5617" y="6133"/>
                        <a:pt x="5360" y="5355"/>
                        <a:pt x="4731" y="4783"/>
                      </a:cubicBezTo>
                      <a:cubicBezTo>
                        <a:pt x="4190" y="4292"/>
                        <a:pt x="3480" y="4047"/>
                        <a:pt x="2771" y="4047"/>
                      </a:cubicBezTo>
                      <a:cubicBezTo>
                        <a:pt x="2062" y="4047"/>
                        <a:pt x="1352" y="4292"/>
                        <a:pt x="811" y="4783"/>
                      </a:cubicBezTo>
                      <a:cubicBezTo>
                        <a:pt x="-271" y="5766"/>
                        <a:pt x="-271" y="7361"/>
                        <a:pt x="811" y="8344"/>
                      </a:cubicBezTo>
                      <a:cubicBezTo>
                        <a:pt x="1793" y="9237"/>
                        <a:pt x="3320" y="9300"/>
                        <a:pt x="4404" y="8571"/>
                      </a:cubicBezTo>
                      <a:lnTo>
                        <a:pt x="4426" y="8583"/>
                      </a:lnTo>
                      <a:cubicBezTo>
                        <a:pt x="4510" y="8524"/>
                        <a:pt x="4626" y="8514"/>
                        <a:pt x="4724" y="8561"/>
                      </a:cubicBezTo>
                      <a:cubicBezTo>
                        <a:pt x="4725" y="8561"/>
                        <a:pt x="4726" y="8561"/>
                        <a:pt x="4727" y="8561"/>
                      </a:cubicBezTo>
                      <a:lnTo>
                        <a:pt x="8719" y="10677"/>
                      </a:lnTo>
                      <a:lnTo>
                        <a:pt x="4727" y="12793"/>
                      </a:lnTo>
                      <a:cubicBezTo>
                        <a:pt x="4726" y="12793"/>
                        <a:pt x="4725" y="12792"/>
                        <a:pt x="4724" y="12793"/>
                      </a:cubicBezTo>
                      <a:cubicBezTo>
                        <a:pt x="4626" y="12840"/>
                        <a:pt x="4510" y="12830"/>
                        <a:pt x="4426" y="12770"/>
                      </a:cubicBezTo>
                      <a:lnTo>
                        <a:pt x="4406" y="12783"/>
                      </a:lnTo>
                      <a:cubicBezTo>
                        <a:pt x="3920" y="12453"/>
                        <a:pt x="3350" y="12273"/>
                        <a:pt x="2771" y="12273"/>
                      </a:cubicBezTo>
                      <a:cubicBezTo>
                        <a:pt x="2062" y="12273"/>
                        <a:pt x="1352" y="12518"/>
                        <a:pt x="811" y="13009"/>
                      </a:cubicBezTo>
                      <a:cubicBezTo>
                        <a:pt x="-271" y="13992"/>
                        <a:pt x="-271" y="15587"/>
                        <a:pt x="811" y="16570"/>
                      </a:cubicBezTo>
                      <a:cubicBezTo>
                        <a:pt x="1893" y="17553"/>
                        <a:pt x="3649" y="17553"/>
                        <a:pt x="4731" y="16570"/>
                      </a:cubicBezTo>
                      <a:cubicBezTo>
                        <a:pt x="5360" y="15999"/>
                        <a:pt x="5618" y="15220"/>
                        <a:pt x="5515" y="14475"/>
                      </a:cubicBezTo>
                      <a:lnTo>
                        <a:pt x="5520" y="14473"/>
                      </a:lnTo>
                      <a:cubicBezTo>
                        <a:pt x="5504" y="14377"/>
                        <a:pt x="5553" y="14280"/>
                        <a:pt x="5648" y="14226"/>
                      </a:cubicBezTo>
                      <a:lnTo>
                        <a:pt x="9616" y="12122"/>
                      </a:lnTo>
                      <a:lnTo>
                        <a:pt x="9616" y="16295"/>
                      </a:lnTo>
                      <a:cubicBezTo>
                        <a:pt x="9613" y="16397"/>
                        <a:pt x="9543" y="16484"/>
                        <a:pt x="9444" y="16520"/>
                      </a:cubicBezTo>
                      <a:lnTo>
                        <a:pt x="9444" y="16542"/>
                      </a:lnTo>
                      <a:cubicBezTo>
                        <a:pt x="9128" y="16663"/>
                        <a:pt x="8826" y="16822"/>
                        <a:pt x="8569" y="17056"/>
                      </a:cubicBezTo>
                      <a:cubicBezTo>
                        <a:pt x="7487" y="18039"/>
                        <a:pt x="7487" y="19634"/>
                        <a:pt x="8569" y="20617"/>
                      </a:cubicBezTo>
                      <a:cubicBezTo>
                        <a:pt x="9651" y="21600"/>
                        <a:pt x="11407" y="21600"/>
                        <a:pt x="12489" y="20617"/>
                      </a:cubicBezTo>
                      <a:cubicBezTo>
                        <a:pt x="13571" y="19634"/>
                        <a:pt x="13571" y="18039"/>
                        <a:pt x="12489" y="17056"/>
                      </a:cubicBezTo>
                      <a:cubicBezTo>
                        <a:pt x="12231" y="16822"/>
                        <a:pt x="11930" y="16663"/>
                        <a:pt x="11614" y="16542"/>
                      </a:cubicBezTo>
                      <a:lnTo>
                        <a:pt x="11614" y="16520"/>
                      </a:lnTo>
                      <a:cubicBezTo>
                        <a:pt x="11517" y="16485"/>
                        <a:pt x="11450" y="16400"/>
                        <a:pt x="11444" y="16301"/>
                      </a:cubicBezTo>
                      <a:lnTo>
                        <a:pt x="11444" y="12122"/>
                      </a:lnTo>
                      <a:lnTo>
                        <a:pt x="15410" y="14224"/>
                      </a:lnTo>
                      <a:lnTo>
                        <a:pt x="15410" y="14226"/>
                      </a:lnTo>
                      <a:cubicBezTo>
                        <a:pt x="15505" y="14280"/>
                        <a:pt x="15554" y="14377"/>
                        <a:pt x="15538" y="14473"/>
                      </a:cubicBezTo>
                      <a:lnTo>
                        <a:pt x="15545" y="14477"/>
                      </a:lnTo>
                      <a:cubicBezTo>
                        <a:pt x="15443" y="15221"/>
                        <a:pt x="15701" y="15999"/>
                        <a:pt x="16329" y="16570"/>
                      </a:cubicBezTo>
                      <a:cubicBezTo>
                        <a:pt x="17411" y="17553"/>
                        <a:pt x="19165" y="17553"/>
                        <a:pt x="20247" y="16570"/>
                      </a:cubicBezTo>
                      <a:cubicBezTo>
                        <a:pt x="21329" y="15587"/>
                        <a:pt x="21329" y="13992"/>
                        <a:pt x="20247" y="13009"/>
                      </a:cubicBezTo>
                      <a:cubicBezTo>
                        <a:pt x="19706" y="12518"/>
                        <a:pt x="18996" y="12273"/>
                        <a:pt x="18287" y="12273"/>
                      </a:cubicBezTo>
                      <a:cubicBezTo>
                        <a:pt x="17708" y="12273"/>
                        <a:pt x="17140" y="12453"/>
                        <a:pt x="16654" y="12783"/>
                      </a:cubicBezTo>
                      <a:lnTo>
                        <a:pt x="16632" y="12770"/>
                      </a:lnTo>
                      <a:cubicBezTo>
                        <a:pt x="16549" y="12829"/>
                        <a:pt x="16434" y="12839"/>
                        <a:pt x="16336" y="12793"/>
                      </a:cubicBezTo>
                      <a:lnTo>
                        <a:pt x="12341" y="10677"/>
                      </a:lnTo>
                      <a:lnTo>
                        <a:pt x="16334" y="8561"/>
                      </a:lnTo>
                      <a:lnTo>
                        <a:pt x="16336" y="8561"/>
                      </a:lnTo>
                      <a:cubicBezTo>
                        <a:pt x="16434" y="8514"/>
                        <a:pt x="16551" y="8524"/>
                        <a:pt x="16634" y="8583"/>
                      </a:cubicBezTo>
                      <a:lnTo>
                        <a:pt x="16656" y="8571"/>
                      </a:lnTo>
                      <a:cubicBezTo>
                        <a:pt x="17740" y="9300"/>
                        <a:pt x="19265" y="9237"/>
                        <a:pt x="20247" y="8344"/>
                      </a:cubicBezTo>
                      <a:cubicBezTo>
                        <a:pt x="21329" y="7361"/>
                        <a:pt x="21329" y="5766"/>
                        <a:pt x="20247" y="4783"/>
                      </a:cubicBezTo>
                      <a:cubicBezTo>
                        <a:pt x="19706" y="4292"/>
                        <a:pt x="18996" y="4047"/>
                        <a:pt x="18287" y="4047"/>
                      </a:cubicBezTo>
                      <a:cubicBezTo>
                        <a:pt x="17578" y="4047"/>
                        <a:pt x="16870" y="4292"/>
                        <a:pt x="16329" y="4783"/>
                      </a:cubicBezTo>
                      <a:cubicBezTo>
                        <a:pt x="15701" y="5354"/>
                        <a:pt x="15444" y="6131"/>
                        <a:pt x="15545" y="6875"/>
                      </a:cubicBezTo>
                      <a:lnTo>
                        <a:pt x="15538" y="6879"/>
                      </a:lnTo>
                      <a:cubicBezTo>
                        <a:pt x="15554" y="6975"/>
                        <a:pt x="15508" y="7074"/>
                        <a:pt x="15412" y="7128"/>
                      </a:cubicBezTo>
                      <a:lnTo>
                        <a:pt x="11444" y="9232"/>
                      </a:lnTo>
                      <a:lnTo>
                        <a:pt x="11444" y="5050"/>
                      </a:lnTo>
                      <a:cubicBezTo>
                        <a:pt x="11450" y="4951"/>
                        <a:pt x="11517" y="4867"/>
                        <a:pt x="11614" y="4832"/>
                      </a:cubicBezTo>
                      <a:lnTo>
                        <a:pt x="11614" y="4812"/>
                      </a:lnTo>
                      <a:cubicBezTo>
                        <a:pt x="11930" y="4691"/>
                        <a:pt x="12232" y="4531"/>
                        <a:pt x="12489" y="4298"/>
                      </a:cubicBezTo>
                      <a:cubicBezTo>
                        <a:pt x="13571" y="3315"/>
                        <a:pt x="13571" y="1720"/>
                        <a:pt x="12489" y="737"/>
                      </a:cubicBezTo>
                      <a:cubicBezTo>
                        <a:pt x="11948" y="245"/>
                        <a:pt x="11238" y="0"/>
                        <a:pt x="10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28" name="Dingbat Asterisk"/>
                <p:cNvSpPr/>
                <p:nvPr/>
              </p:nvSpPr>
              <p:spPr>
                <a:xfrm>
                  <a:off x="1207775" y="2089124"/>
                  <a:ext cx="1640154" cy="183078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59" h="21354" fill="norm" stroke="1" extrusionOk="0">
                      <a:moveTo>
                        <a:pt x="10529" y="0"/>
                      </a:moveTo>
                      <a:cubicBezTo>
                        <a:pt x="9820" y="0"/>
                        <a:pt x="9110" y="245"/>
                        <a:pt x="8569" y="737"/>
                      </a:cubicBezTo>
                      <a:cubicBezTo>
                        <a:pt x="7487" y="1720"/>
                        <a:pt x="7487" y="3315"/>
                        <a:pt x="8569" y="4298"/>
                      </a:cubicBezTo>
                      <a:cubicBezTo>
                        <a:pt x="8826" y="4531"/>
                        <a:pt x="9128" y="4691"/>
                        <a:pt x="9444" y="4812"/>
                      </a:cubicBezTo>
                      <a:lnTo>
                        <a:pt x="9444" y="4832"/>
                      </a:lnTo>
                      <a:cubicBezTo>
                        <a:pt x="9543" y="4868"/>
                        <a:pt x="9613" y="4954"/>
                        <a:pt x="9616" y="5056"/>
                      </a:cubicBezTo>
                      <a:lnTo>
                        <a:pt x="9616" y="9232"/>
                      </a:lnTo>
                      <a:lnTo>
                        <a:pt x="5646" y="7128"/>
                      </a:lnTo>
                      <a:cubicBezTo>
                        <a:pt x="5550" y="7074"/>
                        <a:pt x="5504" y="6975"/>
                        <a:pt x="5520" y="6879"/>
                      </a:cubicBezTo>
                      <a:lnTo>
                        <a:pt x="5515" y="6877"/>
                      </a:lnTo>
                      <a:cubicBezTo>
                        <a:pt x="5617" y="6133"/>
                        <a:pt x="5360" y="5355"/>
                        <a:pt x="4731" y="4783"/>
                      </a:cubicBezTo>
                      <a:cubicBezTo>
                        <a:pt x="4190" y="4292"/>
                        <a:pt x="3480" y="4047"/>
                        <a:pt x="2771" y="4047"/>
                      </a:cubicBezTo>
                      <a:cubicBezTo>
                        <a:pt x="2062" y="4047"/>
                        <a:pt x="1352" y="4292"/>
                        <a:pt x="811" y="4783"/>
                      </a:cubicBezTo>
                      <a:cubicBezTo>
                        <a:pt x="-271" y="5766"/>
                        <a:pt x="-271" y="7361"/>
                        <a:pt x="811" y="8344"/>
                      </a:cubicBezTo>
                      <a:cubicBezTo>
                        <a:pt x="1793" y="9237"/>
                        <a:pt x="3320" y="9300"/>
                        <a:pt x="4404" y="8571"/>
                      </a:cubicBezTo>
                      <a:lnTo>
                        <a:pt x="4426" y="8583"/>
                      </a:lnTo>
                      <a:cubicBezTo>
                        <a:pt x="4510" y="8524"/>
                        <a:pt x="4626" y="8514"/>
                        <a:pt x="4724" y="8561"/>
                      </a:cubicBezTo>
                      <a:cubicBezTo>
                        <a:pt x="4725" y="8561"/>
                        <a:pt x="4726" y="8561"/>
                        <a:pt x="4727" y="8561"/>
                      </a:cubicBezTo>
                      <a:lnTo>
                        <a:pt x="8719" y="10677"/>
                      </a:lnTo>
                      <a:lnTo>
                        <a:pt x="4727" y="12793"/>
                      </a:lnTo>
                      <a:cubicBezTo>
                        <a:pt x="4726" y="12793"/>
                        <a:pt x="4725" y="12792"/>
                        <a:pt x="4724" y="12793"/>
                      </a:cubicBezTo>
                      <a:cubicBezTo>
                        <a:pt x="4626" y="12840"/>
                        <a:pt x="4510" y="12830"/>
                        <a:pt x="4426" y="12770"/>
                      </a:cubicBezTo>
                      <a:lnTo>
                        <a:pt x="4406" y="12783"/>
                      </a:lnTo>
                      <a:cubicBezTo>
                        <a:pt x="3920" y="12453"/>
                        <a:pt x="3350" y="12273"/>
                        <a:pt x="2771" y="12273"/>
                      </a:cubicBezTo>
                      <a:cubicBezTo>
                        <a:pt x="2062" y="12273"/>
                        <a:pt x="1352" y="12518"/>
                        <a:pt x="811" y="13009"/>
                      </a:cubicBezTo>
                      <a:cubicBezTo>
                        <a:pt x="-271" y="13992"/>
                        <a:pt x="-271" y="15587"/>
                        <a:pt x="811" y="16570"/>
                      </a:cubicBezTo>
                      <a:cubicBezTo>
                        <a:pt x="1893" y="17553"/>
                        <a:pt x="3649" y="17553"/>
                        <a:pt x="4731" y="16570"/>
                      </a:cubicBezTo>
                      <a:cubicBezTo>
                        <a:pt x="5360" y="15999"/>
                        <a:pt x="5618" y="15220"/>
                        <a:pt x="5515" y="14475"/>
                      </a:cubicBezTo>
                      <a:lnTo>
                        <a:pt x="5520" y="14473"/>
                      </a:lnTo>
                      <a:cubicBezTo>
                        <a:pt x="5504" y="14377"/>
                        <a:pt x="5553" y="14280"/>
                        <a:pt x="5648" y="14226"/>
                      </a:cubicBezTo>
                      <a:lnTo>
                        <a:pt x="9616" y="12122"/>
                      </a:lnTo>
                      <a:lnTo>
                        <a:pt x="9616" y="16295"/>
                      </a:lnTo>
                      <a:cubicBezTo>
                        <a:pt x="9613" y="16397"/>
                        <a:pt x="9543" y="16484"/>
                        <a:pt x="9444" y="16520"/>
                      </a:cubicBezTo>
                      <a:lnTo>
                        <a:pt x="9444" y="16542"/>
                      </a:lnTo>
                      <a:cubicBezTo>
                        <a:pt x="9128" y="16663"/>
                        <a:pt x="8826" y="16822"/>
                        <a:pt x="8569" y="17056"/>
                      </a:cubicBezTo>
                      <a:cubicBezTo>
                        <a:pt x="7487" y="18039"/>
                        <a:pt x="7487" y="19634"/>
                        <a:pt x="8569" y="20617"/>
                      </a:cubicBezTo>
                      <a:cubicBezTo>
                        <a:pt x="9651" y="21600"/>
                        <a:pt x="11407" y="21600"/>
                        <a:pt x="12489" y="20617"/>
                      </a:cubicBezTo>
                      <a:cubicBezTo>
                        <a:pt x="13571" y="19634"/>
                        <a:pt x="13571" y="18039"/>
                        <a:pt x="12489" y="17056"/>
                      </a:cubicBezTo>
                      <a:cubicBezTo>
                        <a:pt x="12231" y="16822"/>
                        <a:pt x="11930" y="16663"/>
                        <a:pt x="11614" y="16542"/>
                      </a:cubicBezTo>
                      <a:lnTo>
                        <a:pt x="11614" y="16520"/>
                      </a:lnTo>
                      <a:cubicBezTo>
                        <a:pt x="11517" y="16485"/>
                        <a:pt x="11450" y="16400"/>
                        <a:pt x="11444" y="16301"/>
                      </a:cubicBezTo>
                      <a:lnTo>
                        <a:pt x="11444" y="12122"/>
                      </a:lnTo>
                      <a:lnTo>
                        <a:pt x="15410" y="14224"/>
                      </a:lnTo>
                      <a:lnTo>
                        <a:pt x="15410" y="14226"/>
                      </a:lnTo>
                      <a:cubicBezTo>
                        <a:pt x="15505" y="14280"/>
                        <a:pt x="15554" y="14377"/>
                        <a:pt x="15538" y="14473"/>
                      </a:cubicBezTo>
                      <a:lnTo>
                        <a:pt x="15545" y="14477"/>
                      </a:lnTo>
                      <a:cubicBezTo>
                        <a:pt x="15443" y="15221"/>
                        <a:pt x="15701" y="15999"/>
                        <a:pt x="16329" y="16570"/>
                      </a:cubicBezTo>
                      <a:cubicBezTo>
                        <a:pt x="17411" y="17553"/>
                        <a:pt x="19165" y="17553"/>
                        <a:pt x="20247" y="16570"/>
                      </a:cubicBezTo>
                      <a:cubicBezTo>
                        <a:pt x="21329" y="15587"/>
                        <a:pt x="21329" y="13992"/>
                        <a:pt x="20247" y="13009"/>
                      </a:cubicBezTo>
                      <a:cubicBezTo>
                        <a:pt x="19706" y="12518"/>
                        <a:pt x="18996" y="12273"/>
                        <a:pt x="18287" y="12273"/>
                      </a:cubicBezTo>
                      <a:cubicBezTo>
                        <a:pt x="17708" y="12273"/>
                        <a:pt x="17140" y="12453"/>
                        <a:pt x="16654" y="12783"/>
                      </a:cubicBezTo>
                      <a:lnTo>
                        <a:pt x="16632" y="12770"/>
                      </a:lnTo>
                      <a:cubicBezTo>
                        <a:pt x="16549" y="12829"/>
                        <a:pt x="16434" y="12839"/>
                        <a:pt x="16336" y="12793"/>
                      </a:cubicBezTo>
                      <a:lnTo>
                        <a:pt x="12341" y="10677"/>
                      </a:lnTo>
                      <a:lnTo>
                        <a:pt x="16334" y="8561"/>
                      </a:lnTo>
                      <a:lnTo>
                        <a:pt x="16336" y="8561"/>
                      </a:lnTo>
                      <a:cubicBezTo>
                        <a:pt x="16434" y="8514"/>
                        <a:pt x="16551" y="8524"/>
                        <a:pt x="16634" y="8583"/>
                      </a:cubicBezTo>
                      <a:lnTo>
                        <a:pt x="16656" y="8571"/>
                      </a:lnTo>
                      <a:cubicBezTo>
                        <a:pt x="17740" y="9300"/>
                        <a:pt x="19265" y="9237"/>
                        <a:pt x="20247" y="8344"/>
                      </a:cubicBezTo>
                      <a:cubicBezTo>
                        <a:pt x="21329" y="7361"/>
                        <a:pt x="21329" y="5766"/>
                        <a:pt x="20247" y="4783"/>
                      </a:cubicBezTo>
                      <a:cubicBezTo>
                        <a:pt x="19706" y="4292"/>
                        <a:pt x="18996" y="4047"/>
                        <a:pt x="18287" y="4047"/>
                      </a:cubicBezTo>
                      <a:cubicBezTo>
                        <a:pt x="17578" y="4047"/>
                        <a:pt x="16870" y="4292"/>
                        <a:pt x="16329" y="4783"/>
                      </a:cubicBezTo>
                      <a:cubicBezTo>
                        <a:pt x="15701" y="5354"/>
                        <a:pt x="15444" y="6131"/>
                        <a:pt x="15545" y="6875"/>
                      </a:cubicBezTo>
                      <a:lnTo>
                        <a:pt x="15538" y="6879"/>
                      </a:lnTo>
                      <a:cubicBezTo>
                        <a:pt x="15554" y="6975"/>
                        <a:pt x="15508" y="7074"/>
                        <a:pt x="15412" y="7128"/>
                      </a:cubicBezTo>
                      <a:lnTo>
                        <a:pt x="11444" y="9232"/>
                      </a:lnTo>
                      <a:lnTo>
                        <a:pt x="11444" y="5050"/>
                      </a:lnTo>
                      <a:cubicBezTo>
                        <a:pt x="11450" y="4951"/>
                        <a:pt x="11517" y="4867"/>
                        <a:pt x="11614" y="4832"/>
                      </a:cubicBezTo>
                      <a:lnTo>
                        <a:pt x="11614" y="4812"/>
                      </a:lnTo>
                      <a:cubicBezTo>
                        <a:pt x="11930" y="4691"/>
                        <a:pt x="12232" y="4531"/>
                        <a:pt x="12489" y="4298"/>
                      </a:cubicBezTo>
                      <a:cubicBezTo>
                        <a:pt x="13571" y="3315"/>
                        <a:pt x="13571" y="1720"/>
                        <a:pt x="12489" y="737"/>
                      </a:cubicBezTo>
                      <a:cubicBezTo>
                        <a:pt x="11948" y="245"/>
                        <a:pt x="11238" y="0"/>
                        <a:pt x="10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29" name="Dingbat Asterisk"/>
                <p:cNvSpPr/>
                <p:nvPr/>
              </p:nvSpPr>
              <p:spPr>
                <a:xfrm>
                  <a:off x="2431871" y="0"/>
                  <a:ext cx="1640155" cy="1830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59" h="21354" fill="norm" stroke="1" extrusionOk="0">
                      <a:moveTo>
                        <a:pt x="10529" y="0"/>
                      </a:moveTo>
                      <a:cubicBezTo>
                        <a:pt x="9820" y="0"/>
                        <a:pt x="9110" y="245"/>
                        <a:pt x="8569" y="737"/>
                      </a:cubicBezTo>
                      <a:cubicBezTo>
                        <a:pt x="7487" y="1720"/>
                        <a:pt x="7487" y="3315"/>
                        <a:pt x="8569" y="4298"/>
                      </a:cubicBezTo>
                      <a:cubicBezTo>
                        <a:pt x="8826" y="4531"/>
                        <a:pt x="9128" y="4691"/>
                        <a:pt x="9444" y="4812"/>
                      </a:cubicBezTo>
                      <a:lnTo>
                        <a:pt x="9444" y="4832"/>
                      </a:lnTo>
                      <a:cubicBezTo>
                        <a:pt x="9543" y="4868"/>
                        <a:pt x="9613" y="4954"/>
                        <a:pt x="9616" y="5056"/>
                      </a:cubicBezTo>
                      <a:lnTo>
                        <a:pt x="9616" y="9232"/>
                      </a:lnTo>
                      <a:lnTo>
                        <a:pt x="5646" y="7128"/>
                      </a:lnTo>
                      <a:cubicBezTo>
                        <a:pt x="5550" y="7074"/>
                        <a:pt x="5504" y="6975"/>
                        <a:pt x="5520" y="6879"/>
                      </a:cubicBezTo>
                      <a:lnTo>
                        <a:pt x="5515" y="6877"/>
                      </a:lnTo>
                      <a:cubicBezTo>
                        <a:pt x="5617" y="6133"/>
                        <a:pt x="5360" y="5355"/>
                        <a:pt x="4731" y="4783"/>
                      </a:cubicBezTo>
                      <a:cubicBezTo>
                        <a:pt x="4190" y="4292"/>
                        <a:pt x="3480" y="4047"/>
                        <a:pt x="2771" y="4047"/>
                      </a:cubicBezTo>
                      <a:cubicBezTo>
                        <a:pt x="2062" y="4047"/>
                        <a:pt x="1352" y="4292"/>
                        <a:pt x="811" y="4783"/>
                      </a:cubicBezTo>
                      <a:cubicBezTo>
                        <a:pt x="-271" y="5766"/>
                        <a:pt x="-271" y="7361"/>
                        <a:pt x="811" y="8344"/>
                      </a:cubicBezTo>
                      <a:cubicBezTo>
                        <a:pt x="1793" y="9237"/>
                        <a:pt x="3320" y="9300"/>
                        <a:pt x="4404" y="8571"/>
                      </a:cubicBezTo>
                      <a:lnTo>
                        <a:pt x="4426" y="8583"/>
                      </a:lnTo>
                      <a:cubicBezTo>
                        <a:pt x="4510" y="8524"/>
                        <a:pt x="4626" y="8514"/>
                        <a:pt x="4724" y="8561"/>
                      </a:cubicBezTo>
                      <a:cubicBezTo>
                        <a:pt x="4725" y="8561"/>
                        <a:pt x="4726" y="8561"/>
                        <a:pt x="4727" y="8561"/>
                      </a:cubicBezTo>
                      <a:lnTo>
                        <a:pt x="8719" y="10677"/>
                      </a:lnTo>
                      <a:lnTo>
                        <a:pt x="4727" y="12793"/>
                      </a:lnTo>
                      <a:cubicBezTo>
                        <a:pt x="4726" y="12793"/>
                        <a:pt x="4725" y="12792"/>
                        <a:pt x="4724" y="12793"/>
                      </a:cubicBezTo>
                      <a:cubicBezTo>
                        <a:pt x="4626" y="12840"/>
                        <a:pt x="4510" y="12830"/>
                        <a:pt x="4426" y="12770"/>
                      </a:cubicBezTo>
                      <a:lnTo>
                        <a:pt x="4406" y="12783"/>
                      </a:lnTo>
                      <a:cubicBezTo>
                        <a:pt x="3920" y="12453"/>
                        <a:pt x="3350" y="12273"/>
                        <a:pt x="2771" y="12273"/>
                      </a:cubicBezTo>
                      <a:cubicBezTo>
                        <a:pt x="2062" y="12273"/>
                        <a:pt x="1352" y="12518"/>
                        <a:pt x="811" y="13009"/>
                      </a:cubicBezTo>
                      <a:cubicBezTo>
                        <a:pt x="-271" y="13992"/>
                        <a:pt x="-271" y="15587"/>
                        <a:pt x="811" y="16570"/>
                      </a:cubicBezTo>
                      <a:cubicBezTo>
                        <a:pt x="1893" y="17553"/>
                        <a:pt x="3649" y="17553"/>
                        <a:pt x="4731" y="16570"/>
                      </a:cubicBezTo>
                      <a:cubicBezTo>
                        <a:pt x="5360" y="15999"/>
                        <a:pt x="5618" y="15220"/>
                        <a:pt x="5515" y="14475"/>
                      </a:cubicBezTo>
                      <a:lnTo>
                        <a:pt x="5520" y="14473"/>
                      </a:lnTo>
                      <a:cubicBezTo>
                        <a:pt x="5504" y="14377"/>
                        <a:pt x="5553" y="14280"/>
                        <a:pt x="5648" y="14226"/>
                      </a:cubicBezTo>
                      <a:lnTo>
                        <a:pt x="9616" y="12122"/>
                      </a:lnTo>
                      <a:lnTo>
                        <a:pt x="9616" y="16295"/>
                      </a:lnTo>
                      <a:cubicBezTo>
                        <a:pt x="9613" y="16397"/>
                        <a:pt x="9543" y="16484"/>
                        <a:pt x="9444" y="16520"/>
                      </a:cubicBezTo>
                      <a:lnTo>
                        <a:pt x="9444" y="16542"/>
                      </a:lnTo>
                      <a:cubicBezTo>
                        <a:pt x="9128" y="16663"/>
                        <a:pt x="8826" y="16822"/>
                        <a:pt x="8569" y="17056"/>
                      </a:cubicBezTo>
                      <a:cubicBezTo>
                        <a:pt x="7487" y="18039"/>
                        <a:pt x="7487" y="19634"/>
                        <a:pt x="8569" y="20617"/>
                      </a:cubicBezTo>
                      <a:cubicBezTo>
                        <a:pt x="9651" y="21600"/>
                        <a:pt x="11407" y="21600"/>
                        <a:pt x="12489" y="20617"/>
                      </a:cubicBezTo>
                      <a:cubicBezTo>
                        <a:pt x="13571" y="19634"/>
                        <a:pt x="13571" y="18039"/>
                        <a:pt x="12489" y="17056"/>
                      </a:cubicBezTo>
                      <a:cubicBezTo>
                        <a:pt x="12231" y="16822"/>
                        <a:pt x="11930" y="16663"/>
                        <a:pt x="11614" y="16542"/>
                      </a:cubicBezTo>
                      <a:lnTo>
                        <a:pt x="11614" y="16520"/>
                      </a:lnTo>
                      <a:cubicBezTo>
                        <a:pt x="11517" y="16485"/>
                        <a:pt x="11450" y="16400"/>
                        <a:pt x="11444" y="16301"/>
                      </a:cubicBezTo>
                      <a:lnTo>
                        <a:pt x="11444" y="12122"/>
                      </a:lnTo>
                      <a:lnTo>
                        <a:pt x="15410" y="14224"/>
                      </a:lnTo>
                      <a:lnTo>
                        <a:pt x="15410" y="14226"/>
                      </a:lnTo>
                      <a:cubicBezTo>
                        <a:pt x="15505" y="14280"/>
                        <a:pt x="15554" y="14377"/>
                        <a:pt x="15538" y="14473"/>
                      </a:cubicBezTo>
                      <a:lnTo>
                        <a:pt x="15545" y="14477"/>
                      </a:lnTo>
                      <a:cubicBezTo>
                        <a:pt x="15443" y="15221"/>
                        <a:pt x="15701" y="15999"/>
                        <a:pt x="16329" y="16570"/>
                      </a:cubicBezTo>
                      <a:cubicBezTo>
                        <a:pt x="17411" y="17553"/>
                        <a:pt x="19165" y="17553"/>
                        <a:pt x="20247" y="16570"/>
                      </a:cubicBezTo>
                      <a:cubicBezTo>
                        <a:pt x="21329" y="15587"/>
                        <a:pt x="21329" y="13992"/>
                        <a:pt x="20247" y="13009"/>
                      </a:cubicBezTo>
                      <a:cubicBezTo>
                        <a:pt x="19706" y="12518"/>
                        <a:pt x="18996" y="12273"/>
                        <a:pt x="18287" y="12273"/>
                      </a:cubicBezTo>
                      <a:cubicBezTo>
                        <a:pt x="17708" y="12273"/>
                        <a:pt x="17140" y="12453"/>
                        <a:pt x="16654" y="12783"/>
                      </a:cubicBezTo>
                      <a:lnTo>
                        <a:pt x="16632" y="12770"/>
                      </a:lnTo>
                      <a:cubicBezTo>
                        <a:pt x="16549" y="12829"/>
                        <a:pt x="16434" y="12839"/>
                        <a:pt x="16336" y="12793"/>
                      </a:cubicBezTo>
                      <a:lnTo>
                        <a:pt x="12341" y="10677"/>
                      </a:lnTo>
                      <a:lnTo>
                        <a:pt x="16334" y="8561"/>
                      </a:lnTo>
                      <a:lnTo>
                        <a:pt x="16336" y="8561"/>
                      </a:lnTo>
                      <a:cubicBezTo>
                        <a:pt x="16434" y="8514"/>
                        <a:pt x="16551" y="8524"/>
                        <a:pt x="16634" y="8583"/>
                      </a:cubicBezTo>
                      <a:lnTo>
                        <a:pt x="16656" y="8571"/>
                      </a:lnTo>
                      <a:cubicBezTo>
                        <a:pt x="17740" y="9300"/>
                        <a:pt x="19265" y="9237"/>
                        <a:pt x="20247" y="8344"/>
                      </a:cubicBezTo>
                      <a:cubicBezTo>
                        <a:pt x="21329" y="7361"/>
                        <a:pt x="21329" y="5766"/>
                        <a:pt x="20247" y="4783"/>
                      </a:cubicBezTo>
                      <a:cubicBezTo>
                        <a:pt x="19706" y="4292"/>
                        <a:pt x="18996" y="4047"/>
                        <a:pt x="18287" y="4047"/>
                      </a:cubicBezTo>
                      <a:cubicBezTo>
                        <a:pt x="17578" y="4047"/>
                        <a:pt x="16870" y="4292"/>
                        <a:pt x="16329" y="4783"/>
                      </a:cubicBezTo>
                      <a:cubicBezTo>
                        <a:pt x="15701" y="5354"/>
                        <a:pt x="15444" y="6131"/>
                        <a:pt x="15545" y="6875"/>
                      </a:cubicBezTo>
                      <a:lnTo>
                        <a:pt x="15538" y="6879"/>
                      </a:lnTo>
                      <a:cubicBezTo>
                        <a:pt x="15554" y="6975"/>
                        <a:pt x="15508" y="7074"/>
                        <a:pt x="15412" y="7128"/>
                      </a:cubicBezTo>
                      <a:lnTo>
                        <a:pt x="11444" y="9232"/>
                      </a:lnTo>
                      <a:lnTo>
                        <a:pt x="11444" y="5050"/>
                      </a:lnTo>
                      <a:cubicBezTo>
                        <a:pt x="11450" y="4951"/>
                        <a:pt x="11517" y="4867"/>
                        <a:pt x="11614" y="4832"/>
                      </a:cubicBezTo>
                      <a:lnTo>
                        <a:pt x="11614" y="4812"/>
                      </a:lnTo>
                      <a:cubicBezTo>
                        <a:pt x="11930" y="4691"/>
                        <a:pt x="12232" y="4531"/>
                        <a:pt x="12489" y="4298"/>
                      </a:cubicBezTo>
                      <a:cubicBezTo>
                        <a:pt x="13571" y="3315"/>
                        <a:pt x="13571" y="1720"/>
                        <a:pt x="12489" y="737"/>
                      </a:cubicBezTo>
                      <a:cubicBezTo>
                        <a:pt x="11948" y="245"/>
                        <a:pt x="11238" y="0"/>
                        <a:pt x="10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  <p:sp>
              <p:nvSpPr>
                <p:cNvPr id="230" name="Dingbat Asterisk"/>
                <p:cNvSpPr/>
                <p:nvPr/>
              </p:nvSpPr>
              <p:spPr>
                <a:xfrm>
                  <a:off x="2431871" y="2790940"/>
                  <a:ext cx="1640155" cy="183078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059" h="21354" fill="norm" stroke="1" extrusionOk="0">
                      <a:moveTo>
                        <a:pt x="10529" y="0"/>
                      </a:moveTo>
                      <a:cubicBezTo>
                        <a:pt x="9820" y="0"/>
                        <a:pt x="9110" y="245"/>
                        <a:pt x="8569" y="737"/>
                      </a:cubicBezTo>
                      <a:cubicBezTo>
                        <a:pt x="7487" y="1720"/>
                        <a:pt x="7487" y="3315"/>
                        <a:pt x="8569" y="4298"/>
                      </a:cubicBezTo>
                      <a:cubicBezTo>
                        <a:pt x="8826" y="4531"/>
                        <a:pt x="9128" y="4691"/>
                        <a:pt x="9444" y="4812"/>
                      </a:cubicBezTo>
                      <a:lnTo>
                        <a:pt x="9444" y="4832"/>
                      </a:lnTo>
                      <a:cubicBezTo>
                        <a:pt x="9543" y="4868"/>
                        <a:pt x="9613" y="4954"/>
                        <a:pt x="9616" y="5056"/>
                      </a:cubicBezTo>
                      <a:lnTo>
                        <a:pt x="9616" y="9232"/>
                      </a:lnTo>
                      <a:lnTo>
                        <a:pt x="5646" y="7128"/>
                      </a:lnTo>
                      <a:cubicBezTo>
                        <a:pt x="5550" y="7074"/>
                        <a:pt x="5504" y="6975"/>
                        <a:pt x="5520" y="6879"/>
                      </a:cubicBezTo>
                      <a:lnTo>
                        <a:pt x="5515" y="6877"/>
                      </a:lnTo>
                      <a:cubicBezTo>
                        <a:pt x="5617" y="6133"/>
                        <a:pt x="5360" y="5355"/>
                        <a:pt x="4731" y="4783"/>
                      </a:cubicBezTo>
                      <a:cubicBezTo>
                        <a:pt x="4190" y="4292"/>
                        <a:pt x="3480" y="4047"/>
                        <a:pt x="2771" y="4047"/>
                      </a:cubicBezTo>
                      <a:cubicBezTo>
                        <a:pt x="2062" y="4047"/>
                        <a:pt x="1352" y="4292"/>
                        <a:pt x="811" y="4783"/>
                      </a:cubicBezTo>
                      <a:cubicBezTo>
                        <a:pt x="-271" y="5766"/>
                        <a:pt x="-271" y="7361"/>
                        <a:pt x="811" y="8344"/>
                      </a:cubicBezTo>
                      <a:cubicBezTo>
                        <a:pt x="1793" y="9237"/>
                        <a:pt x="3320" y="9300"/>
                        <a:pt x="4404" y="8571"/>
                      </a:cubicBezTo>
                      <a:lnTo>
                        <a:pt x="4426" y="8583"/>
                      </a:lnTo>
                      <a:cubicBezTo>
                        <a:pt x="4510" y="8524"/>
                        <a:pt x="4626" y="8514"/>
                        <a:pt x="4724" y="8561"/>
                      </a:cubicBezTo>
                      <a:cubicBezTo>
                        <a:pt x="4725" y="8561"/>
                        <a:pt x="4726" y="8561"/>
                        <a:pt x="4727" y="8561"/>
                      </a:cubicBezTo>
                      <a:lnTo>
                        <a:pt x="8719" y="10677"/>
                      </a:lnTo>
                      <a:lnTo>
                        <a:pt x="4727" y="12793"/>
                      </a:lnTo>
                      <a:cubicBezTo>
                        <a:pt x="4726" y="12793"/>
                        <a:pt x="4725" y="12792"/>
                        <a:pt x="4724" y="12793"/>
                      </a:cubicBezTo>
                      <a:cubicBezTo>
                        <a:pt x="4626" y="12840"/>
                        <a:pt x="4510" y="12830"/>
                        <a:pt x="4426" y="12770"/>
                      </a:cubicBezTo>
                      <a:lnTo>
                        <a:pt x="4406" y="12783"/>
                      </a:lnTo>
                      <a:cubicBezTo>
                        <a:pt x="3920" y="12453"/>
                        <a:pt x="3350" y="12273"/>
                        <a:pt x="2771" y="12273"/>
                      </a:cubicBezTo>
                      <a:cubicBezTo>
                        <a:pt x="2062" y="12273"/>
                        <a:pt x="1352" y="12518"/>
                        <a:pt x="811" y="13009"/>
                      </a:cubicBezTo>
                      <a:cubicBezTo>
                        <a:pt x="-271" y="13992"/>
                        <a:pt x="-271" y="15587"/>
                        <a:pt x="811" y="16570"/>
                      </a:cubicBezTo>
                      <a:cubicBezTo>
                        <a:pt x="1893" y="17553"/>
                        <a:pt x="3649" y="17553"/>
                        <a:pt x="4731" y="16570"/>
                      </a:cubicBezTo>
                      <a:cubicBezTo>
                        <a:pt x="5360" y="15999"/>
                        <a:pt x="5618" y="15220"/>
                        <a:pt x="5515" y="14475"/>
                      </a:cubicBezTo>
                      <a:lnTo>
                        <a:pt x="5520" y="14473"/>
                      </a:lnTo>
                      <a:cubicBezTo>
                        <a:pt x="5504" y="14377"/>
                        <a:pt x="5553" y="14280"/>
                        <a:pt x="5648" y="14226"/>
                      </a:cubicBezTo>
                      <a:lnTo>
                        <a:pt x="9616" y="12122"/>
                      </a:lnTo>
                      <a:lnTo>
                        <a:pt x="9616" y="16295"/>
                      </a:lnTo>
                      <a:cubicBezTo>
                        <a:pt x="9613" y="16397"/>
                        <a:pt x="9543" y="16484"/>
                        <a:pt x="9444" y="16520"/>
                      </a:cubicBezTo>
                      <a:lnTo>
                        <a:pt x="9444" y="16542"/>
                      </a:lnTo>
                      <a:cubicBezTo>
                        <a:pt x="9128" y="16663"/>
                        <a:pt x="8826" y="16822"/>
                        <a:pt x="8569" y="17056"/>
                      </a:cubicBezTo>
                      <a:cubicBezTo>
                        <a:pt x="7487" y="18039"/>
                        <a:pt x="7487" y="19634"/>
                        <a:pt x="8569" y="20617"/>
                      </a:cubicBezTo>
                      <a:cubicBezTo>
                        <a:pt x="9651" y="21600"/>
                        <a:pt x="11407" y="21600"/>
                        <a:pt x="12489" y="20617"/>
                      </a:cubicBezTo>
                      <a:cubicBezTo>
                        <a:pt x="13571" y="19634"/>
                        <a:pt x="13571" y="18039"/>
                        <a:pt x="12489" y="17056"/>
                      </a:cubicBezTo>
                      <a:cubicBezTo>
                        <a:pt x="12231" y="16822"/>
                        <a:pt x="11930" y="16663"/>
                        <a:pt x="11614" y="16542"/>
                      </a:cubicBezTo>
                      <a:lnTo>
                        <a:pt x="11614" y="16520"/>
                      </a:lnTo>
                      <a:cubicBezTo>
                        <a:pt x="11517" y="16485"/>
                        <a:pt x="11450" y="16400"/>
                        <a:pt x="11444" y="16301"/>
                      </a:cubicBezTo>
                      <a:lnTo>
                        <a:pt x="11444" y="12122"/>
                      </a:lnTo>
                      <a:lnTo>
                        <a:pt x="15410" y="14224"/>
                      </a:lnTo>
                      <a:lnTo>
                        <a:pt x="15410" y="14226"/>
                      </a:lnTo>
                      <a:cubicBezTo>
                        <a:pt x="15505" y="14280"/>
                        <a:pt x="15554" y="14377"/>
                        <a:pt x="15538" y="14473"/>
                      </a:cubicBezTo>
                      <a:lnTo>
                        <a:pt x="15545" y="14477"/>
                      </a:lnTo>
                      <a:cubicBezTo>
                        <a:pt x="15443" y="15221"/>
                        <a:pt x="15701" y="15999"/>
                        <a:pt x="16329" y="16570"/>
                      </a:cubicBezTo>
                      <a:cubicBezTo>
                        <a:pt x="17411" y="17553"/>
                        <a:pt x="19165" y="17553"/>
                        <a:pt x="20247" y="16570"/>
                      </a:cubicBezTo>
                      <a:cubicBezTo>
                        <a:pt x="21329" y="15587"/>
                        <a:pt x="21329" y="13992"/>
                        <a:pt x="20247" y="13009"/>
                      </a:cubicBezTo>
                      <a:cubicBezTo>
                        <a:pt x="19706" y="12518"/>
                        <a:pt x="18996" y="12273"/>
                        <a:pt x="18287" y="12273"/>
                      </a:cubicBezTo>
                      <a:cubicBezTo>
                        <a:pt x="17708" y="12273"/>
                        <a:pt x="17140" y="12453"/>
                        <a:pt x="16654" y="12783"/>
                      </a:cubicBezTo>
                      <a:lnTo>
                        <a:pt x="16632" y="12770"/>
                      </a:lnTo>
                      <a:cubicBezTo>
                        <a:pt x="16549" y="12829"/>
                        <a:pt x="16434" y="12839"/>
                        <a:pt x="16336" y="12793"/>
                      </a:cubicBezTo>
                      <a:lnTo>
                        <a:pt x="12341" y="10677"/>
                      </a:lnTo>
                      <a:lnTo>
                        <a:pt x="16334" y="8561"/>
                      </a:lnTo>
                      <a:lnTo>
                        <a:pt x="16336" y="8561"/>
                      </a:lnTo>
                      <a:cubicBezTo>
                        <a:pt x="16434" y="8514"/>
                        <a:pt x="16551" y="8524"/>
                        <a:pt x="16634" y="8583"/>
                      </a:cubicBezTo>
                      <a:lnTo>
                        <a:pt x="16656" y="8571"/>
                      </a:lnTo>
                      <a:cubicBezTo>
                        <a:pt x="17740" y="9300"/>
                        <a:pt x="19265" y="9237"/>
                        <a:pt x="20247" y="8344"/>
                      </a:cubicBezTo>
                      <a:cubicBezTo>
                        <a:pt x="21329" y="7361"/>
                        <a:pt x="21329" y="5766"/>
                        <a:pt x="20247" y="4783"/>
                      </a:cubicBezTo>
                      <a:cubicBezTo>
                        <a:pt x="19706" y="4292"/>
                        <a:pt x="18996" y="4047"/>
                        <a:pt x="18287" y="4047"/>
                      </a:cubicBezTo>
                      <a:cubicBezTo>
                        <a:pt x="17578" y="4047"/>
                        <a:pt x="16870" y="4292"/>
                        <a:pt x="16329" y="4783"/>
                      </a:cubicBezTo>
                      <a:cubicBezTo>
                        <a:pt x="15701" y="5354"/>
                        <a:pt x="15444" y="6131"/>
                        <a:pt x="15545" y="6875"/>
                      </a:cubicBezTo>
                      <a:lnTo>
                        <a:pt x="15538" y="6879"/>
                      </a:lnTo>
                      <a:cubicBezTo>
                        <a:pt x="15554" y="6975"/>
                        <a:pt x="15508" y="7074"/>
                        <a:pt x="15412" y="7128"/>
                      </a:cubicBezTo>
                      <a:lnTo>
                        <a:pt x="11444" y="9232"/>
                      </a:lnTo>
                      <a:lnTo>
                        <a:pt x="11444" y="5050"/>
                      </a:lnTo>
                      <a:cubicBezTo>
                        <a:pt x="11450" y="4951"/>
                        <a:pt x="11517" y="4867"/>
                        <a:pt x="11614" y="4832"/>
                      </a:cubicBezTo>
                      <a:lnTo>
                        <a:pt x="11614" y="4812"/>
                      </a:lnTo>
                      <a:cubicBezTo>
                        <a:pt x="11930" y="4691"/>
                        <a:pt x="12232" y="4531"/>
                        <a:pt x="12489" y="4298"/>
                      </a:cubicBezTo>
                      <a:cubicBezTo>
                        <a:pt x="13571" y="3315"/>
                        <a:pt x="13571" y="1720"/>
                        <a:pt x="12489" y="737"/>
                      </a:cubicBezTo>
                      <a:cubicBezTo>
                        <a:pt x="11948" y="245"/>
                        <a:pt x="11238" y="0"/>
                        <a:pt x="10529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 defTabSz="825500">
                    <a:defRPr sz="3200">
                      <a:solidFill>
                        <a:srgbClr val="FFFFFF"/>
                      </a:solidFill>
                      <a:latin typeface="Helvetica Neue Medium"/>
                      <a:ea typeface="Helvetica Neue Medium"/>
                      <a:cs typeface="Helvetica Neue Medium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232" name="Line"/>
              <p:cNvSpPr/>
              <p:nvPr/>
            </p:nvSpPr>
            <p:spPr>
              <a:xfrm>
                <a:off x="0" y="2310862"/>
                <a:ext cx="2753314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/>
              </a:p>
            </p:txBody>
          </p:sp>
        </p:grpSp>
        <p:sp>
          <p:nvSpPr>
            <p:cNvPr id="234" name="Citation Network"/>
            <p:cNvSpPr txBox="1"/>
            <p:nvPr/>
          </p:nvSpPr>
          <p:spPr>
            <a:xfrm>
              <a:off x="4184415" y="4767198"/>
              <a:ext cx="2538600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Citation Network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0"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2"/>
      <p:bldP build="whole" bldLvl="1" animBg="1" rev="0" advAuto="0" spid="219" grpId="3"/>
      <p:bldP build="whole" bldLvl="1" animBg="1" rev="0" advAuto="0" spid="225" grpId="4"/>
      <p:bldP build="whole" bldLvl="1" animBg="1" rev="0" advAuto="0" spid="210" grpId="1"/>
      <p:bldP build="whole" bldLvl="1" animBg="1" rev="0" advAuto="0" spid="235" grpId="5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EXPERIMEN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Experiments</a:t>
            </a:r>
          </a:p>
        </p:txBody>
      </p:sp>
      <p:sp>
        <p:nvSpPr>
          <p:cNvPr id="241" name="Basic Machine Learning Classifi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Basic Machine Learning Classifiers</a:t>
            </a:r>
          </a:p>
        </p:txBody>
      </p:sp>
      <p:sp>
        <p:nvSpPr>
          <p:cNvPr id="242" name="Classifier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Classifiers:</a:t>
            </a:r>
          </a:p>
          <a:p>
            <a:pPr lvl="1"/>
            <a:r>
              <a:t>Support Vector Machine</a:t>
            </a:r>
          </a:p>
          <a:p>
            <a:pPr lvl="1"/>
            <a:r>
              <a:t>k-Nearest Neighbours</a:t>
            </a:r>
          </a:p>
          <a:p>
            <a:pPr lvl="1"/>
            <a:r>
              <a:t>Naive Bayes</a:t>
            </a:r>
          </a:p>
          <a:p>
            <a:pPr/>
            <a:r>
              <a:t>Text representation using bag of words and tf-idf </a:t>
            </a:r>
          </a:p>
          <a:p>
            <a:pPr/>
            <a:r>
              <a:t>5-fold cross validation on 5 different train-test splits (8:2)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Experi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Experiments</a:t>
            </a:r>
          </a:p>
        </p:txBody>
      </p:sp>
      <p:sp>
        <p:nvSpPr>
          <p:cNvPr id="245" name="Transformer Based Classifier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Transformer Based Classifiers</a:t>
            </a:r>
          </a:p>
        </p:txBody>
      </p:sp>
      <p:sp>
        <p:nvSpPr>
          <p:cNvPr id="246" name="NLI-based zero shot classification pipeline from 🤗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NLI-based zero shot classification pipeline from 🤗</a:t>
            </a:r>
          </a:p>
          <a:p>
            <a:pPr/>
            <a:r>
              <a:t>Few-shot using SetFit framework</a:t>
            </a:r>
          </a:p>
          <a:p>
            <a:pPr/>
            <a:r>
              <a:t>Similarity based classification</a:t>
            </a:r>
          </a:p>
          <a:p>
            <a:pPr/>
            <a:r>
              <a:t>Node Classification in Citation Network using GNN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Zero Shot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Zero Shot Classification</a:t>
            </a:r>
          </a:p>
        </p:txBody>
      </p:sp>
      <p:sp>
        <p:nvSpPr>
          <p:cNvPr id="24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0" name="Auto Mod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Auto Mode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This is example of {label}.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Manual Mode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Qualitative: Given text is primarily focused on understanding subjective experiences and social phenomena using interviews, observations, or case studies. 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Quantitative: Given text is primarily numerical using statistical methods and relies on measurements and calculations. </a:t>
            </a:r>
            <a:endParaRPr sz="1188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Zero Shot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Zero Shot Classification</a:t>
            </a:r>
          </a:p>
        </p:txBody>
      </p:sp>
      <p:sp>
        <p:nvSpPr>
          <p:cNvPr id="25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4" name="Text Document"/>
          <p:cNvSpPr/>
          <p:nvPr/>
        </p:nvSpPr>
        <p:spPr>
          <a:xfrm>
            <a:off x="1169348" y="6348882"/>
            <a:ext cx="2365326" cy="3063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59" name="Group"/>
          <p:cNvGrpSpPr/>
          <p:nvPr/>
        </p:nvGrpSpPr>
        <p:grpSpPr>
          <a:xfrm>
            <a:off x="4995843" y="5162116"/>
            <a:ext cx="1316096" cy="5291134"/>
            <a:chOff x="0" y="0"/>
            <a:chExt cx="1316094" cy="5291133"/>
          </a:xfrm>
        </p:grpSpPr>
        <p:sp>
          <p:nvSpPr>
            <p:cNvPr id="255" name="Rectangle"/>
            <p:cNvSpPr/>
            <p:nvPr/>
          </p:nvSpPr>
          <p:spPr>
            <a:xfrm>
              <a:off x="0" y="0"/>
              <a:ext cx="1316095" cy="934779"/>
            </a:xfrm>
            <a:prstGeom prst="rect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6" name="Rectangle"/>
            <p:cNvSpPr/>
            <p:nvPr/>
          </p:nvSpPr>
          <p:spPr>
            <a:xfrm>
              <a:off x="0" y="1228494"/>
              <a:ext cx="1316095" cy="934780"/>
            </a:xfrm>
            <a:prstGeom prst="rect">
              <a:avLst/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7" name="Rectangle"/>
            <p:cNvSpPr/>
            <p:nvPr/>
          </p:nvSpPr>
          <p:spPr>
            <a:xfrm>
              <a:off x="0" y="2456988"/>
              <a:ext cx="1316095" cy="93478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8" name="Rectangle"/>
            <p:cNvSpPr/>
            <p:nvPr/>
          </p:nvSpPr>
          <p:spPr>
            <a:xfrm>
              <a:off x="0" y="4356354"/>
              <a:ext cx="1316095" cy="934780"/>
            </a:xfrm>
            <a:prstGeom prst="rect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64" name="Group"/>
          <p:cNvGrpSpPr/>
          <p:nvPr/>
        </p:nvGrpSpPr>
        <p:grpSpPr>
          <a:xfrm>
            <a:off x="6382053" y="4023771"/>
            <a:ext cx="4360466" cy="3900092"/>
            <a:chOff x="-686593" y="0"/>
            <a:chExt cx="4360465" cy="3900090"/>
          </a:xfrm>
        </p:grpSpPr>
        <p:sp>
          <p:nvSpPr>
            <p:cNvPr id="260" name="Callout"/>
            <p:cNvSpPr/>
            <p:nvPr/>
          </p:nvSpPr>
          <p:spPr>
            <a:xfrm>
              <a:off x="-686594" y="0"/>
              <a:ext cx="4360466" cy="39000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4250" y="0"/>
                  </a:moveTo>
                  <a:cubicBezTo>
                    <a:pt x="3781" y="0"/>
                    <a:pt x="3401" y="425"/>
                    <a:pt x="3401" y="950"/>
                  </a:cubicBezTo>
                  <a:lnTo>
                    <a:pt x="3401" y="7603"/>
                  </a:lnTo>
                  <a:lnTo>
                    <a:pt x="0" y="9504"/>
                  </a:lnTo>
                  <a:lnTo>
                    <a:pt x="3401" y="11406"/>
                  </a:lnTo>
                  <a:lnTo>
                    <a:pt x="3401" y="20650"/>
                  </a:lnTo>
                  <a:cubicBezTo>
                    <a:pt x="3401" y="21175"/>
                    <a:pt x="3781" y="21600"/>
                    <a:pt x="4250" y="21600"/>
                  </a:cubicBezTo>
                  <a:lnTo>
                    <a:pt x="20751" y="21600"/>
                  </a:lnTo>
                  <a:cubicBezTo>
                    <a:pt x="21220" y="21600"/>
                    <a:pt x="21600" y="21175"/>
                    <a:pt x="21600" y="20650"/>
                  </a:cubicBezTo>
                  <a:lnTo>
                    <a:pt x="21600" y="950"/>
                  </a:lnTo>
                  <a:cubicBezTo>
                    <a:pt x="21600" y="425"/>
                    <a:pt x="21220" y="0"/>
                    <a:pt x="20751" y="0"/>
                  </a:cubicBezTo>
                  <a:lnTo>
                    <a:pt x="425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85A8CC"/>
                </a:gs>
                <a:gs pos="100000">
                  <a:srgbClr val="48AAA2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1" name="Qualitative Hypothesis"/>
            <p:cNvSpPr/>
            <p:nvPr/>
          </p:nvSpPr>
          <p:spPr>
            <a:xfrm>
              <a:off x="264710" y="527316"/>
              <a:ext cx="1524002" cy="76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cubicBezTo>
                    <a:pt x="2418" y="0"/>
                    <a:pt x="0" y="4835"/>
                    <a:pt x="0" y="10800"/>
                  </a:cubicBezTo>
                  <a:cubicBezTo>
                    <a:pt x="0" y="16765"/>
                    <a:pt x="2418" y="21600"/>
                    <a:pt x="5400" y="21600"/>
                  </a:cubicBezTo>
                  <a:lnTo>
                    <a:pt x="16200" y="21600"/>
                  </a:lnTo>
                  <a:cubicBezTo>
                    <a:pt x="19182" y="21600"/>
                    <a:pt x="21600" y="16765"/>
                    <a:pt x="21600" y="10800"/>
                  </a:cubicBezTo>
                  <a:cubicBezTo>
                    <a:pt x="21600" y="4835"/>
                    <a:pt x="19182" y="0"/>
                    <a:pt x="16200" y="0"/>
                  </a:cubicBez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Qualitative Hypothesis</a:t>
              </a:r>
            </a:p>
          </p:txBody>
        </p:sp>
        <p:sp>
          <p:nvSpPr>
            <p:cNvPr id="262" name="Quantitative Hypothesis"/>
            <p:cNvSpPr/>
            <p:nvPr/>
          </p:nvSpPr>
          <p:spPr>
            <a:xfrm>
              <a:off x="134140" y="2532663"/>
              <a:ext cx="1524001" cy="762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400" y="0"/>
                  </a:moveTo>
                  <a:cubicBezTo>
                    <a:pt x="2418" y="0"/>
                    <a:pt x="0" y="4835"/>
                    <a:pt x="0" y="10800"/>
                  </a:cubicBezTo>
                  <a:cubicBezTo>
                    <a:pt x="0" y="16765"/>
                    <a:pt x="2418" y="21600"/>
                    <a:pt x="5400" y="21600"/>
                  </a:cubicBezTo>
                  <a:lnTo>
                    <a:pt x="16200" y="21600"/>
                  </a:lnTo>
                  <a:cubicBezTo>
                    <a:pt x="19182" y="21600"/>
                    <a:pt x="21600" y="16765"/>
                    <a:pt x="21600" y="10800"/>
                  </a:cubicBezTo>
                  <a:cubicBezTo>
                    <a:pt x="21600" y="4835"/>
                    <a:pt x="19182" y="0"/>
                    <a:pt x="16200" y="0"/>
                  </a:cubicBezTo>
                  <a:lnTo>
                    <a:pt x="540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Quantitative Hypothesis</a:t>
              </a:r>
            </a:p>
          </p:txBody>
        </p:sp>
        <p:sp>
          <p:nvSpPr>
            <p:cNvPr id="263" name="NLI Model"/>
            <p:cNvSpPr/>
            <p:nvPr/>
          </p:nvSpPr>
          <p:spPr>
            <a:xfrm>
              <a:off x="2040160" y="1315045"/>
              <a:ext cx="1270001" cy="1270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NLI Model</a:t>
              </a:r>
            </a:p>
          </p:txBody>
        </p:sp>
      </p:grpSp>
      <p:grpSp>
        <p:nvGrpSpPr>
          <p:cNvPr id="269" name="Group"/>
          <p:cNvGrpSpPr/>
          <p:nvPr/>
        </p:nvGrpSpPr>
        <p:grpSpPr>
          <a:xfrm>
            <a:off x="11867104" y="5150131"/>
            <a:ext cx="1683133" cy="5315104"/>
            <a:chOff x="0" y="0"/>
            <a:chExt cx="1683132" cy="5315102"/>
          </a:xfrm>
        </p:grpSpPr>
        <p:sp>
          <p:nvSpPr>
            <p:cNvPr id="265" name="Entailment Score…"/>
            <p:cNvSpPr/>
            <p:nvPr/>
          </p:nvSpPr>
          <p:spPr>
            <a:xfrm>
              <a:off x="0" y="4356354"/>
              <a:ext cx="1683133" cy="958749"/>
            </a:xfrm>
            <a:prstGeom prst="roundRect">
              <a:avLst>
                <a:gd name="adj" fmla="val 18578"/>
              </a:avLst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Entailment Score</a:t>
              </a:r>
            </a:p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Qualitative: 0</a:t>
              </a:r>
            </a:p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Quantitative: 0.41</a:t>
              </a:r>
            </a:p>
          </p:txBody>
        </p:sp>
        <p:sp>
          <p:nvSpPr>
            <p:cNvPr id="266" name="Entailment Score…"/>
            <p:cNvSpPr/>
            <p:nvPr/>
          </p:nvSpPr>
          <p:spPr>
            <a:xfrm>
              <a:off x="0" y="1228494"/>
              <a:ext cx="1683133" cy="958749"/>
            </a:xfrm>
            <a:prstGeom prst="roundRect">
              <a:avLst>
                <a:gd name="adj" fmla="val 18578"/>
              </a:avLst>
            </a:prstGeom>
            <a:solidFill>
              <a:schemeClr val="accent1">
                <a:lumOff val="-135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Entailment Score</a:t>
              </a:r>
            </a:p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Qualitative: 3.88</a:t>
              </a:r>
            </a:p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Quantitative: 0</a:t>
              </a:r>
            </a:p>
          </p:txBody>
        </p:sp>
        <p:sp>
          <p:nvSpPr>
            <p:cNvPr id="267" name="Entailment Score…"/>
            <p:cNvSpPr/>
            <p:nvPr/>
          </p:nvSpPr>
          <p:spPr>
            <a:xfrm>
              <a:off x="0" y="2456988"/>
              <a:ext cx="1683133" cy="958749"/>
            </a:xfrm>
            <a:prstGeom prst="roundRect">
              <a:avLst>
                <a:gd name="adj" fmla="val 18578"/>
              </a:avLst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Entailment Score</a:t>
              </a:r>
            </a:p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Qualitative: 0</a:t>
              </a:r>
            </a:p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Quantitative: 0</a:t>
              </a:r>
            </a:p>
          </p:txBody>
        </p:sp>
        <p:sp>
          <p:nvSpPr>
            <p:cNvPr id="268" name="Entailment Score…"/>
            <p:cNvSpPr/>
            <p:nvPr/>
          </p:nvSpPr>
          <p:spPr>
            <a:xfrm>
              <a:off x="0" y="0"/>
              <a:ext cx="1683133" cy="958748"/>
            </a:xfrm>
            <a:prstGeom prst="roundRect">
              <a:avLst>
                <a:gd name="adj" fmla="val 18578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Entailment Score</a:t>
              </a:r>
            </a:p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Qualitative: 1.31</a:t>
              </a:r>
            </a:p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Quantitative: 0.12</a:t>
              </a:r>
            </a:p>
          </p:txBody>
        </p:sp>
      </p:grpSp>
      <p:grpSp>
        <p:nvGrpSpPr>
          <p:cNvPr id="273" name="Group"/>
          <p:cNvGrpSpPr/>
          <p:nvPr/>
        </p:nvGrpSpPr>
        <p:grpSpPr>
          <a:xfrm>
            <a:off x="14085710" y="6733803"/>
            <a:ext cx="4932158" cy="2293223"/>
            <a:chOff x="0" y="0"/>
            <a:chExt cx="4932156" cy="2293222"/>
          </a:xfrm>
        </p:grpSpPr>
        <p:sp>
          <p:nvSpPr>
            <p:cNvPr id="270" name="Shape"/>
            <p:cNvSpPr/>
            <p:nvPr/>
          </p:nvSpPr>
          <p:spPr>
            <a:xfrm rot="5400000">
              <a:off x="92506" y="-92507"/>
              <a:ext cx="2293223" cy="24782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972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18627" y="0"/>
                  </a:lnTo>
                  <a:lnTo>
                    <a:pt x="2972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Off val="16847"/>
                  </a:schemeClr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1" name="Aggregate…"/>
            <p:cNvSpPr txBox="1"/>
            <p:nvPr/>
          </p:nvSpPr>
          <p:spPr>
            <a:xfrm>
              <a:off x="530018" y="623294"/>
              <a:ext cx="1418198" cy="10466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100">
                  <a:solidFill>
                    <a:srgbClr val="000000"/>
                  </a:solidFill>
                </a:defRPr>
              </a:pPr>
              <a:r>
                <a:t>Aggregate </a:t>
              </a:r>
            </a:p>
            <a:p>
              <a:pPr>
                <a:defRPr sz="2100">
                  <a:solidFill>
                    <a:srgbClr val="000000"/>
                  </a:solidFill>
                </a:defRPr>
              </a:pPr>
              <a:r>
                <a:t>and </a:t>
              </a:r>
            </a:p>
            <a:p>
              <a:pPr>
                <a:defRPr sz="2100">
                  <a:solidFill>
                    <a:srgbClr val="000000"/>
                  </a:solidFill>
                </a:defRPr>
              </a:pPr>
              <a:r>
                <a:t>Normalize</a:t>
              </a:r>
            </a:p>
          </p:txBody>
        </p:sp>
        <p:sp>
          <p:nvSpPr>
            <p:cNvPr id="272" name="Entailment Score…"/>
            <p:cNvSpPr/>
            <p:nvPr/>
          </p:nvSpPr>
          <p:spPr>
            <a:xfrm>
              <a:off x="3249023" y="667237"/>
              <a:ext cx="1683134" cy="958749"/>
            </a:xfrm>
            <a:prstGeom prst="roundRect">
              <a:avLst>
                <a:gd name="adj" fmla="val 18578"/>
              </a:avLst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Entailment Score</a:t>
              </a:r>
            </a:p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Qualitative: 0.71</a:t>
              </a:r>
            </a:p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t>Quantitative: 0.29</a:t>
              </a:r>
            </a:p>
          </p:txBody>
        </p:sp>
      </p:grpSp>
      <p:sp>
        <p:nvSpPr>
          <p:cNvPr id="274" name="Text Document"/>
          <p:cNvSpPr/>
          <p:nvPr/>
        </p:nvSpPr>
        <p:spPr>
          <a:xfrm>
            <a:off x="19907135" y="6554961"/>
            <a:ext cx="2365326" cy="30630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1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  <a:moveTo>
                  <a:pt x="3916" y="7813"/>
                </a:moveTo>
                <a:lnTo>
                  <a:pt x="17684" y="7813"/>
                </a:lnTo>
                <a:cubicBezTo>
                  <a:pt x="17718" y="7813"/>
                  <a:pt x="17747" y="7836"/>
                  <a:pt x="17747" y="7862"/>
                </a:cubicBezTo>
                <a:lnTo>
                  <a:pt x="17747" y="8842"/>
                </a:lnTo>
                <a:cubicBezTo>
                  <a:pt x="17747" y="8868"/>
                  <a:pt x="17718" y="8890"/>
                  <a:pt x="17684" y="8890"/>
                </a:cubicBezTo>
                <a:lnTo>
                  <a:pt x="3916" y="8890"/>
                </a:lnTo>
                <a:cubicBezTo>
                  <a:pt x="3882" y="8890"/>
                  <a:pt x="3853" y="8868"/>
                  <a:pt x="3853" y="8842"/>
                </a:cubicBezTo>
                <a:lnTo>
                  <a:pt x="3853" y="7862"/>
                </a:lnTo>
                <a:cubicBezTo>
                  <a:pt x="3853" y="7836"/>
                  <a:pt x="3882" y="7813"/>
                  <a:pt x="3916" y="7813"/>
                </a:cubicBezTo>
                <a:close/>
                <a:moveTo>
                  <a:pt x="3916" y="10498"/>
                </a:moveTo>
                <a:lnTo>
                  <a:pt x="17684" y="10498"/>
                </a:lnTo>
                <a:cubicBezTo>
                  <a:pt x="17718" y="10498"/>
                  <a:pt x="17747" y="10520"/>
                  <a:pt x="17747" y="10546"/>
                </a:cubicBezTo>
                <a:lnTo>
                  <a:pt x="17747" y="11526"/>
                </a:lnTo>
                <a:cubicBezTo>
                  <a:pt x="17747" y="11552"/>
                  <a:pt x="17718" y="11573"/>
                  <a:pt x="17684" y="11573"/>
                </a:cubicBezTo>
                <a:lnTo>
                  <a:pt x="3916" y="11573"/>
                </a:lnTo>
                <a:cubicBezTo>
                  <a:pt x="3882" y="11573"/>
                  <a:pt x="3853" y="11552"/>
                  <a:pt x="3853" y="11526"/>
                </a:cubicBezTo>
                <a:lnTo>
                  <a:pt x="3853" y="10546"/>
                </a:lnTo>
                <a:cubicBezTo>
                  <a:pt x="3853" y="10520"/>
                  <a:pt x="3882" y="10498"/>
                  <a:pt x="3916" y="10498"/>
                </a:cubicBezTo>
                <a:close/>
                <a:moveTo>
                  <a:pt x="3916" y="13182"/>
                </a:moveTo>
                <a:lnTo>
                  <a:pt x="17684" y="13182"/>
                </a:lnTo>
                <a:cubicBezTo>
                  <a:pt x="17718" y="13182"/>
                  <a:pt x="17747" y="13204"/>
                  <a:pt x="17747" y="13230"/>
                </a:cubicBezTo>
                <a:lnTo>
                  <a:pt x="17747" y="14210"/>
                </a:lnTo>
                <a:cubicBezTo>
                  <a:pt x="17747" y="14237"/>
                  <a:pt x="17718" y="14257"/>
                  <a:pt x="17684" y="14257"/>
                </a:cubicBezTo>
                <a:lnTo>
                  <a:pt x="3916" y="14257"/>
                </a:lnTo>
                <a:cubicBezTo>
                  <a:pt x="3882" y="14257"/>
                  <a:pt x="3853" y="14237"/>
                  <a:pt x="3853" y="14210"/>
                </a:cubicBezTo>
                <a:lnTo>
                  <a:pt x="3853" y="13230"/>
                </a:lnTo>
                <a:cubicBezTo>
                  <a:pt x="3853" y="13204"/>
                  <a:pt x="3882" y="13182"/>
                  <a:pt x="3916" y="13182"/>
                </a:cubicBezTo>
                <a:close/>
                <a:moveTo>
                  <a:pt x="3916" y="15866"/>
                </a:moveTo>
                <a:lnTo>
                  <a:pt x="17684" y="15866"/>
                </a:lnTo>
                <a:cubicBezTo>
                  <a:pt x="17718" y="15866"/>
                  <a:pt x="17747" y="15888"/>
                  <a:pt x="17747" y="15914"/>
                </a:cubicBezTo>
                <a:lnTo>
                  <a:pt x="17747" y="16894"/>
                </a:lnTo>
                <a:cubicBezTo>
                  <a:pt x="17747" y="16921"/>
                  <a:pt x="17718" y="16941"/>
                  <a:pt x="17684" y="16941"/>
                </a:cubicBezTo>
                <a:lnTo>
                  <a:pt x="3916" y="16941"/>
                </a:lnTo>
                <a:cubicBezTo>
                  <a:pt x="3882" y="16941"/>
                  <a:pt x="3853" y="16921"/>
                  <a:pt x="3853" y="16894"/>
                </a:cubicBezTo>
                <a:lnTo>
                  <a:pt x="3853" y="15914"/>
                </a:lnTo>
                <a:cubicBezTo>
                  <a:pt x="3853" y="15888"/>
                  <a:pt x="3882" y="15866"/>
                  <a:pt x="3916" y="15866"/>
                </a:cubicBezTo>
                <a:close/>
              </a:path>
            </a:pathLst>
          </a:custGeom>
          <a:solidFill>
            <a:srgbClr val="00A1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grpSp>
        <p:nvGrpSpPr>
          <p:cNvPr id="277" name="Group"/>
          <p:cNvGrpSpPr/>
          <p:nvPr/>
        </p:nvGrpSpPr>
        <p:grpSpPr>
          <a:xfrm rot="2518028">
            <a:off x="21469455" y="6870688"/>
            <a:ext cx="1487628" cy="916917"/>
            <a:chOff x="0" y="0"/>
            <a:chExt cx="1487627" cy="916915"/>
          </a:xfrm>
        </p:grpSpPr>
        <p:sp>
          <p:nvSpPr>
            <p:cNvPr id="275" name="Tag"/>
            <p:cNvSpPr/>
            <p:nvPr/>
          </p:nvSpPr>
          <p:spPr>
            <a:xfrm rot="16200000">
              <a:off x="285355" y="-285356"/>
              <a:ext cx="916917" cy="14876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324" y="0"/>
                  </a:moveTo>
                  <a:lnTo>
                    <a:pt x="0" y="3825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3825"/>
                  </a:lnTo>
                  <a:lnTo>
                    <a:pt x="16276" y="0"/>
                  </a:lnTo>
                  <a:lnTo>
                    <a:pt x="5324" y="0"/>
                  </a:lnTo>
                  <a:close/>
                  <a:moveTo>
                    <a:pt x="10792" y="2730"/>
                  </a:moveTo>
                  <a:cubicBezTo>
                    <a:pt x="11767" y="2730"/>
                    <a:pt x="12557" y="3217"/>
                    <a:pt x="12557" y="3818"/>
                  </a:cubicBezTo>
                  <a:cubicBezTo>
                    <a:pt x="12557" y="4420"/>
                    <a:pt x="11767" y="4908"/>
                    <a:pt x="10792" y="4908"/>
                  </a:cubicBezTo>
                  <a:cubicBezTo>
                    <a:pt x="9816" y="4908"/>
                    <a:pt x="9026" y="4420"/>
                    <a:pt x="9026" y="3818"/>
                  </a:cubicBezTo>
                  <a:cubicBezTo>
                    <a:pt x="9026" y="3217"/>
                    <a:pt x="9816" y="2730"/>
                    <a:pt x="10792" y="2730"/>
                  </a:cubicBezTo>
                  <a:close/>
                </a:path>
              </a:pathLst>
            </a:cu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1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6" name="Qualitative"/>
            <p:cNvSpPr txBox="1"/>
            <p:nvPr/>
          </p:nvSpPr>
          <p:spPr>
            <a:xfrm>
              <a:off x="416377" y="308547"/>
              <a:ext cx="954051" cy="2998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Qualitative</a:t>
              </a:r>
            </a:p>
          </p:txBody>
        </p:sp>
      </p:grpSp>
      <p:sp>
        <p:nvSpPr>
          <p:cNvPr id="278" name="Text"/>
          <p:cNvSpPr txBox="1"/>
          <p:nvPr/>
        </p:nvSpPr>
        <p:spPr>
          <a:xfrm>
            <a:off x="11855500" y="6627317"/>
            <a:ext cx="673000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1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69" grpId="3"/>
      <p:bldP build="whole" bldLvl="1" animBg="1" rev="0" advAuto="0" spid="273" grpId="4"/>
      <p:bldP build="whole" bldLvl="1" animBg="1" rev="0" advAuto="0" spid="274" grpId="5"/>
      <p:bldP build="whole" bldLvl="1" animBg="1" rev="0" advAuto="0" spid="277" grpId="6"/>
      <p:bldP build="whole" bldLvl="1" animBg="1" rev="0" advAuto="0" spid="264" grpId="2"/>
      <p:bldP build="whole" bldLvl="1" animBg="1" rev="0" advAuto="0" spid="25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NN Node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GNN Node Classification</a:t>
            </a:r>
          </a:p>
        </p:txBody>
      </p:sp>
      <p:sp>
        <p:nvSpPr>
          <p:cNvPr id="28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82" name="Research papers that share similar research designs are more likely to cite each other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papers that share similar research designs are more likely to cite each other.</a:t>
            </a:r>
          </a:p>
          <a:p>
            <a:pPr/>
            <a:r>
              <a:t>Directed Graph</a:t>
            </a:r>
          </a:p>
          <a:p>
            <a:pPr/>
          </a:p>
          <a:p>
            <a:pPr/>
            <a:r>
              <a:t>Number of nodes: 1453</a:t>
            </a:r>
          </a:p>
          <a:p>
            <a:pPr/>
            <a:r>
              <a:t>Number of edges: 1788</a:t>
            </a:r>
          </a:p>
          <a:p>
            <a:pPr/>
            <a:r>
              <a:t>Number of node features: 1233</a:t>
            </a:r>
          </a:p>
        </p:txBody>
      </p:sp>
      <p:grpSp>
        <p:nvGrpSpPr>
          <p:cNvPr id="287" name="Group"/>
          <p:cNvGrpSpPr/>
          <p:nvPr/>
        </p:nvGrpSpPr>
        <p:grpSpPr>
          <a:xfrm>
            <a:off x="8635489" y="6957457"/>
            <a:ext cx="5252395" cy="1270001"/>
            <a:chOff x="0" y="0"/>
            <a:chExt cx="5252393" cy="1270000"/>
          </a:xfrm>
        </p:grpSpPr>
        <p:sp>
          <p:nvSpPr>
            <p:cNvPr id="283" name="A"/>
            <p:cNvSpPr/>
            <p:nvPr/>
          </p:nvSpPr>
          <p:spPr>
            <a:xfrm>
              <a:off x="0" y="0"/>
              <a:ext cx="1270000" cy="12700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b="1" sz="4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A</a:t>
              </a:r>
            </a:p>
          </p:txBody>
        </p:sp>
        <p:sp>
          <p:nvSpPr>
            <p:cNvPr id="284" name="B"/>
            <p:cNvSpPr/>
            <p:nvPr/>
          </p:nvSpPr>
          <p:spPr>
            <a:xfrm>
              <a:off x="3982393" y="0"/>
              <a:ext cx="1270001" cy="127000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lnSpc>
                  <a:spcPct val="90000"/>
                </a:lnSpc>
                <a:spcBef>
                  <a:spcPts val="4500"/>
                </a:spcBef>
                <a:defRPr b="1" sz="4800">
                  <a:solidFill>
                    <a:srgbClr val="000000"/>
                  </a:solidFill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85" name="Line"/>
            <p:cNvSpPr/>
            <p:nvPr/>
          </p:nvSpPr>
          <p:spPr>
            <a:xfrm>
              <a:off x="1240418" y="635000"/>
              <a:ext cx="2712590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86" name="cites"/>
            <p:cNvSpPr txBox="1"/>
            <p:nvPr/>
          </p:nvSpPr>
          <p:spPr>
            <a:xfrm>
              <a:off x="2217846" y="45249"/>
              <a:ext cx="757734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000000"/>
                  </a:solidFill>
                </a:defRPr>
              </a:lvl1pPr>
            </a:lstStyle>
            <a:p>
              <a:pPr/>
              <a:r>
                <a:t>cites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Node Featur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Node Features</a:t>
            </a:r>
          </a:p>
        </p:txBody>
      </p:sp>
      <p:sp>
        <p:nvSpPr>
          <p:cNvPr id="29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1" name="Structural Features includes in-degree, out-degree, average shortest path length, clustering coefficient and page rank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rgbClr val="EA6E75"/>
                </a:solidFill>
              </a:rPr>
              <a:t>Structural Features</a:t>
            </a:r>
            <a:r>
              <a:t> includes in-degree, out-degree, average shortest path length, clustering coefficient and page rank.</a:t>
            </a:r>
          </a:p>
          <a:p>
            <a:pPr/>
            <a:r>
              <a:rPr>
                <a:solidFill>
                  <a:srgbClr val="6CDF80"/>
                </a:solidFill>
              </a:rPr>
              <a:t>Categorical Features</a:t>
            </a:r>
            <a:r>
              <a:t> includes publisher name, type of article and subjects.</a:t>
            </a:r>
          </a:p>
          <a:p>
            <a:pPr/>
            <a:r>
              <a:rPr>
                <a:solidFill>
                  <a:srgbClr val="9EB1FE"/>
                </a:solidFill>
              </a:rPr>
              <a:t>Embedding</a:t>
            </a:r>
            <a:r>
              <a:t> using journal title, article title and different text input levels.</a:t>
            </a:r>
          </a:p>
        </p:txBody>
      </p:sp>
      <p:grpSp>
        <p:nvGrpSpPr>
          <p:cNvPr id="294" name="Group"/>
          <p:cNvGrpSpPr/>
          <p:nvPr/>
        </p:nvGrpSpPr>
        <p:grpSpPr>
          <a:xfrm>
            <a:off x="4728058" y="8752799"/>
            <a:ext cx="1316237" cy="2409536"/>
            <a:chOff x="0" y="0"/>
            <a:chExt cx="1316235" cy="2409535"/>
          </a:xfrm>
        </p:grpSpPr>
        <p:sp>
          <p:nvSpPr>
            <p:cNvPr id="292" name="5"/>
            <p:cNvSpPr/>
            <p:nvPr/>
          </p:nvSpPr>
          <p:spPr>
            <a:xfrm>
              <a:off x="484544" y="0"/>
              <a:ext cx="347147" cy="1553519"/>
            </a:xfrm>
            <a:prstGeom prst="rect">
              <a:avLst/>
            </a:prstGeom>
            <a:solidFill>
              <a:srgbClr val="DA7577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</a:t>
              </a:r>
            </a:p>
          </p:txBody>
        </p:sp>
        <p:sp>
          <p:nvSpPr>
            <p:cNvPr id="293" name="Structural…"/>
            <p:cNvSpPr txBox="1"/>
            <p:nvPr/>
          </p:nvSpPr>
          <p:spPr>
            <a:xfrm>
              <a:off x="-1" y="1635083"/>
              <a:ext cx="1316237" cy="77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Structural</a:t>
              </a:r>
            </a:p>
            <a:p>
              <a:pPr>
                <a:defRPr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Features</a:t>
              </a:r>
            </a:p>
          </p:txBody>
        </p:sp>
      </p:grpSp>
      <p:grpSp>
        <p:nvGrpSpPr>
          <p:cNvPr id="297" name="Group"/>
          <p:cNvGrpSpPr/>
          <p:nvPr/>
        </p:nvGrpSpPr>
        <p:grpSpPr>
          <a:xfrm>
            <a:off x="6334188" y="8752799"/>
            <a:ext cx="2141978" cy="2409536"/>
            <a:chOff x="0" y="0"/>
            <a:chExt cx="2141977" cy="2409535"/>
          </a:xfrm>
        </p:grpSpPr>
        <p:sp>
          <p:nvSpPr>
            <p:cNvPr id="295" name="500"/>
            <p:cNvSpPr/>
            <p:nvPr/>
          </p:nvSpPr>
          <p:spPr>
            <a:xfrm>
              <a:off x="0" y="0"/>
              <a:ext cx="2141978" cy="1553519"/>
            </a:xfrm>
            <a:prstGeom prst="rect">
              <a:avLst/>
            </a:prstGeom>
            <a:solidFill>
              <a:srgbClr val="8ADC89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500</a:t>
              </a:r>
            </a:p>
          </p:txBody>
        </p:sp>
        <p:sp>
          <p:nvSpPr>
            <p:cNvPr id="296" name="Categorical…"/>
            <p:cNvSpPr txBox="1"/>
            <p:nvPr/>
          </p:nvSpPr>
          <p:spPr>
            <a:xfrm>
              <a:off x="311444" y="1635083"/>
              <a:ext cx="1519089" cy="77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Categorical</a:t>
              </a:r>
            </a:p>
            <a:p>
              <a:pPr>
                <a:defRPr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Features</a:t>
              </a:r>
            </a:p>
          </p:txBody>
        </p:sp>
      </p:grpSp>
      <p:grpSp>
        <p:nvGrpSpPr>
          <p:cNvPr id="300" name="Group"/>
          <p:cNvGrpSpPr/>
          <p:nvPr/>
        </p:nvGrpSpPr>
        <p:grpSpPr>
          <a:xfrm>
            <a:off x="9223056" y="8752799"/>
            <a:ext cx="3524506" cy="2409536"/>
            <a:chOff x="0" y="0"/>
            <a:chExt cx="3524505" cy="2409535"/>
          </a:xfrm>
        </p:grpSpPr>
        <p:sp>
          <p:nvSpPr>
            <p:cNvPr id="298" name="728"/>
            <p:cNvSpPr/>
            <p:nvPr/>
          </p:nvSpPr>
          <p:spPr>
            <a:xfrm>
              <a:off x="0" y="0"/>
              <a:ext cx="3524506" cy="1553519"/>
            </a:xfrm>
            <a:prstGeom prst="rect">
              <a:avLst/>
            </a:prstGeom>
            <a:solidFill>
              <a:srgbClr val="A2B1F8"/>
            </a:soli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728</a:t>
              </a:r>
            </a:p>
          </p:txBody>
        </p:sp>
        <p:sp>
          <p:nvSpPr>
            <p:cNvPr id="299" name="Embedding…"/>
            <p:cNvSpPr txBox="1"/>
            <p:nvPr/>
          </p:nvSpPr>
          <p:spPr>
            <a:xfrm>
              <a:off x="1002484" y="1635083"/>
              <a:ext cx="1519536" cy="77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Embedding</a:t>
              </a:r>
            </a:p>
            <a:p>
              <a:pPr>
                <a:defRPr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Features</a:t>
              </a:r>
            </a:p>
          </p:txBody>
        </p:sp>
      </p:grpSp>
      <p:grpSp>
        <p:nvGrpSpPr>
          <p:cNvPr id="303" name="Group"/>
          <p:cNvGrpSpPr/>
          <p:nvPr/>
        </p:nvGrpSpPr>
        <p:grpSpPr>
          <a:xfrm>
            <a:off x="14086799" y="8756795"/>
            <a:ext cx="6273941" cy="2470825"/>
            <a:chOff x="0" y="0"/>
            <a:chExt cx="6273940" cy="2470823"/>
          </a:xfrm>
        </p:grpSpPr>
        <p:sp>
          <p:nvSpPr>
            <p:cNvPr id="301" name="1233"/>
            <p:cNvSpPr/>
            <p:nvPr/>
          </p:nvSpPr>
          <p:spPr>
            <a:xfrm>
              <a:off x="0" y="0"/>
              <a:ext cx="6273941" cy="1532404"/>
            </a:xfrm>
            <a:prstGeom prst="rect">
              <a:avLst/>
            </a:prstGeom>
            <a:gradFill flip="none" rotWithShape="1">
              <a:gsLst>
                <a:gs pos="0">
                  <a:srgbClr val="EA6E75"/>
                </a:gs>
                <a:gs pos="32667">
                  <a:srgbClr val="C490B9"/>
                </a:gs>
                <a:gs pos="100000">
                  <a:srgbClr val="9EB1FE"/>
                </a:gs>
              </a:gsLst>
              <a:lin ang="653076" scaled="0"/>
            </a:gradFill>
            <a:ln w="25400" cap="flat">
              <a:solidFill>
                <a:srgbClr val="000000"/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defTabSz="825500">
                <a:defRPr sz="3200">
                  <a:solidFill>
                    <a:srgbClr val="D5D5D5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1233</a:t>
              </a:r>
            </a:p>
          </p:txBody>
        </p:sp>
        <p:sp>
          <p:nvSpPr>
            <p:cNvPr id="302" name="Node…"/>
            <p:cNvSpPr txBox="1"/>
            <p:nvPr/>
          </p:nvSpPr>
          <p:spPr>
            <a:xfrm>
              <a:off x="2563535" y="1696371"/>
              <a:ext cx="1146870" cy="77445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Node </a:t>
              </a:r>
            </a:p>
            <a:p>
              <a:pPr>
                <a:defRPr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defRPr>
              </a:pPr>
              <a:r>
                <a:t>Features</a:t>
              </a:r>
            </a:p>
          </p:txBody>
        </p:sp>
      </p:grpSp>
      <p:sp>
        <p:nvSpPr>
          <p:cNvPr id="304" name="Plus Mark"/>
          <p:cNvSpPr/>
          <p:nvPr/>
        </p:nvSpPr>
        <p:spPr>
          <a:xfrm>
            <a:off x="5697658" y="9275080"/>
            <a:ext cx="478929" cy="478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5" name="Plus Mark"/>
          <p:cNvSpPr/>
          <p:nvPr/>
        </p:nvSpPr>
        <p:spPr>
          <a:xfrm>
            <a:off x="8610147" y="9275080"/>
            <a:ext cx="478929" cy="47892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fill="norm" stroke="1" extrusionOk="0">
                <a:moveTo>
                  <a:pt x="8909" y="0"/>
                </a:moveTo>
                <a:cubicBezTo>
                  <a:pt x="8827" y="0"/>
                  <a:pt x="8758" y="68"/>
                  <a:pt x="8758" y="151"/>
                </a:cubicBezTo>
                <a:lnTo>
                  <a:pt x="8758" y="8694"/>
                </a:lnTo>
                <a:cubicBezTo>
                  <a:pt x="8758" y="8730"/>
                  <a:pt x="8730" y="8759"/>
                  <a:pt x="8693" y="8759"/>
                </a:cubicBezTo>
                <a:lnTo>
                  <a:pt x="151" y="8759"/>
                </a:lnTo>
                <a:cubicBezTo>
                  <a:pt x="68" y="8759"/>
                  <a:pt x="0" y="8826"/>
                  <a:pt x="0" y="8910"/>
                </a:cubicBezTo>
                <a:lnTo>
                  <a:pt x="0" y="12690"/>
                </a:lnTo>
                <a:cubicBezTo>
                  <a:pt x="0" y="12773"/>
                  <a:pt x="68" y="12841"/>
                  <a:pt x="151" y="12841"/>
                </a:cubicBezTo>
                <a:lnTo>
                  <a:pt x="8693" y="12841"/>
                </a:lnTo>
                <a:cubicBezTo>
                  <a:pt x="8730" y="12841"/>
                  <a:pt x="8758" y="12870"/>
                  <a:pt x="8758" y="12906"/>
                </a:cubicBezTo>
                <a:lnTo>
                  <a:pt x="8758" y="21449"/>
                </a:lnTo>
                <a:cubicBezTo>
                  <a:pt x="8758" y="21532"/>
                  <a:pt x="8826" y="21600"/>
                  <a:pt x="8909" y="21600"/>
                </a:cubicBezTo>
                <a:lnTo>
                  <a:pt x="12690" y="21600"/>
                </a:lnTo>
                <a:cubicBezTo>
                  <a:pt x="12773" y="21600"/>
                  <a:pt x="12841" y="21532"/>
                  <a:pt x="12841" y="21449"/>
                </a:cubicBezTo>
                <a:lnTo>
                  <a:pt x="12841" y="12906"/>
                </a:lnTo>
                <a:cubicBezTo>
                  <a:pt x="12841" y="12870"/>
                  <a:pt x="12870" y="12841"/>
                  <a:pt x="12906" y="12841"/>
                </a:cubicBezTo>
                <a:lnTo>
                  <a:pt x="21449" y="12841"/>
                </a:lnTo>
                <a:cubicBezTo>
                  <a:pt x="21531" y="12841"/>
                  <a:pt x="21600" y="12773"/>
                  <a:pt x="21599" y="12690"/>
                </a:cubicBezTo>
                <a:lnTo>
                  <a:pt x="21599" y="8910"/>
                </a:lnTo>
                <a:cubicBezTo>
                  <a:pt x="21599" y="8827"/>
                  <a:pt x="21532" y="8759"/>
                  <a:pt x="21449" y="8759"/>
                </a:cubicBezTo>
                <a:lnTo>
                  <a:pt x="12906" y="8759"/>
                </a:lnTo>
                <a:cubicBezTo>
                  <a:pt x="12870" y="8759"/>
                  <a:pt x="12841" y="8730"/>
                  <a:pt x="12841" y="8694"/>
                </a:cubicBezTo>
                <a:lnTo>
                  <a:pt x="12841" y="151"/>
                </a:lnTo>
                <a:cubicBezTo>
                  <a:pt x="12841" y="68"/>
                  <a:pt x="12773" y="0"/>
                  <a:pt x="12690" y="0"/>
                </a:cubicBezTo>
                <a:lnTo>
                  <a:pt x="8909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306" name="Arrow"/>
          <p:cNvSpPr/>
          <p:nvPr/>
        </p:nvSpPr>
        <p:spPr>
          <a:xfrm>
            <a:off x="13177716" y="9275080"/>
            <a:ext cx="478929" cy="478929"/>
          </a:xfrm>
          <a:prstGeom prst="rightArrow">
            <a:avLst>
              <a:gd name="adj1" fmla="val 32000"/>
              <a:gd name="adj2" fmla="val 64000"/>
            </a:avLst>
          </a:pr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8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8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8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8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8" presetID="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8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8" presetID="2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2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8" presetID="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06" grpId="6"/>
      <p:bldP build="whole" bldLvl="1" animBg="1" rev="0" advAuto="0" spid="294" grpId="1"/>
      <p:bldP build="whole" bldLvl="1" animBg="1" rev="0" advAuto="0" spid="297" grpId="3"/>
      <p:bldP build="whole" bldLvl="1" animBg="1" rev="0" advAuto="0" spid="304" grpId="2"/>
      <p:bldP build="whole" bldLvl="1" animBg="1" rev="0" advAuto="0" spid="300" grpId="5"/>
      <p:bldP build="whole" bldLvl="1" animBg="1" rev="0" advAuto="0" spid="303" grpId="7"/>
      <p:bldP build="whole" bldLvl="1" animBg="1" rev="0" advAuto="0" spid="305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Honorable Men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Honorable Mentions</a:t>
            </a:r>
          </a:p>
        </p:txBody>
      </p:sp>
      <p:sp>
        <p:nvSpPr>
          <p:cNvPr id="309" name="Similarity Based Classifica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Similarity Based Classification</a:t>
            </a:r>
          </a:p>
        </p:txBody>
      </p:sp>
      <p:sp>
        <p:nvSpPr>
          <p:cNvPr id="310" name="Dictionary Based approach for classif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t>Dictionary Based approach for classification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Create a dictionary for each research design using most frequent n-grams(1,2,3) present in the document representing research design.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Compare them against the n-grams in scientific articles.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Cosine Similarity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Create embedding for each research design using representative document.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Calculating cosine similarity between label and scientific article embeddings.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Honorable Mention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Honorable Mentions</a:t>
            </a:r>
          </a:p>
        </p:txBody>
      </p:sp>
      <p:sp>
        <p:nvSpPr>
          <p:cNvPr id="313" name="Research Design Classification using GPT-2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Research Design Classification using GPT-2</a:t>
            </a:r>
          </a:p>
        </p:txBody>
      </p:sp>
      <p:sp>
        <p:nvSpPr>
          <p:cNvPr id="314" name="Research Design Classification using fine tuned GPT-2 model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Research Design Classification using fine tuned GPT-2 model.</a:t>
            </a:r>
          </a:p>
          <a:p>
            <a:pPr/>
            <a:r>
              <a:t>Prompt for fine tuning:</a:t>
            </a:r>
          </a:p>
          <a:p>
            <a:pPr lvl="1"/>
            <a:r>
              <a:t>&lt;s&gt; Sentence: {input chunk text} Research Design: {label} &lt;/s&gt;</a:t>
            </a:r>
          </a:p>
          <a:p>
            <a:pPr/>
            <a:r>
              <a:t>Evaluated on main dataset as well as research design dataset.</a:t>
            </a:r>
          </a:p>
          <a:p>
            <a:pPr/>
            <a:r>
              <a:t>Purpose of the this model was to use it for generating hypothesis for zero shot NLI classification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Agend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56" name="Backgroun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  <a:p>
            <a:pPr/>
            <a:r>
              <a:t>Motivation</a:t>
            </a:r>
          </a:p>
          <a:p>
            <a:pPr/>
            <a:r>
              <a:t>Research Question</a:t>
            </a:r>
          </a:p>
          <a:p>
            <a:pPr/>
            <a:r>
              <a:t>Dataset</a:t>
            </a:r>
          </a:p>
          <a:p>
            <a:pPr/>
            <a:r>
              <a:t>Experiments</a:t>
            </a:r>
          </a:p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RESULTS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Basic Machine Learning Classifier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Basic Machine Learning Classifiers</a:t>
            </a:r>
          </a:p>
        </p:txBody>
      </p:sp>
      <p:sp>
        <p:nvSpPr>
          <p:cNvPr id="31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0" name="Screenshot 2023-04-12 at 8.53.37 PM.png" descr="Screenshot 2023-04-12 at 8.53.37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62059" y="6280953"/>
            <a:ext cx="16459882" cy="44927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Zero Shot NL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Zero Shot NLI</a:t>
            </a:r>
          </a:p>
        </p:txBody>
      </p:sp>
      <p:sp>
        <p:nvSpPr>
          <p:cNvPr id="32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4" name="Screenshot 2023-05-22 at 11.27.47 AM.png" descr="Screenshot 2023-05-22 at 11.27.47 AM.png"/>
          <p:cNvPicPr>
            <a:picLocks noChangeAspect="1"/>
          </p:cNvPicPr>
          <p:nvPr/>
        </p:nvPicPr>
        <p:blipFill>
          <a:blip r:embed="rId2">
            <a:extLst/>
          </a:blip>
          <a:srcRect l="836" t="2780" r="0" b="0"/>
          <a:stretch>
            <a:fillRect/>
          </a:stretch>
        </p:blipFill>
        <p:spPr>
          <a:xfrm>
            <a:off x="4234457" y="6508290"/>
            <a:ext cx="15914934" cy="44559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Few shot using SetF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Few shot using SetFit</a:t>
            </a:r>
          </a:p>
        </p:txBody>
      </p:sp>
      <p:sp>
        <p:nvSpPr>
          <p:cNvPr id="327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28" name="Screenshot 2023-05-22 at 11.29.45 AM.png" descr="Screenshot 2023-05-22 at 11.29.4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1338" y="6697269"/>
            <a:ext cx="15841324" cy="365455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NN Node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GNN Node Classification</a:t>
            </a:r>
          </a:p>
        </p:txBody>
      </p:sp>
      <p:sp>
        <p:nvSpPr>
          <p:cNvPr id="331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332" name="Screenshot 2023-05-22 at 11.31.05 AM.png" descr="Screenshot 2023-05-22 at 11.31.0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180302" y="6256529"/>
            <a:ext cx="14023396" cy="3914259"/>
          </a:xfrm>
          <a:prstGeom prst="rect">
            <a:avLst/>
          </a:prstGeom>
          <a:ln w="12700">
            <a:miter lim="400000"/>
          </a:ln>
        </p:spPr>
      </p:pic>
      <p:sp>
        <p:nvSpPr>
          <p:cNvPr id="333" name="Full Experiment results are available at: https://github.com/Bhuvanesh-Verma/sciplore/tree/main/experiments"/>
          <p:cNvSpPr txBox="1"/>
          <p:nvPr/>
        </p:nvSpPr>
        <p:spPr>
          <a:xfrm>
            <a:off x="1491484" y="12633549"/>
            <a:ext cx="15761135" cy="4613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/>
          </a:lstStyle>
          <a:p>
            <a:pPr/>
            <a:r>
              <a:t>Full Experiment results are available at: https://github.com/Bhuvanesh-Verma/sciplore/tree/main/experiments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omparing different techniques for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94505">
              <a:defRPr spc="-153" sz="7650"/>
            </a:lvl1pPr>
          </a:lstStyle>
          <a:p>
            <a:pPr/>
            <a:r>
              <a:t>Comparing different techniques for classification</a:t>
            </a:r>
          </a:p>
        </p:txBody>
      </p:sp>
      <p:sp>
        <p:nvSpPr>
          <p:cNvPr id="33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337" name="Radar Chart"/>
          <p:cNvGraphicFramePr/>
          <p:nvPr/>
        </p:nvGraphicFramePr>
        <p:xfrm>
          <a:off x="6984766" y="3970168"/>
          <a:ext cx="9969501" cy="7287747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omparing different input levels for class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94505">
              <a:defRPr spc="-153" sz="7650"/>
            </a:lvl1pPr>
          </a:lstStyle>
          <a:p>
            <a:pPr/>
            <a:r>
              <a:t>Comparing different input levels for classification</a:t>
            </a:r>
          </a:p>
        </p:txBody>
      </p:sp>
      <p:sp>
        <p:nvSpPr>
          <p:cNvPr id="34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341" name="Interactive Column Chart"/>
          <p:cNvGraphicFramePr/>
          <p:nvPr/>
        </p:nvGraphicFramePr>
        <p:xfrm>
          <a:off x="-1028847" y="4020870"/>
          <a:ext cx="27936677" cy="8573229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341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umma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344" name="First of its kind Research Design classification task and dataset.…"/>
          <p:cNvSpPr txBox="1"/>
          <p:nvPr>
            <p:ph type="body" idx="4294967295"/>
          </p:nvPr>
        </p:nvSpPr>
        <p:spPr>
          <a:xfrm>
            <a:off x="1206500" y="3558802"/>
            <a:ext cx="21971000" cy="8945714"/>
          </a:xfrm>
          <a:prstGeom prst="rect">
            <a:avLst/>
          </a:prstGeom>
        </p:spPr>
        <p:txBody>
          <a:bodyPr/>
          <a:lstStyle/>
          <a:p>
            <a:pPr/>
            <a:r>
              <a:t>First of its kind Research Design classification task and dataset.</a:t>
            </a:r>
          </a:p>
          <a:p>
            <a:pPr/>
            <a:r>
              <a:t>Citation network is most successful to identify the underlying research design.</a:t>
            </a:r>
          </a:p>
          <a:p>
            <a:pPr/>
            <a:r>
              <a:t>Zero-shot NLI classification can be improved by using label definition instead of label name. </a:t>
            </a:r>
          </a:p>
          <a:p>
            <a:pPr lvl="1"/>
            <a:r>
              <a:t>Label definition as hypothesis can be made as a generative process.</a:t>
            </a:r>
          </a:p>
          <a:p>
            <a:pPr/>
            <a:r>
              <a:t>Section text and section name should be tested more with well established datasets and tasks.</a:t>
            </a:r>
          </a:p>
          <a:p>
            <a:pPr lvl="1"/>
            <a:r>
              <a:t>Selection of relevant sections for a given task can also be learned or automated.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800">
        <p:dissolv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Thank 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Backgroun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Background</a:t>
            </a:r>
          </a:p>
        </p:txBody>
      </p:sp>
      <p:sp>
        <p:nvSpPr>
          <p:cNvPr id="15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0" name="Discourse Mapping of three journals EIST, RSOG and SusSci.…"/>
          <p:cNvSpPr txBox="1"/>
          <p:nvPr>
            <p:ph type="body" idx="1"/>
          </p:nvPr>
        </p:nvSpPr>
        <p:spPr>
          <a:xfrm>
            <a:off x="1092250" y="4248504"/>
            <a:ext cx="21971001" cy="8256012"/>
          </a:xfrm>
          <a:prstGeom prst="rect">
            <a:avLst/>
          </a:prstGeom>
        </p:spPr>
        <p:txBody>
          <a:bodyPr anchor="ctr"/>
          <a:lstStyle/>
          <a:p>
            <a:pPr/>
            <a:r>
              <a:t>Discourse Mapping of three journals EIST, RSOG and SusSci.</a:t>
            </a:r>
          </a:p>
          <a:p>
            <a:pPr/>
            <a:r>
              <a:t>Classification of scientific articles from Service Innovation and Service Design into research designs.</a:t>
            </a:r>
          </a:p>
          <a:p>
            <a:pPr/>
            <a:r>
              <a:t>Identifying research designs used for topics and their relation with temporal trajectory of topics.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163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4" name="Research Design is a tailored plan or blueprint that outlines the specific procedures and strategies to answer the research ques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 anchor="ctr"/>
          <a:lstStyle/>
          <a:p>
            <a:pPr/>
            <a:r>
              <a:t>Research Design is a tailored plan or blueprint that outlines the specific procedures and strategies to answer the research question.</a:t>
            </a:r>
          </a:p>
          <a:p>
            <a:pPr/>
            <a:r>
              <a:t>A research in transition studies discusses importance of research design diversity in the field.</a:t>
            </a:r>
          </a:p>
          <a:p>
            <a:pPr/>
            <a:r>
              <a:t>Research Design can act as new dimension for information retrieval of scholarly papers.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Research Question"/>
          <p:cNvSpPr txBox="1"/>
          <p:nvPr>
            <p:ph type="body" sz="quarter" idx="1"/>
          </p:nvPr>
        </p:nvSpPr>
        <p:spPr>
          <a:xfrm>
            <a:off x="5822650" y="3883188"/>
            <a:ext cx="12738700" cy="2034074"/>
          </a:xfrm>
          <a:prstGeom prst="rect">
            <a:avLst/>
          </a:prstGeom>
        </p:spPr>
        <p:txBody>
          <a:bodyPr/>
          <a:lstStyle>
            <a:lvl1pPr>
              <a:defRPr spc="-100" sz="10000"/>
            </a:lvl1pPr>
          </a:lstStyle>
          <a:p>
            <a:pPr/>
            <a:r>
              <a:t>Research Question</a:t>
            </a:r>
          </a:p>
        </p:txBody>
      </p:sp>
      <p:sp>
        <p:nvSpPr>
          <p:cNvPr id="167" name="How can we (efficiently) classify research designs in scientific articles ?"/>
          <p:cNvSpPr txBox="1"/>
          <p:nvPr>
            <p:ph type="body" idx="21"/>
          </p:nvPr>
        </p:nvSpPr>
        <p:spPr>
          <a:xfrm>
            <a:off x="1574940" y="6744301"/>
            <a:ext cx="21234120" cy="253458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7700"/>
            </a:lvl1pPr>
          </a:lstStyle>
          <a:p>
            <a:pPr/>
            <a:r>
              <a:t>How can we (efficiently) classify research designs in scientific articles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posed Solu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Proposed Solution</a:t>
            </a:r>
          </a:p>
        </p:txBody>
      </p:sp>
      <p:sp>
        <p:nvSpPr>
          <p:cNvPr id="17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176" name="Group"/>
          <p:cNvGrpSpPr/>
          <p:nvPr/>
        </p:nvGrpSpPr>
        <p:grpSpPr>
          <a:xfrm>
            <a:off x="9589639" y="5582959"/>
            <a:ext cx="5204722" cy="5228033"/>
            <a:chOff x="0" y="0"/>
            <a:chExt cx="5204720" cy="5228032"/>
          </a:xfrm>
        </p:grpSpPr>
        <p:sp>
          <p:nvSpPr>
            <p:cNvPr id="171" name="Octahedron"/>
            <p:cNvSpPr/>
            <p:nvPr/>
          </p:nvSpPr>
          <p:spPr>
            <a:xfrm>
              <a:off x="-1" y="-1"/>
              <a:ext cx="5204722" cy="52280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17" h="21560" fill="norm" stroke="1" extrusionOk="0">
                  <a:moveTo>
                    <a:pt x="11016" y="5"/>
                  </a:moveTo>
                  <a:cubicBezTo>
                    <a:pt x="10970" y="17"/>
                    <a:pt x="10930" y="54"/>
                    <a:pt x="10916" y="107"/>
                  </a:cubicBezTo>
                  <a:lnTo>
                    <a:pt x="7656" y="11727"/>
                  </a:lnTo>
                  <a:cubicBezTo>
                    <a:pt x="7629" y="11824"/>
                    <a:pt x="7708" y="11918"/>
                    <a:pt x="7808" y="11909"/>
                  </a:cubicBezTo>
                  <a:lnTo>
                    <a:pt x="21388" y="10581"/>
                  </a:lnTo>
                  <a:cubicBezTo>
                    <a:pt x="21508" y="10570"/>
                    <a:pt x="21561" y="10424"/>
                    <a:pt x="21475" y="10339"/>
                  </a:cubicBezTo>
                  <a:lnTo>
                    <a:pt x="11155" y="43"/>
                  </a:lnTo>
                  <a:cubicBezTo>
                    <a:pt x="11116" y="4"/>
                    <a:pt x="11062" y="-7"/>
                    <a:pt x="11016" y="5"/>
                  </a:cubicBezTo>
                  <a:close/>
                  <a:moveTo>
                    <a:pt x="10309" y="158"/>
                  </a:moveTo>
                  <a:cubicBezTo>
                    <a:pt x="10291" y="160"/>
                    <a:pt x="10273" y="167"/>
                    <a:pt x="10259" y="182"/>
                  </a:cubicBezTo>
                  <a:lnTo>
                    <a:pt x="42" y="10375"/>
                  </a:lnTo>
                  <a:cubicBezTo>
                    <a:pt x="-39" y="10455"/>
                    <a:pt x="4" y="10594"/>
                    <a:pt x="117" y="10615"/>
                  </a:cubicBezTo>
                  <a:lnTo>
                    <a:pt x="6997" y="11901"/>
                  </a:lnTo>
                  <a:cubicBezTo>
                    <a:pt x="7070" y="11915"/>
                    <a:pt x="7142" y="11871"/>
                    <a:pt x="7162" y="11800"/>
                  </a:cubicBezTo>
                  <a:lnTo>
                    <a:pt x="10396" y="262"/>
                  </a:lnTo>
                  <a:cubicBezTo>
                    <a:pt x="10413" y="201"/>
                    <a:pt x="10361" y="154"/>
                    <a:pt x="10309" y="158"/>
                  </a:cubicBezTo>
                  <a:close/>
                  <a:moveTo>
                    <a:pt x="21247" y="11053"/>
                  </a:moveTo>
                  <a:lnTo>
                    <a:pt x="7787" y="12368"/>
                  </a:lnTo>
                  <a:cubicBezTo>
                    <a:pt x="7693" y="12377"/>
                    <a:pt x="7636" y="12471"/>
                    <a:pt x="7667" y="12559"/>
                  </a:cubicBezTo>
                  <a:lnTo>
                    <a:pt x="10878" y="21465"/>
                  </a:lnTo>
                  <a:cubicBezTo>
                    <a:pt x="10914" y="21564"/>
                    <a:pt x="11040" y="21593"/>
                    <a:pt x="11114" y="21519"/>
                  </a:cubicBezTo>
                  <a:lnTo>
                    <a:pt x="21361" y="11297"/>
                  </a:lnTo>
                  <a:cubicBezTo>
                    <a:pt x="21456" y="11203"/>
                    <a:pt x="21381" y="11041"/>
                    <a:pt x="21247" y="11053"/>
                  </a:cubicBezTo>
                  <a:close/>
                  <a:moveTo>
                    <a:pt x="201" y="11096"/>
                  </a:moveTo>
                  <a:cubicBezTo>
                    <a:pt x="122" y="11081"/>
                    <a:pt x="71" y="11178"/>
                    <a:pt x="128" y="11235"/>
                  </a:cubicBezTo>
                  <a:lnTo>
                    <a:pt x="10137" y="21218"/>
                  </a:lnTo>
                  <a:cubicBezTo>
                    <a:pt x="10199" y="21280"/>
                    <a:pt x="10303" y="21215"/>
                    <a:pt x="10273" y="21132"/>
                  </a:cubicBezTo>
                  <a:lnTo>
                    <a:pt x="7147" y="12464"/>
                  </a:lnTo>
                  <a:cubicBezTo>
                    <a:pt x="7130" y="12417"/>
                    <a:pt x="7088" y="12383"/>
                    <a:pt x="7038" y="12374"/>
                  </a:cubicBezTo>
                  <a:lnTo>
                    <a:pt x="201" y="1109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hueOff val="-85258"/>
                    <a:satOff val="14347"/>
                    <a:lumOff val="22373"/>
                  </a:schemeClr>
                </a:gs>
                <a:gs pos="100000">
                  <a:srgbClr val="5E5E5E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72" name="SVM, KNN,…"/>
            <p:cNvSpPr txBox="1"/>
            <p:nvPr/>
          </p:nvSpPr>
          <p:spPr>
            <a:xfrm>
              <a:off x="2339393" y="1429358"/>
              <a:ext cx="174589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SVM, KNN, 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NB</a:t>
              </a:r>
            </a:p>
          </p:txBody>
        </p:sp>
        <p:sp>
          <p:nvSpPr>
            <p:cNvPr id="173" name="Zero-shot,…"/>
            <p:cNvSpPr txBox="1"/>
            <p:nvPr/>
          </p:nvSpPr>
          <p:spPr>
            <a:xfrm>
              <a:off x="2446683" y="3094129"/>
              <a:ext cx="1531316" cy="8296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</a:defRPr>
              </a:pPr>
              <a:r>
                <a:t>Zero-shot,</a:t>
              </a:r>
            </a:p>
            <a:p>
              <a:pPr>
                <a:defRPr>
                  <a:solidFill>
                    <a:srgbClr val="FFFFFF"/>
                  </a:solidFill>
                </a:defRPr>
              </a:pPr>
              <a:r>
                <a:t>Few-shot</a:t>
              </a:r>
            </a:p>
          </p:txBody>
        </p:sp>
        <p:sp>
          <p:nvSpPr>
            <p:cNvPr id="174" name="GNN"/>
            <p:cNvSpPr txBox="1"/>
            <p:nvPr/>
          </p:nvSpPr>
          <p:spPr>
            <a:xfrm>
              <a:off x="1007790" y="1613508"/>
              <a:ext cx="785776" cy="4613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GNN</a:t>
              </a:r>
            </a:p>
          </p:txBody>
        </p:sp>
        <p:sp>
          <p:nvSpPr>
            <p:cNvPr id="175" name="Others"/>
            <p:cNvSpPr txBox="1"/>
            <p:nvPr/>
          </p:nvSpPr>
          <p:spPr>
            <a:xfrm>
              <a:off x="641356" y="2968174"/>
              <a:ext cx="1029006" cy="4613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pPr/>
              <a:r>
                <a:t>Others</a:t>
              </a:r>
            </a:p>
          </p:txBody>
        </p:sp>
      </p:grpSp>
      <p:sp>
        <p:nvSpPr>
          <p:cNvPr id="177" name="Abstract"/>
          <p:cNvSpPr/>
          <p:nvPr/>
        </p:nvSpPr>
        <p:spPr>
          <a:xfrm>
            <a:off x="6261590" y="3998617"/>
            <a:ext cx="1783757" cy="2309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</a:path>
            </a:pathLst>
          </a:custGeom>
          <a:solidFill>
            <a:srgbClr val="5387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Abstract</a:t>
            </a:r>
          </a:p>
        </p:txBody>
      </p:sp>
      <p:sp>
        <p:nvSpPr>
          <p:cNvPr id="178" name="Section Name"/>
          <p:cNvSpPr/>
          <p:nvPr/>
        </p:nvSpPr>
        <p:spPr>
          <a:xfrm>
            <a:off x="15825863" y="3998617"/>
            <a:ext cx="1783757" cy="2309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</a:path>
            </a:pathLst>
          </a:custGeom>
          <a:solidFill>
            <a:srgbClr val="FF0F7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Name</a:t>
            </a:r>
          </a:p>
        </p:txBody>
      </p:sp>
      <p:sp>
        <p:nvSpPr>
          <p:cNvPr id="179" name="Section Text"/>
          <p:cNvSpPr/>
          <p:nvPr/>
        </p:nvSpPr>
        <p:spPr>
          <a:xfrm>
            <a:off x="15825863" y="9351998"/>
            <a:ext cx="1783757" cy="2309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</a:path>
            </a:pathLst>
          </a:custGeom>
          <a:solidFill>
            <a:srgbClr val="FFB47D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Text</a:t>
            </a:r>
          </a:p>
        </p:txBody>
      </p:sp>
      <p:sp>
        <p:nvSpPr>
          <p:cNvPr id="180" name="Full Text"/>
          <p:cNvSpPr/>
          <p:nvPr/>
        </p:nvSpPr>
        <p:spPr>
          <a:xfrm>
            <a:off x="6261590" y="9351998"/>
            <a:ext cx="1783757" cy="230994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3" y="0"/>
                </a:moveTo>
                <a:cubicBezTo>
                  <a:pt x="96" y="0"/>
                  <a:pt x="0" y="72"/>
                  <a:pt x="0" y="162"/>
                </a:cubicBezTo>
                <a:lnTo>
                  <a:pt x="0" y="21438"/>
                </a:lnTo>
                <a:cubicBezTo>
                  <a:pt x="0" y="21528"/>
                  <a:pt x="96" y="21600"/>
                  <a:pt x="213" y="21600"/>
                </a:cubicBezTo>
                <a:lnTo>
                  <a:pt x="21387" y="21600"/>
                </a:lnTo>
                <a:cubicBezTo>
                  <a:pt x="21504" y="21600"/>
                  <a:pt x="21600" y="21528"/>
                  <a:pt x="21600" y="21438"/>
                </a:cubicBezTo>
                <a:lnTo>
                  <a:pt x="21600" y="5895"/>
                </a:lnTo>
                <a:cubicBezTo>
                  <a:pt x="21600" y="5863"/>
                  <a:pt x="21567" y="5837"/>
                  <a:pt x="21525" y="5837"/>
                </a:cubicBezTo>
                <a:lnTo>
                  <a:pt x="14257" y="5837"/>
                </a:lnTo>
                <a:cubicBezTo>
                  <a:pt x="14140" y="5837"/>
                  <a:pt x="14044" y="5765"/>
                  <a:pt x="14044" y="5674"/>
                </a:cubicBezTo>
                <a:lnTo>
                  <a:pt x="14044" y="58"/>
                </a:lnTo>
                <a:cubicBezTo>
                  <a:pt x="14044" y="26"/>
                  <a:pt x="14010" y="0"/>
                  <a:pt x="13969" y="0"/>
                </a:cubicBezTo>
                <a:lnTo>
                  <a:pt x="213" y="0"/>
                </a:lnTo>
                <a:close/>
                <a:moveTo>
                  <a:pt x="15018" y="86"/>
                </a:moveTo>
                <a:cubicBezTo>
                  <a:pt x="14992" y="94"/>
                  <a:pt x="14972" y="114"/>
                  <a:pt x="14972" y="140"/>
                </a:cubicBezTo>
                <a:lnTo>
                  <a:pt x="14972" y="4958"/>
                </a:lnTo>
                <a:cubicBezTo>
                  <a:pt x="14972" y="5048"/>
                  <a:pt x="15068" y="5120"/>
                  <a:pt x="15185" y="5120"/>
                </a:cubicBezTo>
                <a:lnTo>
                  <a:pt x="21419" y="5120"/>
                </a:lnTo>
                <a:cubicBezTo>
                  <a:pt x="21486" y="5120"/>
                  <a:pt x="21519" y="5058"/>
                  <a:pt x="21472" y="5021"/>
                </a:cubicBezTo>
                <a:lnTo>
                  <a:pt x="15100" y="99"/>
                </a:lnTo>
                <a:cubicBezTo>
                  <a:pt x="15077" y="81"/>
                  <a:pt x="15044" y="78"/>
                  <a:pt x="15018" y="8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Full Text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1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1" presetID="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1" presetID="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1" presetID="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7" grpId="1"/>
      <p:bldP build="whole" bldLvl="1" animBg="1" rev="0" advAuto="0" spid="180" grpId="4"/>
      <p:bldP build="whole" bldLvl="1" animBg="1" rev="0" advAuto="0" spid="179" grpId="3"/>
      <p:bldP build="whole" bldLvl="1" animBg="1" rev="0" advAuto="0" spid="178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DATA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</p:txBody>
      </p:sp>
      <p:sp>
        <p:nvSpPr>
          <p:cNvPr id="185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aphicFrame>
        <p:nvGraphicFramePr>
          <p:cNvPr id="186" name="217 Corpus"/>
          <p:cNvGraphicFramePr/>
          <p:nvPr/>
        </p:nvGraphicFramePr>
        <p:xfrm>
          <a:off x="7226774" y="4258831"/>
          <a:ext cx="9294175" cy="8284441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6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Data Prepar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Preparation</a:t>
            </a:r>
          </a:p>
        </p:txBody>
      </p:sp>
      <p:sp>
        <p:nvSpPr>
          <p:cNvPr id="189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0" name="Scopus"/>
          <p:cNvSpPr/>
          <p:nvPr/>
        </p:nvSpPr>
        <p:spPr>
          <a:xfrm>
            <a:off x="4353111" y="6720127"/>
            <a:ext cx="2575181" cy="33995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Scopus</a:t>
            </a:r>
          </a:p>
        </p:txBody>
      </p:sp>
      <p:sp>
        <p:nvSpPr>
          <p:cNvPr id="191" name="Data Collection"/>
          <p:cNvSpPr/>
          <p:nvPr/>
        </p:nvSpPr>
        <p:spPr>
          <a:xfrm>
            <a:off x="3583301" y="6107773"/>
            <a:ext cx="4114801" cy="510755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2700">
                <a:solidFill>
                  <a:srgbClr val="000000"/>
                </a:solidFill>
              </a:defRPr>
            </a:lvl1pPr>
          </a:lstStyle>
          <a:p>
            <a:pPr/>
            <a:r>
              <a:t>Data Collection</a:t>
            </a:r>
          </a:p>
        </p:txBody>
      </p:sp>
      <p:grpSp>
        <p:nvGrpSpPr>
          <p:cNvPr id="196" name="Group"/>
          <p:cNvGrpSpPr/>
          <p:nvPr/>
        </p:nvGrpSpPr>
        <p:grpSpPr>
          <a:xfrm>
            <a:off x="7037701" y="6107773"/>
            <a:ext cx="4724401" cy="4011944"/>
            <a:chOff x="0" y="-612353"/>
            <a:chExt cx="4724400" cy="4011943"/>
          </a:xfrm>
        </p:grpSpPr>
        <p:grpSp>
          <p:nvGrpSpPr>
            <p:cNvPr id="194" name="Group"/>
            <p:cNvGrpSpPr/>
            <p:nvPr/>
          </p:nvGrpSpPr>
          <p:grpSpPr>
            <a:xfrm>
              <a:off x="609600" y="-612354"/>
              <a:ext cx="4114801" cy="4011944"/>
              <a:chOff x="0" y="0"/>
              <a:chExt cx="4114800" cy="4011942"/>
            </a:xfrm>
          </p:grpSpPr>
          <p:sp>
            <p:nvSpPr>
              <p:cNvPr id="192" name="Data Extraction"/>
              <p:cNvSpPr/>
              <p:nvPr/>
            </p:nvSpPr>
            <p:spPr>
              <a:xfrm>
                <a:off x="0" y="0"/>
                <a:ext cx="4114801" cy="510754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b="1" sz="27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Data Extraction</a:t>
                </a:r>
              </a:p>
            </p:txBody>
          </p:sp>
          <p:sp>
            <p:nvSpPr>
              <p:cNvPr id="193" name="PDF-XML-JSON"/>
              <p:cNvSpPr/>
              <p:nvPr/>
            </p:nvSpPr>
            <p:spPr>
              <a:xfrm>
                <a:off x="769810" y="612353"/>
                <a:ext cx="2575180" cy="33995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sz="3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lvl1pPr>
              </a:lstStyle>
              <a:p>
                <a:pPr/>
                <a:r>
                  <a:t>PDF-XML-JSON</a:t>
                </a:r>
              </a:p>
            </p:txBody>
          </p:sp>
        </p:grpSp>
        <p:sp>
          <p:nvSpPr>
            <p:cNvPr id="195" name="Arrow"/>
            <p:cNvSpPr/>
            <p:nvPr/>
          </p:nvSpPr>
          <p:spPr>
            <a:xfrm>
              <a:off x="0" y="1183964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</p:grpSp>
      <p:grpSp>
        <p:nvGrpSpPr>
          <p:cNvPr id="201" name="Group"/>
          <p:cNvGrpSpPr/>
          <p:nvPr/>
        </p:nvGrpSpPr>
        <p:grpSpPr>
          <a:xfrm>
            <a:off x="11101702" y="6544776"/>
            <a:ext cx="4393373" cy="3137939"/>
            <a:chOff x="0" y="-612353"/>
            <a:chExt cx="4393371" cy="3137938"/>
          </a:xfrm>
        </p:grpSpPr>
        <p:sp>
          <p:nvSpPr>
            <p:cNvPr id="197" name="Arrow"/>
            <p:cNvSpPr/>
            <p:nvPr/>
          </p:nvSpPr>
          <p:spPr>
            <a:xfrm>
              <a:off x="0" y="746962"/>
              <a:ext cx="1270000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grpSp>
          <p:nvGrpSpPr>
            <p:cNvPr id="200" name="Group"/>
            <p:cNvGrpSpPr/>
            <p:nvPr/>
          </p:nvGrpSpPr>
          <p:grpSpPr>
            <a:xfrm>
              <a:off x="278571" y="-612354"/>
              <a:ext cx="4114801" cy="3137939"/>
              <a:chOff x="0" y="0"/>
              <a:chExt cx="4114800" cy="3137938"/>
            </a:xfrm>
          </p:grpSpPr>
          <p:sp>
            <p:nvSpPr>
              <p:cNvPr id="198" name="Balanced Data"/>
              <p:cNvSpPr/>
              <p:nvPr/>
            </p:nvSpPr>
            <p:spPr>
              <a:xfrm>
                <a:off x="0" y="0"/>
                <a:ext cx="4114801" cy="510754"/>
              </a:xfrm>
              <a:prstGeom prst="roundRect">
                <a:avLst>
                  <a:gd name="adj" fmla="val 0"/>
                </a:avLst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825500">
                  <a:defRPr b="1" sz="2700">
                    <a:solidFill>
                      <a:srgbClr val="000000"/>
                    </a:solidFill>
                  </a:defRPr>
                </a:lvl1pPr>
              </a:lstStyle>
              <a:p>
                <a:pPr/>
                <a:r>
                  <a:t>Balanced Data</a:t>
                </a:r>
              </a:p>
            </p:txBody>
          </p:sp>
          <p:sp>
            <p:nvSpPr>
              <p:cNvPr id="199" name="Quantitative: 19…"/>
              <p:cNvSpPr/>
              <p:nvPr/>
            </p:nvSpPr>
            <p:spPr>
              <a:xfrm>
                <a:off x="1100838" y="612353"/>
                <a:ext cx="1913124" cy="25255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21600" fill="norm" stroke="1" extrusionOk="0">
                    <a:moveTo>
                      <a:pt x="9839" y="0"/>
                    </a:moveTo>
                    <a:cubicBezTo>
                      <a:pt x="7321" y="0"/>
                      <a:pt x="4803" y="241"/>
                      <a:pt x="2882" y="724"/>
                    </a:cubicBezTo>
                    <a:cubicBezTo>
                      <a:pt x="-961" y="1689"/>
                      <a:pt x="-961" y="3255"/>
                      <a:pt x="2882" y="4221"/>
                    </a:cubicBezTo>
                    <a:cubicBezTo>
                      <a:pt x="6724" y="5186"/>
                      <a:pt x="12954" y="5186"/>
                      <a:pt x="16796" y="4221"/>
                    </a:cubicBezTo>
                    <a:cubicBezTo>
                      <a:pt x="20639" y="3255"/>
                      <a:pt x="20639" y="1689"/>
                      <a:pt x="16796" y="724"/>
                    </a:cubicBezTo>
                    <a:cubicBezTo>
                      <a:pt x="14875" y="241"/>
                      <a:pt x="12357" y="0"/>
                      <a:pt x="9839" y="0"/>
                    </a:cubicBezTo>
                    <a:close/>
                    <a:moveTo>
                      <a:pt x="0" y="3593"/>
                    </a:moveTo>
                    <a:lnTo>
                      <a:pt x="0" y="18993"/>
                    </a:lnTo>
                    <a:cubicBezTo>
                      <a:pt x="0" y="20356"/>
                      <a:pt x="4405" y="21600"/>
                      <a:pt x="9839" y="21600"/>
                    </a:cubicBezTo>
                    <a:cubicBezTo>
                      <a:pt x="15273" y="21600"/>
                      <a:pt x="19678" y="20356"/>
                      <a:pt x="19678" y="18993"/>
                    </a:cubicBezTo>
                    <a:lnTo>
                      <a:pt x="19678" y="3593"/>
                    </a:lnTo>
                    <a:cubicBezTo>
                      <a:pt x="18279" y="4621"/>
                      <a:pt x="14401" y="5357"/>
                      <a:pt x="9839" y="5357"/>
                    </a:cubicBezTo>
                    <a:cubicBezTo>
                      <a:pt x="5277" y="5357"/>
                      <a:pt x="1399" y="4621"/>
                      <a:pt x="0" y="3593"/>
                    </a:cubicBezTo>
                    <a:close/>
                  </a:path>
                </a:pathLst>
              </a:custGeom>
              <a:solidFill>
                <a:srgbClr val="5E5E5E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defTabSz="825500">
                  <a:defRPr sz="1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Quantitative: 19</a:t>
                </a:r>
              </a:p>
              <a:p>
                <a:pPr defTabSz="825500">
                  <a:defRPr sz="1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Qualitative: 19</a:t>
                </a:r>
              </a:p>
              <a:p>
                <a:pPr defTabSz="825500">
                  <a:defRPr sz="1200">
                    <a:solidFill>
                      <a:srgbClr val="FFFFFF"/>
                    </a:solidFill>
                    <a:latin typeface="Helvetica Neue Medium"/>
                    <a:ea typeface="Helvetica Neue Medium"/>
                    <a:cs typeface="Helvetica Neue Medium"/>
                    <a:sym typeface="Helvetica Neue Medium"/>
                  </a:defRPr>
                </a:pPr>
                <a:r>
                  <a:t>Mixed: 19</a:t>
                </a:r>
              </a:p>
            </p:txBody>
          </p:sp>
        </p:grpSp>
      </p:grpSp>
      <p:sp>
        <p:nvSpPr>
          <p:cNvPr id="202" name="{…"/>
          <p:cNvSpPr/>
          <p:nvPr/>
        </p:nvSpPr>
        <p:spPr>
          <a:xfrm>
            <a:off x="17726056" y="7157129"/>
            <a:ext cx="1913124" cy="25255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21600" fill="norm" stroke="1" extrusionOk="0">
                <a:moveTo>
                  <a:pt x="9839" y="0"/>
                </a:moveTo>
                <a:cubicBezTo>
                  <a:pt x="7321" y="0"/>
                  <a:pt x="4803" y="241"/>
                  <a:pt x="2882" y="724"/>
                </a:cubicBezTo>
                <a:cubicBezTo>
                  <a:pt x="-961" y="1689"/>
                  <a:pt x="-961" y="3255"/>
                  <a:pt x="2882" y="4221"/>
                </a:cubicBezTo>
                <a:cubicBezTo>
                  <a:pt x="6724" y="5186"/>
                  <a:pt x="12954" y="5186"/>
                  <a:pt x="16796" y="4221"/>
                </a:cubicBezTo>
                <a:cubicBezTo>
                  <a:pt x="20639" y="3255"/>
                  <a:pt x="20639" y="1689"/>
                  <a:pt x="16796" y="724"/>
                </a:cubicBezTo>
                <a:cubicBezTo>
                  <a:pt x="14875" y="241"/>
                  <a:pt x="12357" y="0"/>
                  <a:pt x="9839" y="0"/>
                </a:cubicBezTo>
                <a:close/>
                <a:moveTo>
                  <a:pt x="0" y="3593"/>
                </a:moveTo>
                <a:lnTo>
                  <a:pt x="0" y="18993"/>
                </a:lnTo>
                <a:cubicBezTo>
                  <a:pt x="0" y="20356"/>
                  <a:pt x="4405" y="21600"/>
                  <a:pt x="9839" y="21600"/>
                </a:cubicBezTo>
                <a:cubicBezTo>
                  <a:pt x="15273" y="21600"/>
                  <a:pt x="19678" y="20356"/>
                  <a:pt x="19678" y="18993"/>
                </a:cubicBezTo>
                <a:lnTo>
                  <a:pt x="19678" y="3593"/>
                </a:lnTo>
                <a:cubicBezTo>
                  <a:pt x="18279" y="4621"/>
                  <a:pt x="14401" y="5357"/>
                  <a:pt x="9839" y="5357"/>
                </a:cubicBezTo>
                <a:cubicBezTo>
                  <a:pt x="5277" y="5357"/>
                  <a:pt x="1399" y="4621"/>
                  <a:pt x="0" y="3593"/>
                </a:cubicBezTo>
                <a:close/>
              </a:path>
            </a:pathLst>
          </a:custGeom>
          <a:solidFill>
            <a:srgbClr val="D5D5D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{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DOI: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{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ABSTRACT: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SECTIONS: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     { </a:t>
            </a:r>
          </a:p>
          <a:p>
            <a:pPr lvl="1"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SECTION-NAME: SECTION-TEXT,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…..</a:t>
            </a:r>
          </a:p>
          <a:p>
            <a:pPr algn="l" defTabSz="825500">
              <a:defRPr sz="1000"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t>}</a:t>
            </a:r>
          </a:p>
        </p:txBody>
      </p:sp>
      <p:sp>
        <p:nvSpPr>
          <p:cNvPr id="203" name="Final Corpus"/>
          <p:cNvSpPr/>
          <p:nvPr/>
        </p:nvSpPr>
        <p:spPr>
          <a:xfrm>
            <a:off x="16625217" y="6544776"/>
            <a:ext cx="4114801" cy="510754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2700">
                <a:solidFill>
                  <a:srgbClr val="000000"/>
                </a:solidFill>
              </a:defRPr>
            </a:lvl1pPr>
          </a:lstStyle>
          <a:p>
            <a:pPr/>
            <a:r>
              <a:t>Final Corpus</a:t>
            </a:r>
          </a:p>
        </p:txBody>
      </p:sp>
      <p:sp>
        <p:nvSpPr>
          <p:cNvPr id="204" name="Shape"/>
          <p:cNvSpPr/>
          <p:nvPr/>
        </p:nvSpPr>
        <p:spPr>
          <a:xfrm rot="5377841">
            <a:off x="15073219" y="7351045"/>
            <a:ext cx="1828584" cy="21240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972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18627" y="0"/>
                </a:lnTo>
                <a:lnTo>
                  <a:pt x="2972" y="0"/>
                </a:lnTo>
                <a:close/>
              </a:path>
            </a:pathLst>
          </a:custGeom>
          <a:gradFill>
            <a:gsLst>
              <a:gs pos="0">
                <a:srgbClr val="D5D5D5"/>
              </a:gs>
              <a:gs pos="100000">
                <a:srgbClr val="5E5E5E"/>
              </a:gs>
            </a:gsLst>
            <a:lin ang="54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1200"/>
            </a:pPr>
          </a:p>
        </p:txBody>
      </p:sp>
      <p:sp>
        <p:nvSpPr>
          <p:cNvPr id="205" name="Preprocess"/>
          <p:cNvSpPr/>
          <p:nvPr/>
        </p:nvSpPr>
        <p:spPr>
          <a:xfrm>
            <a:off x="13930110" y="6879604"/>
            <a:ext cx="4114801" cy="510755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defTabSz="825500">
              <a:defRPr b="1" sz="2700">
                <a:solidFill>
                  <a:srgbClr val="000000"/>
                </a:solidFill>
              </a:defRPr>
            </a:lvl1pPr>
          </a:lstStyle>
          <a:p>
            <a:pPr/>
            <a:r>
              <a:t>Preprocess</a:t>
            </a:r>
          </a:p>
        </p:txBody>
      </p:sp>
      <p:sp>
        <p:nvSpPr>
          <p:cNvPr id="206" name="Remove stop words, lower casing, lemmatising etc.…"/>
          <p:cNvSpPr/>
          <p:nvPr/>
        </p:nvSpPr>
        <p:spPr>
          <a:xfrm>
            <a:off x="14919608" y="9435794"/>
            <a:ext cx="2135806" cy="808534"/>
          </a:xfrm>
          <a:prstGeom prst="roundRect">
            <a:avLst>
              <a:gd name="adj" fmla="val 0"/>
            </a:avLst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marL="222250" indent="-222250" algn="just">
              <a:buSzPct val="100000"/>
              <a:buAutoNum type="arabicPeriod" startAt="1"/>
              <a:defRPr sz="1200"/>
            </a:pPr>
            <a:r>
              <a:t>Remove stop words, lower casing, lemmatising etc.</a:t>
            </a:r>
          </a:p>
          <a:p>
            <a:pPr marL="222250" indent="-222250" algn="just">
              <a:buSzPct val="100000"/>
              <a:buAutoNum type="arabicPeriod" startAt="1"/>
              <a:defRPr sz="1200"/>
            </a:pPr>
            <a:r>
              <a:t>Chunk wherever required.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Class="entr" nodeType="withEffect" presetSubtype="8" presetID="2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0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8" presetID="22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15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8" presetID="22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0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5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28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Class="entr" nodeType="withEffect" presetSubtype="8" presetID="22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1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6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Class="entr" nodeType="withEffect" presetSubtype="8" presetID="22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>
                                        <p:cTn id="39"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  <p:bldP build="whole" bldLvl="1" animBg="1" rev="0" advAuto="0" spid="201" grpId="3"/>
      <p:bldP build="whole" bldLvl="1" animBg="1" rev="0" advAuto="0" spid="204" grpId="4"/>
      <p:bldP build="whole" bldLvl="1" animBg="1" rev="0" advAuto="0" spid="202" grpId="5"/>
      <p:bldP build="whole" bldLvl="1" animBg="1" rev="0" advAuto="0" spid="196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005E00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