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handoutMasterIdLst>
    <p:handoutMasterId r:id="rId13"/>
  </p:handoutMasterIdLst>
  <p:sldIdLst>
    <p:sldId id="367" r:id="rId3"/>
    <p:sldId id="368" r:id="rId5"/>
    <p:sldId id="369" r:id="rId6"/>
    <p:sldId id="370" r:id="rId7"/>
    <p:sldId id="372" r:id="rId8"/>
    <p:sldId id="373" r:id="rId9"/>
    <p:sldId id="376" r:id="rId10"/>
    <p:sldId id="377" r:id="rId11"/>
    <p:sldId id="348"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33" autoAdjust="0"/>
  </p:normalViewPr>
  <p:slideViewPr>
    <p:cSldViewPr snapToGrid="0" showGuides="1">
      <p:cViewPr varScale="1">
        <p:scale>
          <a:sx n="73" d="100"/>
          <a:sy n="73" d="100"/>
        </p:scale>
        <p:origin x="1080" y="48"/>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ustomXml" Target="../customXml/item3.xml"/><Relationship Id="rId18" Type="http://schemas.openxmlformats.org/officeDocument/2006/relationships/customXml" Target="../customXml/item2.xml"/><Relationship Id="rId17" Type="http://schemas.openxmlformats.org/officeDocument/2006/relationships/customXml" Target="../customXml/item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endParaRPr lang="en-IN" b="0"/>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fld>
            <a:endParaRPr lang="en-US" sz="1200" b="0" strike="noStrike" spc="-1">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Rectangle 5"/>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Spotify Music Recommendation System</a:t>
            </a:r>
            <a:endParaRPr lang="en-US" dirty="0"/>
          </a:p>
        </p:txBody>
      </p:sp>
      <p:sp>
        <p:nvSpPr>
          <p:cNvPr id="9" name="Rectangle 8"/>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12"/>
          <a:srcRect/>
          <a:stretch>
            <a:fillRect/>
          </a:stretch>
        </p:blipFill>
        <p:spPr>
          <a:xfrm>
            <a:off x="7435308" y="29029"/>
            <a:ext cx="1245494" cy="405088"/>
          </a:xfrm>
          <a:prstGeom prst="rect">
            <a:avLst/>
          </a:prstGeom>
        </p:spPr>
      </p:pic>
      <p:sp>
        <p:nvSpPr>
          <p:cNvPr id="13" name="Rectangle 12"/>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1.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 y="-122464"/>
            <a:ext cx="9144000" cy="5143500"/>
          </a:xfrm>
          <a:prstGeom prst="rect">
            <a:avLst/>
          </a:prstGeom>
        </p:spPr>
      </p:pic>
      <p:sp>
        <p:nvSpPr>
          <p:cNvPr id="2" name="TextBox 1"/>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endParaRPr lang="en-US" sz="1200">
              <a:solidFill>
                <a:schemeClr val="bg1"/>
              </a:solidFill>
            </a:endParaRPr>
          </a:p>
        </p:txBody>
      </p:sp>
      <p:sp>
        <p:nvSpPr>
          <p:cNvPr id="5" name="Rectangle: Rounded Corners 4"/>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endParaRPr lang="en-US"/>
          </a:p>
        </p:txBody>
      </p:sp>
      <p:grpSp>
        <p:nvGrpSpPr>
          <p:cNvPr id="6" name="Group 5"/>
          <p:cNvGrpSpPr/>
          <p:nvPr/>
        </p:nvGrpSpPr>
        <p:grpSpPr>
          <a:xfrm>
            <a:off x="1567263" y="1495382"/>
            <a:ext cx="6047412" cy="601034"/>
            <a:chOff x="1567263" y="1495382"/>
            <a:chExt cx="6047412" cy="601034"/>
          </a:xfrm>
        </p:grpSpPr>
        <p:pic>
          <p:nvPicPr>
            <p:cNvPr id="8" name="Google Shape;110;p4" descr="A close up of a sign&#10;&#10;Description automatically generated"/>
            <p:cNvPicPr preferRelativeResize="0"/>
            <p:nvPr/>
          </p:nvPicPr>
          <p:blipFill rotWithShape="1">
            <a:blip r:embed="rId2"/>
            <a:srcRect/>
            <a:stretch>
              <a:fillRect/>
            </a:stretch>
          </p:blipFill>
          <p:spPr>
            <a:xfrm>
              <a:off x="4755974" y="1620847"/>
              <a:ext cx="1163978" cy="389110"/>
            </a:xfrm>
            <a:prstGeom prst="rect">
              <a:avLst/>
            </a:prstGeom>
            <a:noFill/>
            <a:ln>
              <a:noFill/>
            </a:ln>
          </p:spPr>
        </p:pic>
        <p:pic>
          <p:nvPicPr>
            <p:cNvPr id="11" name="Picture 10"/>
            <p:cNvPicPr>
              <a:picLocks noChangeAspect="1"/>
            </p:cNvPicPr>
            <p:nvPr/>
          </p:nvPicPr>
          <p:blipFill rotWithShape="1">
            <a:blip r:embed="rId3"/>
            <a:srcRect t="20552"/>
            <a:stretch>
              <a:fillRect/>
            </a:stretch>
          </p:blipFill>
          <p:spPr>
            <a:xfrm>
              <a:off x="3675859" y="1608154"/>
              <a:ext cx="787775" cy="414497"/>
            </a:xfrm>
            <a:prstGeom prst="rect">
              <a:avLst/>
            </a:prstGeom>
          </p:spPr>
        </p:pic>
        <p:cxnSp>
          <p:nvCxnSpPr>
            <p:cNvPr id="15" name="Straight Connector 14"/>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p:cNvPicPr/>
            <p:nvPr/>
          </p:nvPicPr>
          <p:blipFill>
            <a:blip r:embed="rId4"/>
            <a:stretch>
              <a:fillRect/>
            </a:stretch>
          </p:blipFill>
          <p:spPr>
            <a:xfrm>
              <a:off x="6212294" y="1633695"/>
              <a:ext cx="1402381" cy="363414"/>
            </a:xfrm>
            <a:prstGeom prst="rect">
              <a:avLst/>
            </a:prstGeom>
            <a:ln w="0">
              <a:noFill/>
            </a:ln>
          </p:spPr>
        </p:pic>
        <p:cxnSp>
          <p:nvCxnSpPr>
            <p:cNvPr id="21" name="Straight Connector 20"/>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p:cNvPicPr>
              <a:picLocks noChangeAspect="1"/>
            </p:cNvPicPr>
            <p:nvPr/>
          </p:nvPicPr>
          <p:blipFill>
            <a:blip r:embed="rId5"/>
            <a:stretch>
              <a:fillRect/>
            </a:stretch>
          </p:blipFill>
          <p:spPr>
            <a:xfrm>
              <a:off x="1567263" y="1495382"/>
              <a:ext cx="1816256" cy="454064"/>
            </a:xfrm>
            <a:prstGeom prst="rect">
              <a:avLst/>
            </a:prstGeom>
          </p:spPr>
        </p:pic>
      </p:grpSp>
      <p:sp>
        <p:nvSpPr>
          <p:cNvPr id="7" name="TextBox 6"/>
          <p:cNvSpPr txBox="1"/>
          <p:nvPr/>
        </p:nvSpPr>
        <p:spPr>
          <a:xfrm>
            <a:off x="1311965" y="2312364"/>
            <a:ext cx="6520068" cy="2462213"/>
          </a:xfrm>
          <a:prstGeom prst="rect">
            <a:avLst/>
          </a:prstGeom>
          <a:noFill/>
        </p:spPr>
        <p:txBody>
          <a:bodyPr wrap="square">
            <a:spAutoFit/>
          </a:bodyPr>
          <a:lstStyle/>
          <a:p>
            <a:pPr algn="ctr"/>
            <a:r>
              <a:rPr lang="en-US" sz="2800" dirty="0"/>
              <a:t>SPOTIFY MUSIC RECOMMENDATION SYSTEM</a:t>
            </a:r>
            <a:endParaRPr lang="en-US" dirty="0"/>
          </a:p>
          <a:p>
            <a:endParaRPr lang="en-US" sz="1400" dirty="0"/>
          </a:p>
          <a:p>
            <a:r>
              <a:rPr lang="en-US" dirty="0"/>
              <a:t>Name: BHUVANESHWARAN S</a:t>
            </a:r>
            <a:endParaRPr lang="en-US" dirty="0"/>
          </a:p>
          <a:p>
            <a:r>
              <a:rPr lang="en-US" dirty="0"/>
              <a:t>Email id:bhuvaneshbhuvanesh551@gmail.com    </a:t>
            </a:r>
            <a:r>
              <a:rPr lang="en-US" sz="1400" dirty="0"/>
              <a:t>Guide: P.RAJA</a:t>
            </a:r>
            <a:endParaRPr lang="en-US" sz="1400" dirty="0"/>
          </a:p>
          <a:p>
            <a:pPr algn="ctr"/>
            <a:endParaRPr lang="en-US" dirty="0"/>
          </a:p>
          <a:p>
            <a:pPr algn="ctr"/>
            <a:endParaRPr lang="en-US" sz="1400" dirty="0"/>
          </a:p>
          <a:p>
            <a:pPr algn="ctr"/>
            <a:endParaRPr lang="en-US" dirty="0"/>
          </a:p>
          <a:p>
            <a:pPr algn="ct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p:cNvSpPr txBox="1"/>
          <p:nvPr/>
        </p:nvSpPr>
        <p:spPr>
          <a:xfrm>
            <a:off x="654158" y="1060098"/>
            <a:ext cx="6935087" cy="3331810"/>
          </a:xfrm>
          <a:prstGeom prst="rect">
            <a:avLst/>
          </a:prstGeom>
          <a:noFill/>
        </p:spPr>
        <p:txBody>
          <a:bodyPr wrap="square">
            <a:spAutoFit/>
          </a:bodyPr>
          <a:lstStyle/>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Abstract of the Project</a:t>
            </a:r>
            <a:endParaRPr lang="en-IN"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anose="02020603050405020304" pitchFamily="18" charset="0"/>
                <a:ea typeface="+mn-lt"/>
                <a:cs typeface="Times New Roman" panose="02020603050405020304" pitchFamily="18" charset="0"/>
              </a:rPr>
              <a:t>Problem Statement</a:t>
            </a:r>
            <a:endParaRPr lang="en-US" sz="1800" dirty="0">
              <a:latin typeface="Times New Roman" panose="02020603050405020304" pitchFamily="18" charset="0"/>
              <a:ea typeface="+mn-lt"/>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anose="02020603050405020304" pitchFamily="18" charset="0"/>
                <a:ea typeface="+mn-lt"/>
                <a:cs typeface="Times New Roman" panose="02020603050405020304" pitchFamily="18" charset="0"/>
              </a:rPr>
              <a:t>Proposed Solution</a:t>
            </a:r>
            <a:endParaRPr lang="en-US" sz="1800" dirty="0">
              <a:latin typeface="Times New Roman" panose="02020603050405020304" pitchFamily="18" charset="0"/>
              <a:ea typeface="+mn-lt"/>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anose="02020603050405020304" pitchFamily="18" charset="0"/>
                <a:ea typeface="+mn-lt"/>
                <a:cs typeface="Times New Roman" panose="02020603050405020304" pitchFamily="18" charset="0"/>
              </a:rPr>
              <a:t>System Architecture</a:t>
            </a:r>
            <a:endParaRPr lang="en-US" sz="1800" dirty="0">
              <a:latin typeface="Times New Roman" panose="02020603050405020304" pitchFamily="18" charset="0"/>
              <a:ea typeface="+mn-lt"/>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anose="02020603050405020304" pitchFamily="18" charset="0"/>
                <a:ea typeface="+mn-lt"/>
                <a:cs typeface="Times New Roman" panose="02020603050405020304" pitchFamily="18" charset="0"/>
              </a:rPr>
              <a:t>Live Demo of the Project</a:t>
            </a:r>
            <a:endParaRPr lang="en-US" sz="1800" dirty="0">
              <a:latin typeface="Times New Roman" panose="02020603050405020304" pitchFamily="18" charset="0"/>
              <a:ea typeface="+mn-lt"/>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anose="02020603050405020304" pitchFamily="18" charset="0"/>
                <a:ea typeface="+mn-lt"/>
                <a:cs typeface="Times New Roman" panose="02020603050405020304" pitchFamily="18" charset="0"/>
              </a:rPr>
              <a:t>Embedded Video of Project</a:t>
            </a:r>
            <a:endParaRPr lang="en-US" sz="1800" dirty="0">
              <a:latin typeface="Times New Roman" panose="02020603050405020304" pitchFamily="18" charset="0"/>
              <a:ea typeface="+mn-lt"/>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IN" sz="1800" dirty="0">
                <a:latin typeface="Times New Roman" panose="02020603050405020304" pitchFamily="18" charset="0"/>
                <a:ea typeface="+mn-lt"/>
                <a:cs typeface="Times New Roman" panose="02020603050405020304" pitchFamily="18" charset="0"/>
              </a:rPr>
              <a:t>Conclusion</a:t>
            </a:r>
            <a:endParaRPr lang="en-IN" sz="1800" dirty="0">
              <a:latin typeface="Times New Roman" panose="02020603050405020304" pitchFamily="18" charset="0"/>
              <a:ea typeface="+mn-lt"/>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anose="02020603050405020304" pitchFamily="18" charset="0"/>
                <a:ea typeface="+mn-lt"/>
                <a:cs typeface="Times New Roman" panose="02020603050405020304" pitchFamily="18" charset="0"/>
              </a:rPr>
              <a:t>Future Scope</a:t>
            </a:r>
            <a:endParaRPr lang="en-US" sz="1800" dirty="0">
              <a:latin typeface="Times New Roman" panose="02020603050405020304" pitchFamily="18" charset="0"/>
              <a:ea typeface="+mn-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Abstract</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0" y="1017726"/>
            <a:ext cx="9144000" cy="2554545"/>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       Recommendation systems have emerged as a result of the large amount of data available on the Internet. Many firms, such as Amazon and Flipkart for e-commerce, </a:t>
            </a:r>
            <a:r>
              <a:rPr lang="en-US" sz="1600" dirty="0" err="1">
                <a:latin typeface="Times New Roman" panose="02020603050405020304" pitchFamily="18" charset="0"/>
                <a:cs typeface="Times New Roman" panose="02020603050405020304" pitchFamily="18" charset="0"/>
              </a:rPr>
              <a:t>wynk</a:t>
            </a:r>
            <a:r>
              <a:rPr lang="en-US" sz="1600" dirty="0">
                <a:latin typeface="Times New Roman" panose="02020603050405020304" pitchFamily="18" charset="0"/>
                <a:cs typeface="Times New Roman" panose="02020603050405020304" pitchFamily="18" charset="0"/>
              </a:rPr>
              <a:t> music and ganna.com for music streaming, are now employing recommender systems to their advantage. We provide a framework in this particular situation that can then recommend songs to clients based on their preferences. </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We chose to do this project because of all the positive aspects of music and the increasing demand for recommender systems on the market. The report comprises a topic description, and a full summary of the work completed thus far. </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The major goal of music recommendation in this study is to provide strong human-computer interaction and deliver good recommendations to users. It is fluid and can be changed by variables other than the listening history of users or songs.</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a:solidFill>
                  <a:srgbClr val="002060"/>
                </a:solidFill>
                <a:latin typeface="Arial" panose="020B0604020202020204" pitchFamily="34" charset="0"/>
                <a:cs typeface="Arial" panose="020B0604020202020204" pitchFamily="34" charset="0"/>
              </a:rPr>
              <a:t>Problem</a:t>
            </a:r>
            <a:r>
              <a:rPr lang="en-US" sz="1400" b="1">
                <a:solidFill>
                  <a:schemeClr val="accent1"/>
                </a:solidFill>
                <a:latin typeface="Arial" panose="020B0604020202020204" pitchFamily="34" charset="0"/>
                <a:cs typeface="Arial" panose="020B0604020202020204" pitchFamily="34" charset="0"/>
              </a:rPr>
              <a:t> </a:t>
            </a:r>
            <a:r>
              <a:rPr lang="en-US" sz="2400" b="1">
                <a:solidFill>
                  <a:srgbClr val="002060"/>
                </a:solidFill>
                <a:latin typeface="Arial" panose="020B0604020202020204" pitchFamily="34" charset="0"/>
                <a:cs typeface="Arial" panose="020B0604020202020204" pitchFamily="34" charset="0"/>
              </a:rPr>
              <a:t>Statement</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0" y="1114697"/>
            <a:ext cx="9144000" cy="2462213"/>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          With commercial music streaming service which can be accessed from mobile devices, the availability of digital music currently is abundant compared to previous era. Sorting out all this digital music is a very time-consuming and causes information fatigue. Therefore, it is very useful to develop a music recommender system that can search in the music libraries automatically and suggest suitable songs to users.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This project seeks to discover the correlation and similarity between different songs, and then construct a recommendation system framework that suggests new music for your Spotify playlist based on that information. They can not only manage the ever-increasing amount of data, but they also increase in quality in proportion to the amount of data evaluated, thanks to the learning algorithms.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The aim of this thesis is to explore the different recommendation approaches, the available datasets, the ways to take into account the user’s preferences and the machine learning methods in order to build a suitable recommendation system. The music which selected by the user is used as the basis music for recommendations.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Proposed Solution</a:t>
            </a:r>
            <a:endParaRPr lang="en-IN" sz="2400" b="1">
              <a:solidFill>
                <a:srgbClr val="002060"/>
              </a:solidFill>
              <a:latin typeface="Arial" panose="020B0604020202020204" pitchFamily="34" charset="0"/>
              <a:cs typeface="Arial" panose="020B0604020202020204" pitchFamily="34" charset="0"/>
            </a:endParaRPr>
          </a:p>
        </p:txBody>
      </p:sp>
      <p:sp>
        <p:nvSpPr>
          <p:cNvPr id="6" name="TextBox 5"/>
          <p:cNvSpPr txBox="1"/>
          <p:nvPr/>
        </p:nvSpPr>
        <p:spPr>
          <a:xfrm>
            <a:off x="1" y="1132114"/>
            <a:ext cx="9144000" cy="3753485"/>
          </a:xfrm>
          <a:prstGeom prst="rect">
            <a:avLst/>
          </a:prstGeom>
          <a:noFill/>
        </p:spPr>
        <p:txBody>
          <a:bodyPr wrap="square">
            <a:spAutoFit/>
          </a:bodyPr>
          <a:lstStyle/>
          <a:p>
            <a:pPr algn="l"/>
            <a:r>
              <a:rPr lang="en-IN" sz="1400" dirty="0">
                <a:latin typeface="Times New Roman" panose="02020603050405020304" pitchFamily="18" charset="0"/>
                <a:cs typeface="Times New Roman" panose="02020603050405020304" pitchFamily="18" charset="0"/>
              </a:rPr>
              <a:t> Designing a Spotify Music Recommendation System involves several components:
Data Collection: Gather user listening history, preferences, and </a:t>
            </a:r>
            <a:r>
              <a:rPr lang="en-IN" sz="1400" dirty="0" err="1">
                <a:latin typeface="Times New Roman" panose="02020603050405020304" pitchFamily="18" charset="0"/>
                <a:cs typeface="Times New Roman" panose="02020603050405020304" pitchFamily="18" charset="0"/>
              </a:rPr>
              <a:t>behaviors</a:t>
            </a:r>
            <a:r>
              <a:rPr lang="en-IN" sz="140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algn="l"/>
            <a:r>
              <a:rPr lang="en-IN" sz="1400" dirty="0">
                <a:latin typeface="Times New Roman" panose="02020603050405020304" pitchFamily="18" charset="0"/>
                <a:cs typeface="Times New Roman" panose="02020603050405020304" pitchFamily="18" charset="0"/>
              </a:rPr>
              <a:t>
Data Preprocessing: Clean and preprocess the collected data, handling missing values and outliers.
</a:t>
            </a:r>
            <a:endParaRPr lang="en-IN" sz="1400" dirty="0">
              <a:latin typeface="Times New Roman" panose="02020603050405020304" pitchFamily="18" charset="0"/>
              <a:cs typeface="Times New Roman" panose="02020603050405020304" pitchFamily="18" charset="0"/>
            </a:endParaRPr>
          </a:p>
          <a:p>
            <a:pPr algn="l"/>
            <a:r>
              <a:rPr lang="en-IN" sz="1400" dirty="0">
                <a:latin typeface="Times New Roman" panose="02020603050405020304" pitchFamily="18" charset="0"/>
                <a:cs typeface="Times New Roman" panose="02020603050405020304" pitchFamily="18" charset="0"/>
              </a:rPr>
              <a:t>Feature Engineering: Extract relevant features such as genre, artist, tempo, mood, etc.
</a:t>
            </a:r>
            <a:endParaRPr lang="en-IN" sz="1400" dirty="0">
              <a:latin typeface="Times New Roman" panose="02020603050405020304" pitchFamily="18" charset="0"/>
              <a:cs typeface="Times New Roman" panose="02020603050405020304" pitchFamily="18" charset="0"/>
            </a:endParaRPr>
          </a:p>
          <a:p>
            <a:pPr algn="l"/>
            <a:r>
              <a:rPr lang="en-IN" sz="1400" dirty="0">
                <a:latin typeface="Times New Roman" panose="02020603050405020304" pitchFamily="18" charset="0"/>
                <a:cs typeface="Times New Roman" panose="02020603050405020304" pitchFamily="18" charset="0"/>
              </a:rPr>
              <a:t>Model Selection: Choose appropriate algorithms like collaborative filtering, content-based filtering, or hybrid models.
</a:t>
            </a:r>
            <a:endParaRPr lang="en-IN" sz="1400" dirty="0">
              <a:latin typeface="Times New Roman" panose="02020603050405020304" pitchFamily="18" charset="0"/>
              <a:cs typeface="Times New Roman" panose="02020603050405020304" pitchFamily="18" charset="0"/>
            </a:endParaRPr>
          </a:p>
          <a:p>
            <a:pPr algn="l"/>
            <a:r>
              <a:rPr lang="en-IN" sz="1400" dirty="0">
                <a:latin typeface="Times New Roman" panose="02020603050405020304" pitchFamily="18" charset="0"/>
                <a:cs typeface="Times New Roman" panose="02020603050405020304" pitchFamily="18" charset="0"/>
              </a:rPr>
              <a:t>Training: Train the selected model on historical data to learn patterns and relationships.
</a:t>
            </a:r>
            <a:endParaRPr lang="en-IN" sz="1400" dirty="0">
              <a:latin typeface="Times New Roman" panose="02020603050405020304" pitchFamily="18" charset="0"/>
              <a:cs typeface="Times New Roman" panose="02020603050405020304" pitchFamily="18" charset="0"/>
            </a:endParaRPr>
          </a:p>
          <a:p>
            <a:pPr algn="l"/>
            <a:r>
              <a:rPr lang="en-IN" sz="1400" dirty="0">
                <a:latin typeface="Times New Roman" panose="02020603050405020304" pitchFamily="18" charset="0"/>
                <a:cs typeface="Times New Roman" panose="02020603050405020304" pitchFamily="18" charset="0"/>
              </a:rPr>
              <a:t>Evaluation: Assess the model’s performance using metrics like accuracy, precision, recall, or F1-score.</a:t>
            </a:r>
            <a:endParaRPr lang="en-IN" sz="1400" dirty="0">
              <a:latin typeface="Times New Roman" panose="02020603050405020304" pitchFamily="18" charset="0"/>
              <a:cs typeface="Times New Roman" panose="02020603050405020304" pitchFamily="18" charset="0"/>
            </a:endParaRPr>
          </a:p>
          <a:p>
            <a:pPr algn="l"/>
            <a:r>
              <a:rPr lang="en-IN" sz="1400" dirty="0">
                <a:latin typeface="Times New Roman" panose="02020603050405020304" pitchFamily="18" charset="0"/>
                <a:cs typeface="Times New Roman" panose="02020603050405020304" pitchFamily="18" charset="0"/>
              </a:rPr>
              <a:t>
Deployment: Implement the model into Spotify’s infrastructure for real-time recommendations.</a:t>
            </a:r>
            <a:endParaRPr lang="en-IN" sz="1400" dirty="0">
              <a:latin typeface="Times New Roman" panose="02020603050405020304" pitchFamily="18" charset="0"/>
              <a:cs typeface="Times New Roman" panose="02020603050405020304" pitchFamily="18" charset="0"/>
            </a:endParaRPr>
          </a:p>
          <a:p>
            <a:pPr algn="l"/>
            <a:r>
              <a:rPr lang="en-IN" sz="1400" dirty="0">
                <a:latin typeface="Times New Roman" panose="02020603050405020304" pitchFamily="18" charset="0"/>
                <a:cs typeface="Times New Roman" panose="02020603050405020304" pitchFamily="18" charset="0"/>
              </a:rPr>
              <a:t>
Feedback Loop: Continuously collect feedback from users to improve the model over time.</a:t>
            </a:r>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System Architecture</a:t>
            </a:r>
            <a:endParaRPr lang="en-US" sz="2400" b="1">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87086" y="940525"/>
            <a:ext cx="9056914" cy="3754874"/>
          </a:xfrm>
          <a:prstGeom prst="rect">
            <a:avLst/>
          </a:prstGeom>
          <a:noFill/>
        </p:spPr>
        <p:txBody>
          <a:bodyPr wrap="square">
            <a:spAutoFit/>
          </a:bodyPr>
          <a:lstStyle/>
          <a:p>
            <a:r>
              <a:rPr lang="en-IN" sz="1400" dirty="0">
                <a:latin typeface="Arial" panose="020B0604020202020204" pitchFamily="34" charset="0"/>
                <a:cs typeface="Arial" panose="020B0604020202020204" pitchFamily="34" charset="0"/>
              </a:rPr>
              <a:t>Data Collection: Gather data on user listening habits, preferences, and song attributes from Spotify’s API or other sources.
</a:t>
            </a:r>
            <a:r>
              <a:rPr lang="en-IN" sz="1400">
                <a:latin typeface="Arial" panose="020B0604020202020204" pitchFamily="34" charset="0"/>
                <a:cs typeface="Arial" panose="020B0604020202020204" pitchFamily="34" charset="0"/>
              </a:rPr>
              <a:t>
     Data </a:t>
            </a:r>
            <a:r>
              <a:rPr lang="en-IN" sz="1400" dirty="0">
                <a:latin typeface="Arial" panose="020B0604020202020204" pitchFamily="34" charset="0"/>
                <a:cs typeface="Arial" panose="020B0604020202020204" pitchFamily="34" charset="0"/>
              </a:rPr>
              <a:t>Preprocessing: Clean and preprocess the data, handling missing values, outliers, and encoding categorical variables.</a:t>
            </a:r>
            <a:r>
              <a:rPr lang="en-IN" sz="140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Feature Engineering: Extract relevant features from the data, such as user demographics, listening history, genre preferences, and song attributes like tempo, energy, and danceability.
     Model Selection: Choose appropriate algorithms for recommendation, such as collaborative filtering, content-based filtering, or hybrid methods.
     Training: Train the selected model on historical user interactions and song features data.
     Evaluation: Evaluate the model’s performance using metrics like precision, recall, and mean average precision.
     Deployment: Deploy the trained model into a production environment, ensuring scalability, reliability, and low latency.
     Feedback Loop: Continuously gather user feedback and update the model to improve recommendations over time.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Conclusion</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0" y="859138"/>
            <a:ext cx="9144000" cy="1599565"/>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The Spotify Music Recommendation System is a powerful tool that enhances user experience by providing personalized music recommendations tailored to individual preferences. Through advanced algorithms and machine learning techniques, Spotify </a:t>
            </a:r>
            <a:r>
              <a:rPr lang="en-IN" sz="1400" dirty="0" err="1">
                <a:latin typeface="Times New Roman" panose="02020603050405020304" pitchFamily="18" charset="0"/>
                <a:cs typeface="Times New Roman" panose="02020603050405020304" pitchFamily="18" charset="0"/>
              </a:rPr>
              <a:t>analyzes</a:t>
            </a:r>
            <a:r>
              <a:rPr lang="en-IN" sz="1400" dirty="0">
                <a:latin typeface="Times New Roman" panose="02020603050405020304" pitchFamily="18" charset="0"/>
                <a:cs typeface="Times New Roman" panose="02020603050405020304" pitchFamily="18" charset="0"/>
              </a:rPr>
              <a:t> user </a:t>
            </a:r>
            <a:r>
              <a:rPr lang="en-IN" sz="1400" dirty="0" err="1">
                <a:latin typeface="Times New Roman" panose="02020603050405020304" pitchFamily="18" charset="0"/>
                <a:cs typeface="Times New Roman" panose="02020603050405020304" pitchFamily="18" charset="0"/>
              </a:rPr>
              <a:t>behavior</a:t>
            </a:r>
            <a:r>
              <a:rPr lang="en-IN" sz="1400" dirty="0">
                <a:latin typeface="Times New Roman" panose="02020603050405020304" pitchFamily="18" charset="0"/>
                <a:cs typeface="Times New Roman" panose="02020603050405020304" pitchFamily="18" charset="0"/>
              </a:rPr>
              <a:t>, such as listening history, likes, and dislikes, to curate playlists and suggest songs that align with each user's taste. In conclusion, Spotify's Music Recommendation System stands as a testament to the potential of data-driven personalization in enriching the digital music streaming experience. It not only connects users with music they love but also fosters discovery and exploration, making music listening a more enjoyable and immersive journey for millions of users worldwide.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Future Scope</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60960" y="1074581"/>
            <a:ext cx="9144000" cy="3108543"/>
          </a:xfrm>
          <a:prstGeom prst="rect">
            <a:avLst/>
          </a:prstGeom>
          <a:noFill/>
        </p:spPr>
        <p:txBody>
          <a:bodyPr wrap="square">
            <a:spAutoFit/>
          </a:bodyPr>
          <a:lstStyle/>
          <a:p>
            <a:r>
              <a:rPr lang="en-US" dirty="0"/>
              <a:t>          The range of characteristics covered by the recommender system is extensive. In today's generation of e-services and commerce, it is growing and evolving. However, there is a requirement to create and </a:t>
            </a:r>
            <a:r>
              <a:rPr lang="en-US" dirty="0" err="1"/>
              <a:t>optimise</a:t>
            </a:r>
            <a:r>
              <a:rPr lang="en-US" dirty="0"/>
              <a:t> the working and output of the recommender system at the same time. For user convenience and technological simplicity, a dataset can be generated and versioned fully from a single data source. That is, data sources in a dataset cannot be mixed and matched at this time.</a:t>
            </a:r>
            <a:endParaRPr lang="en-US" dirty="0"/>
          </a:p>
          <a:p>
            <a:r>
              <a:rPr lang="en-US" dirty="0"/>
              <a:t>          Several service providers provide consumers with a shopping list. However, this is insufficient since consumers have varying preferences and decisions that are influenced by a variety of circumstances and restrictions. It may also be impossible to propose specific things to individual users in many circumstances. As a result, there is potential for combining several dimensions into music recommender systems in particular.</a:t>
            </a:r>
            <a:endParaRPr lang="en-US" dirty="0"/>
          </a:p>
          <a:p>
            <a:r>
              <a:rPr lang="en-US" dirty="0"/>
              <a:t>          Customers are less likely to use the majority of the items and services offered by various e commerce sites since they are pricey. As a result, you won't be able to accurately and properly rank an item or collection of things. As a result, typical recommender system strategies are inadequate. This paves the path for more research and development in the form of an efficient recommender system that also considers constraints.</a:t>
            </a:r>
            <a:endParaRPr lang="en-US" dirty="0"/>
          </a:p>
          <a:p>
            <a:r>
              <a:rPr lang="en-US" dirty="0"/>
              <a:t>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p:cNvSpPr txBox="1"/>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spcBef>
                <a:spcPts val="600"/>
              </a:spcBef>
            </a:pPr>
            <a:r>
              <a:rPr lang="en-US" sz="3000" b="1"/>
              <a:t>Thank you!</a:t>
            </a:r>
            <a:endParaRPr lang="en-US" sz="3000" b="1"/>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82B6CD32-2537-46E7-8CC3-A58D44622414}">
  <ds:schemaRefs/>
</ds:datastoreItem>
</file>

<file path=docProps/app.xml><?xml version="1.0" encoding="utf-8"?>
<Properties xmlns="http://schemas.openxmlformats.org/officeDocument/2006/extended-properties" xmlns:vt="http://schemas.openxmlformats.org/officeDocument/2006/docPropsVTypes">
  <TotalTime>0</TotalTime>
  <Words>6459</Words>
  <Application>WPS Presentation</Application>
  <PresentationFormat>On-screen Show (16:9)</PresentationFormat>
  <Paragraphs>62</Paragraphs>
  <Slides>9</Slides>
  <Notes>3</Notes>
  <HiddenSlides>0</HiddenSlides>
  <MMClips>2</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SimSun</vt:lpstr>
      <vt:lpstr>Wingdings</vt:lpstr>
      <vt:lpstr>Arial</vt:lpstr>
      <vt:lpstr>Calibri</vt:lpstr>
      <vt:lpstr>Times New Roman</vt:lpstr>
      <vt:lpstr>Times New Roman</vt:lpstr>
      <vt:lpstr>Microsoft YaHei</vt:lpstr>
      <vt:lpstr>Arial Unicode MS</vt:lpstr>
      <vt:lpstr>Simple Light</vt:lpstr>
      <vt:lpstr>PowerPoint 演示文稿</vt:lpstr>
      <vt:lpstr>PowerPoint 演示文稿</vt:lpstr>
      <vt:lpstr>Abstract</vt:lpstr>
      <vt:lpstr>Problem Statement</vt:lpstr>
      <vt:lpstr>Proposed Solution</vt:lpstr>
      <vt:lpstr>System Architecture</vt:lpstr>
      <vt:lpstr>Conclusion</vt:lpstr>
      <vt:lpstr>Future Scope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Ayyappa 1323</cp:lastModifiedBy>
  <cp:revision>7</cp:revision>
  <dcterms:created xsi:type="dcterms:W3CDTF">2024-11-10T11:41:20Z</dcterms:created>
  <dcterms:modified xsi:type="dcterms:W3CDTF">2024-11-10T11:43:51Z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y fmtid="{D5CDD505-2E9C-101B-9397-08002B2CF9AE}" pid="10" name="ICV">
    <vt:lpwstr>46E9E17AF6044758AD2240F691356E9E_12</vt:lpwstr>
  </property>
  <property fmtid="{D5CDD505-2E9C-101B-9397-08002B2CF9AE}" pid="11" name="KSOProductBuildVer">
    <vt:lpwstr>1033-12.2.0.18638</vt:lpwstr>
  </property>
</Properties>
</file>