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notesMasterIdLst>
    <p:notesMasterId r:id="rId14"/>
  </p:notesMasterIdLst>
  <p:sldIdLst>
    <p:sldId id="256" r:id="rId2"/>
    <p:sldId id="270" r:id="rId3"/>
    <p:sldId id="271" r:id="rId4"/>
    <p:sldId id="259" r:id="rId5"/>
    <p:sldId id="260" r:id="rId6"/>
    <p:sldId id="261" r:id="rId7"/>
    <p:sldId id="262" r:id="rId8"/>
    <p:sldId id="272" r:id="rId9"/>
    <p:sldId id="263" r:id="rId10"/>
    <p:sldId id="264" r:id="rId11"/>
    <p:sldId id="265" r:id="rId12"/>
    <p:sldId id="273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75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LL\Downloads\bhuvanesh%20naan%20mudhalavan%20projec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[bhuvanesh naan mudhalavan project.xlsx]Sheet3!PivotTable1</c:name>
    <c:fmtId val="-1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3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14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15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16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17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18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19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20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</c:pivotFmts>
    <c:view3D>
      <c:rotX val="15"/>
      <c:rotY val="2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0.11458705110521047"/>
          <c:y val="6.9523825816419624E-2"/>
          <c:w val="0.74772386171743743"/>
          <c:h val="0.62451833158003645"/>
        </c:manualLayout>
      </c:layout>
      <c:bar3DChart>
        <c:barDir val="col"/>
        <c:grouping val="clustered"/>
        <c:varyColors val="0"/>
        <c:ser>
          <c:idx val="0"/>
          <c:order val="0"/>
          <c:tx>
            <c:strRef>
              <c:f>Sheet3!$B$3:$B$4</c:f>
              <c:strCache>
                <c:ptCount val="1"/>
                <c:pt idx="0">
                  <c:v>Female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Sheet3!$A$5:$A$12</c:f>
              <c:strCache>
                <c:ptCount val="7"/>
                <c:pt idx="0">
                  <c:v>Auckland, New Zealand</c:v>
                </c:pt>
                <c:pt idx="1">
                  <c:v>Chennai, India</c:v>
                </c:pt>
                <c:pt idx="2">
                  <c:v>Columbus, USA</c:v>
                </c:pt>
                <c:pt idx="3">
                  <c:v>Hyderabad, India</c:v>
                </c:pt>
                <c:pt idx="4">
                  <c:v>Remote</c:v>
                </c:pt>
                <c:pt idx="5">
                  <c:v>Seattle, USA</c:v>
                </c:pt>
                <c:pt idx="6">
                  <c:v>Wellington, New Zealand</c:v>
                </c:pt>
              </c:strCache>
            </c:strRef>
          </c:cat>
          <c:val>
            <c:numRef>
              <c:f>Sheet3!$B$5:$B$12</c:f>
              <c:numCache>
                <c:formatCode>General</c:formatCode>
                <c:ptCount val="7"/>
                <c:pt idx="0">
                  <c:v>9</c:v>
                </c:pt>
                <c:pt idx="1">
                  <c:v>14</c:v>
                </c:pt>
                <c:pt idx="2">
                  <c:v>9</c:v>
                </c:pt>
                <c:pt idx="3">
                  <c:v>19</c:v>
                </c:pt>
                <c:pt idx="4">
                  <c:v>22</c:v>
                </c:pt>
                <c:pt idx="5">
                  <c:v>12</c:v>
                </c:pt>
                <c:pt idx="6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F23-4A69-BE55-FC3AFD993410}"/>
            </c:ext>
          </c:extLst>
        </c:ser>
        <c:ser>
          <c:idx val="1"/>
          <c:order val="1"/>
          <c:tx>
            <c:strRef>
              <c:f>Sheet3!$C$3:$C$4</c:f>
              <c:strCache>
                <c:ptCount val="1"/>
                <c:pt idx="0">
                  <c:v>Male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cat>
            <c:strRef>
              <c:f>Sheet3!$A$5:$A$12</c:f>
              <c:strCache>
                <c:ptCount val="7"/>
                <c:pt idx="0">
                  <c:v>Auckland, New Zealand</c:v>
                </c:pt>
                <c:pt idx="1">
                  <c:v>Chennai, India</c:v>
                </c:pt>
                <c:pt idx="2">
                  <c:v>Columbus, USA</c:v>
                </c:pt>
                <c:pt idx="3">
                  <c:v>Hyderabad, India</c:v>
                </c:pt>
                <c:pt idx="4">
                  <c:v>Remote</c:v>
                </c:pt>
                <c:pt idx="5">
                  <c:v>Seattle, USA</c:v>
                </c:pt>
                <c:pt idx="6">
                  <c:v>Wellington, New Zealand</c:v>
                </c:pt>
              </c:strCache>
            </c:strRef>
          </c:cat>
          <c:val>
            <c:numRef>
              <c:f>Sheet3!$C$5:$C$12</c:f>
              <c:numCache>
                <c:formatCode>General</c:formatCode>
                <c:ptCount val="7"/>
                <c:pt idx="0">
                  <c:v>14</c:v>
                </c:pt>
                <c:pt idx="1">
                  <c:v>10</c:v>
                </c:pt>
                <c:pt idx="2">
                  <c:v>15</c:v>
                </c:pt>
                <c:pt idx="3">
                  <c:v>14</c:v>
                </c:pt>
                <c:pt idx="4">
                  <c:v>24</c:v>
                </c:pt>
                <c:pt idx="5">
                  <c:v>8</c:v>
                </c:pt>
                <c:pt idx="6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F23-4A69-BE55-FC3AFD99341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877744063"/>
        <c:axId val="877741151"/>
        <c:axId val="0"/>
      </c:bar3DChart>
      <c:catAx>
        <c:axId val="87774406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77741151"/>
        <c:crosses val="autoZero"/>
        <c:auto val="1"/>
        <c:lblAlgn val="ctr"/>
        <c:lblOffset val="100"/>
        <c:noMultiLvlLbl val="0"/>
      </c:catAx>
      <c:valAx>
        <c:axId val="87774115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7774406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497736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774944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4983716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953609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7053595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5061344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8724399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353527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280776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313861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580888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390960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733625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416805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573550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571875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516758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2268692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  <p:sldLayoutId id="214748368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</a:t>
            </a:r>
            <a:r>
              <a:rPr lang="en-US" sz="2400" dirty="0" smtClean="0"/>
              <a:t>NAME:P BHUVANESH </a:t>
            </a:r>
            <a:endParaRPr lang="en-US" sz="2400" dirty="0"/>
          </a:p>
          <a:p>
            <a:r>
              <a:rPr lang="en-US" sz="2400" dirty="0"/>
              <a:t>REGISTER </a:t>
            </a:r>
            <a:r>
              <a:rPr lang="en-US" sz="2400" dirty="0" smtClean="0"/>
              <a:t>NO:312201156</a:t>
            </a:r>
          </a:p>
          <a:p>
            <a:r>
              <a:rPr lang="en-US" sz="2400" dirty="0" smtClean="0"/>
              <a:t>NAAN </a:t>
            </a:r>
            <a:r>
              <a:rPr lang="en-US" sz="2400" dirty="0"/>
              <a:t>MUDHALVAN USERNAME:asunm110312201156</a:t>
            </a:r>
          </a:p>
          <a:p>
            <a:r>
              <a:rPr lang="en-US" sz="2400" dirty="0" smtClean="0"/>
              <a:t>DEPARTMENT:B.COM BANK MANAGEMENT</a:t>
            </a:r>
            <a:endParaRPr lang="en-US" sz="2400" dirty="0"/>
          </a:p>
          <a:p>
            <a:r>
              <a:rPr lang="en-US" sz="2400" dirty="0" smtClean="0"/>
              <a:t>COLLEGE:DRBCCC HINDU COLLEGE 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43000" y="1327292"/>
            <a:ext cx="7725757" cy="4862228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552450" indent="-514350">
              <a:lnSpc>
                <a:spcPct val="100000"/>
              </a:lnSpc>
              <a:spcBef>
                <a:spcPts val="55"/>
              </a:spcBef>
              <a:buFont typeface="+mj-lt"/>
              <a:buAutoNum type="arabicPeriod"/>
            </a:pPr>
            <a:r>
              <a:rPr lang="en-US" sz="2800" b="1" i="1" dirty="0">
                <a:cs typeface="Trebuchet MS"/>
              </a:rPr>
              <a:t>Data collection </a:t>
            </a:r>
          </a:p>
          <a:p>
            <a:pPr marL="552450" indent="-514350">
              <a:lnSpc>
                <a:spcPct val="100000"/>
              </a:lnSpc>
              <a:spcBef>
                <a:spcPts val="55"/>
              </a:spcBef>
              <a:buFont typeface="+mj-lt"/>
              <a:buAutoNum type="arabicPeriod"/>
            </a:pPr>
            <a:r>
              <a:rPr lang="en-US" sz="2800" b="1" i="1" dirty="0">
                <a:cs typeface="Trebuchet MS"/>
              </a:rPr>
              <a:t>Data cleaning</a:t>
            </a:r>
          </a:p>
          <a:p>
            <a:pPr marL="552450" indent="-514350">
              <a:lnSpc>
                <a:spcPct val="100000"/>
              </a:lnSpc>
              <a:spcBef>
                <a:spcPts val="55"/>
              </a:spcBef>
              <a:buFont typeface="+mj-lt"/>
              <a:buAutoNum type="arabicPeriod"/>
            </a:pPr>
            <a:r>
              <a:rPr lang="en-US" sz="2800" b="1" i="1" dirty="0">
                <a:cs typeface="Trebuchet MS"/>
              </a:rPr>
              <a:t>Filtering of data </a:t>
            </a:r>
          </a:p>
          <a:p>
            <a:pPr marL="552450" indent="-514350">
              <a:lnSpc>
                <a:spcPct val="100000"/>
              </a:lnSpc>
              <a:spcBef>
                <a:spcPts val="55"/>
              </a:spcBef>
              <a:buFont typeface="+mj-lt"/>
              <a:buAutoNum type="arabicPeriod"/>
            </a:pPr>
            <a:r>
              <a:rPr lang="en-US" sz="2800" b="1" i="1" dirty="0">
                <a:cs typeface="Trebuchet MS"/>
              </a:rPr>
              <a:t>Selecting the required fields </a:t>
            </a:r>
          </a:p>
          <a:p>
            <a:pPr marL="552450" indent="-514350">
              <a:lnSpc>
                <a:spcPct val="100000"/>
              </a:lnSpc>
              <a:spcBef>
                <a:spcPts val="55"/>
              </a:spcBef>
              <a:buFont typeface="+mj-lt"/>
              <a:buAutoNum type="arabicPeriod"/>
            </a:pPr>
            <a:r>
              <a:rPr lang="en-US" sz="2800" b="1" i="1" dirty="0">
                <a:cs typeface="Trebuchet MS"/>
              </a:rPr>
              <a:t>Converting them into a pivot table</a:t>
            </a:r>
          </a:p>
          <a:p>
            <a:pPr marL="552450" indent="-514350">
              <a:lnSpc>
                <a:spcPct val="100000"/>
              </a:lnSpc>
              <a:spcBef>
                <a:spcPts val="55"/>
              </a:spcBef>
              <a:buFont typeface="+mj-lt"/>
              <a:buAutoNum type="arabicPeriod"/>
            </a:pPr>
            <a:r>
              <a:rPr lang="en-US" sz="2800" b="1" i="1" dirty="0" err="1">
                <a:cs typeface="Trebuchet MS"/>
              </a:rPr>
              <a:t>Summarising</a:t>
            </a:r>
            <a:r>
              <a:rPr lang="en-US" sz="2800" b="1" i="1" dirty="0">
                <a:cs typeface="Trebuchet MS"/>
              </a:rPr>
              <a:t> the data </a:t>
            </a:r>
          </a:p>
          <a:p>
            <a:pPr marL="552450" indent="-514350">
              <a:lnSpc>
                <a:spcPct val="100000"/>
              </a:lnSpc>
              <a:spcBef>
                <a:spcPts val="55"/>
              </a:spcBef>
              <a:buFont typeface="+mj-lt"/>
              <a:buAutoNum type="arabicPeriod"/>
            </a:pPr>
            <a:r>
              <a:rPr lang="en-US" sz="2800" b="1" i="1" dirty="0">
                <a:cs typeface="Trebuchet MS"/>
              </a:rPr>
              <a:t>Getting the results from the data after arrangement </a:t>
            </a:r>
          </a:p>
          <a:p>
            <a:pPr marL="552450" indent="-514350">
              <a:lnSpc>
                <a:spcPct val="100000"/>
              </a:lnSpc>
              <a:spcBef>
                <a:spcPts val="55"/>
              </a:spcBef>
              <a:buFont typeface="+mj-lt"/>
              <a:buAutoNum type="arabicPeriod"/>
            </a:pPr>
            <a:r>
              <a:rPr lang="en-US" sz="2800" b="1" i="1" dirty="0">
                <a:cs typeface="Trebuchet MS"/>
              </a:rPr>
              <a:t>Getting the </a:t>
            </a:r>
            <a:r>
              <a:rPr lang="en-US" sz="2800" b="1" i="1" dirty="0" smtClean="0">
                <a:cs typeface="Trebuchet MS"/>
              </a:rPr>
              <a:t>3D </a:t>
            </a:r>
            <a:r>
              <a:rPr lang="en-US" sz="2800" b="1" i="1" dirty="0">
                <a:cs typeface="Trebuchet MS"/>
              </a:rPr>
              <a:t>graph </a:t>
            </a:r>
          </a:p>
          <a:p>
            <a:pPr marL="552450" indent="-514350">
              <a:lnSpc>
                <a:spcPct val="100000"/>
              </a:lnSpc>
              <a:spcBef>
                <a:spcPts val="55"/>
              </a:spcBef>
              <a:buFont typeface="+mj-lt"/>
              <a:buAutoNum type="arabicPeriod"/>
            </a:pPr>
            <a:r>
              <a:rPr lang="en-US" sz="2800" b="1" i="1" dirty="0">
                <a:cs typeface="Trebuchet MS"/>
              </a:rPr>
              <a:t>Doing the data visualization </a:t>
            </a:r>
          </a:p>
          <a:p>
            <a:pPr marL="38100">
              <a:lnSpc>
                <a:spcPct val="100000"/>
              </a:lnSpc>
              <a:spcBef>
                <a:spcPts val="55"/>
              </a:spcBef>
            </a:pPr>
            <a:endParaRPr sz="2800" dirty="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363200" y="1327292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277600" y="15240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73708385"/>
              </p:ext>
            </p:extLst>
          </p:nvPr>
        </p:nvGraphicFramePr>
        <p:xfrm>
          <a:off x="2057400" y="1261631"/>
          <a:ext cx="5867400" cy="41147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676400"/>
            <a:ext cx="8946541" cy="4195481"/>
          </a:xfrm>
        </p:spPr>
        <p:txBody>
          <a:bodyPr>
            <a:normAutofit/>
          </a:bodyPr>
          <a:lstStyle/>
          <a:p>
            <a:r>
              <a:rPr lang="en-US" sz="2800" b="1" i="1" dirty="0">
                <a:cs typeface="Times New Roman" panose="02020603050405020304" pitchFamily="18" charset="0"/>
              </a:rPr>
              <a:t>B</a:t>
            </a:r>
            <a:r>
              <a:rPr lang="en-US" sz="2800" b="1" i="1" dirty="0" smtClean="0">
                <a:cs typeface="Times New Roman" panose="02020603050405020304" pitchFamily="18" charset="0"/>
              </a:rPr>
              <a:t>y </a:t>
            </a:r>
            <a:r>
              <a:rPr lang="en-US" sz="2800" b="1" i="1" dirty="0">
                <a:cs typeface="Times New Roman" panose="02020603050405020304" pitchFamily="18" charset="0"/>
              </a:rPr>
              <a:t>this data analysis we can be able to find the </a:t>
            </a:r>
            <a:r>
              <a:rPr lang="en-US" sz="2800" b="1" i="1" dirty="0" smtClean="0">
                <a:cs typeface="Times New Roman" panose="02020603050405020304" pitchFamily="18" charset="0"/>
              </a:rPr>
              <a:t>number of </a:t>
            </a:r>
            <a:r>
              <a:rPr lang="en-US" sz="2800" b="1" i="1" dirty="0">
                <a:cs typeface="Times New Roman" panose="02020603050405020304" pitchFamily="18" charset="0"/>
              </a:rPr>
              <a:t>employees </a:t>
            </a:r>
            <a:r>
              <a:rPr lang="en-US" sz="2800" b="1" i="1" dirty="0" smtClean="0">
                <a:cs typeface="Times New Roman" panose="02020603050405020304" pitchFamily="18" charset="0"/>
              </a:rPr>
              <a:t>in the company </a:t>
            </a:r>
            <a:r>
              <a:rPr lang="en-US" sz="2800" b="1" i="1" dirty="0">
                <a:cs typeface="Times New Roman" panose="02020603050405020304" pitchFamily="18" charset="0"/>
              </a:rPr>
              <a:t>and we can also be able to see the </a:t>
            </a:r>
            <a:r>
              <a:rPr lang="en-US" sz="2800" b="1" i="1" dirty="0" smtClean="0">
                <a:cs typeface="Times New Roman" panose="02020603050405020304" pitchFamily="18" charset="0"/>
              </a:rPr>
              <a:t>employees how many are </a:t>
            </a:r>
            <a:r>
              <a:rPr lang="en-US" sz="2800" b="1" i="1" dirty="0">
                <a:cs typeface="Times New Roman" panose="02020603050405020304" pitchFamily="18" charset="0"/>
              </a:rPr>
              <a:t>males and females </a:t>
            </a:r>
            <a:r>
              <a:rPr lang="en-US" sz="2800" b="1" i="1" dirty="0" smtClean="0">
                <a:cs typeface="Times New Roman" panose="02020603050405020304" pitchFamily="18" charset="0"/>
              </a:rPr>
              <a:t>in </a:t>
            </a:r>
            <a:r>
              <a:rPr lang="en-US" sz="2800" b="1" i="1" dirty="0">
                <a:cs typeface="Times New Roman" panose="02020603050405020304" pitchFamily="18" charset="0"/>
              </a:rPr>
              <a:t>the company </a:t>
            </a:r>
            <a:r>
              <a:rPr lang="en-US" sz="2800" b="1" i="1" dirty="0" smtClean="0">
                <a:cs typeface="Times New Roman" panose="02020603050405020304" pitchFamily="18" charset="0"/>
              </a:rPr>
              <a:t>separately work area wise. so </a:t>
            </a:r>
            <a:r>
              <a:rPr lang="en-US" sz="2800" b="1" i="1" dirty="0">
                <a:cs typeface="Times New Roman" panose="02020603050405020304" pitchFamily="18" charset="0"/>
              </a:rPr>
              <a:t>that the company </a:t>
            </a:r>
            <a:r>
              <a:rPr lang="en-US" sz="2800" b="1" i="1" dirty="0" smtClean="0">
                <a:cs typeface="Times New Roman" panose="02020603050405020304" pitchFamily="18" charset="0"/>
              </a:rPr>
              <a:t>can analyze the workforce of </a:t>
            </a:r>
            <a:r>
              <a:rPr lang="en-US" sz="2800" b="1" i="1" dirty="0">
                <a:cs typeface="Times New Roman" panose="02020603050405020304" pitchFamily="18" charset="0"/>
              </a:rPr>
              <a:t>employees In the company </a:t>
            </a:r>
            <a:r>
              <a:rPr lang="en-US" sz="2800" b="1" i="1" dirty="0" smtClean="0">
                <a:cs typeface="Times New Roman" panose="02020603050405020304" pitchFamily="18" charset="0"/>
              </a:rPr>
              <a:t>who are actually employed 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19277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Count Analysis using Excel</a:t>
            </a:r>
            <a:r>
              <a:rPr lang="en-IN" sz="4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4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063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</a:p>
          <a:p>
            <a:pPr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and Discussion</a:t>
            </a:r>
          </a:p>
          <a:p>
            <a:pPr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01249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10596562" y="15240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xfrm>
            <a:off x="685800" y="2111398"/>
            <a:ext cx="6629400" cy="2161489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r>
              <a:rPr lang="en-US" i="1" spc="10" dirty="0"/>
              <a:t>This analysis is done by the company to know about the </a:t>
            </a:r>
            <a:r>
              <a:rPr lang="en-US" i="1" spc="10" dirty="0" smtClean="0"/>
              <a:t>count of workers in the respective places </a:t>
            </a:r>
            <a:r>
              <a:rPr lang="en-US" i="1" spc="10" dirty="0"/>
              <a:t>and know how much are the total </a:t>
            </a:r>
            <a:r>
              <a:rPr lang="en-US" i="1" spc="10" dirty="0" smtClean="0"/>
              <a:t>count of workers in </a:t>
            </a:r>
            <a:r>
              <a:rPr lang="en-US" i="1" spc="10" dirty="0"/>
              <a:t>the company</a:t>
            </a:r>
            <a:endParaRPr spc="1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067800" y="2657475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10972800" y="1507807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 smtClean="0"/>
              <a:t>PROJECT</a:t>
            </a:r>
            <a:r>
              <a:rPr lang="en-US" sz="4250" spc="5" dirty="0" smtClean="0"/>
              <a:t> </a:t>
            </a:r>
            <a:r>
              <a:rPr sz="4250" spc="-20" dirty="0" smtClean="0"/>
              <a:t>OVERVIEW</a:t>
            </a:r>
            <a:endParaRPr sz="425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xfrm>
            <a:off x="838200" y="2520451"/>
            <a:ext cx="7391400" cy="3036088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spcBef>
                <a:spcPts val="55"/>
              </a:spcBef>
            </a:pPr>
            <a:r>
              <a:rPr lang="en-US" i="1" spc="10" dirty="0"/>
              <a:t>This project is analysis of </a:t>
            </a:r>
            <a:r>
              <a:rPr lang="en-US" i="1" spc="10" dirty="0" smtClean="0"/>
              <a:t>number of workers in </a:t>
            </a:r>
            <a:r>
              <a:rPr lang="en-US" i="1" spc="10" dirty="0"/>
              <a:t>the company so that the company would be able to find out the total </a:t>
            </a:r>
            <a:r>
              <a:rPr lang="en-US" i="1" spc="10" dirty="0" smtClean="0"/>
              <a:t>workforce </a:t>
            </a:r>
            <a:r>
              <a:rPr lang="en-US" i="1" spc="10" dirty="0"/>
              <a:t>of the </a:t>
            </a:r>
            <a:r>
              <a:rPr lang="en-US" i="1" spc="10" dirty="0" smtClean="0"/>
              <a:t>company area </a:t>
            </a:r>
            <a:r>
              <a:rPr lang="en-US" i="1" spc="10" dirty="0"/>
              <a:t>wise to the </a:t>
            </a:r>
            <a:r>
              <a:rPr lang="en-US" i="1" spc="10" dirty="0" smtClean="0"/>
              <a:t>males and female workers </a:t>
            </a:r>
            <a:r>
              <a:rPr lang="en-US" i="1" spc="10" dirty="0"/>
              <a:t>in a </a:t>
            </a:r>
            <a:r>
              <a:rPr lang="en-US" i="1" spc="10" dirty="0" smtClean="0"/>
              <a:t>company.</a:t>
            </a:r>
            <a:endParaRPr lang="en-US" i="1" spc="10" dirty="0"/>
          </a:p>
          <a:p>
            <a:pPr marL="38100">
              <a:lnSpc>
                <a:spcPct val="100000"/>
              </a:lnSpc>
              <a:spcBef>
                <a:spcPts val="55"/>
              </a:spcBef>
            </a:pPr>
            <a:endParaRPr spc="1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890105" y="505493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1201400" y="16002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093773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xfrm>
            <a:off x="1143000" y="2255401"/>
            <a:ext cx="8077200" cy="3048912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552450" indent="-514350">
              <a:spcBef>
                <a:spcPts val="55"/>
              </a:spcBef>
              <a:buFont typeface="+mj-lt"/>
              <a:buAutoNum type="arabicPeriod"/>
            </a:pPr>
            <a:r>
              <a:rPr lang="en-US" i="1" spc="10" dirty="0"/>
              <a:t>The end users of this data analysis will be the company and the company manager </a:t>
            </a:r>
          </a:p>
          <a:p>
            <a:pPr marL="552450" indent="-514350">
              <a:spcBef>
                <a:spcPts val="55"/>
              </a:spcBef>
              <a:buFont typeface="+mj-lt"/>
              <a:buAutoNum type="arabicPeriod"/>
            </a:pPr>
            <a:r>
              <a:rPr lang="en-US" i="1" spc="10" dirty="0"/>
              <a:t>This analysis helps to find out the </a:t>
            </a:r>
            <a:r>
              <a:rPr lang="en-US" i="1" spc="10" dirty="0" smtClean="0"/>
              <a:t>count of workers in the company with number of males </a:t>
            </a:r>
            <a:r>
              <a:rPr lang="en-US" i="1" spc="10" dirty="0"/>
              <a:t>and females </a:t>
            </a:r>
            <a:r>
              <a:rPr lang="en-US" i="1" spc="10" dirty="0" smtClean="0"/>
              <a:t>accurate data.</a:t>
            </a:r>
            <a:endParaRPr lang="en-US" i="1" spc="10" dirty="0"/>
          </a:p>
          <a:p>
            <a:pPr marL="552450" indent="-514350">
              <a:spcBef>
                <a:spcPts val="55"/>
              </a:spcBef>
              <a:buFont typeface="+mj-lt"/>
              <a:buAutoNum type="arabicPeriod"/>
            </a:pPr>
            <a:r>
              <a:rPr lang="en-US" i="1" spc="10" dirty="0"/>
              <a:t>By this they can analyze the salary pattern of the company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11201400" y="52578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1658600" y="18288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1430000" y="6286500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xfrm>
            <a:off x="3352800" y="1752600"/>
            <a:ext cx="6400800" cy="4392869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66700" indent="-228600" algn="l">
              <a:lnSpc>
                <a:spcPct val="100000"/>
              </a:lnSpc>
              <a:spcBef>
                <a:spcPts val="55"/>
              </a:spcBef>
              <a:buFont typeface="+mj-lt"/>
              <a:buAutoNum type="arabicPeriod"/>
            </a:pPr>
            <a:r>
              <a:rPr lang="en-US" i="1" spc="10" dirty="0"/>
              <a:t>Conditional formatting : - missing values </a:t>
            </a:r>
          </a:p>
          <a:p>
            <a:pPr marL="266700" indent="-228600" algn="l">
              <a:lnSpc>
                <a:spcPct val="100000"/>
              </a:lnSpc>
              <a:spcBef>
                <a:spcPts val="55"/>
              </a:spcBef>
              <a:buFont typeface="+mj-lt"/>
              <a:buAutoNum type="arabicPeriod"/>
            </a:pPr>
            <a:r>
              <a:rPr lang="en-US" i="1" spc="10" dirty="0"/>
              <a:t>Filter remove </a:t>
            </a:r>
          </a:p>
          <a:p>
            <a:pPr marL="266700" indent="-228600" algn="l">
              <a:lnSpc>
                <a:spcPct val="100000"/>
              </a:lnSpc>
              <a:spcBef>
                <a:spcPts val="55"/>
              </a:spcBef>
              <a:buFont typeface="+mj-lt"/>
              <a:buAutoNum type="arabicPeriod"/>
            </a:pPr>
            <a:r>
              <a:rPr lang="en-US" i="1" spc="10" dirty="0"/>
              <a:t>Formula performance for summing up </a:t>
            </a:r>
          </a:p>
          <a:p>
            <a:pPr marL="266700" indent="-228600" algn="l">
              <a:lnSpc>
                <a:spcPct val="100000"/>
              </a:lnSpc>
              <a:spcBef>
                <a:spcPts val="55"/>
              </a:spcBef>
              <a:buFont typeface="+mj-lt"/>
              <a:buAutoNum type="arabicPeriod"/>
            </a:pPr>
            <a:r>
              <a:rPr lang="en-US" i="1" spc="10" dirty="0"/>
              <a:t>Pivot table-For easy transformation of large data</a:t>
            </a:r>
          </a:p>
          <a:p>
            <a:pPr marL="266700" indent="-228600" algn="l">
              <a:lnSpc>
                <a:spcPct val="100000"/>
              </a:lnSpc>
              <a:spcBef>
                <a:spcPts val="55"/>
              </a:spcBef>
              <a:buFont typeface="+mj-lt"/>
              <a:buAutoNum type="arabicPeriod"/>
            </a:pPr>
            <a:r>
              <a:rPr lang="en-US" i="1" spc="10" dirty="0"/>
              <a:t>Pivot summary</a:t>
            </a:r>
          </a:p>
          <a:p>
            <a:pPr marL="266700" indent="-228600" algn="l">
              <a:lnSpc>
                <a:spcPct val="100000"/>
              </a:lnSpc>
              <a:spcBef>
                <a:spcPts val="55"/>
              </a:spcBef>
              <a:buFont typeface="+mj-lt"/>
              <a:buAutoNum type="arabicPeriod"/>
            </a:pPr>
            <a:r>
              <a:rPr lang="en-US" i="1" spc="10" dirty="0"/>
              <a:t>line graph-Data visualization </a:t>
            </a:r>
          </a:p>
          <a:p>
            <a:pPr marL="38100">
              <a:lnSpc>
                <a:spcPct val="100000"/>
              </a:lnSpc>
              <a:spcBef>
                <a:spcPts val="55"/>
              </a:spcBef>
            </a:pPr>
            <a:endParaRPr spc="1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SET DESCRIPTION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676400"/>
            <a:ext cx="8946541" cy="4571999"/>
          </a:xfrm>
        </p:spPr>
        <p:txBody>
          <a:bodyPr>
            <a:normAutofit fontScale="92500" lnSpcReduction="20000"/>
          </a:bodyPr>
          <a:lstStyle/>
          <a:p>
            <a:r>
              <a:rPr lang="en-IN" sz="2800" b="1" i="1" dirty="0">
                <a:cs typeface="Arial" panose="020B0604020202020204" pitchFamily="34" charset="0"/>
              </a:rPr>
              <a:t>Employee data- </a:t>
            </a:r>
            <a:r>
              <a:rPr lang="en-IN" sz="2800" b="1" i="1" dirty="0" err="1">
                <a:cs typeface="Arial" panose="020B0604020202020204" pitchFamily="34" charset="0"/>
              </a:rPr>
              <a:t>edunet</a:t>
            </a:r>
            <a:r>
              <a:rPr lang="en-IN" sz="2800" b="1" i="1" dirty="0">
                <a:cs typeface="Arial" panose="020B0604020202020204" pitchFamily="34" charset="0"/>
              </a:rPr>
              <a:t> dashboard</a:t>
            </a:r>
            <a:br>
              <a:rPr lang="en-IN" sz="2800" b="1" i="1" dirty="0">
                <a:cs typeface="Arial" panose="020B0604020202020204" pitchFamily="34" charset="0"/>
              </a:rPr>
            </a:br>
            <a:endParaRPr lang="en-IN" sz="2800" b="1" i="1" dirty="0" smtClean="0">
              <a:cs typeface="Arial" panose="020B0604020202020204" pitchFamily="34" charset="0"/>
            </a:endParaRPr>
          </a:p>
          <a:p>
            <a:r>
              <a:rPr lang="en-IN" sz="2800" b="1" i="1" dirty="0" smtClean="0">
                <a:cs typeface="Arial" panose="020B0604020202020204" pitchFamily="34" charset="0"/>
              </a:rPr>
              <a:t>Total </a:t>
            </a:r>
            <a:r>
              <a:rPr lang="en-IN" sz="2800" b="1" i="1" dirty="0">
                <a:cs typeface="Arial" panose="020B0604020202020204" pitchFamily="34" charset="0"/>
              </a:rPr>
              <a:t>9 features from a to h</a:t>
            </a:r>
            <a:br>
              <a:rPr lang="en-IN" sz="2800" b="1" i="1" dirty="0">
                <a:cs typeface="Arial" panose="020B0604020202020204" pitchFamily="34" charset="0"/>
              </a:rPr>
            </a:br>
            <a:endParaRPr lang="en-IN" sz="2800" b="1" i="1" dirty="0" smtClean="0">
              <a:cs typeface="Arial" panose="020B0604020202020204" pitchFamily="34" charset="0"/>
            </a:endParaRPr>
          </a:p>
          <a:p>
            <a:r>
              <a:rPr lang="en-IN" sz="2800" b="1" i="1" dirty="0">
                <a:cs typeface="Arial" panose="020B0604020202020204" pitchFamily="34" charset="0"/>
              </a:rPr>
              <a:t>3</a:t>
            </a:r>
            <a:r>
              <a:rPr lang="en-IN" sz="2800" b="1" i="1" dirty="0" smtClean="0">
                <a:cs typeface="Arial" panose="020B0604020202020204" pitchFamily="34" charset="0"/>
              </a:rPr>
              <a:t> </a:t>
            </a:r>
            <a:r>
              <a:rPr lang="en-IN" sz="2800" b="1" i="1" dirty="0">
                <a:cs typeface="Arial" panose="020B0604020202020204" pitchFamily="34" charset="0"/>
              </a:rPr>
              <a:t>features were taken</a:t>
            </a:r>
            <a:br>
              <a:rPr lang="en-IN" sz="2800" b="1" i="1" dirty="0">
                <a:cs typeface="Arial" panose="020B0604020202020204" pitchFamily="34" charset="0"/>
              </a:rPr>
            </a:br>
            <a:endParaRPr lang="en-IN" sz="2800" b="1" i="1" dirty="0" smtClean="0">
              <a:cs typeface="Arial" panose="020B0604020202020204" pitchFamily="34" charset="0"/>
            </a:endParaRPr>
          </a:p>
          <a:p>
            <a:r>
              <a:rPr lang="en-IN" sz="2800" b="1" i="1" dirty="0" smtClean="0">
                <a:cs typeface="Arial" panose="020B0604020202020204" pitchFamily="34" charset="0"/>
              </a:rPr>
              <a:t>gender-male </a:t>
            </a:r>
            <a:r>
              <a:rPr lang="en-IN" sz="2800" b="1" i="1" dirty="0">
                <a:cs typeface="Arial" panose="020B0604020202020204" pitchFamily="34" charset="0"/>
              </a:rPr>
              <a:t>female</a:t>
            </a:r>
            <a:br>
              <a:rPr lang="en-IN" sz="2800" b="1" i="1" dirty="0">
                <a:cs typeface="Arial" panose="020B0604020202020204" pitchFamily="34" charset="0"/>
              </a:rPr>
            </a:br>
            <a:r>
              <a:rPr lang="en-IN" sz="2800" b="1" i="1" dirty="0">
                <a:cs typeface="Arial" panose="020B0604020202020204" pitchFamily="34" charset="0"/>
              </a:rPr>
              <a:t> </a:t>
            </a:r>
            <a:endParaRPr lang="en-IN" sz="2800" b="1" i="1" dirty="0" smtClean="0">
              <a:cs typeface="Arial" panose="020B0604020202020204" pitchFamily="34" charset="0"/>
            </a:endParaRPr>
          </a:p>
          <a:p>
            <a:r>
              <a:rPr lang="en-IN" sz="2800" b="1" i="1" dirty="0" smtClean="0">
                <a:cs typeface="Arial" panose="020B0604020202020204" pitchFamily="34" charset="0"/>
              </a:rPr>
              <a:t>Name-text</a:t>
            </a:r>
            <a:r>
              <a:rPr lang="en-IN" sz="2800" b="1" i="1" dirty="0">
                <a:cs typeface="Arial" panose="020B0604020202020204" pitchFamily="34" charset="0"/>
              </a:rPr>
              <a:t/>
            </a:r>
            <a:br>
              <a:rPr lang="en-IN" sz="2800" b="1" i="1" dirty="0">
                <a:cs typeface="Arial" panose="020B0604020202020204" pitchFamily="34" charset="0"/>
              </a:rPr>
            </a:br>
            <a:endParaRPr lang="en-IN" sz="2800" b="1" i="1" dirty="0" smtClean="0">
              <a:cs typeface="Arial" panose="020B0604020202020204" pitchFamily="34" charset="0"/>
            </a:endParaRPr>
          </a:p>
          <a:p>
            <a:r>
              <a:rPr lang="en-IN" sz="2800" b="1" i="1" dirty="0" smtClean="0">
                <a:cs typeface="Arial" panose="020B0604020202020204" pitchFamily="34" charset="0"/>
              </a:rPr>
              <a:t>work location-text</a:t>
            </a:r>
          </a:p>
        </p:txBody>
      </p:sp>
    </p:spTree>
    <p:extLst>
      <p:ext uri="{BB962C8B-B14F-4D97-AF65-F5344CB8AC3E}">
        <p14:creationId xmlns:p14="http://schemas.microsoft.com/office/powerpoint/2010/main" val="31653692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949038" y="2354703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596254" y="1905000"/>
            <a:ext cx="7596237" cy="1238159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r>
              <a:rPr lang="en-US" sz="4000" b="1" i="1" spc="10" dirty="0" smtClean="0">
                <a:latin typeface="Agency FB" panose="020B0503020202020204" pitchFamily="34" charset="0"/>
                <a:cs typeface="Trebuchet MS"/>
              </a:rPr>
              <a:t>The 3D animated visualization result makes this a absolute blinded wow factor </a:t>
            </a:r>
            <a:endParaRPr sz="4000" b="1" i="1" dirty="0">
              <a:latin typeface="Agency FB" panose="020B0503020202020204" pitchFamily="34" charset="0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218</TotalTime>
  <Words>329</Words>
  <Application>Microsoft Office PowerPoint</Application>
  <PresentationFormat>Widescreen</PresentationFormat>
  <Paragraphs>56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Agency FB</vt:lpstr>
      <vt:lpstr>Arial</vt:lpstr>
      <vt:lpstr>Calibri</vt:lpstr>
      <vt:lpstr>Century Gothic</vt:lpstr>
      <vt:lpstr>Roboto</vt:lpstr>
      <vt:lpstr>Times New Roman</vt:lpstr>
      <vt:lpstr>Trebuchet MS</vt:lpstr>
      <vt:lpstr>Wingdings 3</vt:lpstr>
      <vt:lpstr>Ion</vt:lpstr>
      <vt:lpstr>Employee Data Analysis using Excel  </vt:lpstr>
      <vt:lpstr>Employee Count Analysis using Excel </vt:lpstr>
      <vt:lpstr>AGENDA</vt:lpstr>
      <vt:lpstr>PROBLEM STATEMENT</vt:lpstr>
      <vt:lpstr>PROJECT OVERVIEW</vt:lpstr>
      <vt:lpstr>WHO ARE THE END USERS?</vt:lpstr>
      <vt:lpstr>OUR SOLUTION AND ITS VALUE PROPOSITION</vt:lpstr>
      <vt:lpstr>DATA SET DESCRIPTION 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DELL</cp:lastModifiedBy>
  <cp:revision>18</cp:revision>
  <dcterms:created xsi:type="dcterms:W3CDTF">2024-03-29T15:07:22Z</dcterms:created>
  <dcterms:modified xsi:type="dcterms:W3CDTF">2024-09-03T17:24:21Z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