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8" r:id="rId3"/>
    <p:sldId id="260" r:id="rId4"/>
    <p:sldId id="257" r:id="rId5"/>
    <p:sldId id="258" r:id="rId6"/>
    <p:sldId id="259" r:id="rId7"/>
    <p:sldId id="261" r:id="rId8"/>
    <p:sldId id="262" r:id="rId9"/>
    <p:sldId id="263" r:id="rId10"/>
    <p:sldId id="264" r:id="rId11"/>
    <p:sldId id="269" r:id="rId12"/>
    <p:sldId id="267"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63" autoAdjust="0"/>
    <p:restoredTop sz="76458"/>
  </p:normalViewPr>
  <p:slideViewPr>
    <p:cSldViewPr snapToGrid="0">
      <p:cViewPr varScale="1">
        <p:scale>
          <a:sx n="121" d="100"/>
          <a:sy n="121" d="100"/>
        </p:scale>
        <p:origin x="992"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6AEE3-7A25-4FEC-A02B-1758E637B0A6}" type="datetimeFigureOut">
              <a:rPr lang="en-US" smtClean="0"/>
              <a:t>5/1/24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CDD98-C9AE-4A00-8D17-806E551F51F4}" type="slidenum">
              <a:rPr lang="en-US" smtClean="0"/>
              <a:t>‹#›</a:t>
            </a:fld>
            <a:endParaRPr lang="en-US"/>
          </a:p>
        </p:txBody>
      </p:sp>
    </p:spTree>
    <p:extLst>
      <p:ext uri="{BB962C8B-B14F-4D97-AF65-F5344CB8AC3E}">
        <p14:creationId xmlns:p14="http://schemas.microsoft.com/office/powerpoint/2010/main" val="243664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CDD98-C9AE-4A00-8D17-806E551F51F4}" type="slidenum">
              <a:rPr lang="en-US" smtClean="0"/>
              <a:t>1</a:t>
            </a:fld>
            <a:endParaRPr lang="en-US"/>
          </a:p>
        </p:txBody>
      </p:sp>
    </p:spTree>
    <p:extLst>
      <p:ext uri="{BB962C8B-B14F-4D97-AF65-F5344CB8AC3E}">
        <p14:creationId xmlns:p14="http://schemas.microsoft.com/office/powerpoint/2010/main" val="2419222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CDD98-C9AE-4A00-8D17-806E551F51F4}" type="slidenum">
              <a:rPr lang="en-US" smtClean="0"/>
              <a:t>10</a:t>
            </a:fld>
            <a:endParaRPr lang="en-US"/>
          </a:p>
        </p:txBody>
      </p:sp>
    </p:spTree>
    <p:extLst>
      <p:ext uri="{BB962C8B-B14F-4D97-AF65-F5344CB8AC3E}">
        <p14:creationId xmlns:p14="http://schemas.microsoft.com/office/powerpoint/2010/main" val="2850306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CDD98-C9AE-4A00-8D17-806E551F51F4}" type="slidenum">
              <a:rPr lang="en-US" smtClean="0"/>
              <a:t>11</a:t>
            </a:fld>
            <a:endParaRPr lang="en-US"/>
          </a:p>
        </p:txBody>
      </p:sp>
    </p:spTree>
    <p:extLst>
      <p:ext uri="{BB962C8B-B14F-4D97-AF65-F5344CB8AC3E}">
        <p14:creationId xmlns:p14="http://schemas.microsoft.com/office/powerpoint/2010/main" val="2066260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CDD98-C9AE-4A00-8D17-806E551F51F4}" type="slidenum">
              <a:rPr lang="en-US" smtClean="0"/>
              <a:t>12</a:t>
            </a:fld>
            <a:endParaRPr lang="en-US"/>
          </a:p>
        </p:txBody>
      </p:sp>
    </p:spTree>
    <p:extLst>
      <p:ext uri="{BB962C8B-B14F-4D97-AF65-F5344CB8AC3E}">
        <p14:creationId xmlns:p14="http://schemas.microsoft.com/office/powerpoint/2010/main" val="57303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CDD98-C9AE-4A00-8D17-806E551F51F4}" type="slidenum">
              <a:rPr lang="en-US" smtClean="0"/>
              <a:t>13</a:t>
            </a:fld>
            <a:endParaRPr lang="en-US"/>
          </a:p>
        </p:txBody>
      </p:sp>
    </p:spTree>
    <p:extLst>
      <p:ext uri="{BB962C8B-B14F-4D97-AF65-F5344CB8AC3E}">
        <p14:creationId xmlns:p14="http://schemas.microsoft.com/office/powerpoint/2010/main" val="1400798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CDD98-C9AE-4A00-8D17-806E551F51F4}" type="slidenum">
              <a:rPr lang="en-US" smtClean="0"/>
              <a:t>14</a:t>
            </a:fld>
            <a:endParaRPr lang="en-US"/>
          </a:p>
        </p:txBody>
      </p:sp>
    </p:spTree>
    <p:extLst>
      <p:ext uri="{BB962C8B-B14F-4D97-AF65-F5344CB8AC3E}">
        <p14:creationId xmlns:p14="http://schemas.microsoft.com/office/powerpoint/2010/main" val="1552142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CDD98-C9AE-4A00-8D17-806E551F51F4}" type="slidenum">
              <a:rPr lang="en-US" smtClean="0"/>
              <a:t>2</a:t>
            </a:fld>
            <a:endParaRPr lang="en-US"/>
          </a:p>
        </p:txBody>
      </p:sp>
    </p:spTree>
    <p:extLst>
      <p:ext uri="{BB962C8B-B14F-4D97-AF65-F5344CB8AC3E}">
        <p14:creationId xmlns:p14="http://schemas.microsoft.com/office/powerpoint/2010/main" val="63543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CDD98-C9AE-4A00-8D17-806E551F51F4}" type="slidenum">
              <a:rPr lang="en-US" smtClean="0"/>
              <a:t>3</a:t>
            </a:fld>
            <a:endParaRPr lang="en-US"/>
          </a:p>
        </p:txBody>
      </p:sp>
    </p:spTree>
    <p:extLst>
      <p:ext uri="{BB962C8B-B14F-4D97-AF65-F5344CB8AC3E}">
        <p14:creationId xmlns:p14="http://schemas.microsoft.com/office/powerpoint/2010/main" val="766695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CDD98-C9AE-4A00-8D17-806E551F51F4}" type="slidenum">
              <a:rPr lang="en-US" smtClean="0"/>
              <a:t>4</a:t>
            </a:fld>
            <a:endParaRPr lang="en-US"/>
          </a:p>
        </p:txBody>
      </p:sp>
    </p:spTree>
    <p:extLst>
      <p:ext uri="{BB962C8B-B14F-4D97-AF65-F5344CB8AC3E}">
        <p14:creationId xmlns:p14="http://schemas.microsoft.com/office/powerpoint/2010/main" val="4000646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latin typeface="Times New Roman" panose="02020603050405020304" pitchFamily="18" charset="0"/>
                <a:cs typeface="Times New Roman" panose="02020603050405020304" pitchFamily="18" charset="0"/>
              </a:rPr>
              <a:t>Data Collection and Preprocessing (Logging): Gather information on how users change the speed of their screen readers while reading different types of content.</a:t>
            </a:r>
          </a:p>
          <a:p>
            <a:pPr algn="just"/>
            <a:r>
              <a:rPr lang="en-US" sz="1200" dirty="0">
                <a:latin typeface="Times New Roman" panose="02020603050405020304" pitchFamily="18" charset="0"/>
                <a:cs typeface="Times New Roman" panose="02020603050405020304" pitchFamily="18" charset="0"/>
              </a:rPr>
              <a:t>Model Development: Use the collected data to build a model. This involves two main tasks:</a:t>
            </a:r>
          </a:p>
          <a:p>
            <a:pPr algn="just"/>
            <a:r>
              <a:rPr lang="en-US" sz="1200" dirty="0">
                <a:latin typeface="Times New Roman" panose="02020603050405020304" pitchFamily="18" charset="0"/>
                <a:cs typeface="Times New Roman" panose="02020603050405020304" pitchFamily="18" charset="0"/>
              </a:rPr>
              <a:t>Model Training: Teach the model to understand user preferences and predict the best reading speeds.</a:t>
            </a:r>
          </a:p>
          <a:p>
            <a:pPr algn="just"/>
            <a:r>
              <a:rPr lang="en-US" sz="1200" dirty="0">
                <a:latin typeface="Times New Roman" panose="02020603050405020304" pitchFamily="18" charset="0"/>
                <a:cs typeface="Times New Roman" panose="02020603050405020304" pitchFamily="18" charset="0"/>
              </a:rPr>
              <a:t>Content Categorization: Organize content into categories like news or technical material to help the model make better speed adjustments.</a:t>
            </a:r>
          </a:p>
          <a:p>
            <a:pPr algn="just"/>
            <a:r>
              <a:rPr lang="en-US" sz="1200" dirty="0">
                <a:latin typeface="Times New Roman" panose="02020603050405020304" pitchFamily="18" charset="0"/>
                <a:cs typeface="Times New Roman" panose="02020603050405020304" pitchFamily="18" charset="0"/>
              </a:rPr>
              <a:t>Integration and Real-Time Adjustment: Incorporate the trained model into the screen reader software so it can automatically adjust the reading speed based on the content and   preferences in real-time.</a:t>
            </a:r>
          </a:p>
          <a:p>
            <a:pPr algn="just"/>
            <a:r>
              <a:rPr lang="en-US" sz="1200" dirty="0">
                <a:latin typeface="Times New Roman" panose="02020603050405020304" pitchFamily="18" charset="0"/>
                <a:cs typeface="Times New Roman" panose="02020603050405020304" pitchFamily="18" charset="0"/>
              </a:rPr>
              <a:t>Testing and Evaluation: Check how well the system works by testing it with users and evaluating their satisfaction and the accuracy of the speed adjustments.</a:t>
            </a:r>
          </a:p>
          <a:p>
            <a:pPr marL="0" indent="0" algn="just">
              <a:buNone/>
            </a:pPr>
            <a:endParaRPr lang="en-US" sz="1200" dirty="0">
              <a:latin typeface="Times New Roman" panose="02020603050405020304" pitchFamily="18" charset="0"/>
              <a:cs typeface="Times New Roman" panose="02020603050405020304" pitchFamily="18" charset="0"/>
            </a:endParaRPr>
          </a:p>
          <a:p>
            <a:pPr marL="0" indent="0" algn="just">
              <a:buNone/>
            </a:pPr>
            <a:endParaRPr lang="en-US" sz="1200" dirty="0">
              <a:latin typeface="Times New Roman" panose="02020603050405020304" pitchFamily="18" charset="0"/>
              <a:cs typeface="Times New Roman" panose="02020603050405020304" pitchFamily="18" charset="0"/>
            </a:endParaRPr>
          </a:p>
          <a:p>
            <a:pPr marL="0" indent="0" algn="just">
              <a:buNone/>
            </a:pPr>
            <a:endParaRPr lang="en-US" sz="1200" dirty="0">
              <a:latin typeface="Times New Roman" panose="02020603050405020304" pitchFamily="18" charset="0"/>
              <a:cs typeface="Times New Roman" panose="02020603050405020304" pitchFamily="18" charset="0"/>
            </a:endParaRPr>
          </a:p>
          <a:p>
            <a:pPr marL="0" indent="0" algn="just">
              <a:buNone/>
            </a:pPr>
            <a:endParaRPr lang="en-US" sz="1200" dirty="0">
              <a:latin typeface="Times New Roman" panose="02020603050405020304" pitchFamily="18" charset="0"/>
              <a:cs typeface="Times New Roman" panose="02020603050405020304" pitchFamily="18" charset="0"/>
            </a:endParaRPr>
          </a:p>
          <a:p>
            <a:pPr marL="0" indent="0" algn="just">
              <a:buNone/>
            </a:pP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93CDD98-C9AE-4A00-8D17-806E551F51F4}" type="slidenum">
              <a:rPr lang="en-US" smtClean="0"/>
              <a:t>5</a:t>
            </a:fld>
            <a:endParaRPr lang="en-US"/>
          </a:p>
        </p:txBody>
      </p:sp>
    </p:spTree>
    <p:extLst>
      <p:ext uri="{BB962C8B-B14F-4D97-AF65-F5344CB8AC3E}">
        <p14:creationId xmlns:p14="http://schemas.microsoft.com/office/powerpoint/2010/main" val="229988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dirty="0">
              <a:ln>
                <a:noFill/>
              </a:ln>
              <a:solidFill>
                <a:schemeClr val="tx2"/>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2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Step 1</a:t>
            </a:r>
            <a:r>
              <a:rPr kumimoji="0" lang="en-US" altLang="en-US" sz="12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Download </a:t>
            </a:r>
            <a:r>
              <a:rPr lang="en-US" altLang="en-US" sz="1200" b="1" dirty="0" err="1">
                <a:solidFill>
                  <a:schemeClr val="tx2"/>
                </a:solidFill>
                <a:latin typeface="Times New Roman" panose="02020603050405020304" pitchFamily="18" charset="0"/>
                <a:cs typeface="Times New Roman" panose="02020603050405020304" pitchFamily="18" charset="0"/>
              </a:rPr>
              <a:t>Logger.py</a:t>
            </a:r>
            <a:r>
              <a:rPr kumimoji="0" lang="en-US" altLang="en-US" sz="12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from GitHub.</a:t>
            </a:r>
          </a:p>
          <a:p>
            <a:pPr marL="0" marR="0" lvl="0" indent="0" defTabSz="914400" rtl="0" eaLnBrk="0" fontAlgn="base" latinLnBrk="0" hangingPunct="0">
              <a:spcBef>
                <a:spcPct val="0"/>
              </a:spcBef>
              <a:spcAft>
                <a:spcPts val="600"/>
              </a:spcAft>
              <a:buClrTx/>
              <a:buSzTx/>
              <a:buFontTx/>
              <a:buChar char="•"/>
              <a:tabLst/>
            </a:pPr>
            <a:r>
              <a:rPr kumimoji="0" lang="en-US" altLang="en-US" sz="12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Step 2</a:t>
            </a:r>
            <a:r>
              <a:rPr kumimoji="0" lang="en-US" altLang="en-US" sz="12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In NVDA, go to preferences → settings → advanced, enable custom code loading, and open developer scratchpad directory.</a:t>
            </a:r>
          </a:p>
          <a:p>
            <a:pPr marL="0" marR="0" lvl="0" indent="0" defTabSz="914400" rtl="0" eaLnBrk="0" fontAlgn="base" latinLnBrk="0" hangingPunct="0">
              <a:spcBef>
                <a:spcPct val="0"/>
              </a:spcBef>
              <a:spcAft>
                <a:spcPts val="600"/>
              </a:spcAft>
              <a:buClrTx/>
              <a:buSzTx/>
              <a:buFontTx/>
              <a:buChar char="•"/>
              <a:tabLst/>
            </a:pPr>
            <a:r>
              <a:rPr kumimoji="0" lang="en-US" altLang="en-US" sz="12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Step 3</a:t>
            </a:r>
            <a:r>
              <a:rPr kumimoji="0" lang="en-US" altLang="en-US" sz="12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Upload the logger file in global plugins.</a:t>
            </a:r>
          </a:p>
          <a:p>
            <a:pPr marL="0" marR="0" lvl="0" indent="0" defTabSz="914400" rtl="0" eaLnBrk="0" fontAlgn="base" latinLnBrk="0" hangingPunct="0">
              <a:spcBef>
                <a:spcPct val="0"/>
              </a:spcBef>
              <a:spcAft>
                <a:spcPts val="600"/>
              </a:spcAft>
              <a:buClrTx/>
              <a:buSzTx/>
              <a:buFontTx/>
              <a:buChar char="•"/>
              <a:tabLst/>
            </a:pPr>
            <a:r>
              <a:rPr kumimoji="0" lang="en-US" altLang="en-US" sz="12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Step 4</a:t>
            </a:r>
            <a:r>
              <a:rPr kumimoji="0" lang="en-US" altLang="en-US" sz="12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Select tools → Reload plugins.</a:t>
            </a:r>
          </a:p>
          <a:p>
            <a:pPr marL="0" marR="0" lvl="0" indent="0" defTabSz="914400" rtl="0" eaLnBrk="0" fontAlgn="base" latinLnBrk="0" hangingPunct="0">
              <a:spcBef>
                <a:spcPct val="0"/>
              </a:spcBef>
              <a:spcAft>
                <a:spcPts val="600"/>
              </a:spcAft>
              <a:buClrTx/>
              <a:buSzTx/>
              <a:buFontTx/>
              <a:buChar char="•"/>
              <a:tabLst/>
            </a:pPr>
            <a:r>
              <a:rPr kumimoji="0" lang="en-US" altLang="en-US" sz="12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Step 5</a:t>
            </a:r>
            <a:r>
              <a:rPr kumimoji="0" lang="en-US" altLang="en-US" sz="12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To view logs, select tools → view log.</a:t>
            </a:r>
          </a:p>
          <a:p>
            <a:pPr marL="0" marR="0" lvl="0" indent="0"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dirty="0">
              <a:ln>
                <a:noFill/>
              </a:ln>
              <a:solidFill>
                <a:schemeClr val="tx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A93CDD98-C9AE-4A00-8D17-806E551F51F4}" type="slidenum">
              <a:rPr lang="en-US" smtClean="0"/>
              <a:t>6</a:t>
            </a:fld>
            <a:endParaRPr lang="en-US"/>
          </a:p>
        </p:txBody>
      </p:sp>
    </p:spTree>
    <p:extLst>
      <p:ext uri="{BB962C8B-B14F-4D97-AF65-F5344CB8AC3E}">
        <p14:creationId xmlns:p14="http://schemas.microsoft.com/office/powerpoint/2010/main" val="884939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CDD98-C9AE-4A00-8D17-806E551F51F4}" type="slidenum">
              <a:rPr lang="en-US" smtClean="0"/>
              <a:t>7</a:t>
            </a:fld>
            <a:endParaRPr lang="en-US"/>
          </a:p>
        </p:txBody>
      </p:sp>
    </p:spTree>
    <p:extLst>
      <p:ext uri="{BB962C8B-B14F-4D97-AF65-F5344CB8AC3E}">
        <p14:creationId xmlns:p14="http://schemas.microsoft.com/office/powerpoint/2010/main" val="4161943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effectLst/>
                <a:latin typeface="Söhne"/>
              </a:rPr>
              <a:t>Significance of the </a:t>
            </a:r>
            <a:r>
              <a:rPr lang="en-IN" b="0" i="0" dirty="0" err="1">
                <a:effectLst/>
                <a:latin typeface="Söhne"/>
              </a:rPr>
              <a:t>RandomForestRegression</a:t>
            </a:r>
            <a:r>
              <a:rPr lang="en-IN" b="0" i="0" dirty="0">
                <a:effectLst/>
                <a:latin typeface="Söhne"/>
              </a:rPr>
              <a:t> Model:</a:t>
            </a:r>
          </a:p>
          <a:p>
            <a:pPr algn="l"/>
            <a:r>
              <a:rPr lang="en-IN" b="0" i="0" dirty="0">
                <a:effectLst/>
                <a:latin typeface="Söhne"/>
              </a:rPr>
              <a:t>The </a:t>
            </a:r>
            <a:r>
              <a:rPr lang="en-IN" b="0" i="0" dirty="0" err="1">
                <a:effectLst/>
                <a:latin typeface="Söhne"/>
              </a:rPr>
              <a:t>RandomForestRegression</a:t>
            </a:r>
            <a:r>
              <a:rPr lang="en-IN" b="0" i="0" dirty="0">
                <a:effectLst/>
                <a:latin typeface="Söhne"/>
              </a:rPr>
              <a:t> model plays a crucial role in this project by leveraging the power of ensemble learning to increase the accuracy and reliability of predictions regarding optimal reading speeds. Its use of multiple decision trees helps mitigate overfitting, a common problem in predictive </a:t>
            </a:r>
            <a:r>
              <a:rPr lang="en-IN" b="0" i="0" dirty="0" err="1">
                <a:effectLst/>
                <a:latin typeface="Söhne"/>
              </a:rPr>
              <a:t>modeling</a:t>
            </a:r>
            <a:r>
              <a:rPr lang="en-IN" b="0" i="0" dirty="0">
                <a:effectLst/>
                <a:latin typeface="Söhne"/>
              </a:rPr>
              <a:t>, ensuring that the predictions are not only precise but also generalizable across different types of unseen data. By accurately predicting speed multipliers for various content types, the model allows for dynamic adjustment of reading speeds in screen readers, significantly enhancing the reading experience for individuals with visual impairments. This adaptive capability makes digital content more accessible and navigable, promoting greater independence and user satisfaction.</a:t>
            </a:r>
          </a:p>
          <a:p>
            <a:pPr algn="l"/>
            <a:r>
              <a:rPr lang="en-IN" b="0" i="0" dirty="0">
                <a:effectLst/>
                <a:latin typeface="Söhne"/>
              </a:rPr>
              <a:t>Significance of </a:t>
            </a:r>
            <a:r>
              <a:rPr lang="en-IN" b="0" i="0" dirty="0" err="1">
                <a:effectLst/>
                <a:latin typeface="Söhne"/>
              </a:rPr>
              <a:t>OneHot</a:t>
            </a:r>
            <a:r>
              <a:rPr lang="en-IN" b="0" i="0" dirty="0">
                <a:effectLst/>
                <a:latin typeface="Söhne"/>
              </a:rPr>
              <a:t> Encoding:</a:t>
            </a:r>
          </a:p>
          <a:p>
            <a:pPr algn="l"/>
            <a:r>
              <a:rPr lang="en-IN" b="0" i="0" dirty="0" err="1">
                <a:effectLst/>
                <a:latin typeface="Söhne"/>
              </a:rPr>
              <a:t>OneHot</a:t>
            </a:r>
            <a:r>
              <a:rPr lang="en-IN" b="0" i="0" dirty="0">
                <a:effectLst/>
                <a:latin typeface="Söhne"/>
              </a:rPr>
              <a:t> Encoding is essential for converting categorical data into a numerical format that can be effectively used by the </a:t>
            </a:r>
            <a:r>
              <a:rPr lang="en-IN" b="0" i="0" dirty="0" err="1">
                <a:effectLst/>
                <a:latin typeface="Söhne"/>
              </a:rPr>
              <a:t>RandomForestRegressor</a:t>
            </a:r>
            <a:r>
              <a:rPr lang="en-IN" b="0" i="0" dirty="0">
                <a:effectLst/>
                <a:latin typeface="Söhne"/>
              </a:rPr>
              <a:t> model. This transformation is crucial because machine learning algorithms process numerical input better and cannot directly handle categorical data. By using </a:t>
            </a:r>
            <a:r>
              <a:rPr lang="en-IN" b="0" i="0" dirty="0" err="1">
                <a:effectLst/>
                <a:latin typeface="Söhne"/>
              </a:rPr>
              <a:t>OneHot</a:t>
            </a:r>
            <a:r>
              <a:rPr lang="en-IN" b="0" i="0" dirty="0">
                <a:effectLst/>
                <a:latin typeface="Söhne"/>
              </a:rPr>
              <a:t> Encoding on the '</a:t>
            </a:r>
            <a:r>
              <a:rPr lang="en-IN" b="0" i="0" dirty="0" err="1">
                <a:effectLst/>
                <a:latin typeface="Söhne"/>
              </a:rPr>
              <a:t>content_type</a:t>
            </a:r>
            <a:r>
              <a:rPr lang="en-IN" b="0" i="0" dirty="0">
                <a:effectLst/>
                <a:latin typeface="Söhne"/>
              </a:rPr>
              <a:t>' variable, each category (such as journals, movies, etc.) is represented as a unique vector within a larger matrix, which distinctly identifies the presence or absence of each category with binary data. This encoding not only simplifies the processing of categorical data but also enhances the model’s ability to discern and learn the different impacts of various content types on reading speed preferences. This, in turn, enables the tailored adjustment of reading speeds, directly contributing to the system’s adaptability and accuracy.</a:t>
            </a:r>
          </a:p>
          <a:p>
            <a:pPr algn="l"/>
            <a:br>
              <a:rPr lang="en-IN" b="0" i="0" dirty="0">
                <a:effectLst/>
                <a:latin typeface="Söhne"/>
              </a:rPr>
            </a:br>
            <a:endParaRPr lang="en-IN" b="0" i="0" dirty="0">
              <a:effectLst/>
              <a:latin typeface="Söhne"/>
            </a:endParaRPr>
          </a:p>
          <a:p>
            <a:endParaRPr lang="en-US" dirty="0"/>
          </a:p>
        </p:txBody>
      </p:sp>
      <p:sp>
        <p:nvSpPr>
          <p:cNvPr id="4" name="Slide Number Placeholder 3"/>
          <p:cNvSpPr>
            <a:spLocks noGrp="1"/>
          </p:cNvSpPr>
          <p:nvPr>
            <p:ph type="sldNum" sz="quarter" idx="5"/>
          </p:nvPr>
        </p:nvSpPr>
        <p:spPr/>
        <p:txBody>
          <a:bodyPr/>
          <a:lstStyle/>
          <a:p>
            <a:fld id="{A93CDD98-C9AE-4A00-8D17-806E551F51F4}" type="slidenum">
              <a:rPr lang="en-US" smtClean="0"/>
              <a:t>8</a:t>
            </a:fld>
            <a:endParaRPr lang="en-US"/>
          </a:p>
        </p:txBody>
      </p:sp>
    </p:spTree>
    <p:extLst>
      <p:ext uri="{BB962C8B-B14F-4D97-AF65-F5344CB8AC3E}">
        <p14:creationId xmlns:p14="http://schemas.microsoft.com/office/powerpoint/2010/main" val="1547377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CDD98-C9AE-4A00-8D17-806E551F51F4}" type="slidenum">
              <a:rPr lang="en-US" smtClean="0"/>
              <a:t>9</a:t>
            </a:fld>
            <a:endParaRPr lang="en-US"/>
          </a:p>
        </p:txBody>
      </p:sp>
    </p:spTree>
    <p:extLst>
      <p:ext uri="{BB962C8B-B14F-4D97-AF65-F5344CB8AC3E}">
        <p14:creationId xmlns:p14="http://schemas.microsoft.com/office/powerpoint/2010/main" val="1593502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E599-B0BC-AF79-8472-6619E2340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E9EC6B-9A63-434F-5FC5-1EA2F3DA9A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B52F90-A867-8A38-4DE4-32DCC55F45EC}"/>
              </a:ext>
            </a:extLst>
          </p:cNvPr>
          <p:cNvSpPr>
            <a:spLocks noGrp="1"/>
          </p:cNvSpPr>
          <p:nvPr>
            <p:ph type="dt" sz="half" idx="10"/>
          </p:nvPr>
        </p:nvSpPr>
        <p:spPr/>
        <p:txBody>
          <a:bodyPr/>
          <a:lstStyle/>
          <a:p>
            <a:fld id="{2657F28B-C769-4DA9-A443-9B34155E9193}" type="datetimeFigureOut">
              <a:rPr lang="en-US" smtClean="0"/>
              <a:t>5/1/24</a:t>
            </a:fld>
            <a:endParaRPr lang="en-US"/>
          </a:p>
        </p:txBody>
      </p:sp>
      <p:sp>
        <p:nvSpPr>
          <p:cNvPr id="5" name="Footer Placeholder 4">
            <a:extLst>
              <a:ext uri="{FF2B5EF4-FFF2-40B4-BE49-F238E27FC236}">
                <a16:creationId xmlns:a16="http://schemas.microsoft.com/office/drawing/2014/main" id="{7D1C5ABE-2D93-BF1C-E2C5-56D7977F5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265A2-A023-B921-A4A6-6414C261F088}"/>
              </a:ext>
            </a:extLst>
          </p:cNvPr>
          <p:cNvSpPr>
            <a:spLocks noGrp="1"/>
          </p:cNvSpPr>
          <p:nvPr>
            <p:ph type="sldNum" sz="quarter" idx="12"/>
          </p:nvPr>
        </p:nvSpPr>
        <p:spPr/>
        <p:txBody>
          <a:bodyPr/>
          <a:lstStyle/>
          <a:p>
            <a:fld id="{18E9C024-E2C2-4F2F-ADBD-6C1A2667B5B8}" type="slidenum">
              <a:rPr lang="en-US" smtClean="0"/>
              <a:t>‹#›</a:t>
            </a:fld>
            <a:endParaRPr lang="en-US"/>
          </a:p>
        </p:txBody>
      </p:sp>
    </p:spTree>
    <p:extLst>
      <p:ext uri="{BB962C8B-B14F-4D97-AF65-F5344CB8AC3E}">
        <p14:creationId xmlns:p14="http://schemas.microsoft.com/office/powerpoint/2010/main" val="3029986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DA2E-D19A-B6ED-F200-B1BA8D8055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A92BC4-AD29-82CE-A170-C05AE95032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03E4B-10C2-2BC5-3345-051CAA452AE9}"/>
              </a:ext>
            </a:extLst>
          </p:cNvPr>
          <p:cNvSpPr>
            <a:spLocks noGrp="1"/>
          </p:cNvSpPr>
          <p:nvPr>
            <p:ph type="dt" sz="half" idx="10"/>
          </p:nvPr>
        </p:nvSpPr>
        <p:spPr/>
        <p:txBody>
          <a:bodyPr/>
          <a:lstStyle/>
          <a:p>
            <a:fld id="{2657F28B-C769-4DA9-A443-9B34155E9193}" type="datetimeFigureOut">
              <a:rPr lang="en-US" smtClean="0"/>
              <a:t>5/1/24</a:t>
            </a:fld>
            <a:endParaRPr lang="en-US"/>
          </a:p>
        </p:txBody>
      </p:sp>
      <p:sp>
        <p:nvSpPr>
          <p:cNvPr id="5" name="Footer Placeholder 4">
            <a:extLst>
              <a:ext uri="{FF2B5EF4-FFF2-40B4-BE49-F238E27FC236}">
                <a16:creationId xmlns:a16="http://schemas.microsoft.com/office/drawing/2014/main" id="{DF66AEE4-7D63-1AED-26C5-713DAEEDD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1A0A2-AE99-BF68-13B8-44AA8E9130B7}"/>
              </a:ext>
            </a:extLst>
          </p:cNvPr>
          <p:cNvSpPr>
            <a:spLocks noGrp="1"/>
          </p:cNvSpPr>
          <p:nvPr>
            <p:ph type="sldNum" sz="quarter" idx="12"/>
          </p:nvPr>
        </p:nvSpPr>
        <p:spPr/>
        <p:txBody>
          <a:bodyPr/>
          <a:lstStyle/>
          <a:p>
            <a:fld id="{18E9C024-E2C2-4F2F-ADBD-6C1A2667B5B8}" type="slidenum">
              <a:rPr lang="en-US" smtClean="0"/>
              <a:t>‹#›</a:t>
            </a:fld>
            <a:endParaRPr lang="en-US"/>
          </a:p>
        </p:txBody>
      </p:sp>
    </p:spTree>
    <p:extLst>
      <p:ext uri="{BB962C8B-B14F-4D97-AF65-F5344CB8AC3E}">
        <p14:creationId xmlns:p14="http://schemas.microsoft.com/office/powerpoint/2010/main" val="733434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B7802E-EDDF-EBE2-C8AF-C346CCAC0E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4D9BA-F662-C609-5710-3D96402704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87F8A-AA8D-E455-7F50-1974B3450C58}"/>
              </a:ext>
            </a:extLst>
          </p:cNvPr>
          <p:cNvSpPr>
            <a:spLocks noGrp="1"/>
          </p:cNvSpPr>
          <p:nvPr>
            <p:ph type="dt" sz="half" idx="10"/>
          </p:nvPr>
        </p:nvSpPr>
        <p:spPr/>
        <p:txBody>
          <a:bodyPr/>
          <a:lstStyle/>
          <a:p>
            <a:fld id="{2657F28B-C769-4DA9-A443-9B34155E9193}" type="datetimeFigureOut">
              <a:rPr lang="en-US" smtClean="0"/>
              <a:t>5/1/24</a:t>
            </a:fld>
            <a:endParaRPr lang="en-US"/>
          </a:p>
        </p:txBody>
      </p:sp>
      <p:sp>
        <p:nvSpPr>
          <p:cNvPr id="5" name="Footer Placeholder 4">
            <a:extLst>
              <a:ext uri="{FF2B5EF4-FFF2-40B4-BE49-F238E27FC236}">
                <a16:creationId xmlns:a16="http://schemas.microsoft.com/office/drawing/2014/main" id="{9D0E5A9E-D9B5-D1DB-CFEF-48116C635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14B4C-6C0B-DA42-8613-2D1900B0B0D0}"/>
              </a:ext>
            </a:extLst>
          </p:cNvPr>
          <p:cNvSpPr>
            <a:spLocks noGrp="1"/>
          </p:cNvSpPr>
          <p:nvPr>
            <p:ph type="sldNum" sz="quarter" idx="12"/>
          </p:nvPr>
        </p:nvSpPr>
        <p:spPr/>
        <p:txBody>
          <a:bodyPr/>
          <a:lstStyle/>
          <a:p>
            <a:fld id="{18E9C024-E2C2-4F2F-ADBD-6C1A2667B5B8}" type="slidenum">
              <a:rPr lang="en-US" smtClean="0"/>
              <a:t>‹#›</a:t>
            </a:fld>
            <a:endParaRPr lang="en-US"/>
          </a:p>
        </p:txBody>
      </p:sp>
    </p:spTree>
    <p:extLst>
      <p:ext uri="{BB962C8B-B14F-4D97-AF65-F5344CB8AC3E}">
        <p14:creationId xmlns:p14="http://schemas.microsoft.com/office/powerpoint/2010/main" val="3373291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8C95-C374-95E5-3DAA-E56610D9F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DCA0EC-100C-0269-C88B-4C2DE69F09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F4E958-4EB0-3F05-00D8-BE6C8A5A2FC8}"/>
              </a:ext>
            </a:extLst>
          </p:cNvPr>
          <p:cNvSpPr>
            <a:spLocks noGrp="1"/>
          </p:cNvSpPr>
          <p:nvPr>
            <p:ph type="dt" sz="half" idx="10"/>
          </p:nvPr>
        </p:nvSpPr>
        <p:spPr/>
        <p:txBody>
          <a:bodyPr/>
          <a:lstStyle/>
          <a:p>
            <a:fld id="{2657F28B-C769-4DA9-A443-9B34155E9193}" type="datetimeFigureOut">
              <a:rPr lang="en-US" smtClean="0"/>
              <a:t>5/1/24</a:t>
            </a:fld>
            <a:endParaRPr lang="en-US"/>
          </a:p>
        </p:txBody>
      </p:sp>
      <p:sp>
        <p:nvSpPr>
          <p:cNvPr id="5" name="Footer Placeholder 4">
            <a:extLst>
              <a:ext uri="{FF2B5EF4-FFF2-40B4-BE49-F238E27FC236}">
                <a16:creationId xmlns:a16="http://schemas.microsoft.com/office/drawing/2014/main" id="{BC36AF3B-8EC8-2469-8809-3797DA0C8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FB81E1-E4AC-B91B-80BD-D9A2E53CF3E6}"/>
              </a:ext>
            </a:extLst>
          </p:cNvPr>
          <p:cNvSpPr>
            <a:spLocks noGrp="1"/>
          </p:cNvSpPr>
          <p:nvPr>
            <p:ph type="sldNum" sz="quarter" idx="12"/>
          </p:nvPr>
        </p:nvSpPr>
        <p:spPr/>
        <p:txBody>
          <a:bodyPr/>
          <a:lstStyle/>
          <a:p>
            <a:fld id="{18E9C024-E2C2-4F2F-ADBD-6C1A2667B5B8}" type="slidenum">
              <a:rPr lang="en-US" smtClean="0"/>
              <a:t>‹#›</a:t>
            </a:fld>
            <a:endParaRPr lang="en-US"/>
          </a:p>
        </p:txBody>
      </p:sp>
    </p:spTree>
    <p:extLst>
      <p:ext uri="{BB962C8B-B14F-4D97-AF65-F5344CB8AC3E}">
        <p14:creationId xmlns:p14="http://schemas.microsoft.com/office/powerpoint/2010/main" val="227094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45AB-51A3-4C85-4D19-04E3F6C5C5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0070D8-0B18-85BF-88D3-C472489073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1A1C1-40F7-E717-AEC6-35D587177B10}"/>
              </a:ext>
            </a:extLst>
          </p:cNvPr>
          <p:cNvSpPr>
            <a:spLocks noGrp="1"/>
          </p:cNvSpPr>
          <p:nvPr>
            <p:ph type="dt" sz="half" idx="10"/>
          </p:nvPr>
        </p:nvSpPr>
        <p:spPr/>
        <p:txBody>
          <a:bodyPr/>
          <a:lstStyle/>
          <a:p>
            <a:fld id="{2657F28B-C769-4DA9-A443-9B34155E9193}" type="datetimeFigureOut">
              <a:rPr lang="en-US" smtClean="0"/>
              <a:t>5/1/24</a:t>
            </a:fld>
            <a:endParaRPr lang="en-US"/>
          </a:p>
        </p:txBody>
      </p:sp>
      <p:sp>
        <p:nvSpPr>
          <p:cNvPr id="5" name="Footer Placeholder 4">
            <a:extLst>
              <a:ext uri="{FF2B5EF4-FFF2-40B4-BE49-F238E27FC236}">
                <a16:creationId xmlns:a16="http://schemas.microsoft.com/office/drawing/2014/main" id="{3BC639D8-D195-7337-E10C-F630AFC1F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4E555-5197-11D6-1702-E1F2DBDD7F55}"/>
              </a:ext>
            </a:extLst>
          </p:cNvPr>
          <p:cNvSpPr>
            <a:spLocks noGrp="1"/>
          </p:cNvSpPr>
          <p:nvPr>
            <p:ph type="sldNum" sz="quarter" idx="12"/>
          </p:nvPr>
        </p:nvSpPr>
        <p:spPr/>
        <p:txBody>
          <a:bodyPr/>
          <a:lstStyle/>
          <a:p>
            <a:fld id="{18E9C024-E2C2-4F2F-ADBD-6C1A2667B5B8}" type="slidenum">
              <a:rPr lang="en-US" smtClean="0"/>
              <a:t>‹#›</a:t>
            </a:fld>
            <a:endParaRPr lang="en-US"/>
          </a:p>
        </p:txBody>
      </p:sp>
    </p:spTree>
    <p:extLst>
      <p:ext uri="{BB962C8B-B14F-4D97-AF65-F5344CB8AC3E}">
        <p14:creationId xmlns:p14="http://schemas.microsoft.com/office/powerpoint/2010/main" val="221114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BED5-967A-67A4-6943-E2D04399A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246DF8-3058-B23D-71A5-41BD640BFC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1B6944-C283-D67B-C32E-47A25532A0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2D35A9-5C2A-34CF-B14B-487FC2562DFA}"/>
              </a:ext>
            </a:extLst>
          </p:cNvPr>
          <p:cNvSpPr>
            <a:spLocks noGrp="1"/>
          </p:cNvSpPr>
          <p:nvPr>
            <p:ph type="dt" sz="half" idx="10"/>
          </p:nvPr>
        </p:nvSpPr>
        <p:spPr/>
        <p:txBody>
          <a:bodyPr/>
          <a:lstStyle/>
          <a:p>
            <a:fld id="{2657F28B-C769-4DA9-A443-9B34155E9193}" type="datetimeFigureOut">
              <a:rPr lang="en-US" smtClean="0"/>
              <a:t>5/1/24</a:t>
            </a:fld>
            <a:endParaRPr lang="en-US"/>
          </a:p>
        </p:txBody>
      </p:sp>
      <p:sp>
        <p:nvSpPr>
          <p:cNvPr id="6" name="Footer Placeholder 5">
            <a:extLst>
              <a:ext uri="{FF2B5EF4-FFF2-40B4-BE49-F238E27FC236}">
                <a16:creationId xmlns:a16="http://schemas.microsoft.com/office/drawing/2014/main" id="{4DF2A8E9-C647-2AC2-8A15-0D063537E0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27F323-C953-8B9B-BC19-8967D3821A6B}"/>
              </a:ext>
            </a:extLst>
          </p:cNvPr>
          <p:cNvSpPr>
            <a:spLocks noGrp="1"/>
          </p:cNvSpPr>
          <p:nvPr>
            <p:ph type="sldNum" sz="quarter" idx="12"/>
          </p:nvPr>
        </p:nvSpPr>
        <p:spPr/>
        <p:txBody>
          <a:bodyPr/>
          <a:lstStyle/>
          <a:p>
            <a:fld id="{18E9C024-E2C2-4F2F-ADBD-6C1A2667B5B8}" type="slidenum">
              <a:rPr lang="en-US" smtClean="0"/>
              <a:t>‹#›</a:t>
            </a:fld>
            <a:endParaRPr lang="en-US"/>
          </a:p>
        </p:txBody>
      </p:sp>
    </p:spTree>
    <p:extLst>
      <p:ext uri="{BB962C8B-B14F-4D97-AF65-F5344CB8AC3E}">
        <p14:creationId xmlns:p14="http://schemas.microsoft.com/office/powerpoint/2010/main" val="344918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EE44-56B5-B136-0D8B-512DBF7012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DE8B3E-9228-531B-F6ED-0C41950A5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B32BD9-4FD7-04F5-7A5D-92F46CF1A4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161BB6-EE0F-F3C2-0B68-6D5052D54D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98B80-CEE2-7D21-2716-161C7DF5E5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04BF64-9881-BD0F-F289-F265AE9117A2}"/>
              </a:ext>
            </a:extLst>
          </p:cNvPr>
          <p:cNvSpPr>
            <a:spLocks noGrp="1"/>
          </p:cNvSpPr>
          <p:nvPr>
            <p:ph type="dt" sz="half" idx="10"/>
          </p:nvPr>
        </p:nvSpPr>
        <p:spPr/>
        <p:txBody>
          <a:bodyPr/>
          <a:lstStyle/>
          <a:p>
            <a:fld id="{2657F28B-C769-4DA9-A443-9B34155E9193}" type="datetimeFigureOut">
              <a:rPr lang="en-US" smtClean="0"/>
              <a:t>5/1/24</a:t>
            </a:fld>
            <a:endParaRPr lang="en-US"/>
          </a:p>
        </p:txBody>
      </p:sp>
      <p:sp>
        <p:nvSpPr>
          <p:cNvPr id="8" name="Footer Placeholder 7">
            <a:extLst>
              <a:ext uri="{FF2B5EF4-FFF2-40B4-BE49-F238E27FC236}">
                <a16:creationId xmlns:a16="http://schemas.microsoft.com/office/drawing/2014/main" id="{33F49D44-27E0-A51F-84F1-B312331E3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EE38FA-79EF-2C95-1BB8-698BECEAC5D9}"/>
              </a:ext>
            </a:extLst>
          </p:cNvPr>
          <p:cNvSpPr>
            <a:spLocks noGrp="1"/>
          </p:cNvSpPr>
          <p:nvPr>
            <p:ph type="sldNum" sz="quarter" idx="12"/>
          </p:nvPr>
        </p:nvSpPr>
        <p:spPr/>
        <p:txBody>
          <a:bodyPr/>
          <a:lstStyle/>
          <a:p>
            <a:fld id="{18E9C024-E2C2-4F2F-ADBD-6C1A2667B5B8}" type="slidenum">
              <a:rPr lang="en-US" smtClean="0"/>
              <a:t>‹#›</a:t>
            </a:fld>
            <a:endParaRPr lang="en-US"/>
          </a:p>
        </p:txBody>
      </p:sp>
    </p:spTree>
    <p:extLst>
      <p:ext uri="{BB962C8B-B14F-4D97-AF65-F5344CB8AC3E}">
        <p14:creationId xmlns:p14="http://schemas.microsoft.com/office/powerpoint/2010/main" val="93770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3FC6-A34B-A946-7D0B-D5DACD7B3D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EAE799-B417-1869-D1BE-2144EAFC07AC}"/>
              </a:ext>
            </a:extLst>
          </p:cNvPr>
          <p:cNvSpPr>
            <a:spLocks noGrp="1"/>
          </p:cNvSpPr>
          <p:nvPr>
            <p:ph type="dt" sz="half" idx="10"/>
          </p:nvPr>
        </p:nvSpPr>
        <p:spPr/>
        <p:txBody>
          <a:bodyPr/>
          <a:lstStyle/>
          <a:p>
            <a:fld id="{2657F28B-C769-4DA9-A443-9B34155E9193}" type="datetimeFigureOut">
              <a:rPr lang="en-US" smtClean="0"/>
              <a:t>5/1/24</a:t>
            </a:fld>
            <a:endParaRPr lang="en-US"/>
          </a:p>
        </p:txBody>
      </p:sp>
      <p:sp>
        <p:nvSpPr>
          <p:cNvPr id="4" name="Footer Placeholder 3">
            <a:extLst>
              <a:ext uri="{FF2B5EF4-FFF2-40B4-BE49-F238E27FC236}">
                <a16:creationId xmlns:a16="http://schemas.microsoft.com/office/drawing/2014/main" id="{8FC705FB-8A34-23B8-E6DD-10D6BAB927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757760-5C7C-BF2C-D2CA-AF9761260366}"/>
              </a:ext>
            </a:extLst>
          </p:cNvPr>
          <p:cNvSpPr>
            <a:spLocks noGrp="1"/>
          </p:cNvSpPr>
          <p:nvPr>
            <p:ph type="sldNum" sz="quarter" idx="12"/>
          </p:nvPr>
        </p:nvSpPr>
        <p:spPr/>
        <p:txBody>
          <a:bodyPr/>
          <a:lstStyle/>
          <a:p>
            <a:fld id="{18E9C024-E2C2-4F2F-ADBD-6C1A2667B5B8}" type="slidenum">
              <a:rPr lang="en-US" smtClean="0"/>
              <a:t>‹#›</a:t>
            </a:fld>
            <a:endParaRPr lang="en-US"/>
          </a:p>
        </p:txBody>
      </p:sp>
    </p:spTree>
    <p:extLst>
      <p:ext uri="{BB962C8B-B14F-4D97-AF65-F5344CB8AC3E}">
        <p14:creationId xmlns:p14="http://schemas.microsoft.com/office/powerpoint/2010/main" val="1353138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0C5ACF-CEC4-1B37-7E50-7DDFFB4A41D1}"/>
              </a:ext>
            </a:extLst>
          </p:cNvPr>
          <p:cNvSpPr>
            <a:spLocks noGrp="1"/>
          </p:cNvSpPr>
          <p:nvPr>
            <p:ph type="dt" sz="half" idx="10"/>
          </p:nvPr>
        </p:nvSpPr>
        <p:spPr/>
        <p:txBody>
          <a:bodyPr/>
          <a:lstStyle/>
          <a:p>
            <a:fld id="{2657F28B-C769-4DA9-A443-9B34155E9193}" type="datetimeFigureOut">
              <a:rPr lang="en-US" smtClean="0"/>
              <a:t>5/1/24</a:t>
            </a:fld>
            <a:endParaRPr lang="en-US"/>
          </a:p>
        </p:txBody>
      </p:sp>
      <p:sp>
        <p:nvSpPr>
          <p:cNvPr id="3" name="Footer Placeholder 2">
            <a:extLst>
              <a:ext uri="{FF2B5EF4-FFF2-40B4-BE49-F238E27FC236}">
                <a16:creationId xmlns:a16="http://schemas.microsoft.com/office/drawing/2014/main" id="{B4E54487-D348-DF17-29FF-F5B1BCA063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D5B6C0-347F-F655-0AF8-7A832B37D5E5}"/>
              </a:ext>
            </a:extLst>
          </p:cNvPr>
          <p:cNvSpPr>
            <a:spLocks noGrp="1"/>
          </p:cNvSpPr>
          <p:nvPr>
            <p:ph type="sldNum" sz="quarter" idx="12"/>
          </p:nvPr>
        </p:nvSpPr>
        <p:spPr/>
        <p:txBody>
          <a:bodyPr/>
          <a:lstStyle/>
          <a:p>
            <a:fld id="{18E9C024-E2C2-4F2F-ADBD-6C1A2667B5B8}" type="slidenum">
              <a:rPr lang="en-US" smtClean="0"/>
              <a:t>‹#›</a:t>
            </a:fld>
            <a:endParaRPr lang="en-US"/>
          </a:p>
        </p:txBody>
      </p:sp>
    </p:spTree>
    <p:extLst>
      <p:ext uri="{BB962C8B-B14F-4D97-AF65-F5344CB8AC3E}">
        <p14:creationId xmlns:p14="http://schemas.microsoft.com/office/powerpoint/2010/main" val="557892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B102-C3E0-109A-CC6A-47C4DE84F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84FAD0-0460-1869-4633-F7F640F91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EC0362-F8A5-1D00-A179-8C5F11DF5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4D49E-984C-E9E2-5FD8-00E74B6B9FE5}"/>
              </a:ext>
            </a:extLst>
          </p:cNvPr>
          <p:cNvSpPr>
            <a:spLocks noGrp="1"/>
          </p:cNvSpPr>
          <p:nvPr>
            <p:ph type="dt" sz="half" idx="10"/>
          </p:nvPr>
        </p:nvSpPr>
        <p:spPr/>
        <p:txBody>
          <a:bodyPr/>
          <a:lstStyle/>
          <a:p>
            <a:fld id="{2657F28B-C769-4DA9-A443-9B34155E9193}" type="datetimeFigureOut">
              <a:rPr lang="en-US" smtClean="0"/>
              <a:t>5/1/24</a:t>
            </a:fld>
            <a:endParaRPr lang="en-US"/>
          </a:p>
        </p:txBody>
      </p:sp>
      <p:sp>
        <p:nvSpPr>
          <p:cNvPr id="6" name="Footer Placeholder 5">
            <a:extLst>
              <a:ext uri="{FF2B5EF4-FFF2-40B4-BE49-F238E27FC236}">
                <a16:creationId xmlns:a16="http://schemas.microsoft.com/office/drawing/2014/main" id="{4CAA1550-AE9C-E22F-E473-6B63AF33C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28097-917B-6AC2-D4A4-3C66D2F8F749}"/>
              </a:ext>
            </a:extLst>
          </p:cNvPr>
          <p:cNvSpPr>
            <a:spLocks noGrp="1"/>
          </p:cNvSpPr>
          <p:nvPr>
            <p:ph type="sldNum" sz="quarter" idx="12"/>
          </p:nvPr>
        </p:nvSpPr>
        <p:spPr/>
        <p:txBody>
          <a:bodyPr/>
          <a:lstStyle/>
          <a:p>
            <a:fld id="{18E9C024-E2C2-4F2F-ADBD-6C1A2667B5B8}" type="slidenum">
              <a:rPr lang="en-US" smtClean="0"/>
              <a:t>‹#›</a:t>
            </a:fld>
            <a:endParaRPr lang="en-US"/>
          </a:p>
        </p:txBody>
      </p:sp>
    </p:spTree>
    <p:extLst>
      <p:ext uri="{BB962C8B-B14F-4D97-AF65-F5344CB8AC3E}">
        <p14:creationId xmlns:p14="http://schemas.microsoft.com/office/powerpoint/2010/main" val="359965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F92B-6D43-0129-65DD-31E5058F3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73010D-8CF8-2743-602D-9B51F8B754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5AED32-A035-9DB6-A1B5-24AEBFFBC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F75CA-D8E7-D5F2-7232-167844A31355}"/>
              </a:ext>
            </a:extLst>
          </p:cNvPr>
          <p:cNvSpPr>
            <a:spLocks noGrp="1"/>
          </p:cNvSpPr>
          <p:nvPr>
            <p:ph type="dt" sz="half" idx="10"/>
          </p:nvPr>
        </p:nvSpPr>
        <p:spPr/>
        <p:txBody>
          <a:bodyPr/>
          <a:lstStyle/>
          <a:p>
            <a:fld id="{2657F28B-C769-4DA9-A443-9B34155E9193}" type="datetimeFigureOut">
              <a:rPr lang="en-US" smtClean="0"/>
              <a:t>5/1/24</a:t>
            </a:fld>
            <a:endParaRPr lang="en-US"/>
          </a:p>
        </p:txBody>
      </p:sp>
      <p:sp>
        <p:nvSpPr>
          <p:cNvPr id="6" name="Footer Placeholder 5">
            <a:extLst>
              <a:ext uri="{FF2B5EF4-FFF2-40B4-BE49-F238E27FC236}">
                <a16:creationId xmlns:a16="http://schemas.microsoft.com/office/drawing/2014/main" id="{D047AA06-6DCE-FEDC-A0BA-AD9FC2E45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C9620-1862-DD23-37DD-C1F511E69569}"/>
              </a:ext>
            </a:extLst>
          </p:cNvPr>
          <p:cNvSpPr>
            <a:spLocks noGrp="1"/>
          </p:cNvSpPr>
          <p:nvPr>
            <p:ph type="sldNum" sz="quarter" idx="12"/>
          </p:nvPr>
        </p:nvSpPr>
        <p:spPr/>
        <p:txBody>
          <a:bodyPr/>
          <a:lstStyle/>
          <a:p>
            <a:fld id="{18E9C024-E2C2-4F2F-ADBD-6C1A2667B5B8}" type="slidenum">
              <a:rPr lang="en-US" smtClean="0"/>
              <a:t>‹#›</a:t>
            </a:fld>
            <a:endParaRPr lang="en-US"/>
          </a:p>
        </p:txBody>
      </p:sp>
    </p:spTree>
    <p:extLst>
      <p:ext uri="{BB962C8B-B14F-4D97-AF65-F5344CB8AC3E}">
        <p14:creationId xmlns:p14="http://schemas.microsoft.com/office/powerpoint/2010/main" val="223907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8B41D-0DA6-8160-2B5C-46C8C716EA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7367FB-1318-B2AC-0953-755754879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B584E-89CC-C36A-8D93-1949DBFD3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7F28B-C769-4DA9-A443-9B34155E9193}" type="datetimeFigureOut">
              <a:rPr lang="en-US" smtClean="0"/>
              <a:t>5/1/24</a:t>
            </a:fld>
            <a:endParaRPr lang="en-US"/>
          </a:p>
        </p:txBody>
      </p:sp>
      <p:sp>
        <p:nvSpPr>
          <p:cNvPr id="5" name="Footer Placeholder 4">
            <a:extLst>
              <a:ext uri="{FF2B5EF4-FFF2-40B4-BE49-F238E27FC236}">
                <a16:creationId xmlns:a16="http://schemas.microsoft.com/office/drawing/2014/main" id="{99D748F8-6563-BFDB-AEB2-8003C8250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4B3C2E-FDF8-614D-B2D2-D25CEF541A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9C024-E2C2-4F2F-ADBD-6C1A2667B5B8}" type="slidenum">
              <a:rPr lang="en-US" smtClean="0"/>
              <a:t>‹#›</a:t>
            </a:fld>
            <a:endParaRPr lang="en-US"/>
          </a:p>
        </p:txBody>
      </p:sp>
    </p:spTree>
    <p:extLst>
      <p:ext uri="{BB962C8B-B14F-4D97-AF65-F5344CB8AC3E}">
        <p14:creationId xmlns:p14="http://schemas.microsoft.com/office/powerpoint/2010/main" val="1831187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tec-conferences.org/articles/matecconf/pdf/2016/05/matecconf_iccma2016_03013.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journals.sagepub.com/doi/epdf/10.1177/1071181322661291" TargetMode="External"/><Relationship Id="rId4" Type="http://schemas.openxmlformats.org/officeDocument/2006/relationships/hyperlink" Target="https://dl.acm.org/doi/full/10.1145/358269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3" name="Rectangle 2052">
            <a:extLst>
              <a:ext uri="{FF2B5EF4-FFF2-40B4-BE49-F238E27FC236}">
                <a16:creationId xmlns:a16="http://schemas.microsoft.com/office/drawing/2014/main" id="{BDA65B9E-D3AD-8F40-3BF3-0A985570C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5" name="Picture 2054">
            <a:extLst>
              <a:ext uri="{FF2B5EF4-FFF2-40B4-BE49-F238E27FC236}">
                <a16:creationId xmlns:a16="http://schemas.microsoft.com/office/drawing/2014/main" id="{E6638E80-4798-2B07-FF4B-DED5AB2F95AA}"/>
              </a:ext>
            </a:extLst>
          </p:cNvPr>
          <p:cNvPicPr>
            <a:picLocks noChangeAspect="1"/>
          </p:cNvPicPr>
          <p:nvPr/>
        </p:nvPicPr>
        <p:blipFill rotWithShape="1">
          <a:blip r:embed="rId3"/>
          <a:srcRect t="9062" r="13818" b="29"/>
          <a:stretch/>
        </p:blipFill>
        <p:spPr>
          <a:xfrm>
            <a:off x="3523488" y="10"/>
            <a:ext cx="8668512" cy="6857990"/>
          </a:xfrm>
          <a:prstGeom prst="rect">
            <a:avLst/>
          </a:prstGeom>
        </p:spPr>
      </p:pic>
      <p:sp>
        <p:nvSpPr>
          <p:cNvPr id="2062" name="Rectangle 2061">
            <a:extLst>
              <a:ext uri="{FF2B5EF4-FFF2-40B4-BE49-F238E27FC236}">
                <a16:creationId xmlns:a16="http://schemas.microsoft.com/office/drawing/2014/main" id="{536FD5A9-EE1F-C490-6E95-0CD423BE4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6" name="Title 1">
            <a:extLst>
              <a:ext uri="{FF2B5EF4-FFF2-40B4-BE49-F238E27FC236}">
                <a16:creationId xmlns:a16="http://schemas.microsoft.com/office/drawing/2014/main" id="{AE3F8880-33BD-0794-7F4D-1DF351B2B843}"/>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400" b="1" dirty="0">
                <a:latin typeface="Times New Roman" panose="02020603050405020304" pitchFamily="18" charset="0"/>
                <a:cs typeface="Times New Roman" panose="02020603050405020304" pitchFamily="18" charset="0"/>
              </a:rPr>
              <a:t>Personalized Screen Reader Speed Adjustment &amp; Insights</a:t>
            </a:r>
          </a:p>
        </p:txBody>
      </p:sp>
      <p:sp>
        <p:nvSpPr>
          <p:cNvPr id="2068" name="Rectangle 2067">
            <a:extLst>
              <a:ext uri="{FF2B5EF4-FFF2-40B4-BE49-F238E27FC236}">
                <a16:creationId xmlns:a16="http://schemas.microsoft.com/office/drawing/2014/main" id="{7C6B07D1-7950-9955-7819-97253F0C3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1" name="Rectangle 2070">
            <a:extLst>
              <a:ext uri="{FF2B5EF4-FFF2-40B4-BE49-F238E27FC236}">
                <a16:creationId xmlns:a16="http://schemas.microsoft.com/office/drawing/2014/main" id="{F2D9E78B-10B6-E5C3-51D9-F657B03CE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2" name="Subtitle 2">
            <a:extLst>
              <a:ext uri="{FF2B5EF4-FFF2-40B4-BE49-F238E27FC236}">
                <a16:creationId xmlns:a16="http://schemas.microsoft.com/office/drawing/2014/main" id="{EA4EE1F2-D631-DFB1-E702-DD440213AD7A}"/>
              </a:ext>
            </a:extLst>
          </p:cNvPr>
          <p:cNvSpPr>
            <a:spLocks noGrp="1"/>
          </p:cNvSpPr>
          <p:nvPr>
            <p:ph type="subTitle" idx="1"/>
          </p:nvPr>
        </p:nvSpPr>
        <p:spPr>
          <a:xfrm>
            <a:off x="699135" y="3163599"/>
            <a:ext cx="3438906" cy="3207258"/>
          </a:xfrm>
        </p:spPr>
        <p:txBody>
          <a:bodyPr vert="horz" lIns="91440" tIns="45720" rIns="91440" bIns="45720" rtlCol="0" anchor="t">
            <a:normAutofit/>
          </a:bodyPr>
          <a:lstStyle/>
          <a:p>
            <a:pPr algn="l"/>
            <a:r>
              <a:rPr lang="en-US" sz="1700" b="1" dirty="0">
                <a:latin typeface="Times New Roman" panose="02020603050405020304" pitchFamily="18" charset="0"/>
                <a:cs typeface="Times New Roman" panose="02020603050405020304" pitchFamily="18" charset="0"/>
              </a:rPr>
              <a:t>Team Members:</a:t>
            </a:r>
          </a:p>
          <a:p>
            <a:pPr algn="l"/>
            <a:r>
              <a:rPr lang="en-US" sz="1700" dirty="0">
                <a:latin typeface="Times New Roman" panose="02020603050405020304" pitchFamily="18" charset="0"/>
                <a:cs typeface="Times New Roman" panose="02020603050405020304" pitchFamily="18" charset="0"/>
              </a:rPr>
              <a:t>Bhuvanesh Marineni</a:t>
            </a:r>
          </a:p>
          <a:p>
            <a:pPr algn="l"/>
            <a:r>
              <a:rPr lang="en-US" sz="1700" dirty="0">
                <a:latin typeface="Times New Roman" panose="02020603050405020304" pitchFamily="18" charset="0"/>
                <a:cs typeface="Times New Roman" panose="02020603050405020304" pitchFamily="18" charset="0"/>
              </a:rPr>
              <a:t>Durga </a:t>
            </a:r>
            <a:r>
              <a:rPr lang="en-US" sz="1700" dirty="0" err="1">
                <a:latin typeface="Times New Roman" panose="02020603050405020304" pitchFamily="18" charset="0"/>
                <a:cs typeface="Times New Roman" panose="02020603050405020304" pitchFamily="18" charset="0"/>
              </a:rPr>
              <a:t>Janakala</a:t>
            </a:r>
            <a:endParaRPr lang="en-US" sz="1700" dirty="0">
              <a:latin typeface="Times New Roman" panose="02020603050405020304" pitchFamily="18" charset="0"/>
              <a:cs typeface="Times New Roman" panose="02020603050405020304" pitchFamily="18" charset="0"/>
            </a:endParaRPr>
          </a:p>
          <a:p>
            <a:pPr algn="l"/>
            <a:r>
              <a:rPr lang="en-US" sz="1700" dirty="0">
                <a:latin typeface="Times New Roman" panose="02020603050405020304" pitchFamily="18" charset="0"/>
                <a:cs typeface="Times New Roman" panose="02020603050405020304" pitchFamily="18" charset="0"/>
              </a:rPr>
              <a:t>Harshit </a:t>
            </a:r>
            <a:r>
              <a:rPr lang="en-US" sz="1700" dirty="0" err="1">
                <a:latin typeface="Times New Roman" panose="02020603050405020304" pitchFamily="18" charset="0"/>
                <a:cs typeface="Times New Roman" panose="02020603050405020304" pitchFamily="18" charset="0"/>
              </a:rPr>
              <a:t>Koncharla</a:t>
            </a:r>
            <a:endParaRPr lang="en-US" sz="1700" dirty="0">
              <a:latin typeface="Times New Roman" panose="02020603050405020304" pitchFamily="18" charset="0"/>
              <a:cs typeface="Times New Roman" panose="02020603050405020304" pitchFamily="18" charset="0"/>
            </a:endParaRPr>
          </a:p>
          <a:p>
            <a:pPr algn="l"/>
            <a:r>
              <a:rPr lang="en-US" sz="1700" dirty="0" err="1">
                <a:latin typeface="Times New Roman" panose="02020603050405020304" pitchFamily="18" charset="0"/>
                <a:cs typeface="Times New Roman" panose="02020603050405020304" pitchFamily="18" charset="0"/>
              </a:rPr>
              <a:t>Deevan</a:t>
            </a:r>
            <a:r>
              <a:rPr lang="en-US" sz="1700" dirty="0">
                <a:latin typeface="Times New Roman" panose="02020603050405020304" pitchFamily="18" charset="0"/>
                <a:cs typeface="Times New Roman" panose="02020603050405020304" pitchFamily="18" charset="0"/>
              </a:rPr>
              <a:t> Kumar </a:t>
            </a:r>
            <a:r>
              <a:rPr lang="en-US" sz="1700" dirty="0" err="1">
                <a:latin typeface="Times New Roman" panose="02020603050405020304" pitchFamily="18" charset="0"/>
                <a:cs typeface="Times New Roman" panose="02020603050405020304" pitchFamily="18" charset="0"/>
              </a:rPr>
              <a:t>Menda</a:t>
            </a:r>
            <a:endParaRPr lang="en-US" sz="1700" dirty="0">
              <a:latin typeface="Times New Roman" panose="02020603050405020304" pitchFamily="18" charset="0"/>
              <a:cs typeface="Times New Roman" panose="02020603050405020304" pitchFamily="18" charset="0"/>
            </a:endParaRPr>
          </a:p>
          <a:p>
            <a:pPr algn="l"/>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082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E01F31-32DF-1ACE-A995-5E6FA1396D30}"/>
              </a:ext>
            </a:extLst>
          </p:cNvPr>
          <p:cNvSpPr>
            <a:spLocks noGrp="1"/>
          </p:cNvSpPr>
          <p:nvPr>
            <p:ph type="title"/>
          </p:nvPr>
        </p:nvSpPr>
        <p:spPr>
          <a:xfrm>
            <a:off x="1016668" y="338881"/>
            <a:ext cx="9829800" cy="1325880"/>
          </a:xfrm>
        </p:spPr>
        <p:txBody>
          <a:bodyPr anchor="b">
            <a:normAutofit/>
          </a:bodyPr>
          <a:lstStyle/>
          <a:p>
            <a:pPr algn="ctr"/>
            <a:r>
              <a:rPr lang="en-US" sz="3600" b="1" dirty="0">
                <a:solidFill>
                  <a:schemeClr val="tx2"/>
                </a:solidFill>
                <a:latin typeface="Times New Roman" panose="02020603050405020304" pitchFamily="18" charset="0"/>
                <a:cs typeface="Times New Roman" panose="02020603050405020304" pitchFamily="18" charset="0"/>
              </a:rPr>
              <a:t>Implementing Automatic Speed Adjustment in NVDA</a:t>
            </a:r>
          </a:p>
        </p:txBody>
      </p:sp>
      <p:grpSp>
        <p:nvGrpSpPr>
          <p:cNvPr id="51" name="Group 50">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52" name="Freeform: Shape 51">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14F5C01-A09C-E96C-4691-B5F34D4E8719}"/>
              </a:ext>
            </a:extLst>
          </p:cNvPr>
          <p:cNvSpPr>
            <a:spLocks noGrp="1"/>
          </p:cNvSpPr>
          <p:nvPr>
            <p:ph idx="1"/>
          </p:nvPr>
        </p:nvSpPr>
        <p:spPr>
          <a:xfrm>
            <a:off x="804672" y="2827419"/>
            <a:ext cx="5126896" cy="3227626"/>
          </a:xfrm>
        </p:spPr>
        <p:txBody>
          <a:bodyPr anchor="ctr">
            <a:noAutofit/>
          </a:bodyPr>
          <a:lstStyle/>
          <a:p>
            <a:pPr marL="0" indent="0" algn="just">
              <a:buNone/>
            </a:pPr>
            <a:r>
              <a:rPr lang="en-US" sz="1600" b="1" dirty="0">
                <a:solidFill>
                  <a:schemeClr val="tx2"/>
                </a:solidFill>
                <a:latin typeface="Times New Roman" panose="02020603050405020304" pitchFamily="18" charset="0"/>
                <a:cs typeface="Times New Roman" panose="02020603050405020304" pitchFamily="18" charset="0"/>
              </a:rPr>
              <a:t>Objective:</a:t>
            </a:r>
          </a:p>
          <a:p>
            <a:pPr marL="0" indent="0" algn="just">
              <a:buNone/>
            </a:pPr>
            <a:r>
              <a:rPr lang="en-US" sz="1600" dirty="0">
                <a:solidFill>
                  <a:schemeClr val="tx2"/>
                </a:solidFill>
                <a:latin typeface="Times New Roman" panose="02020603050405020304" pitchFamily="18" charset="0"/>
                <a:cs typeface="Times New Roman" panose="02020603050405020304" pitchFamily="18" charset="0"/>
              </a:rPr>
              <a:t>Integrate content categorization within NVDA for automatic speed adjustments. Currently using manual selection due to hosting constraints.</a:t>
            </a:r>
          </a:p>
          <a:p>
            <a:pPr marL="0" indent="0" algn="just">
              <a:buNone/>
            </a:pPr>
            <a:r>
              <a:rPr lang="en-US" sz="1600" b="1" dirty="0">
                <a:solidFill>
                  <a:schemeClr val="tx2"/>
                </a:solidFill>
                <a:latin typeface="Times New Roman" panose="02020603050405020304" pitchFamily="18" charset="0"/>
                <a:cs typeface="Times New Roman" panose="02020603050405020304" pitchFamily="18" charset="0"/>
              </a:rPr>
              <a:t>Implementation Steps:</a:t>
            </a:r>
            <a:endParaRPr lang="en-US" sz="1600" dirty="0">
              <a:solidFill>
                <a:schemeClr val="tx2"/>
              </a:solidFill>
              <a:latin typeface="Times New Roman" panose="02020603050405020304" pitchFamily="18" charset="0"/>
              <a:cs typeface="Times New Roman" panose="02020603050405020304" pitchFamily="18" charset="0"/>
            </a:endParaRPr>
          </a:p>
          <a:p>
            <a:pPr marL="0" indent="0" algn="just">
              <a:buNone/>
            </a:pPr>
            <a:r>
              <a:rPr lang="en-US" sz="1600" b="1" dirty="0">
                <a:solidFill>
                  <a:schemeClr val="tx2"/>
                </a:solidFill>
                <a:latin typeface="Times New Roman" panose="02020603050405020304" pitchFamily="18" charset="0"/>
                <a:cs typeface="Times New Roman" panose="02020603050405020304" pitchFamily="18" charset="0"/>
              </a:rPr>
              <a:t>Step 1: </a:t>
            </a:r>
            <a:r>
              <a:rPr lang="en-US" sz="1600" dirty="0">
                <a:solidFill>
                  <a:schemeClr val="tx2"/>
                </a:solidFill>
                <a:latin typeface="Times New Roman" panose="02020603050405020304" pitchFamily="18" charset="0"/>
                <a:cs typeface="Times New Roman" panose="02020603050405020304" pitchFamily="18" charset="0"/>
              </a:rPr>
              <a:t>Download </a:t>
            </a:r>
            <a:r>
              <a:rPr lang="en-US" sz="1600" dirty="0" err="1">
                <a:solidFill>
                  <a:schemeClr val="tx2"/>
                </a:solidFill>
                <a:latin typeface="Times New Roman" panose="02020603050405020304" pitchFamily="18" charset="0"/>
                <a:cs typeface="Times New Roman" panose="02020603050405020304" pitchFamily="18" charset="0"/>
              </a:rPr>
              <a:t>Adjustment.py</a:t>
            </a:r>
            <a:r>
              <a:rPr lang="en-US" sz="1600" dirty="0">
                <a:solidFill>
                  <a:schemeClr val="tx2"/>
                </a:solidFill>
                <a:latin typeface="Times New Roman" panose="02020603050405020304" pitchFamily="18" charset="0"/>
                <a:cs typeface="Times New Roman" panose="02020603050405020304" pitchFamily="18" charset="0"/>
              </a:rPr>
              <a:t> from GitHub.</a:t>
            </a:r>
          </a:p>
          <a:p>
            <a:pPr marL="0" indent="0" algn="just">
              <a:buNone/>
            </a:pPr>
            <a:r>
              <a:rPr lang="en-US" sz="1600" b="1" dirty="0">
                <a:solidFill>
                  <a:schemeClr val="tx2"/>
                </a:solidFill>
                <a:latin typeface="Times New Roman" panose="02020603050405020304" pitchFamily="18" charset="0"/>
                <a:cs typeface="Times New Roman" panose="02020603050405020304" pitchFamily="18" charset="0"/>
              </a:rPr>
              <a:t>Step 2: </a:t>
            </a:r>
            <a:r>
              <a:rPr lang="en-US" sz="1600" dirty="0">
                <a:solidFill>
                  <a:schemeClr val="tx2"/>
                </a:solidFill>
                <a:latin typeface="Times New Roman" panose="02020603050405020304" pitchFamily="18" charset="0"/>
                <a:cs typeface="Times New Roman" panose="02020603050405020304" pitchFamily="18" charset="0"/>
              </a:rPr>
              <a:t>Access NVDA settings:</a:t>
            </a:r>
          </a:p>
          <a:p>
            <a:pPr marL="0" indent="0" algn="just">
              <a:buNone/>
            </a:pPr>
            <a:r>
              <a:rPr lang="en-US" sz="1600" dirty="0">
                <a:solidFill>
                  <a:schemeClr val="tx2"/>
                </a:solidFill>
                <a:latin typeface="Times New Roman" panose="02020603050405020304" pitchFamily="18" charset="0"/>
                <a:cs typeface="Times New Roman" panose="02020603050405020304" pitchFamily="18" charset="0"/>
              </a:rPr>
              <a:t>Right-click NVDA icon → Preferences → Settings.</a:t>
            </a:r>
          </a:p>
          <a:p>
            <a:pPr marL="0" indent="0" algn="just">
              <a:buNone/>
            </a:pPr>
            <a:r>
              <a:rPr lang="en-US" sz="1600" dirty="0">
                <a:solidFill>
                  <a:schemeClr val="tx2"/>
                </a:solidFill>
                <a:latin typeface="Times New Roman" panose="02020603050405020304" pitchFamily="18" charset="0"/>
                <a:cs typeface="Times New Roman" panose="02020603050405020304" pitchFamily="18" charset="0"/>
              </a:rPr>
              <a:t>Advanced settings: Enable loading custom code.</a:t>
            </a:r>
          </a:p>
          <a:p>
            <a:pPr marL="0" indent="0" algn="just">
              <a:buNone/>
            </a:pPr>
            <a:r>
              <a:rPr lang="en-US" sz="1600" b="1" dirty="0">
                <a:solidFill>
                  <a:schemeClr val="tx2"/>
                </a:solidFill>
                <a:latin typeface="Times New Roman" panose="02020603050405020304" pitchFamily="18" charset="0"/>
                <a:cs typeface="Times New Roman" panose="02020603050405020304" pitchFamily="18" charset="0"/>
              </a:rPr>
              <a:t>Step 3: </a:t>
            </a:r>
            <a:r>
              <a:rPr lang="en-US" sz="1600" dirty="0">
                <a:solidFill>
                  <a:schemeClr val="tx2"/>
                </a:solidFill>
                <a:latin typeface="Times New Roman" panose="02020603050405020304" pitchFamily="18" charset="0"/>
                <a:cs typeface="Times New Roman" panose="02020603050405020304" pitchFamily="18" charset="0"/>
              </a:rPr>
              <a:t>Upload </a:t>
            </a:r>
            <a:r>
              <a:rPr lang="en-US" sz="1600" dirty="0" err="1">
                <a:solidFill>
                  <a:schemeClr val="tx2"/>
                </a:solidFill>
                <a:latin typeface="Times New Roman" panose="02020603050405020304" pitchFamily="18" charset="0"/>
                <a:cs typeface="Times New Roman" panose="02020603050405020304" pitchFamily="18" charset="0"/>
              </a:rPr>
              <a:t>Adjustment.py</a:t>
            </a:r>
            <a:r>
              <a:rPr lang="en-US" sz="1600" dirty="0">
                <a:solidFill>
                  <a:schemeClr val="tx2"/>
                </a:solidFill>
                <a:latin typeface="Times New Roman" panose="02020603050405020304" pitchFamily="18" charset="0"/>
                <a:cs typeface="Times New Roman" panose="02020603050405020304" pitchFamily="18" charset="0"/>
              </a:rPr>
              <a:t> to global plugins.</a:t>
            </a:r>
          </a:p>
          <a:p>
            <a:pPr marL="0" indent="0" algn="just">
              <a:buNone/>
            </a:pPr>
            <a:r>
              <a:rPr lang="en-US" sz="1600" b="1" dirty="0">
                <a:solidFill>
                  <a:schemeClr val="tx2"/>
                </a:solidFill>
                <a:latin typeface="Times New Roman" panose="02020603050405020304" pitchFamily="18" charset="0"/>
                <a:cs typeface="Times New Roman" panose="02020603050405020304" pitchFamily="18" charset="0"/>
              </a:rPr>
              <a:t>Step 4: </a:t>
            </a:r>
            <a:r>
              <a:rPr lang="en-US" sz="1600" dirty="0">
                <a:solidFill>
                  <a:schemeClr val="tx2"/>
                </a:solidFill>
                <a:latin typeface="Times New Roman" panose="02020603050405020304" pitchFamily="18" charset="0"/>
                <a:cs typeface="Times New Roman" panose="02020603050405020304" pitchFamily="18" charset="0"/>
              </a:rPr>
              <a:t>Reload plugins via Tools menu.</a:t>
            </a:r>
          </a:p>
          <a:p>
            <a:pPr marL="0" indent="0" algn="just">
              <a:buNone/>
            </a:pPr>
            <a:r>
              <a:rPr lang="en-US" sz="1600" b="1" dirty="0">
                <a:solidFill>
                  <a:schemeClr val="tx2"/>
                </a:solidFill>
                <a:latin typeface="Times New Roman" panose="02020603050405020304" pitchFamily="18" charset="0"/>
                <a:cs typeface="Times New Roman" panose="02020603050405020304" pitchFamily="18" charset="0"/>
              </a:rPr>
              <a:t>Outcome:</a:t>
            </a:r>
          </a:p>
          <a:p>
            <a:pPr marL="0" indent="0" algn="just">
              <a:buNone/>
            </a:pPr>
            <a:r>
              <a:rPr lang="en-US" sz="1600" dirty="0">
                <a:solidFill>
                  <a:schemeClr val="tx2"/>
                </a:solidFill>
                <a:latin typeface="Times New Roman" panose="02020603050405020304" pitchFamily="18" charset="0"/>
                <a:cs typeface="Times New Roman" panose="02020603050405020304" pitchFamily="18" charset="0"/>
              </a:rPr>
              <a:t>Enables manual speed adjustments as a temporary solution, setting the stage for future automation.</a:t>
            </a:r>
          </a:p>
          <a:p>
            <a:pPr marL="0" indent="0" algn="just">
              <a:buNone/>
            </a:pPr>
            <a:endParaRPr lang="en-US" sz="1600" dirty="0">
              <a:solidFill>
                <a:schemeClr val="tx2"/>
              </a:solidFill>
              <a:latin typeface="Times New Roman" panose="02020603050405020304" pitchFamily="18" charset="0"/>
              <a:cs typeface="Times New Roman" panose="02020603050405020304" pitchFamily="18" charset="0"/>
            </a:endParaRPr>
          </a:p>
        </p:txBody>
      </p:sp>
      <p:grpSp>
        <p:nvGrpSpPr>
          <p:cNvPr id="57" name="Group 56">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58" name="Freeform: Shape 57">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1" name="Freeform: Shape 60">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1" name="Graphic 30" descr="Sync">
            <a:extLst>
              <a:ext uri="{FF2B5EF4-FFF2-40B4-BE49-F238E27FC236}">
                <a16:creationId xmlns:a16="http://schemas.microsoft.com/office/drawing/2014/main" id="{AC043E53-1FE3-1780-8ADD-F903F14F34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98058" y="2837712"/>
            <a:ext cx="3217333" cy="3217333"/>
          </a:xfrm>
          <a:prstGeom prst="rect">
            <a:avLst/>
          </a:prstGeom>
        </p:spPr>
      </p:pic>
    </p:spTree>
    <p:extLst>
      <p:ext uri="{BB962C8B-B14F-4D97-AF65-F5344CB8AC3E}">
        <p14:creationId xmlns:p14="http://schemas.microsoft.com/office/powerpoint/2010/main" val="1181309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7C9075-72E7-52B5-7B50-4B4B4A24F6BA}"/>
              </a:ext>
            </a:extLst>
          </p:cNvPr>
          <p:cNvSpPr>
            <a:spLocks noGrp="1"/>
          </p:cNvSpPr>
          <p:nvPr>
            <p:ph type="title"/>
          </p:nvPr>
        </p:nvSpPr>
        <p:spPr>
          <a:xfrm>
            <a:off x="1115568" y="548640"/>
            <a:ext cx="10168128" cy="1179576"/>
          </a:xfrm>
        </p:spPr>
        <p:txBody>
          <a:bodyPr>
            <a:normAutofit/>
          </a:bodyPr>
          <a:lstStyle/>
          <a:p>
            <a:r>
              <a:rPr lang="en-US" sz="4000" b="1">
                <a:latin typeface="Times New Roman" panose="02020603050405020304" pitchFamily="18" charset="0"/>
                <a:cs typeface="Times New Roman" panose="02020603050405020304" pitchFamily="18" charset="0"/>
              </a:rPr>
              <a:t>Challenges Encountered</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A3FF338-1D01-4BBC-617B-7A708EC3853C}"/>
              </a:ext>
            </a:extLst>
          </p:cNvPr>
          <p:cNvSpPr>
            <a:spLocks noGrp="1"/>
          </p:cNvSpPr>
          <p:nvPr>
            <p:ph idx="1"/>
          </p:nvPr>
        </p:nvSpPr>
        <p:spPr>
          <a:xfrm>
            <a:off x="1057868" y="2276856"/>
            <a:ext cx="10168128" cy="3695020"/>
          </a:xfrm>
        </p:spPr>
        <p:txBody>
          <a:bodyPr>
            <a:noAutofit/>
          </a:bodyPr>
          <a:lstStyle/>
          <a:p>
            <a:pPr marL="0" indent="0" rtl="0">
              <a:spcBef>
                <a:spcPts val="1200"/>
              </a:spcBef>
              <a:spcAft>
                <a:spcPts val="1200"/>
              </a:spcAft>
              <a:buNone/>
            </a:pPr>
            <a:r>
              <a:rPr lang="en-IN" sz="1400" b="1" i="0" u="none" strike="noStrike" dirty="0">
                <a:effectLst/>
                <a:latin typeface="Times New Roman" panose="02020603050405020304" pitchFamily="18" charset="0"/>
                <a:cs typeface="Times New Roman" panose="02020603050405020304" pitchFamily="18" charset="0"/>
              </a:rPr>
              <a:t>Initial NVDA Integration Issues:</a:t>
            </a:r>
            <a:endParaRPr lang="en-IN" sz="1400" b="0" dirty="0">
              <a:effectLst/>
              <a:latin typeface="Times New Roman" panose="02020603050405020304" pitchFamily="18" charset="0"/>
              <a:cs typeface="Times New Roman" panose="02020603050405020304" pitchFamily="18" charset="0"/>
            </a:endParaRPr>
          </a:p>
          <a:p>
            <a:pPr marL="0" indent="0" rtl="0">
              <a:spcBef>
                <a:spcPts val="1200"/>
              </a:spcBef>
              <a:spcAft>
                <a:spcPts val="1200"/>
              </a:spcAft>
              <a:buNone/>
            </a:pPr>
            <a:r>
              <a:rPr lang="en-IN" sz="1400" b="0" i="0" u="none" strike="noStrike" dirty="0">
                <a:effectLst/>
                <a:latin typeface="Times New Roman" panose="02020603050405020304" pitchFamily="18" charset="0"/>
                <a:cs typeface="Times New Roman" panose="02020603050405020304" pitchFamily="18" charset="0"/>
              </a:rPr>
              <a:t>We encountered initial difficulties with integrating our plugins into the NVDA environment. This required us to obtain specific access permissions to interact with the NVDA server, ensuring our plugins could operate seamlessly within the existing framework.</a:t>
            </a:r>
            <a:endParaRPr lang="en-IN" sz="1400" b="0" dirty="0">
              <a:effectLst/>
              <a:latin typeface="Times New Roman" panose="02020603050405020304" pitchFamily="18" charset="0"/>
              <a:cs typeface="Times New Roman" panose="02020603050405020304" pitchFamily="18" charset="0"/>
            </a:endParaRPr>
          </a:p>
          <a:p>
            <a:pPr marL="0" indent="0" rtl="0">
              <a:spcBef>
                <a:spcPts val="1200"/>
              </a:spcBef>
              <a:spcAft>
                <a:spcPts val="1200"/>
              </a:spcAft>
              <a:buNone/>
            </a:pPr>
            <a:r>
              <a:rPr lang="en-IN" sz="1400" b="1" i="0" u="none" strike="noStrike" dirty="0">
                <a:effectLst/>
                <a:latin typeface="Times New Roman" panose="02020603050405020304" pitchFamily="18" charset="0"/>
                <a:cs typeface="Times New Roman" panose="02020603050405020304" pitchFamily="18" charset="0"/>
              </a:rPr>
              <a:t>Watchdog Time Freeze Error:</a:t>
            </a:r>
            <a:endParaRPr lang="en-IN" sz="1400" b="0" dirty="0">
              <a:effectLst/>
              <a:latin typeface="Times New Roman" panose="02020603050405020304" pitchFamily="18" charset="0"/>
              <a:cs typeface="Times New Roman" panose="02020603050405020304" pitchFamily="18" charset="0"/>
            </a:endParaRPr>
          </a:p>
          <a:p>
            <a:pPr marL="0" indent="0" rtl="0">
              <a:spcBef>
                <a:spcPts val="1200"/>
              </a:spcBef>
              <a:spcAft>
                <a:spcPts val="1200"/>
              </a:spcAft>
              <a:buNone/>
            </a:pPr>
            <a:r>
              <a:rPr lang="en-IN" sz="1400" b="0" i="0" u="none" strike="noStrike" dirty="0">
                <a:effectLst/>
                <a:latin typeface="Times New Roman" panose="02020603050405020304" pitchFamily="18" charset="0"/>
                <a:cs typeface="Times New Roman" panose="02020603050405020304" pitchFamily="18" charset="0"/>
              </a:rPr>
              <a:t>During development, we faced issues with the NVDA watchdog timer freezing, which disrupted the plugin's functionality. This problem was resolved by modifying our debugging approach, specifically by removing the frequent printing of timestamps which alleviated the system's load and </a:t>
            </a:r>
            <a:r>
              <a:rPr lang="en-IN" sz="1400" b="0" i="0" u="none" strike="noStrike" dirty="0" err="1">
                <a:effectLst/>
                <a:latin typeface="Times New Roman" panose="02020603050405020304" pitchFamily="18" charset="0"/>
                <a:cs typeface="Times New Roman" panose="02020603050405020304" pitchFamily="18" charset="0"/>
              </a:rPr>
              <a:t>parevented</a:t>
            </a:r>
            <a:r>
              <a:rPr lang="en-IN" sz="1400" b="0" i="0" u="none" strike="noStrike" dirty="0">
                <a:effectLst/>
                <a:latin typeface="Times New Roman" panose="02020603050405020304" pitchFamily="18" charset="0"/>
                <a:cs typeface="Times New Roman" panose="02020603050405020304" pitchFamily="18" charset="0"/>
              </a:rPr>
              <a:t> the freeze.</a:t>
            </a:r>
            <a:endParaRPr lang="en-IN" sz="1400" b="0" dirty="0">
              <a:effectLst/>
              <a:latin typeface="Times New Roman" panose="02020603050405020304" pitchFamily="18" charset="0"/>
              <a:cs typeface="Times New Roman" panose="02020603050405020304" pitchFamily="18" charset="0"/>
            </a:endParaRPr>
          </a:p>
          <a:p>
            <a:pPr marL="0" indent="0" rtl="0">
              <a:spcBef>
                <a:spcPts val="1200"/>
              </a:spcBef>
              <a:spcAft>
                <a:spcPts val="1200"/>
              </a:spcAft>
              <a:buNone/>
            </a:pPr>
            <a:r>
              <a:rPr lang="en-IN" sz="1400" b="1" i="0" u="none" strike="noStrike" dirty="0">
                <a:effectLst/>
                <a:latin typeface="Times New Roman" panose="02020603050405020304" pitchFamily="18" charset="0"/>
                <a:cs typeface="Times New Roman" panose="02020603050405020304" pitchFamily="18" charset="0"/>
              </a:rPr>
              <a:t>Implementation of Automatic Speed Adjustment:</a:t>
            </a:r>
            <a:endParaRPr lang="en-IN" sz="1400" dirty="0">
              <a:latin typeface="Times New Roman" panose="02020603050405020304" pitchFamily="18" charset="0"/>
              <a:cs typeface="Times New Roman" panose="02020603050405020304" pitchFamily="18" charset="0"/>
            </a:endParaRPr>
          </a:p>
          <a:p>
            <a:pPr marL="0" indent="0" rtl="0">
              <a:spcBef>
                <a:spcPts val="1200"/>
              </a:spcBef>
              <a:spcAft>
                <a:spcPts val="1200"/>
              </a:spcAft>
              <a:buNone/>
            </a:pPr>
            <a:r>
              <a:rPr lang="en-IN" sz="1400" b="0" i="0" u="none" strike="noStrike" dirty="0">
                <a:effectLst/>
                <a:latin typeface="Times New Roman" panose="02020603050405020304" pitchFamily="18" charset="0"/>
                <a:cs typeface="Times New Roman" panose="02020603050405020304" pitchFamily="18" charset="0"/>
              </a:rPr>
              <a:t>To enable the Automatic Speed Adjustment feature, it is essential to integrate content categorization directly within the NVDA plugin on local machines. This process involves hosting our machine learning model on a cloud platform and accessing it through an API endpoint. Due to current hosting limitations, we have provisionally adopted a manual method for selecting the content type within the plugin, planning to shift to fully automated categorization once the hosting constraints are addressed.</a:t>
            </a:r>
            <a:endParaRPr lang="en-IN" sz="1400" b="0" dirty="0">
              <a:effectLst/>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874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90" name="Freeform: Shape 308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2" name="Freeform: Shape 309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8B4C42-1144-23CA-B251-A3A2F13375C3}"/>
              </a:ext>
            </a:extLst>
          </p:cNvPr>
          <p:cNvSpPr>
            <a:spLocks noGrp="1"/>
          </p:cNvSpPr>
          <p:nvPr>
            <p:ph type="title"/>
          </p:nvPr>
        </p:nvSpPr>
        <p:spPr>
          <a:xfrm>
            <a:off x="438913" y="859536"/>
            <a:ext cx="4832802" cy="1243584"/>
          </a:xfrm>
        </p:spPr>
        <p:txBody>
          <a:bodyPr>
            <a:normAutofit/>
          </a:bodyPr>
          <a:lstStyle/>
          <a:p>
            <a:r>
              <a:rPr lang="en-US" sz="3400" b="1">
                <a:latin typeface="Times New Roman" panose="02020603050405020304" pitchFamily="18" charset="0"/>
                <a:cs typeface="Times New Roman" panose="02020603050405020304" pitchFamily="18" charset="0"/>
              </a:rPr>
              <a:t>Results</a:t>
            </a:r>
          </a:p>
        </p:txBody>
      </p:sp>
      <p:sp>
        <p:nvSpPr>
          <p:cNvPr id="3094" name="Rectangle 309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6" name="Rectangle 309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4D98994-52E1-7EA7-5B2B-B0087601DB8B}"/>
              </a:ext>
            </a:extLst>
          </p:cNvPr>
          <p:cNvSpPr>
            <a:spLocks noGrp="1"/>
          </p:cNvSpPr>
          <p:nvPr>
            <p:ph idx="1"/>
          </p:nvPr>
        </p:nvSpPr>
        <p:spPr>
          <a:xfrm>
            <a:off x="438912" y="2512611"/>
            <a:ext cx="4832803" cy="3664351"/>
          </a:xfrm>
        </p:spPr>
        <p:txBody>
          <a:bodyPr>
            <a:normAutofit/>
          </a:bodyPr>
          <a:lstStyle/>
          <a:p>
            <a:pPr marL="0" indent="0">
              <a:buNone/>
            </a:pPr>
            <a:br>
              <a:rPr lang="en-IN" sz="1500" b="0" i="0" dirty="0">
                <a:effectLst/>
                <a:latin typeface="Söhne"/>
              </a:rPr>
            </a:br>
            <a:r>
              <a:rPr lang="en-IN" sz="1500" b="1" i="0" dirty="0">
                <a:effectLst/>
                <a:latin typeface="Söhne"/>
              </a:rPr>
              <a:t>Effective Data Logging</a:t>
            </a:r>
            <a:r>
              <a:rPr lang="en-IN" sz="1500" b="0" i="0" dirty="0">
                <a:effectLst/>
                <a:latin typeface="Söhne"/>
              </a:rPr>
              <a:t>: Captured essential user interaction details, enabling insights into preferences and </a:t>
            </a:r>
            <a:r>
              <a:rPr lang="en-IN" sz="1500" b="0" i="0" dirty="0" err="1">
                <a:effectLst/>
                <a:latin typeface="Söhne"/>
              </a:rPr>
              <a:t>behaviors</a:t>
            </a:r>
            <a:r>
              <a:rPr lang="en-IN" sz="1500" b="0" i="0" dirty="0">
                <a:effectLst/>
                <a:latin typeface="Söhne"/>
              </a:rPr>
              <a:t>.</a:t>
            </a:r>
          </a:p>
          <a:p>
            <a:pPr marL="0" indent="0">
              <a:buNone/>
            </a:pPr>
            <a:r>
              <a:rPr lang="en-IN" sz="1500" b="1" i="0" dirty="0">
                <a:effectLst/>
                <a:latin typeface="Söhne"/>
              </a:rPr>
              <a:t>Accurate Model Predictions</a:t>
            </a:r>
            <a:r>
              <a:rPr lang="en-IN" sz="1500" b="0" i="0" dirty="0">
                <a:effectLst/>
                <a:latin typeface="Söhne"/>
              </a:rPr>
              <a:t>: </a:t>
            </a:r>
            <a:r>
              <a:rPr lang="en-IN" sz="1500" b="0" i="0" dirty="0" err="1">
                <a:effectLst/>
                <a:latin typeface="Söhne"/>
              </a:rPr>
              <a:t>RandomForestRegressor</a:t>
            </a:r>
            <a:r>
              <a:rPr lang="en-IN" sz="1500" b="0" i="0" dirty="0">
                <a:effectLst/>
                <a:latin typeface="Söhne"/>
              </a:rPr>
              <a:t> accurately predicted speed adjustments based on content types, validated by user feedback.</a:t>
            </a:r>
          </a:p>
          <a:p>
            <a:pPr marL="0" indent="0">
              <a:buNone/>
            </a:pPr>
            <a:r>
              <a:rPr lang="en-IN" sz="1500" b="1" i="0" dirty="0">
                <a:effectLst/>
                <a:latin typeface="Söhne"/>
              </a:rPr>
              <a:t>User Experience Enhancements:</a:t>
            </a:r>
            <a:endParaRPr lang="en-IN" sz="1500" b="0" i="0" dirty="0">
              <a:effectLst/>
              <a:latin typeface="Söhne"/>
            </a:endParaRPr>
          </a:p>
          <a:p>
            <a:pPr marL="0" indent="0">
              <a:buNone/>
            </a:pPr>
            <a:r>
              <a:rPr lang="en-IN" sz="1500" b="1" i="0" dirty="0">
                <a:effectLst/>
                <a:latin typeface="Söhne"/>
              </a:rPr>
              <a:t>Increased Accessibility</a:t>
            </a:r>
            <a:r>
              <a:rPr lang="en-IN" sz="1500" b="0" i="0" dirty="0">
                <a:effectLst/>
                <a:latin typeface="Söhne"/>
              </a:rPr>
              <a:t>: Tailored digital content accessibility for users with visual impairments.</a:t>
            </a:r>
          </a:p>
          <a:p>
            <a:pPr marL="0" indent="0">
              <a:buNone/>
            </a:pPr>
            <a:r>
              <a:rPr lang="en-IN" sz="1500" b="1" i="0" dirty="0">
                <a:effectLst/>
                <a:latin typeface="Söhne"/>
              </a:rPr>
              <a:t>Enhanced Reading Comfort</a:t>
            </a:r>
            <a:r>
              <a:rPr lang="en-IN" sz="1500" b="0" i="0" dirty="0">
                <a:effectLst/>
                <a:latin typeface="Söhne"/>
              </a:rPr>
              <a:t>: Adjusted reading speeds improved engagement with varied content.</a:t>
            </a:r>
          </a:p>
          <a:p>
            <a:pPr marL="0" indent="0">
              <a:buNone/>
            </a:pPr>
            <a:br>
              <a:rPr lang="en-IN" sz="1500" dirty="0"/>
            </a:br>
            <a:endParaRPr lang="en-US" sz="1500" dirty="0">
              <a:latin typeface="Times New Roman" panose="02020603050405020304" pitchFamily="18" charset="0"/>
              <a:cs typeface="Times New Roman" panose="02020603050405020304" pitchFamily="18" charset="0"/>
            </a:endParaRPr>
          </a:p>
        </p:txBody>
      </p:sp>
      <p:pic>
        <p:nvPicPr>
          <p:cNvPr id="3074" name="Picture 2" descr="A screenshot of a computer&#10;&#10;Description automatically generated">
            <a:extLst>
              <a:ext uri="{FF2B5EF4-FFF2-40B4-BE49-F238E27FC236}">
                <a16:creationId xmlns:a16="http://schemas.microsoft.com/office/drawing/2014/main" id="{CBBCE33F-DE8E-4012-28A1-D201C7E813C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45374" y="517600"/>
            <a:ext cx="5679854" cy="3067120"/>
          </a:xfrm>
          <a:prstGeom prst="roundRect">
            <a:avLst>
              <a:gd name="adj" fmla="val 4167"/>
            </a:avLst>
          </a:prstGeom>
          <a:solidFill>
            <a:schemeClr val="tx1"/>
          </a:solidFill>
          <a:ln w="76200" cap="sq">
            <a:solidFill>
              <a:schemeClr val="tx1"/>
            </a:solidFill>
            <a:miter lim="800000"/>
          </a:ln>
          <a:effectLst>
            <a:outerShdw dir="1260000" sx="1000" sy="1000" algn="ctr" rotWithShape="0">
              <a:schemeClr val="tx1"/>
            </a:outerShdw>
            <a:reflection blurRad="12700" endPos="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076" name="Picture 4" descr="A white background with black text&#10;&#10;Description automatically generated">
            <a:extLst>
              <a:ext uri="{FF2B5EF4-FFF2-40B4-BE49-F238E27FC236}">
                <a16:creationId xmlns:a16="http://schemas.microsoft.com/office/drawing/2014/main" id="{F7371D26-592F-94A9-653C-ACC324869C4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80138" y="4104757"/>
            <a:ext cx="9170978" cy="1559064"/>
          </a:xfrm>
          <a:prstGeom prst="rect">
            <a:avLst/>
          </a:prstGeom>
          <a:solidFill>
            <a:srgbClr val="FFFFFF">
              <a:shade val="85000"/>
            </a:srgbClr>
          </a:solidFill>
          <a:ln w="88900" cap="sq">
            <a:solidFill>
              <a:srgbClr val="FFFFFF"/>
            </a:solidFill>
            <a:miter lim="800000"/>
          </a:ln>
          <a:effectLst>
            <a:outerShdw blurRad="55000" dist="69481"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618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8AF0C9-6CC7-9538-B688-D09425DA2E60}"/>
              </a:ext>
            </a:extLst>
          </p:cNvPr>
          <p:cNvSpPr>
            <a:spLocks noGrp="1"/>
          </p:cNvSpPr>
          <p:nvPr>
            <p:ph type="title"/>
          </p:nvPr>
        </p:nvSpPr>
        <p:spPr>
          <a:xfrm>
            <a:off x="1115568" y="548640"/>
            <a:ext cx="10168128" cy="1179576"/>
          </a:xfrm>
        </p:spPr>
        <p:txBody>
          <a:bodyPr>
            <a:normAutofit/>
          </a:bodyPr>
          <a:lstStyle/>
          <a:p>
            <a:r>
              <a:rPr lang="en-US" sz="4000" b="1" dirty="0">
                <a:latin typeface="Times New Roman" panose="02020603050405020304" pitchFamily="18" charset="0"/>
                <a:cs typeface="Times New Roman" panose="02020603050405020304" pitchFamily="18" charset="0"/>
              </a:rPr>
              <a:t>Conclusion &amp; Future Work</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A853C61-33A7-FD40-92A9-5F99C7338550}"/>
              </a:ext>
            </a:extLst>
          </p:cNvPr>
          <p:cNvSpPr>
            <a:spLocks noGrp="1"/>
          </p:cNvSpPr>
          <p:nvPr>
            <p:ph idx="1"/>
          </p:nvPr>
        </p:nvSpPr>
        <p:spPr>
          <a:xfrm>
            <a:off x="1115568" y="2481943"/>
            <a:ext cx="10168128" cy="3695020"/>
          </a:xfrm>
        </p:spPr>
        <p:txBody>
          <a:bodyPr>
            <a:normAutofit/>
          </a:bodyPr>
          <a:lstStyle/>
          <a:p>
            <a:pPr marL="0" indent="0">
              <a:buNone/>
            </a:pPr>
            <a:r>
              <a:rPr lang="en-US" sz="1700" b="1" dirty="0">
                <a:latin typeface="Times New Roman" panose="02020603050405020304" pitchFamily="18" charset="0"/>
                <a:cs typeface="Times New Roman" panose="02020603050405020304" pitchFamily="18" charset="0"/>
              </a:rPr>
              <a:t>Achievements:</a:t>
            </a: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Developed a machine-learning system to dynamically adjust reading speeds of screen readers.</a:t>
            </a:r>
          </a:p>
          <a:p>
            <a:pPr marL="0" indent="0">
              <a:buNone/>
            </a:pPr>
            <a:r>
              <a:rPr lang="en-US" sz="1700" dirty="0">
                <a:latin typeface="Times New Roman" panose="02020603050405020304" pitchFamily="18" charset="0"/>
                <a:cs typeface="Times New Roman" panose="02020603050405020304" pitchFamily="18" charset="0"/>
              </a:rPr>
              <a:t>Enhanced adaptability and personalization for visually impaired users, aligning with individual preferences.</a:t>
            </a:r>
          </a:p>
          <a:p>
            <a:pPr marL="0" indent="0">
              <a:buNone/>
            </a:pPr>
            <a:r>
              <a:rPr lang="en-US" sz="1700" b="1" dirty="0">
                <a:latin typeface="Times New Roman" panose="02020603050405020304" pitchFamily="18" charset="0"/>
                <a:cs typeface="Times New Roman" panose="02020603050405020304" pitchFamily="18" charset="0"/>
              </a:rPr>
              <a:t>Future Directions:</a:t>
            </a:r>
            <a:endParaRPr lang="en-US" sz="1700" dirty="0">
              <a:latin typeface="Times New Roman" panose="02020603050405020304" pitchFamily="18" charset="0"/>
              <a:cs typeface="Times New Roman" panose="02020603050405020304" pitchFamily="18" charset="0"/>
            </a:endParaRPr>
          </a:p>
          <a:p>
            <a:pPr marL="0" indent="0">
              <a:buNone/>
            </a:pPr>
            <a:r>
              <a:rPr lang="en-US" sz="1700" b="1" dirty="0">
                <a:latin typeface="Times New Roman" panose="02020603050405020304" pitchFamily="18" charset="0"/>
                <a:cs typeface="Times New Roman" panose="02020603050405020304" pitchFamily="18" charset="0"/>
              </a:rPr>
              <a:t>Expanding Data Collection: </a:t>
            </a:r>
            <a:r>
              <a:rPr lang="en-US" sz="1700" dirty="0">
                <a:latin typeface="Times New Roman" panose="02020603050405020304" pitchFamily="18" charset="0"/>
                <a:cs typeface="Times New Roman" panose="02020603050405020304" pitchFamily="18" charset="0"/>
              </a:rPr>
              <a:t>Increase user data volume and diversity for refined model accuracy.</a:t>
            </a:r>
          </a:p>
          <a:p>
            <a:pPr marL="0" indent="0">
              <a:buNone/>
            </a:pPr>
            <a:r>
              <a:rPr lang="en-US" sz="1700" b="1" dirty="0">
                <a:latin typeface="Times New Roman" panose="02020603050405020304" pitchFamily="18" charset="0"/>
                <a:cs typeface="Times New Roman" panose="02020603050405020304" pitchFamily="18" charset="0"/>
              </a:rPr>
              <a:t>Enhanced Content Analysis: </a:t>
            </a:r>
            <a:r>
              <a:rPr lang="en-US" sz="1700" dirty="0">
                <a:latin typeface="Times New Roman" panose="02020603050405020304" pitchFamily="18" charset="0"/>
                <a:cs typeface="Times New Roman" panose="02020603050405020304" pitchFamily="18" charset="0"/>
              </a:rPr>
              <a:t>Broaden categorization capabilities to cover more content types and complexities.</a:t>
            </a:r>
          </a:p>
          <a:p>
            <a:pPr marL="0" indent="0">
              <a:buNone/>
            </a:pPr>
            <a:r>
              <a:rPr lang="en-US" sz="1700" b="1" dirty="0">
                <a:latin typeface="Times New Roman" panose="02020603050405020304" pitchFamily="18" charset="0"/>
                <a:cs typeface="Times New Roman" panose="02020603050405020304" pitchFamily="18" charset="0"/>
              </a:rPr>
              <a:t>Integration with Other Technologies: </a:t>
            </a:r>
            <a:r>
              <a:rPr lang="en-US" sz="1700" dirty="0">
                <a:latin typeface="Times New Roman" panose="02020603050405020304" pitchFamily="18" charset="0"/>
                <a:cs typeface="Times New Roman" panose="02020603050405020304" pitchFamily="18" charset="0"/>
              </a:rPr>
              <a:t>Explore synergies with other assistive technologies for comprehensive user support.</a:t>
            </a:r>
          </a:p>
          <a:p>
            <a:pPr marL="0" indent="0">
              <a:buNone/>
            </a:pPr>
            <a:r>
              <a:rPr lang="en-US" sz="1700" b="1" dirty="0">
                <a:latin typeface="Times New Roman" panose="02020603050405020304" pitchFamily="18" charset="0"/>
                <a:cs typeface="Times New Roman" panose="02020603050405020304" pitchFamily="18" charset="0"/>
              </a:rPr>
              <a:t>Hosting on Cloud Platform: </a:t>
            </a:r>
            <a:r>
              <a:rPr lang="en-US" sz="1700" dirty="0">
                <a:latin typeface="Times New Roman" panose="02020603050405020304" pitchFamily="18" charset="0"/>
                <a:cs typeface="Times New Roman" panose="02020603050405020304" pitchFamily="18" charset="0"/>
              </a:rPr>
              <a:t>Transition content categorization model to cloud for real-time API access, automating speed adjustments for a seamless experience.</a:t>
            </a:r>
          </a:p>
        </p:txBody>
      </p:sp>
    </p:spTree>
    <p:extLst>
      <p:ext uri="{BB962C8B-B14F-4D97-AF65-F5344CB8AC3E}">
        <p14:creationId xmlns:p14="http://schemas.microsoft.com/office/powerpoint/2010/main" val="3219417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DFF2-DCAE-578B-7955-0431A79C0384}"/>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1636AC3-68B1-70D9-A8EE-005EC3F72088}"/>
              </a:ext>
            </a:extLst>
          </p:cNvPr>
          <p:cNvSpPr>
            <a:spLocks noGrp="1"/>
          </p:cNvSpPr>
          <p:nvPr>
            <p:ph idx="1"/>
          </p:nvPr>
        </p:nvSpPr>
        <p:spPr/>
        <p:txBody>
          <a:bodyPr>
            <a:normAutofit/>
          </a:bodyPr>
          <a:lstStyle/>
          <a:p>
            <a:pPr marL="0" indent="0" algn="just" rtl="0">
              <a:spcBef>
                <a:spcPts val="1200"/>
              </a:spcBef>
              <a:spcAft>
                <a:spcPts val="1200"/>
              </a:spcAft>
              <a:buNone/>
            </a:pPr>
            <a:br>
              <a:rPr lang="en-IN" sz="1600" b="0" dirty="0">
                <a:effectLst/>
                <a:latin typeface="Times New Roman" panose="02020603050405020304" pitchFamily="18" charset="0"/>
                <a:cs typeface="Times New Roman" panose="02020603050405020304" pitchFamily="18" charset="0"/>
              </a:rPr>
            </a:br>
            <a:r>
              <a:rPr lang="en-IN" sz="1600" b="0" i="1" u="none" strike="noStrike" dirty="0">
                <a:solidFill>
                  <a:srgbClr val="000000"/>
                </a:solidFill>
                <a:effectLst/>
                <a:latin typeface="Times New Roman" panose="02020603050405020304" pitchFamily="18" charset="0"/>
                <a:cs typeface="Times New Roman" panose="02020603050405020304" pitchFamily="18" charset="0"/>
              </a:rPr>
              <a:t>1.Design of An Electronic Narrator on Assistant Robot for Blind People </a:t>
            </a:r>
            <a:endParaRPr lang="en-IN" sz="1600" b="0" dirty="0">
              <a:effectLst/>
              <a:latin typeface="Times New Roman" panose="02020603050405020304" pitchFamily="18" charset="0"/>
              <a:cs typeface="Times New Roman" panose="02020603050405020304" pitchFamily="18" charset="0"/>
            </a:endParaRPr>
          </a:p>
          <a:p>
            <a:pPr marL="0" indent="0" algn="just" rtl="0">
              <a:spcBef>
                <a:spcPts val="1200"/>
              </a:spcBef>
              <a:spcAft>
                <a:spcPts val="1200"/>
              </a:spcAft>
              <a:buNone/>
            </a:pPr>
            <a:r>
              <a:rPr lang="en-IN" sz="1600" b="0" i="1" u="sng" strike="noStrike" dirty="0">
                <a:solidFill>
                  <a:srgbClr val="1155CC"/>
                </a:solidFill>
                <a:effectLst/>
                <a:latin typeface="Times New Roman" panose="02020603050405020304" pitchFamily="18" charset="0"/>
                <a:cs typeface="Times New Roman" panose="02020603050405020304" pitchFamily="18" charset="0"/>
                <a:hlinkClick r:id="rId3"/>
              </a:rPr>
              <a:t>https://www.matec-conferences.org/articles/matecconf/pdf/2016/05/matecconf_iccma2016_03013.pdf</a:t>
            </a:r>
            <a:endParaRPr lang="en-IN" sz="1600" b="0" dirty="0">
              <a:effectLst/>
              <a:latin typeface="Times New Roman" panose="02020603050405020304" pitchFamily="18" charset="0"/>
              <a:cs typeface="Times New Roman" panose="02020603050405020304" pitchFamily="18" charset="0"/>
            </a:endParaRPr>
          </a:p>
          <a:p>
            <a:pPr marL="0" indent="0" algn="just" rtl="0">
              <a:spcBef>
                <a:spcPts val="1200"/>
              </a:spcBef>
              <a:spcAft>
                <a:spcPts val="1200"/>
              </a:spcAft>
              <a:buNone/>
            </a:pPr>
            <a:r>
              <a:rPr lang="en-IN" sz="1600" b="0" i="1" u="none" strike="noStrike" dirty="0">
                <a:solidFill>
                  <a:srgbClr val="000000"/>
                </a:solidFill>
                <a:effectLst/>
                <a:latin typeface="Times New Roman" panose="02020603050405020304" pitchFamily="18" charset="0"/>
                <a:cs typeface="Times New Roman" panose="02020603050405020304" pitchFamily="18" charset="0"/>
              </a:rPr>
              <a:t>2.Understanding the Usages, Lifecycle, and Opportunities of Screen Readers’ Plugins</a:t>
            </a:r>
            <a:endParaRPr lang="en-IN" sz="1600" b="0" dirty="0">
              <a:effectLst/>
              <a:latin typeface="Times New Roman" panose="02020603050405020304" pitchFamily="18" charset="0"/>
              <a:cs typeface="Times New Roman" panose="02020603050405020304" pitchFamily="18" charset="0"/>
            </a:endParaRPr>
          </a:p>
          <a:p>
            <a:pPr marL="0" indent="0" algn="just" rtl="0">
              <a:spcBef>
                <a:spcPts val="1200"/>
              </a:spcBef>
              <a:spcAft>
                <a:spcPts val="1200"/>
              </a:spcAft>
              <a:buNone/>
            </a:pPr>
            <a:r>
              <a:rPr lang="en-IN" sz="1600" b="0" i="1" u="sng" strike="noStrike" dirty="0">
                <a:solidFill>
                  <a:srgbClr val="1155CC"/>
                </a:solidFill>
                <a:effectLst/>
                <a:latin typeface="Times New Roman" panose="02020603050405020304" pitchFamily="18" charset="0"/>
                <a:cs typeface="Times New Roman" panose="02020603050405020304" pitchFamily="18" charset="0"/>
                <a:hlinkClick r:id="rId4"/>
              </a:rPr>
              <a:t>https://dl.acm.org/doi/full/10.1145/3582697</a:t>
            </a:r>
            <a:endParaRPr lang="en-IN" sz="1600" b="0" dirty="0">
              <a:effectLst/>
              <a:latin typeface="Times New Roman" panose="02020603050405020304" pitchFamily="18" charset="0"/>
              <a:cs typeface="Times New Roman" panose="02020603050405020304" pitchFamily="18" charset="0"/>
            </a:endParaRPr>
          </a:p>
          <a:p>
            <a:pPr marL="0" indent="0" algn="just" rtl="0">
              <a:spcBef>
                <a:spcPts val="1200"/>
              </a:spcBef>
              <a:spcAft>
                <a:spcPts val="1200"/>
              </a:spcAft>
              <a:buNone/>
            </a:pPr>
            <a:r>
              <a:rPr lang="en-IN" sz="1600" b="0" i="1" u="none" strike="noStrike" dirty="0">
                <a:solidFill>
                  <a:srgbClr val="000000"/>
                </a:solidFill>
                <a:effectLst/>
                <a:latin typeface="Times New Roman" panose="02020603050405020304" pitchFamily="18" charset="0"/>
                <a:cs typeface="Times New Roman" panose="02020603050405020304" pitchFamily="18" charset="0"/>
              </a:rPr>
              <a:t>3.Screen Reader Voices: Effects of Pauses and Voice Changes on Comprehension</a:t>
            </a:r>
            <a:endParaRPr lang="en-IN" sz="1600" b="0" dirty="0">
              <a:effectLst/>
              <a:latin typeface="Times New Roman" panose="02020603050405020304" pitchFamily="18" charset="0"/>
              <a:cs typeface="Times New Roman" panose="02020603050405020304" pitchFamily="18" charset="0"/>
            </a:endParaRPr>
          </a:p>
          <a:p>
            <a:pPr marL="0" indent="0" algn="just" rtl="0">
              <a:spcBef>
                <a:spcPts val="1200"/>
              </a:spcBef>
              <a:spcAft>
                <a:spcPts val="1200"/>
              </a:spcAft>
              <a:buNone/>
            </a:pPr>
            <a:r>
              <a:rPr lang="en-IN" sz="1600" b="0" i="1" u="sng" strike="noStrike" dirty="0">
                <a:solidFill>
                  <a:srgbClr val="1155CC"/>
                </a:solidFill>
                <a:effectLst/>
                <a:latin typeface="Times New Roman" panose="02020603050405020304" pitchFamily="18" charset="0"/>
                <a:cs typeface="Times New Roman" panose="02020603050405020304" pitchFamily="18" charset="0"/>
                <a:hlinkClick r:id="rId5"/>
              </a:rPr>
              <a:t>https://journals.sagepu.com/doi/epdf/10.1177/1071181322661291</a:t>
            </a:r>
            <a:endParaRPr lang="en-IN" sz="16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61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FCAA-D403-EC71-2197-85275F5A1674}"/>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8E62B152-0311-CBE7-D20E-6F60DF4B1919}"/>
              </a:ext>
            </a:extLst>
          </p:cNvPr>
          <p:cNvSpPr>
            <a:spLocks noGrp="1"/>
          </p:cNvSpPr>
          <p:nvPr>
            <p:ph idx="1"/>
          </p:nvPr>
        </p:nvSpPr>
        <p:spPr/>
        <p:txBody>
          <a:bodyPr/>
          <a:lstStyle/>
          <a:p>
            <a:r>
              <a:rPr lang="en-US" sz="1400" dirty="0">
                <a:latin typeface="Times New Roman" panose="02020603050405020304" pitchFamily="18" charset="0"/>
                <a:cs typeface="Times New Roman" panose="02020603050405020304" pitchFamily="18" charset="0"/>
              </a:rPr>
              <a:t>Introduction</a:t>
            </a:r>
          </a:p>
          <a:p>
            <a:r>
              <a:rPr lang="en-US" sz="1400" dirty="0">
                <a:latin typeface="Times New Roman" panose="02020603050405020304" pitchFamily="18" charset="0"/>
                <a:cs typeface="Times New Roman" panose="02020603050405020304" pitchFamily="18" charset="0"/>
              </a:rPr>
              <a:t>Overview Of NVDA Startup and Features</a:t>
            </a:r>
          </a:p>
          <a:p>
            <a:r>
              <a:rPr lang="en-US" sz="1400" dirty="0">
                <a:latin typeface="Times New Roman" panose="02020603050405020304" pitchFamily="18" charset="0"/>
                <a:cs typeface="Times New Roman" panose="02020603050405020304" pitchFamily="18" charset="0"/>
              </a:rPr>
              <a:t>Implementation</a:t>
            </a:r>
          </a:p>
          <a:p>
            <a:r>
              <a:rPr lang="en-US" sz="1400" dirty="0">
                <a:latin typeface="Times New Roman" panose="02020603050405020304" pitchFamily="18" charset="0"/>
                <a:cs typeface="Times New Roman" panose="02020603050405020304" pitchFamily="18" charset="0"/>
              </a:rPr>
              <a:t>Logger Setup</a:t>
            </a:r>
          </a:p>
          <a:p>
            <a:r>
              <a:rPr lang="en-US" sz="1400" dirty="0">
                <a:latin typeface="Times New Roman" panose="02020603050405020304" pitchFamily="18" charset="0"/>
                <a:cs typeface="Times New Roman" panose="02020603050405020304" pitchFamily="18" charset="0"/>
              </a:rPr>
              <a:t>Dataset Overview for Model Training</a:t>
            </a:r>
          </a:p>
          <a:p>
            <a:r>
              <a:rPr lang="en-US" sz="1400" dirty="0">
                <a:latin typeface="Times New Roman" panose="02020603050405020304" pitchFamily="18" charset="0"/>
                <a:cs typeface="Times New Roman" panose="02020603050405020304" pitchFamily="18" charset="0"/>
              </a:rPr>
              <a:t>Model Training for Speed Adjustment</a:t>
            </a:r>
          </a:p>
          <a:p>
            <a:r>
              <a:rPr lang="en-US" sz="1400" dirty="0">
                <a:latin typeface="Times New Roman" panose="02020603050405020304" pitchFamily="18" charset="0"/>
                <a:cs typeface="Times New Roman" panose="02020603050405020304" pitchFamily="18" charset="0"/>
              </a:rPr>
              <a:t>Content Categorization</a:t>
            </a:r>
          </a:p>
          <a:p>
            <a:r>
              <a:rPr lang="en-US" sz="1400" dirty="0">
                <a:latin typeface="Times New Roman" panose="02020603050405020304" pitchFamily="18" charset="0"/>
                <a:cs typeface="Times New Roman" panose="02020603050405020304" pitchFamily="18" charset="0"/>
              </a:rPr>
              <a:t>Implementing Automatic Speed Adjustment in NVDA</a:t>
            </a:r>
          </a:p>
          <a:p>
            <a:r>
              <a:rPr lang="en-US" sz="1400" dirty="0">
                <a:latin typeface="Times New Roman" panose="02020603050405020304" pitchFamily="18" charset="0"/>
                <a:cs typeface="Times New Roman" panose="02020603050405020304" pitchFamily="18" charset="0"/>
              </a:rPr>
              <a:t>Results</a:t>
            </a:r>
          </a:p>
          <a:p>
            <a:r>
              <a:rPr lang="en-US" sz="1400" dirty="0">
                <a:latin typeface="Times New Roman" panose="02020603050405020304" pitchFamily="18" charset="0"/>
                <a:cs typeface="Times New Roman" panose="02020603050405020304" pitchFamily="18" charset="0"/>
              </a:rPr>
              <a:t>Conclusion</a:t>
            </a:r>
          </a:p>
          <a:p>
            <a:r>
              <a:rPr lang="en-US" sz="1400" dirty="0">
                <a:latin typeface="Times New Roman" panose="02020603050405020304" pitchFamily="18" charset="0"/>
                <a:cs typeface="Times New Roman" panose="02020603050405020304" pitchFamily="18" charset="0"/>
              </a:rPr>
              <a:t>Future Work</a:t>
            </a:r>
          </a:p>
          <a:p>
            <a:endParaRPr lang="en-US" dirty="0"/>
          </a:p>
          <a:p>
            <a:endParaRPr lang="en-US" dirty="0"/>
          </a:p>
        </p:txBody>
      </p:sp>
    </p:spTree>
    <p:extLst>
      <p:ext uri="{BB962C8B-B14F-4D97-AF65-F5344CB8AC3E}">
        <p14:creationId xmlns:p14="http://schemas.microsoft.com/office/powerpoint/2010/main" val="295541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C0B6B-CD0A-2BCF-730D-1DCC92DDD0E2}"/>
              </a:ext>
            </a:extLst>
          </p:cNvPr>
          <p:cNvSpPr>
            <a:spLocks noGrp="1"/>
          </p:cNvSpPr>
          <p:nvPr>
            <p:ph type="title"/>
          </p:nvPr>
        </p:nvSpPr>
        <p:spPr>
          <a:xfrm>
            <a:off x="1629751" y="934327"/>
            <a:ext cx="8924392" cy="1058275"/>
          </a:xfrm>
        </p:spPr>
        <p:txBody>
          <a:bodyPr>
            <a:normAutofit/>
          </a:bodyPr>
          <a:lstStyle/>
          <a:p>
            <a:r>
              <a:rPr lang="en-US" b="1" dirty="0">
                <a:latin typeface="Times New Roman" panose="02020603050405020304" pitchFamily="18" charset="0"/>
                <a:cs typeface="Times New Roman" panose="02020603050405020304" pitchFamily="18" charset="0"/>
              </a:rPr>
              <a:t>Introduction:</a:t>
            </a:r>
          </a:p>
        </p:txBody>
      </p:sp>
      <p:sp>
        <p:nvSpPr>
          <p:cNvPr id="11" name="Freeform: Shape 10">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AC9536C-8417-536F-81B7-3C52CFA52968}"/>
              </a:ext>
            </a:extLst>
          </p:cNvPr>
          <p:cNvSpPr>
            <a:spLocks noGrp="1"/>
          </p:cNvSpPr>
          <p:nvPr>
            <p:ph idx="1"/>
          </p:nvPr>
        </p:nvSpPr>
        <p:spPr>
          <a:xfrm>
            <a:off x="1941207" y="2752315"/>
            <a:ext cx="8612936" cy="3171357"/>
          </a:xfrm>
        </p:spPr>
        <p:txBody>
          <a:bodyPr>
            <a:normAutofit/>
          </a:bodyPr>
          <a:lstStyle/>
          <a:p>
            <a:r>
              <a:rPr lang="en-US" sz="2000" dirty="0">
                <a:latin typeface="Times New Roman" panose="02020603050405020304" pitchFamily="18" charset="0"/>
                <a:cs typeface="Times New Roman" panose="02020603050405020304" pitchFamily="18" charset="0"/>
              </a:rPr>
              <a:t>Screen readers are essential assistive technologies that allow visually impaired individuals to access digital content via spoken or Braille output. Traditionally set at a fixed speed, these tools often struggle with varying content complexities. This project aims to develop an adaptive system that dynamically adjusts narration speeds based on user interactions and preferences. This approach will enhance usability and accessibility, ensuring that the reading speed matches the content complexity and the user’s familiarity, thereby setting a new standard in digital accessibility for visually impaired users.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01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4544C-0826-5D00-193F-BA2B6D4EF329}"/>
              </a:ext>
            </a:extLst>
          </p:cNvPr>
          <p:cNvSpPr>
            <a:spLocks noGrp="1"/>
          </p:cNvSpPr>
          <p:nvPr>
            <p:ph type="title"/>
          </p:nvPr>
        </p:nvSpPr>
        <p:spPr>
          <a:xfrm>
            <a:off x="-1746504" y="1555129"/>
            <a:ext cx="9829800" cy="1325880"/>
          </a:xfrm>
        </p:spPr>
        <p:txBody>
          <a:bodyPr anchor="b">
            <a:normAutofit/>
          </a:bodyPr>
          <a:lstStyle/>
          <a:p>
            <a:pPr algn="ctr"/>
            <a:r>
              <a:rPr lang="en-US" sz="3600" b="1" dirty="0">
                <a:solidFill>
                  <a:schemeClr val="tx2"/>
                </a:solidFill>
                <a:latin typeface="Times New Roman" panose="02020603050405020304" pitchFamily="18" charset="0"/>
                <a:cs typeface="Times New Roman" panose="02020603050405020304" pitchFamily="18" charset="0"/>
              </a:rPr>
              <a:t>Problem Statement:</a:t>
            </a:r>
          </a:p>
        </p:txBody>
      </p:sp>
      <p:grpSp>
        <p:nvGrpSpPr>
          <p:cNvPr id="48" name="Group 47">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49" name="Freeform: Shape 48">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1">
            <a:extLst>
              <a:ext uri="{FF2B5EF4-FFF2-40B4-BE49-F238E27FC236}">
                <a16:creationId xmlns:a16="http://schemas.microsoft.com/office/drawing/2014/main" id="{63301072-DE68-7B80-654E-77353907F3C9}"/>
              </a:ext>
            </a:extLst>
          </p:cNvPr>
          <p:cNvSpPr>
            <a:spLocks noGrp="1" noChangeArrowheads="1"/>
          </p:cNvSpPr>
          <p:nvPr>
            <p:ph idx="1"/>
          </p:nvPr>
        </p:nvSpPr>
        <p:spPr bwMode="auto">
          <a:xfrm>
            <a:off x="1240582" y="1555130"/>
            <a:ext cx="9710530" cy="423639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L="0" indent="0" eaLnBrk="0" fontAlgn="base" hangingPunct="0">
              <a:spcBef>
                <a:spcPct val="0"/>
              </a:spcBef>
              <a:spcAft>
                <a:spcPts val="600"/>
              </a:spcAft>
              <a:buNone/>
            </a:pPr>
            <a:r>
              <a:rPr lang="en-IN" sz="1800" b="0" i="0" u="none" strike="noStrike" dirty="0">
                <a:solidFill>
                  <a:schemeClr val="tx2"/>
                </a:solidFill>
                <a:effectLst/>
                <a:latin typeface="Times New Roman" panose="02020603050405020304" pitchFamily="18" charset="0"/>
              </a:rPr>
              <a:t>The primary objective of this project is to develop a personalized screen reader speed adjustment system that can adapt to individual user preferences and provide insights into their reading behaviour and log this data for continuous improvement. The primary objective of this project is to develop a personalized screen reader speed adjustment system tailored to individual user preferences. </a:t>
            </a:r>
            <a:r>
              <a:rPr lang="en-US" sz="1800" b="0" i="0" u="none" strike="noStrike" dirty="0">
                <a:solidFill>
                  <a:schemeClr val="tx2"/>
                </a:solidFill>
                <a:effectLst/>
                <a:latin typeface="Times New Roman" panose="02020603050405020304" pitchFamily="18" charset="0"/>
              </a:rPr>
              <a:t> </a:t>
            </a:r>
          </a:p>
        </p:txBody>
      </p:sp>
      <p:grpSp>
        <p:nvGrpSpPr>
          <p:cNvPr id="54" name="Group 53">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55" name="Freeform: Shape 54">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8" name="Freeform: Shape 57">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a:extLst>
              <a:ext uri="{FF2B5EF4-FFF2-40B4-BE49-F238E27FC236}">
                <a16:creationId xmlns:a16="http://schemas.microsoft.com/office/drawing/2014/main" id="{8C763BF0-5D11-5546-EE0D-A302F342EC16}"/>
              </a:ext>
            </a:extLst>
          </p:cNvPr>
          <p:cNvSpPr txBox="1"/>
          <p:nvPr/>
        </p:nvSpPr>
        <p:spPr>
          <a:xfrm>
            <a:off x="10287000" y="152019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6020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3C7B1-524E-022A-9196-C99F04C2915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b="1" kern="1200">
                <a:solidFill>
                  <a:schemeClr val="tx1"/>
                </a:solidFill>
                <a:latin typeface="+mj-lt"/>
                <a:ea typeface="+mj-ea"/>
                <a:cs typeface="+mj-cs"/>
              </a:rPr>
              <a:t>Proposed Architecture</a:t>
            </a:r>
          </a:p>
        </p:txBody>
      </p:sp>
      <p:sp>
        <p:nvSpPr>
          <p:cNvPr id="4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a:extLst>
              <a:ext uri="{FF2B5EF4-FFF2-40B4-BE49-F238E27FC236}">
                <a16:creationId xmlns:a16="http://schemas.microsoft.com/office/drawing/2014/main" id="{419BF423-EE49-3AE3-0F32-13C0E2D8812B}"/>
              </a:ext>
            </a:extLst>
          </p:cNvPr>
          <p:cNvPicPr>
            <a:picLocks noGrp="1" noChangeAspect="1"/>
          </p:cNvPicPr>
          <p:nvPr>
            <p:ph idx="1"/>
          </p:nvPr>
        </p:nvPicPr>
        <p:blipFill rotWithShape="1">
          <a:blip r:embed="rId3"/>
          <a:srcRect l="11409" r="8505" b="5"/>
          <a:stretch/>
        </p:blipFill>
        <p:spPr>
          <a:xfrm>
            <a:off x="5764657" y="640080"/>
            <a:ext cx="4993893" cy="5550408"/>
          </a:xfrm>
          <a:prstGeom prst="rect">
            <a:avLst/>
          </a:prstGeom>
        </p:spPr>
      </p:pic>
    </p:spTree>
    <p:extLst>
      <p:ext uri="{BB962C8B-B14F-4D97-AF65-F5344CB8AC3E}">
        <p14:creationId xmlns:p14="http://schemas.microsoft.com/office/powerpoint/2010/main" val="7667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FC3D2873-2194-4FB0-BFBA-7E7EEB984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6D20BCD1-279E-4B02-0E62-90DC4ABF15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8355"/>
          <a:stretch/>
        </p:blipFill>
        <p:spPr bwMode="auto">
          <a:xfrm>
            <a:off x="8529321" y="10"/>
            <a:ext cx="3662680" cy="3401558"/>
          </a:xfrm>
          <a:custGeom>
            <a:avLst/>
            <a:gdLst/>
            <a:ahLst/>
            <a:cxnLst/>
            <a:rect l="l" t="t" r="r" b="b"/>
            <a:pathLst>
              <a:path w="3662680" h="3401568">
                <a:moveTo>
                  <a:pt x="0" y="0"/>
                </a:moveTo>
                <a:lnTo>
                  <a:pt x="3662680" y="0"/>
                </a:lnTo>
                <a:lnTo>
                  <a:pt x="3662680" y="3401568"/>
                </a:lnTo>
                <a:lnTo>
                  <a:pt x="774527" y="3401568"/>
                </a:lnTo>
                <a:lnTo>
                  <a:pt x="769892" y="3133175"/>
                </a:lnTo>
                <a:cubicBezTo>
                  <a:pt x="732577" y="2055441"/>
                  <a:pt x="492520" y="1056020"/>
                  <a:pt x="104445" y="215033"/>
                </a:cubicBezTo>
                <a:close/>
              </a:path>
            </a:pathLst>
          </a:cu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72A4D80-B322-9F86-A348-5706B61B3C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6452" b="-1"/>
          <a:stretch/>
        </p:blipFill>
        <p:spPr bwMode="auto">
          <a:xfrm>
            <a:off x="5115314" y="10"/>
            <a:ext cx="4118110" cy="3401558"/>
          </a:xfrm>
          <a:custGeom>
            <a:avLst/>
            <a:gdLst/>
            <a:ahLst/>
            <a:cxnLst/>
            <a:rect l="l" t="t" r="r" b="b"/>
            <a:pathLst>
              <a:path w="4118110" h="3401568">
                <a:moveTo>
                  <a:pt x="0" y="0"/>
                </a:moveTo>
                <a:lnTo>
                  <a:pt x="3343575" y="0"/>
                </a:lnTo>
                <a:lnTo>
                  <a:pt x="3448028" y="215050"/>
                </a:lnTo>
                <a:cubicBezTo>
                  <a:pt x="3836103" y="1056037"/>
                  <a:pt x="4076161" y="2055458"/>
                  <a:pt x="4113475" y="3133192"/>
                </a:cubicBezTo>
                <a:lnTo>
                  <a:pt x="4118110" y="3401568"/>
                </a:lnTo>
                <a:lnTo>
                  <a:pt x="801224" y="3401568"/>
                </a:lnTo>
                <a:lnTo>
                  <a:pt x="797493" y="3185579"/>
                </a:lnTo>
                <a:cubicBezTo>
                  <a:pt x="756786" y="2009870"/>
                  <a:pt x="474799" y="927359"/>
                  <a:pt x="22579" y="42066"/>
                </a:cubicBezTo>
                <a:close/>
              </a:path>
            </a:pathLst>
          </a:cu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15AC1F0-3250-DBCF-4F5D-FBF7FFD46ED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9051" r="-1" b="-1"/>
          <a:stretch/>
        </p:blipFill>
        <p:spPr bwMode="auto">
          <a:xfrm>
            <a:off x="5168353" y="3456432"/>
            <a:ext cx="7023646" cy="3401568"/>
          </a:xfrm>
          <a:custGeom>
            <a:avLst/>
            <a:gdLst/>
            <a:ahLst/>
            <a:cxnLst/>
            <a:rect l="l" t="t" r="r" b="b"/>
            <a:pathLst>
              <a:path w="7023646" h="3401568">
                <a:moveTo>
                  <a:pt x="749132" y="0"/>
                </a:moveTo>
                <a:lnTo>
                  <a:pt x="7023646" y="0"/>
                </a:lnTo>
                <a:lnTo>
                  <a:pt x="7023646" y="3401568"/>
                </a:lnTo>
                <a:lnTo>
                  <a:pt x="0" y="3401568"/>
                </a:lnTo>
                <a:lnTo>
                  <a:pt x="79008" y="3238906"/>
                </a:lnTo>
                <a:cubicBezTo>
                  <a:pt x="502362" y="2321466"/>
                  <a:pt x="749563" y="1215476"/>
                  <a:pt x="749563" y="24956"/>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063" name="Freeform: Shape 2062">
            <a:extLst>
              <a:ext uri="{FF2B5EF4-FFF2-40B4-BE49-F238E27FC236}">
                <a16:creationId xmlns:a16="http://schemas.microsoft.com/office/drawing/2014/main" id="{B228652A-FD81-4A3C-B164-2012BF4EE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7943" cy="6858000"/>
          </a:xfrm>
          <a:custGeom>
            <a:avLst/>
            <a:gdLst>
              <a:gd name="connsiteX0" fmla="*/ 0 w 5927943"/>
              <a:gd name="connsiteY0" fmla="*/ 0 h 6858000"/>
              <a:gd name="connsiteX1" fmla="*/ 5129522 w 5927943"/>
              <a:gd name="connsiteY1" fmla="*/ 0 h 6858000"/>
              <a:gd name="connsiteX2" fmla="*/ 5289639 w 5927943"/>
              <a:gd name="connsiteY2" fmla="*/ 323150 h 6858000"/>
              <a:gd name="connsiteX3" fmla="*/ 5927943 w 5927943"/>
              <a:gd name="connsiteY3" fmla="*/ 3476847 h 6858000"/>
              <a:gd name="connsiteX4" fmla="*/ 5289639 w 5927943"/>
              <a:gd name="connsiteY4" fmla="*/ 6630545 h 6858000"/>
              <a:gd name="connsiteX5" fmla="*/ 5176937 w 5927943"/>
              <a:gd name="connsiteY5" fmla="*/ 6858000 h 6858000"/>
              <a:gd name="connsiteX6" fmla="*/ 0 w 592794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7943" h="6858000">
                <a:moveTo>
                  <a:pt x="0" y="0"/>
                </a:moveTo>
                <a:lnTo>
                  <a:pt x="5129522" y="0"/>
                </a:lnTo>
                <a:lnTo>
                  <a:pt x="5289639" y="323150"/>
                </a:lnTo>
                <a:cubicBezTo>
                  <a:pt x="5692631" y="1223391"/>
                  <a:pt x="5927943" y="2308646"/>
                  <a:pt x="5927943" y="3476847"/>
                </a:cubicBezTo>
                <a:cubicBezTo>
                  <a:pt x="5927943" y="4645048"/>
                  <a:pt x="5692631" y="5730304"/>
                  <a:pt x="5289639" y="6630545"/>
                </a:cubicBezTo>
                <a:lnTo>
                  <a:pt x="517693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65" name="Freeform: Shape 2064">
            <a:extLst>
              <a:ext uri="{FF2B5EF4-FFF2-40B4-BE49-F238E27FC236}">
                <a16:creationId xmlns:a16="http://schemas.microsoft.com/office/drawing/2014/main" id="{FE8F25D8-4980-4C67-9E0C-7BE94C9CB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17310" cy="6858000"/>
          </a:xfrm>
          <a:custGeom>
            <a:avLst/>
            <a:gdLst>
              <a:gd name="connsiteX0" fmla="*/ 0 w 5917310"/>
              <a:gd name="connsiteY0" fmla="*/ 0 h 6858000"/>
              <a:gd name="connsiteX1" fmla="*/ 5118889 w 5917310"/>
              <a:gd name="connsiteY1" fmla="*/ 0 h 6858000"/>
              <a:gd name="connsiteX2" fmla="*/ 5279006 w 5917310"/>
              <a:gd name="connsiteY2" fmla="*/ 323150 h 6858000"/>
              <a:gd name="connsiteX3" fmla="*/ 5917310 w 5917310"/>
              <a:gd name="connsiteY3" fmla="*/ 3476847 h 6858000"/>
              <a:gd name="connsiteX4" fmla="*/ 5279006 w 5917310"/>
              <a:gd name="connsiteY4" fmla="*/ 6630545 h 6858000"/>
              <a:gd name="connsiteX5" fmla="*/ 5166304 w 5917310"/>
              <a:gd name="connsiteY5" fmla="*/ 6858000 h 6858000"/>
              <a:gd name="connsiteX6" fmla="*/ 0 w 591731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7310" h="6858000">
                <a:moveTo>
                  <a:pt x="0" y="0"/>
                </a:moveTo>
                <a:lnTo>
                  <a:pt x="5118889" y="0"/>
                </a:lnTo>
                <a:lnTo>
                  <a:pt x="5279006" y="323150"/>
                </a:lnTo>
                <a:cubicBezTo>
                  <a:pt x="5681998" y="1223391"/>
                  <a:pt x="5917310" y="2308646"/>
                  <a:pt x="5917310" y="3476847"/>
                </a:cubicBezTo>
                <a:cubicBezTo>
                  <a:pt x="5917310" y="4645048"/>
                  <a:pt x="5681998" y="5730304"/>
                  <a:pt x="5279006" y="6630545"/>
                </a:cubicBezTo>
                <a:lnTo>
                  <a:pt x="516630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0324EC-B451-C17C-2EAF-873470ECC3D8}"/>
              </a:ext>
            </a:extLst>
          </p:cNvPr>
          <p:cNvSpPr>
            <a:spLocks noGrp="1"/>
          </p:cNvSpPr>
          <p:nvPr>
            <p:ph type="title"/>
          </p:nvPr>
        </p:nvSpPr>
        <p:spPr>
          <a:xfrm>
            <a:off x="438912" y="1527048"/>
            <a:ext cx="5020056" cy="2770632"/>
          </a:xfrm>
        </p:spPr>
        <p:txBody>
          <a:bodyPr vert="horz" lIns="91440" tIns="45720" rIns="91440" bIns="45720" rtlCol="0" anchor="b">
            <a:normAutofit/>
          </a:bodyPr>
          <a:lstStyle/>
          <a:p>
            <a:r>
              <a:rPr lang="en-US" sz="5400" b="1" kern="1200">
                <a:solidFill>
                  <a:schemeClr val="tx1"/>
                </a:solidFill>
                <a:latin typeface="+mj-lt"/>
                <a:ea typeface="+mj-ea"/>
                <a:cs typeface="+mj-cs"/>
              </a:rPr>
              <a:t>Logger Setup</a:t>
            </a:r>
          </a:p>
        </p:txBody>
      </p:sp>
      <p:sp>
        <p:nvSpPr>
          <p:cNvPr id="2067" name="Rectangle 2066">
            <a:extLst>
              <a:ext uri="{FF2B5EF4-FFF2-40B4-BE49-F238E27FC236}">
                <a16:creationId xmlns:a16="http://schemas.microsoft.com/office/drawing/2014/main" id="{1A214C69-1234-4E5D-91CD-BEA002042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9" name="Rectangle 2068">
            <a:extLst>
              <a:ext uri="{FF2B5EF4-FFF2-40B4-BE49-F238E27FC236}">
                <a16:creationId xmlns:a16="http://schemas.microsoft.com/office/drawing/2014/main" id="{F86E49C8-40C0-4E80-BAC0-9A66298F1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461119"/>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23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855A4F-A509-FDEF-0A70-AB2BE3AD49E2}"/>
              </a:ext>
            </a:extLst>
          </p:cNvPr>
          <p:cNvSpPr>
            <a:spLocks noGrp="1"/>
          </p:cNvSpPr>
          <p:nvPr>
            <p:ph type="title"/>
          </p:nvPr>
        </p:nvSpPr>
        <p:spPr>
          <a:xfrm>
            <a:off x="1046746" y="586822"/>
            <a:ext cx="3560252" cy="1645920"/>
          </a:xfrm>
        </p:spPr>
        <p:txBody>
          <a:bodyPr>
            <a:normAutofit/>
          </a:bodyPr>
          <a:lstStyle/>
          <a:p>
            <a:r>
              <a:rPr lang="en-US" sz="3200">
                <a:latin typeface="Times New Roman" panose="02020603050405020304" pitchFamily="18" charset="0"/>
                <a:cs typeface="Times New Roman" panose="02020603050405020304" pitchFamily="18" charset="0"/>
              </a:rPr>
              <a:t>Dataset Overview for Model Training</a:t>
            </a:r>
          </a:p>
        </p:txBody>
      </p:sp>
      <p:sp>
        <p:nvSpPr>
          <p:cNvPr id="33" name="Rectangle 3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5" name="Rectangle 3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10E08F0-CCF2-B483-3CF4-77671CFADBD2}"/>
              </a:ext>
            </a:extLst>
          </p:cNvPr>
          <p:cNvSpPr>
            <a:spLocks noGrp="1"/>
          </p:cNvSpPr>
          <p:nvPr>
            <p:ph idx="1"/>
          </p:nvPr>
        </p:nvSpPr>
        <p:spPr>
          <a:xfrm>
            <a:off x="5351164" y="586822"/>
            <a:ext cx="6002636" cy="1645920"/>
          </a:xfrm>
        </p:spPr>
        <p:txBody>
          <a:bodyPr anchor="ctr">
            <a:normAutofit/>
          </a:bodyPr>
          <a:lstStyle/>
          <a:p>
            <a:pPr marL="0" indent="0">
              <a:buNone/>
            </a:pPr>
            <a:r>
              <a:rPr lang="en-US" sz="1100" b="1">
                <a:latin typeface="Times New Roman" panose="02020603050405020304" pitchFamily="18" charset="0"/>
                <a:cs typeface="Times New Roman" panose="02020603050405020304" pitchFamily="18" charset="0"/>
              </a:rPr>
              <a:t>Time Tracking: </a:t>
            </a:r>
            <a:r>
              <a:rPr lang="en-US" sz="1100">
                <a:latin typeface="Times New Roman" panose="02020603050405020304" pitchFamily="18" charset="0"/>
                <a:cs typeface="Times New Roman" panose="02020603050405020304" pitchFamily="18" charset="0"/>
              </a:rPr>
              <a:t>Logs 'Start Time' and 'End Time' for user interactions, formatted as hh:mm:ss:ff.</a:t>
            </a:r>
          </a:p>
          <a:p>
            <a:pPr marL="0" indent="0">
              <a:buNone/>
            </a:pPr>
            <a:r>
              <a:rPr lang="en-US" sz="1100" b="1">
                <a:latin typeface="Times New Roman" panose="02020603050405020304" pitchFamily="18" charset="0"/>
                <a:cs typeface="Times New Roman" panose="02020603050405020304" pitchFamily="18" charset="0"/>
              </a:rPr>
              <a:t>Content Categorization: </a:t>
            </a:r>
            <a:r>
              <a:rPr lang="en-US" sz="1100">
                <a:latin typeface="Times New Roman" panose="02020603050405020304" pitchFamily="18" charset="0"/>
                <a:cs typeface="Times New Roman" panose="02020603050405020304" pitchFamily="18" charset="0"/>
              </a:rPr>
              <a:t>Classifies content into categories like journals, movies, and research papers for tailored speed adjustments.</a:t>
            </a:r>
          </a:p>
          <a:p>
            <a:pPr marL="0" indent="0">
              <a:buNone/>
            </a:pPr>
            <a:r>
              <a:rPr lang="en-US" sz="1100" b="1">
                <a:latin typeface="Times New Roman" panose="02020603050405020304" pitchFamily="18" charset="0"/>
                <a:cs typeface="Times New Roman" panose="02020603050405020304" pitchFamily="18" charset="0"/>
              </a:rPr>
              <a:t>User Identification: </a:t>
            </a:r>
            <a:r>
              <a:rPr lang="en-US" sz="1100">
                <a:latin typeface="Times New Roman" panose="02020603050405020304" pitchFamily="18" charset="0"/>
                <a:cs typeface="Times New Roman" panose="02020603050405020304" pitchFamily="18" charset="0"/>
              </a:rPr>
              <a:t>Tracks interactions using 'User ID' to analyze preferences and behavior patterns.</a:t>
            </a:r>
          </a:p>
          <a:p>
            <a:pPr marL="0" indent="0">
              <a:buNone/>
            </a:pPr>
            <a:r>
              <a:rPr lang="en-US" sz="1100" b="1">
                <a:latin typeface="Times New Roman" panose="02020603050405020304" pitchFamily="18" charset="0"/>
                <a:cs typeface="Times New Roman" panose="02020603050405020304" pitchFamily="18" charset="0"/>
              </a:rPr>
              <a:t>Content Insights: </a:t>
            </a:r>
            <a:r>
              <a:rPr lang="en-US" sz="1100">
                <a:latin typeface="Times New Roman" panose="02020603050405020304" pitchFamily="18" charset="0"/>
                <a:cs typeface="Times New Roman" panose="02020603050405020304" pitchFamily="18" charset="0"/>
              </a:rPr>
              <a:t>'Text Read' provides content snippets, aiding in speed customization based on complexity.</a:t>
            </a:r>
            <a:endParaRPr lang="en-US" sz="1100"/>
          </a:p>
        </p:txBody>
      </p:sp>
      <p:pic>
        <p:nvPicPr>
          <p:cNvPr id="5" name="Picture 4">
            <a:extLst>
              <a:ext uri="{FF2B5EF4-FFF2-40B4-BE49-F238E27FC236}">
                <a16:creationId xmlns:a16="http://schemas.microsoft.com/office/drawing/2014/main" id="{F3C49FA5-ACA7-3E66-07FE-95188BDDBC5F}"/>
              </a:ext>
            </a:extLst>
          </p:cNvPr>
          <p:cNvPicPr>
            <a:picLocks noChangeAspect="1"/>
          </p:cNvPicPr>
          <p:nvPr/>
        </p:nvPicPr>
        <p:blipFill>
          <a:blip r:embed="rId3"/>
          <a:stretch>
            <a:fillRect/>
          </a:stretch>
        </p:blipFill>
        <p:spPr>
          <a:xfrm>
            <a:off x="557784" y="2912912"/>
            <a:ext cx="11164824" cy="3126152"/>
          </a:xfrm>
          <a:prstGeom prst="rect">
            <a:avLst/>
          </a:prstGeom>
        </p:spPr>
      </p:pic>
    </p:spTree>
    <p:extLst>
      <p:ext uri="{BB962C8B-B14F-4D97-AF65-F5344CB8AC3E}">
        <p14:creationId xmlns:p14="http://schemas.microsoft.com/office/powerpoint/2010/main" val="3109950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5160D-0AEA-56F6-B85C-A872C2CC95A0}"/>
              </a:ext>
            </a:extLst>
          </p:cNvPr>
          <p:cNvSpPr>
            <a:spLocks noGrp="1"/>
          </p:cNvSpPr>
          <p:nvPr>
            <p:ph type="title"/>
          </p:nvPr>
        </p:nvSpPr>
        <p:spPr>
          <a:xfrm>
            <a:off x="1180947" y="305843"/>
            <a:ext cx="9829800" cy="1325880"/>
          </a:xfrm>
        </p:spPr>
        <p:txBody>
          <a:bodyPr anchor="b">
            <a:normAutofit/>
          </a:bodyPr>
          <a:lstStyle/>
          <a:p>
            <a:pPr algn="ctr"/>
            <a:r>
              <a:rPr lang="en-US" sz="3600" b="1" dirty="0">
                <a:solidFill>
                  <a:schemeClr val="tx2"/>
                </a:solidFill>
                <a:latin typeface="Times New Roman" panose="02020603050405020304" pitchFamily="18" charset="0"/>
                <a:cs typeface="Times New Roman" panose="02020603050405020304" pitchFamily="18" charset="0"/>
              </a:rPr>
              <a:t>Model Training for Speed Adjustment</a:t>
            </a:r>
          </a:p>
        </p:txBody>
      </p:sp>
      <p:grpSp>
        <p:nvGrpSpPr>
          <p:cNvPr id="35" name="Group 34">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36" name="Freeform: Shape 35">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screenshot of a computer&#10;&#10;Description automatically generated">
            <a:extLst>
              <a:ext uri="{FF2B5EF4-FFF2-40B4-BE49-F238E27FC236}">
                <a16:creationId xmlns:a16="http://schemas.microsoft.com/office/drawing/2014/main" id="{CAFF9453-ADFB-BDD7-CB5B-463B7ADA2EFD}"/>
              </a:ext>
            </a:extLst>
          </p:cNvPr>
          <p:cNvPicPr>
            <a:picLocks noChangeAspect="1"/>
          </p:cNvPicPr>
          <p:nvPr/>
        </p:nvPicPr>
        <p:blipFill>
          <a:blip r:embed="rId3"/>
          <a:stretch>
            <a:fillRect/>
          </a:stretch>
        </p:blipFill>
        <p:spPr>
          <a:xfrm>
            <a:off x="804671" y="3263446"/>
            <a:ext cx="4954693" cy="2365864"/>
          </a:xfrm>
          <a:prstGeom prst="rect">
            <a:avLst/>
          </a:prstGeom>
          <a:effectLst>
            <a:glow rad="63500">
              <a:schemeClr val="accent6">
                <a:satMod val="175000"/>
                <a:alpha val="40000"/>
              </a:schemeClr>
            </a:glow>
            <a:outerShdw blurRad="50800" dist="50800" dir="5400000" algn="ctr" rotWithShape="0">
              <a:srgbClr val="000000">
                <a:alpha val="85000"/>
              </a:srgbClr>
            </a:outerShdw>
            <a:reflection stA="85216" endPos="65000" dist="50800" dir="5400000" sy="-100000" algn="bl" rotWithShape="0"/>
          </a:effectLst>
        </p:spPr>
      </p:pic>
      <p:sp>
        <p:nvSpPr>
          <p:cNvPr id="3" name="Content Placeholder 2">
            <a:extLst>
              <a:ext uri="{FF2B5EF4-FFF2-40B4-BE49-F238E27FC236}">
                <a16:creationId xmlns:a16="http://schemas.microsoft.com/office/drawing/2014/main" id="{D434B46C-C645-63BD-A00E-6263B781AB0E}"/>
              </a:ext>
            </a:extLst>
          </p:cNvPr>
          <p:cNvSpPr>
            <a:spLocks noGrp="1"/>
          </p:cNvSpPr>
          <p:nvPr>
            <p:ph idx="1"/>
          </p:nvPr>
        </p:nvSpPr>
        <p:spPr>
          <a:xfrm>
            <a:off x="6354871" y="2827419"/>
            <a:ext cx="5029200" cy="3227626"/>
          </a:xfrm>
        </p:spPr>
        <p:txBody>
          <a:bodyPr anchor="ctr">
            <a:noAutofit/>
          </a:bodyPr>
          <a:lstStyle/>
          <a:p>
            <a:r>
              <a:rPr lang="en-US" sz="1400" dirty="0">
                <a:solidFill>
                  <a:schemeClr val="tx2"/>
                </a:solidFill>
                <a:latin typeface="Times New Roman" panose="02020603050405020304" pitchFamily="18" charset="0"/>
                <a:cs typeface="Times New Roman" panose="02020603050405020304" pitchFamily="18" charset="0"/>
              </a:rPr>
              <a:t>The </a:t>
            </a:r>
            <a:r>
              <a:rPr lang="en-US" sz="1400" dirty="0" err="1">
                <a:solidFill>
                  <a:schemeClr val="tx2"/>
                </a:solidFill>
                <a:latin typeface="Times New Roman" panose="02020603050405020304" pitchFamily="18" charset="0"/>
                <a:cs typeface="Times New Roman" panose="02020603050405020304" pitchFamily="18" charset="0"/>
              </a:rPr>
              <a:t>RandomForestRegression</a:t>
            </a:r>
            <a:r>
              <a:rPr lang="en-US" sz="1400" dirty="0">
                <a:solidFill>
                  <a:schemeClr val="tx2"/>
                </a:solidFill>
                <a:latin typeface="Times New Roman" panose="02020603050405020304" pitchFamily="18" charset="0"/>
                <a:cs typeface="Times New Roman" panose="02020603050405020304" pitchFamily="18" charset="0"/>
              </a:rPr>
              <a:t> model is a robust ensemble learning technique that uses multiple decision trees to predict outcomes and improve accuracy. </a:t>
            </a:r>
          </a:p>
          <a:p>
            <a:r>
              <a:rPr lang="en-US" sz="1400" dirty="0">
                <a:solidFill>
                  <a:schemeClr val="tx2"/>
                </a:solidFill>
                <a:latin typeface="Times New Roman" panose="02020603050405020304" pitchFamily="18" charset="0"/>
                <a:cs typeface="Times New Roman" panose="02020603050405020304" pitchFamily="18" charset="0"/>
              </a:rPr>
              <a:t>In this project, it processes data by first normalizing reading times and applying </a:t>
            </a:r>
            <a:r>
              <a:rPr lang="en-US" sz="1400" dirty="0" err="1">
                <a:solidFill>
                  <a:schemeClr val="tx2"/>
                </a:solidFill>
                <a:latin typeface="Times New Roman" panose="02020603050405020304" pitchFamily="18" charset="0"/>
                <a:cs typeface="Times New Roman" panose="02020603050405020304" pitchFamily="18" charset="0"/>
              </a:rPr>
              <a:t>OneHot</a:t>
            </a:r>
            <a:r>
              <a:rPr lang="en-US" sz="1400" dirty="0">
                <a:solidFill>
                  <a:schemeClr val="tx2"/>
                </a:solidFill>
                <a:latin typeface="Times New Roman" panose="02020603050405020304" pitchFamily="18" charset="0"/>
                <a:cs typeface="Times New Roman" panose="02020603050405020304" pitchFamily="18" charset="0"/>
              </a:rPr>
              <a:t> encoding to categorical variables such as content type. </a:t>
            </a:r>
          </a:p>
          <a:p>
            <a:r>
              <a:rPr lang="en-US" sz="1400" dirty="0">
                <a:solidFill>
                  <a:schemeClr val="tx2"/>
                </a:solidFill>
                <a:latin typeface="Times New Roman" panose="02020603050405020304" pitchFamily="18" charset="0"/>
                <a:cs typeface="Times New Roman" panose="02020603050405020304" pitchFamily="18" charset="0"/>
              </a:rPr>
              <a:t>This setup allows the model to handle various content types effectively, adjusting reading speeds dynamically. </a:t>
            </a:r>
          </a:p>
          <a:p>
            <a:r>
              <a:rPr lang="en-US" sz="1400" dirty="0">
                <a:solidFill>
                  <a:schemeClr val="tx2"/>
                </a:solidFill>
                <a:latin typeface="Times New Roman" panose="02020603050405020304" pitchFamily="18" charset="0"/>
                <a:cs typeface="Times New Roman" panose="02020603050405020304" pitchFamily="18" charset="0"/>
              </a:rPr>
              <a:t>By splitting the data into training and testing sets, the model optimizes its predictions for speed multipliers, significantly enhancing text-to-speech systems.</a:t>
            </a:r>
          </a:p>
          <a:p>
            <a:r>
              <a:rPr lang="en-US" sz="1400" dirty="0">
                <a:solidFill>
                  <a:schemeClr val="tx2"/>
                </a:solidFill>
                <a:latin typeface="Times New Roman" panose="02020603050405020304" pitchFamily="18" charset="0"/>
                <a:cs typeface="Times New Roman" panose="02020603050405020304" pitchFamily="18" charset="0"/>
              </a:rPr>
              <a:t> These adjustments ensure that reading speeds are aptly matched to the complexity and familiarity of different types of content, improving accessibility and engagement for users with visual impairments.</a:t>
            </a:r>
          </a:p>
        </p:txBody>
      </p:sp>
      <p:grpSp>
        <p:nvGrpSpPr>
          <p:cNvPr id="41" name="Group 40">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42" name="Freeform: Shape 41">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5" name="Freeform: Shape 44">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794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4B983-957E-9143-9278-660903A97851}"/>
              </a:ext>
            </a:extLst>
          </p:cNvPr>
          <p:cNvSpPr>
            <a:spLocks noGrp="1"/>
          </p:cNvSpPr>
          <p:nvPr>
            <p:ph type="title"/>
          </p:nvPr>
        </p:nvSpPr>
        <p:spPr>
          <a:xfrm>
            <a:off x="1629751" y="934327"/>
            <a:ext cx="8924392" cy="1058275"/>
          </a:xfrm>
        </p:spPr>
        <p:txBody>
          <a:bodyPr>
            <a:normAutofit/>
          </a:bodyPr>
          <a:lstStyle/>
          <a:p>
            <a:pPr algn="ctr"/>
            <a:r>
              <a:rPr lang="en-US" b="1" i="0">
                <a:effectLst/>
                <a:latin typeface="Times New Roman" panose="02020603050405020304" pitchFamily="18" charset="0"/>
                <a:cs typeface="Times New Roman" panose="02020603050405020304" pitchFamily="18" charset="0"/>
              </a:rPr>
              <a:t>Content Categorization</a:t>
            </a:r>
            <a:endParaRPr lang="en-US">
              <a:latin typeface="Times New Roman" panose="02020603050405020304" pitchFamily="18" charset="0"/>
              <a:cs typeface="Times New Roman" panose="02020603050405020304" pitchFamily="18" charset="0"/>
            </a:endParaRPr>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14B88EF-8E56-C8F3-CC6B-36DA5841F355}"/>
              </a:ext>
            </a:extLst>
          </p:cNvPr>
          <p:cNvSpPr>
            <a:spLocks noGrp="1"/>
          </p:cNvSpPr>
          <p:nvPr>
            <p:ph idx="1"/>
          </p:nvPr>
        </p:nvSpPr>
        <p:spPr>
          <a:xfrm>
            <a:off x="1937982" y="2598545"/>
            <a:ext cx="7806519" cy="2910619"/>
          </a:xfrm>
        </p:spPr>
        <p:txBody>
          <a:bodyPr>
            <a:noAutofit/>
          </a:bodyPr>
          <a:lstStyle/>
          <a:p>
            <a:pPr marL="0" indent="0" algn="just">
              <a:buNone/>
            </a:pPr>
            <a:r>
              <a:rPr lang="en-US" sz="1400" b="1" dirty="0">
                <a:latin typeface="Times New Roman" panose="02020603050405020304" pitchFamily="18" charset="0"/>
                <a:cs typeface="Times New Roman" panose="02020603050405020304" pitchFamily="18" charset="0"/>
              </a:rPr>
              <a:t>API Configuration &amp; Model Selection</a:t>
            </a:r>
          </a:p>
          <a:p>
            <a:pPr marL="0" indent="0" algn="just">
              <a:buNone/>
            </a:pPr>
            <a:r>
              <a:rPr lang="en-US" sz="1400" dirty="0">
                <a:latin typeface="Times New Roman" panose="02020603050405020304" pitchFamily="18" charset="0"/>
                <a:cs typeface="Times New Roman" panose="02020603050405020304" pitchFamily="18" charset="0"/>
              </a:rPr>
              <a:t>Model Used: </a:t>
            </a:r>
            <a:r>
              <a:rPr lang="en-US" sz="1400" dirty="0" err="1">
                <a:latin typeface="Times New Roman" panose="02020603050405020304" pitchFamily="18" charset="0"/>
                <a:cs typeface="Times New Roman" panose="02020603050405020304" pitchFamily="18" charset="0"/>
              </a:rPr>
              <a:t>gemini</a:t>
            </a:r>
            <a:r>
              <a:rPr lang="en-US" sz="1400" dirty="0">
                <a:latin typeface="Times New Roman" panose="02020603050405020304" pitchFamily="18" charset="0"/>
                <a:cs typeface="Times New Roman" panose="02020603050405020304" pitchFamily="18" charset="0"/>
              </a:rPr>
              <a:t>-pro from Google's generative AI suite, known for its robust content analysis capabilities.</a:t>
            </a:r>
          </a:p>
          <a:p>
            <a:pPr marL="0" indent="0" algn="just">
              <a:buNone/>
            </a:pPr>
            <a:r>
              <a:rPr lang="en-US" sz="1400" dirty="0">
                <a:latin typeface="Times New Roman" panose="02020603050405020304" pitchFamily="18" charset="0"/>
                <a:cs typeface="Times New Roman" panose="02020603050405020304" pitchFamily="18" charset="0"/>
              </a:rPr>
              <a:t>API Security: Configuration includes secure API key management to ensure safe and reliable access.</a:t>
            </a:r>
          </a:p>
          <a:p>
            <a:pPr marL="0" indent="0" algn="just">
              <a:buNone/>
            </a:pPr>
            <a:r>
              <a:rPr lang="en-US" sz="1400" b="1" dirty="0">
                <a:latin typeface="Times New Roman" panose="02020603050405020304" pitchFamily="18" charset="0"/>
                <a:cs typeface="Times New Roman" panose="02020603050405020304" pitchFamily="18" charset="0"/>
              </a:rPr>
              <a:t>Prompt Construction for Content Identification</a:t>
            </a:r>
          </a:p>
          <a:p>
            <a:pPr marL="0" indent="0" algn="just">
              <a:buNone/>
            </a:pPr>
            <a:r>
              <a:rPr lang="en-US" sz="1400" dirty="0">
                <a:latin typeface="Times New Roman" panose="02020603050405020304" pitchFamily="18" charset="0"/>
                <a:cs typeface="Times New Roman" panose="02020603050405020304" pitchFamily="18" charset="0"/>
              </a:rPr>
              <a:t>Prompt Details: The prompt instructs the AI model to classify the text into categories such as Article, Movies, Podcast, and more, enhancing the specificity of content analysis.</a:t>
            </a:r>
          </a:p>
          <a:p>
            <a:pPr marL="0" indent="0" algn="just">
              <a:buNone/>
            </a:pPr>
            <a:r>
              <a:rPr lang="en-US" sz="1400" b="1" dirty="0">
                <a:latin typeface="Times New Roman" panose="02020603050405020304" pitchFamily="18" charset="0"/>
                <a:cs typeface="Times New Roman" panose="02020603050405020304" pitchFamily="18" charset="0"/>
              </a:rPr>
              <a:t>Model Interaction and Predictive Analysis</a:t>
            </a:r>
          </a:p>
          <a:p>
            <a:pPr marL="0" indent="0" algn="just">
              <a:buNone/>
            </a:pPr>
            <a:r>
              <a:rPr lang="en-US" sz="1400" dirty="0">
                <a:latin typeface="Times New Roman" panose="02020603050405020304" pitchFamily="18" charset="0"/>
                <a:cs typeface="Times New Roman" panose="02020603050405020304" pitchFamily="18" charset="0"/>
              </a:rPr>
              <a:t>Execution: Sends a detailed prompt to the model, which analyzes the text and predicts the content type from the given input</a:t>
            </a:r>
          </a:p>
        </p:txBody>
      </p:sp>
    </p:spTree>
    <p:extLst>
      <p:ext uri="{BB962C8B-B14F-4D97-AF65-F5344CB8AC3E}">
        <p14:creationId xmlns:p14="http://schemas.microsoft.com/office/powerpoint/2010/main" val="1203388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1572</Words>
  <Application>Microsoft Macintosh PowerPoint</Application>
  <PresentationFormat>Widescreen</PresentationFormat>
  <Paragraphs>124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Times New Roman</vt:lpstr>
      <vt:lpstr>Office Theme</vt:lpstr>
      <vt:lpstr>Personalized Screen Reader Speed Adjustment &amp; Insights</vt:lpstr>
      <vt:lpstr>Contents</vt:lpstr>
      <vt:lpstr>Introduction:</vt:lpstr>
      <vt:lpstr>Problem Statement:</vt:lpstr>
      <vt:lpstr>Proposed Architecture</vt:lpstr>
      <vt:lpstr>Logger Setup</vt:lpstr>
      <vt:lpstr>Dataset Overview for Model Training</vt:lpstr>
      <vt:lpstr>Model Training for Speed Adjustment</vt:lpstr>
      <vt:lpstr>Content Categorization</vt:lpstr>
      <vt:lpstr>Implementing Automatic Speed Adjustment in NVDA</vt:lpstr>
      <vt:lpstr>Challenges Encountered</vt:lpstr>
      <vt:lpstr>Results</vt:lpstr>
      <vt:lpstr>Conclusion &amp;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Personalised Screen Reader Speed Adjustment &amp; Insights</dc:title>
  <dc:creator>BHUVANESH MARINENI</dc:creator>
  <cp:lastModifiedBy>MARINENI, BHUVANESH</cp:lastModifiedBy>
  <cp:revision>15</cp:revision>
  <dcterms:created xsi:type="dcterms:W3CDTF">2024-05-01T20:31:09Z</dcterms:created>
  <dcterms:modified xsi:type="dcterms:W3CDTF">2024-05-02T01:40:40Z</dcterms:modified>
</cp:coreProperties>
</file>