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  <p:sldMasterId id="2147483984" r:id="rId30"/>
    <p:sldMasterId id="2147483996" r:id="rId31"/>
    <p:sldMasterId id="2147484008" r:id="rId32"/>
    <p:sldMasterId id="2147484020" r:id="rId33"/>
    <p:sldMasterId id="2147484032" r:id="rId34"/>
    <p:sldMasterId id="2147484044" r:id="rId35"/>
    <p:sldMasterId id="2147484056" r:id="rId36"/>
    <p:sldMasterId id="2147484068" r:id="rId37"/>
    <p:sldMasterId id="2147484080" r:id="rId38"/>
  </p:sldMasterIdLst>
  <p:notesMasterIdLst>
    <p:notesMasterId r:id="rId40"/>
  </p:notesMasterIdLst>
  <p:handoutMasterIdLst>
    <p:handoutMasterId r:id="rId64"/>
  </p:handoutMasterIdLst>
  <p:sldIdLst>
    <p:sldId id="257" r:id="rId39"/>
    <p:sldId id="258" r:id="rId41"/>
    <p:sldId id="259" r:id="rId42"/>
    <p:sldId id="261" r:id="rId43"/>
    <p:sldId id="279" r:id="rId44"/>
    <p:sldId id="281" r:id="rId45"/>
    <p:sldId id="280" r:id="rId46"/>
    <p:sldId id="269" r:id="rId47"/>
    <p:sldId id="282" r:id="rId48"/>
    <p:sldId id="283" r:id="rId49"/>
    <p:sldId id="284" r:id="rId50"/>
    <p:sldId id="285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76" r:id="rId63"/>
  </p:sldIdLst>
  <p:sldSz cx="9144000" cy="5143500"/>
  <p:notesSz cx="6858000" cy="9144000"/>
  <p:embeddedFontLst>
    <p:embeddedFont>
      <p:font typeface="SimSun" panose="02010600030101010101" pitchFamily="2" charset="-122"/>
      <p:regular r:id="rId68"/>
    </p:embeddedFont>
    <p:embeddedFont>
      <p:font typeface="Microsoft YaHei" panose="020B0503020204020204" pitchFamily="34" charset="-122"/>
      <p:regular r:id="rId69"/>
    </p:embeddedFon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迷你简中倩" panose="03000509000000000000" pitchFamily="65" charset="-122"/>
      <p:regular r:id="rId74"/>
    </p:embeddedFont>
    <p:embeddedFont>
      <p:font typeface="方正兰亭超细黑简体" panose="02000000000000000000" pitchFamily="2" charset="-122"/>
      <p:regular r:id="rId75"/>
    </p:embeddedFont>
  </p:embeddedFontLst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5045"/>
    <a:srgbClr val="F7F2EA"/>
    <a:srgbClr val="EC5A5D"/>
    <a:srgbClr val="F18B8D"/>
    <a:srgbClr val="ED6669"/>
    <a:srgbClr val="092330"/>
    <a:srgbClr val="FDFDFD"/>
    <a:srgbClr val="3B4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-135" y="-45"/>
      </p:cViewPr>
      <p:guideLst>
        <p:guide orient="horz" pos="162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5" Type="http://schemas.openxmlformats.org/officeDocument/2006/relationships/font" Target="fonts/font8.fntdata"/><Relationship Id="rId74" Type="http://schemas.openxmlformats.org/officeDocument/2006/relationships/font" Target="fonts/font7.fntdata"/><Relationship Id="rId73" Type="http://schemas.openxmlformats.org/officeDocument/2006/relationships/font" Target="fonts/font6.fntdata"/><Relationship Id="rId72" Type="http://schemas.openxmlformats.org/officeDocument/2006/relationships/font" Target="fonts/font5.fntdata"/><Relationship Id="rId71" Type="http://schemas.openxmlformats.org/officeDocument/2006/relationships/font" Target="fonts/font4.fntdata"/><Relationship Id="rId70" Type="http://schemas.openxmlformats.org/officeDocument/2006/relationships/font" Target="fonts/font3.fntdata"/><Relationship Id="rId7" Type="http://schemas.openxmlformats.org/officeDocument/2006/relationships/slideMaster" Target="slideMasters/slideMaster6.xml"/><Relationship Id="rId69" Type="http://schemas.openxmlformats.org/officeDocument/2006/relationships/font" Target="fonts/font2.fntdata"/><Relationship Id="rId68" Type="http://schemas.openxmlformats.org/officeDocument/2006/relationships/font" Target="fonts/font1.fntdata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24.xml"/><Relationship Id="rId62" Type="http://schemas.openxmlformats.org/officeDocument/2006/relationships/slide" Target="slides/slide23.xml"/><Relationship Id="rId61" Type="http://schemas.openxmlformats.org/officeDocument/2006/relationships/slide" Target="slides/slide22.xml"/><Relationship Id="rId60" Type="http://schemas.openxmlformats.org/officeDocument/2006/relationships/slide" Target="slides/slide2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0.xml"/><Relationship Id="rId58" Type="http://schemas.openxmlformats.org/officeDocument/2006/relationships/slide" Target="slides/slide19.xml"/><Relationship Id="rId57" Type="http://schemas.openxmlformats.org/officeDocument/2006/relationships/slide" Target="slides/slide18.xml"/><Relationship Id="rId56" Type="http://schemas.openxmlformats.org/officeDocument/2006/relationships/slide" Target="slides/slide17.xml"/><Relationship Id="rId55" Type="http://schemas.openxmlformats.org/officeDocument/2006/relationships/slide" Target="slides/slide16.xml"/><Relationship Id="rId54" Type="http://schemas.openxmlformats.org/officeDocument/2006/relationships/slide" Target="slides/slide15.xml"/><Relationship Id="rId53" Type="http://schemas.openxmlformats.org/officeDocument/2006/relationships/slide" Target="slides/slide14.xml"/><Relationship Id="rId52" Type="http://schemas.openxmlformats.org/officeDocument/2006/relationships/slide" Target="slides/slide13.xml"/><Relationship Id="rId51" Type="http://schemas.openxmlformats.org/officeDocument/2006/relationships/slide" Target="slides/slide12.xml"/><Relationship Id="rId50" Type="http://schemas.openxmlformats.org/officeDocument/2006/relationships/slide" Target="slides/slide1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0.xml"/><Relationship Id="rId48" Type="http://schemas.openxmlformats.org/officeDocument/2006/relationships/slide" Target="slides/slide9.xml"/><Relationship Id="rId47" Type="http://schemas.openxmlformats.org/officeDocument/2006/relationships/slide" Target="slides/slide8.xml"/><Relationship Id="rId46" Type="http://schemas.openxmlformats.org/officeDocument/2006/relationships/slide" Target="slides/slide7.xml"/><Relationship Id="rId45" Type="http://schemas.openxmlformats.org/officeDocument/2006/relationships/slide" Target="slides/slide6.xml"/><Relationship Id="rId44" Type="http://schemas.openxmlformats.org/officeDocument/2006/relationships/slide" Target="slides/slide5.xml"/><Relationship Id="rId43" Type="http://schemas.openxmlformats.org/officeDocument/2006/relationships/slide" Target="slides/slide4.xml"/><Relationship Id="rId42" Type="http://schemas.openxmlformats.org/officeDocument/2006/relationships/slide" Target="slides/slide3.xml"/><Relationship Id="rId41" Type="http://schemas.openxmlformats.org/officeDocument/2006/relationships/slide" Target="slides/slide2.xml"/><Relationship Id="rId40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zh-CN" altLang="en-US" strike="noStrike" noProof="1"/>
              <a:t>© Bhuvanesh Sivakumar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403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5060" name="幻灯片图像占位符 3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403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  <a:p>
            <a:pPr marL="342900" marR="0" lvl="1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第二级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  <a:p>
            <a:pPr marL="685800" marR="0" lvl="2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第三级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  <a:p>
            <a:pPr marL="1028700" marR="0" lvl="3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第四级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  <a:p>
            <a:pPr marL="1371600" marR="0" lvl="4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403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403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© Bhuvanesh Sivakumar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5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2" Type="http://schemas.openxmlformats.org/officeDocument/2006/relationships/theme" Target="../theme/theme16.xml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2" Type="http://schemas.openxmlformats.org/officeDocument/2006/relationships/theme" Target="../theme/theme17.xml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2" Type="http://schemas.openxmlformats.org/officeDocument/2006/relationships/theme" Target="../theme/theme18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2" Type="http://schemas.openxmlformats.org/officeDocument/2006/relationships/theme" Target="../theme/theme19.xml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2" Type="http://schemas.openxmlformats.org/officeDocument/2006/relationships/theme" Target="../theme/theme20.xml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2" Type="http://schemas.openxmlformats.org/officeDocument/2006/relationships/theme" Target="../theme/theme21.xml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2" Type="http://schemas.openxmlformats.org/officeDocument/2006/relationships/theme" Target="../theme/theme22.xml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2" Type="http://schemas.openxmlformats.org/officeDocument/2006/relationships/theme" Target="../theme/theme23.xml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2" Type="http://schemas.openxmlformats.org/officeDocument/2006/relationships/theme" Target="../theme/theme24.xml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2" Type="http://schemas.openxmlformats.org/officeDocument/2006/relationships/theme" Target="../theme/theme25.xml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2" Type="http://schemas.openxmlformats.org/officeDocument/2006/relationships/theme" Target="../theme/theme26.xml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2" Type="http://schemas.openxmlformats.org/officeDocument/2006/relationships/theme" Target="../theme/theme27.xml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2" Type="http://schemas.openxmlformats.org/officeDocument/2006/relationships/theme" Target="../theme/theme28.xml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310.xml"/><Relationship Id="rId12" Type="http://schemas.openxmlformats.org/officeDocument/2006/relationships/theme" Target="../theme/theme29.xml"/><Relationship Id="rId11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8.xml"/><Relationship Id="rId8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21.xml"/><Relationship Id="rId12" Type="http://schemas.openxmlformats.org/officeDocument/2006/relationships/theme" Target="../theme/theme30.xml"/><Relationship Id="rId11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9.xml"/><Relationship Id="rId8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35.xml"/><Relationship Id="rId4" Type="http://schemas.openxmlformats.org/officeDocument/2006/relationships/slideLayout" Target="../slideLayouts/slideLayout334.xml"/><Relationship Id="rId3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332.xml"/><Relationship Id="rId12" Type="http://schemas.openxmlformats.org/officeDocument/2006/relationships/theme" Target="../theme/theme31.xml"/><Relationship Id="rId11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0.xml"/><Relationship Id="rId1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2" Type="http://schemas.openxmlformats.org/officeDocument/2006/relationships/theme" Target="../theme/theme32.xml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1.xml"/><Relationship Id="rId8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59.xml"/><Relationship Id="rId6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6.xml"/><Relationship Id="rId3" Type="http://schemas.openxmlformats.org/officeDocument/2006/relationships/slideLayout" Target="../slideLayouts/slideLayout355.xml"/><Relationship Id="rId2" Type="http://schemas.openxmlformats.org/officeDocument/2006/relationships/slideLayout" Target="../slideLayouts/slideLayout354.xml"/><Relationship Id="rId12" Type="http://schemas.openxmlformats.org/officeDocument/2006/relationships/theme" Target="../theme/theme33.xml"/><Relationship Id="rId11" Type="http://schemas.openxmlformats.org/officeDocument/2006/relationships/slideLayout" Target="../slideLayouts/slideLayout363.xml"/><Relationship Id="rId10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53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2.xml"/><Relationship Id="rId8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69.xml"/><Relationship Id="rId5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7.xml"/><Relationship Id="rId3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65.xml"/><Relationship Id="rId12" Type="http://schemas.openxmlformats.org/officeDocument/2006/relationships/theme" Target="../theme/theme34.xml"/><Relationship Id="rId11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73.xml"/><Relationship Id="rId1" Type="http://schemas.openxmlformats.org/officeDocument/2006/relationships/slideLayout" Target="../slideLayouts/slideLayout364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3.xml"/><Relationship Id="rId8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1.xml"/><Relationship Id="rId6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77.xml"/><Relationship Id="rId2" Type="http://schemas.openxmlformats.org/officeDocument/2006/relationships/slideLayout" Target="../slideLayouts/slideLayout376.xml"/><Relationship Id="rId12" Type="http://schemas.openxmlformats.org/officeDocument/2006/relationships/theme" Target="../theme/theme35.xml"/><Relationship Id="rId11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84.xml"/><Relationship Id="rId1" Type="http://schemas.openxmlformats.org/officeDocument/2006/relationships/slideLayout" Target="../slideLayouts/slideLayout375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4.xml"/><Relationship Id="rId8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4" Type="http://schemas.openxmlformats.org/officeDocument/2006/relationships/slideLayout" Target="../slideLayouts/slideLayout389.xml"/><Relationship Id="rId3" Type="http://schemas.openxmlformats.org/officeDocument/2006/relationships/slideLayout" Target="../slideLayouts/slideLayout388.xml"/><Relationship Id="rId2" Type="http://schemas.openxmlformats.org/officeDocument/2006/relationships/slideLayout" Target="../slideLayouts/slideLayout387.xml"/><Relationship Id="rId12" Type="http://schemas.openxmlformats.org/officeDocument/2006/relationships/theme" Target="../theme/theme36.xml"/><Relationship Id="rId11" Type="http://schemas.openxmlformats.org/officeDocument/2006/relationships/slideLayout" Target="../slideLayouts/slideLayout396.xml"/><Relationship Id="rId10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86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5.xml"/><Relationship Id="rId8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98.xml"/><Relationship Id="rId12" Type="http://schemas.openxmlformats.org/officeDocument/2006/relationships/theme" Target="../theme/theme37.xml"/><Relationship Id="rId11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6.xml"/><Relationship Id="rId1" Type="http://schemas.openxmlformats.org/officeDocument/2006/relationships/slideLayout" Target="../slideLayouts/slideLayout39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3315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3316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8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4339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4340" name="Date Placeholder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341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342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5363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5364" name="Date Placeholder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365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366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638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6388" name="Date Placeholder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389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390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7411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7412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413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414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8435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8436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437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438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9459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483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150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150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150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15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3555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4579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4580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4581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4582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5603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5604" name="Date Placeholder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605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606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66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6628" name="Date Placeholder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6629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6630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7651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7652" name="Date Placeholder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7653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7654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8675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8676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8677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8678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9699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9700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9701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9702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723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07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174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174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175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2771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27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27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27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4819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48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48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482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5844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5845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5846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686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6868" name="Date Placeholder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6869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6870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7891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7892" name="Date Placeholder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7893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7894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8915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8916" name="Date Placeholder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917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918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9939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9940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9941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9942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40963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40964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0965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0966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4198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419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19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19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43011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430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30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30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8195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43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4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24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24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126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126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26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27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171450"/>
            <a:r>
              <a:rPr lang="zh-CN" altLang="zh-CN" dirty="0"/>
              <a:t>第二级</a:t>
            </a:r>
            <a:endParaRPr lang="zh-CN" altLang="zh-CN" dirty="0"/>
          </a:p>
          <a:p>
            <a:pPr lvl="2" indent="-171450"/>
            <a:r>
              <a:rPr lang="zh-CN" altLang="zh-CN" dirty="0"/>
              <a:t>第三级</a:t>
            </a:r>
            <a:endParaRPr lang="zh-CN" altLang="zh-CN" dirty="0"/>
          </a:p>
          <a:p>
            <a:pPr lvl="3" indent="-171450"/>
            <a:r>
              <a:rPr lang="zh-CN" altLang="zh-CN" dirty="0"/>
              <a:t>第四级</a:t>
            </a:r>
            <a:endParaRPr lang="zh-CN" altLang="zh-CN" dirty="0"/>
          </a:p>
          <a:p>
            <a:pPr lvl="4" indent="-17145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229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229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229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矩形 6"/>
          <p:cNvSpPr/>
          <p:nvPr/>
        </p:nvSpPr>
        <p:spPr>
          <a:xfrm>
            <a:off x="1033780" y="1358900"/>
            <a:ext cx="7077075" cy="24257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6082" name="文本框 32"/>
          <p:cNvSpPr txBox="1"/>
          <p:nvPr/>
        </p:nvSpPr>
        <p:spPr>
          <a:xfrm>
            <a:off x="1308735" y="1517015"/>
            <a:ext cx="6525895" cy="2183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Bangalore Restaurant Venture: Unveiling the Recipe</a:t>
            </a:r>
            <a:endParaRPr lang="en-US" altLang="zh-CN" sz="4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algn="ctr" defTabSz="684530">
              <a:buFont typeface="Arial" panose="020B0604020202020204" pitchFamily="34" charset="0"/>
            </a:pPr>
            <a:endParaRPr lang="en-US" altLang="zh-CN" sz="4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algn="ctr" defTabSz="684530"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Crafting culinary success through data-driven insights</a:t>
            </a:r>
            <a:endParaRPr lang="en-US" altLang="zh-CN" sz="16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6084" name="矩形 17"/>
          <p:cNvSpPr/>
          <p:nvPr/>
        </p:nvSpPr>
        <p:spPr>
          <a:xfrm>
            <a:off x="887730" y="1358900"/>
            <a:ext cx="146050" cy="2425700"/>
          </a:xfrm>
          <a:prstGeom prst="rect">
            <a:avLst/>
          </a:prstGeom>
          <a:solidFill>
            <a:srgbClr val="F18B8D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5913" y="6985"/>
            <a:ext cx="3316287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161290"/>
            <a:ext cx="45446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3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Availability of Table Booking</a:t>
            </a:r>
            <a:endParaRPr lang="en-US" altLang="zh-CN" sz="3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1503998"/>
            <a:ext cx="29591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Investigation shows that table booking facility is available in only a limited number of restaurants.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13"/>
          <p:cNvSpPr/>
          <p:nvPr/>
        </p:nvSpPr>
        <p:spPr>
          <a:xfrm>
            <a:off x="410845" y="3465513"/>
            <a:ext cx="29591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Table booking option is relatively scarce among restaurants, potentially leading to customer inconvenience during peak hours.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2969260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967798" y="247650"/>
            <a:ext cx="5102225" cy="480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5913" y="6985"/>
            <a:ext cx="3316287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161290"/>
            <a:ext cx="45446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3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Impact of Online </a:t>
            </a:r>
            <a:endParaRPr lang="en-US" altLang="zh-CN" sz="3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defTabSz="684530">
              <a:buFont typeface="Arial" panose="020B0604020202020204" pitchFamily="34" charset="0"/>
            </a:pPr>
            <a:r>
              <a:rPr lang="en-US" altLang="zh-CN" sz="3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Ordering on Ratings</a:t>
            </a:r>
            <a:endParaRPr lang="en-US" altLang="zh-CN" sz="3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1503998"/>
            <a:ext cx="29591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Analysis indicates that restaurants offering online ordering tend to have higher ratings compared to those without online ordering.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13"/>
          <p:cNvSpPr/>
          <p:nvPr/>
        </p:nvSpPr>
        <p:spPr>
          <a:xfrm>
            <a:off x="410845" y="3465513"/>
            <a:ext cx="29591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Online ordering positively influences customer satisfaction, reflected in higher ratings.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2969260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3908425" y="706438"/>
            <a:ext cx="5184140" cy="395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5913" y="6985"/>
            <a:ext cx="3316287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161290"/>
            <a:ext cx="45446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3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Impact of Table </a:t>
            </a:r>
            <a:endParaRPr lang="en-US" altLang="zh-CN" sz="3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defTabSz="684530">
              <a:buFont typeface="Arial" panose="020B0604020202020204" pitchFamily="34" charset="0"/>
            </a:pPr>
            <a:r>
              <a:rPr lang="en-US" altLang="zh-CN" sz="3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Booking on Ratings</a:t>
            </a:r>
            <a:endParaRPr lang="en-US" altLang="zh-CN" sz="3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1503998"/>
            <a:ext cx="2959100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Analysis reveals a significant impact of table booking facility on restaurant ratings.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Restaurants offering table booking receive higher average ratings, indicating enhanced customer satisfaction.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13"/>
          <p:cNvSpPr/>
          <p:nvPr/>
        </p:nvSpPr>
        <p:spPr>
          <a:xfrm>
            <a:off x="410845" y="3465513"/>
            <a:ext cx="29591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Table booking feature positively influences customer perception and overall restaurant experience.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2969260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942715" y="592138"/>
            <a:ext cx="5184140" cy="395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6230" y="6985"/>
            <a:ext cx="3391535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161290"/>
            <a:ext cx="4544695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6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Location-Wise Presence of Online Ordering</a:t>
            </a:r>
            <a:endParaRPr lang="en-US" altLang="zh-CN" sz="26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1060768"/>
            <a:ext cx="2959100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Visualization depicts the distribution of restaurants with and without online ordering across various locations in Bangalore.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Noticeable differences observed in BTM, HSR, and Koramangala 5th block, where more restaurants offer online ordering.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 contrast, locations like Electronic City and Richmond Road have a higher proportion of restaurants without online ordering.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13"/>
          <p:cNvSpPr/>
          <p:nvPr/>
        </p:nvSpPr>
        <p:spPr>
          <a:xfrm>
            <a:off x="410845" y="3598228"/>
            <a:ext cx="29591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BTM, HSR, and Koramangala 5th block are prime areas for online ordering restaurants, indicating high demand for delivery services.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Electronic City and Richmond Road present opportunities for online ordering expansion to cater to untapped markets.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3255645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Insights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3697605" y="605155"/>
            <a:ext cx="5446395" cy="4259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6230" y="6985"/>
            <a:ext cx="3391535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161290"/>
            <a:ext cx="4544695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6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Location-Wise Presence of Table Booking</a:t>
            </a:r>
            <a:endParaRPr lang="en-US" altLang="zh-CN" sz="26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1060768"/>
            <a:ext cx="2959100" cy="2122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Visualization illustrates the distribution of restaurants with and without table booking across different locations in Bangalore.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Table booking facility is generally limited across all places.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Koramangala blocks stand out with a relatively higher number of restaurants offering table booking, while Banaswadi and Shivaji Nagar lack this feature entirely.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13"/>
          <p:cNvSpPr/>
          <p:nvPr/>
        </p:nvSpPr>
        <p:spPr>
          <a:xfrm>
            <a:off x="410845" y="3598228"/>
            <a:ext cx="295910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Table booking is an opportunity for differentiation and improved customer service in all locations.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Implementing table booking can yield advantages in terms of customer satisfaction and overall restaurant experience.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3255645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Insights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3723640" y="645160"/>
            <a:ext cx="5422900" cy="4176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6230" y="6985"/>
            <a:ext cx="3391535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112395"/>
            <a:ext cx="454469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Rating of Restaurants </a:t>
            </a:r>
            <a:endParaRPr lang="en-US" altLang="zh-CN" sz="28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defTabSz="684530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by Type</a:t>
            </a:r>
            <a:endParaRPr lang="en-US" altLang="zh-CN" sz="28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1060768"/>
            <a:ext cx="2959100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Analysis presents the average ratings of restaurants categorized by type.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Drink &amp; night life, pubs, and bars demonstrate the highest average ratings, indicating positive customer feedback.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Desserts and dine-out type restaurants have the lowest average ratings.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13"/>
          <p:cNvSpPr/>
          <p:nvPr/>
        </p:nvSpPr>
        <p:spPr>
          <a:xfrm>
            <a:off x="410845" y="3437573"/>
            <a:ext cx="29591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Drink &amp; night life, pubs, and bars tend to provide exceptional customer experiences, reflected in their high ratings.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Desserts and dine-out type restaurants may require attention to enhance customer satisfaction and improve ratings.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3004185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Insights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3707765" y="1101725"/>
            <a:ext cx="5518150" cy="2954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6230" y="6985"/>
            <a:ext cx="3391535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-34290"/>
            <a:ext cx="45446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7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Location-Wise Number of Votes</a:t>
            </a:r>
            <a:endParaRPr lang="en-US" altLang="zh-CN" sz="27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830263"/>
            <a:ext cx="2959100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Visualization illustrates the number of votes received by restaurants in different locations across Bangalore.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Koramangala 5th block stands out with the highest number of votes, indicating active customer engagement.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Indira Nagar follows closely with substantial votes, reflecting customer satisfaction.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Wilson Garden and Bommanahalli have comparatively fewer votes, suggesting potential areas for increased customer engagement.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13"/>
          <p:cNvSpPr/>
          <p:nvPr/>
        </p:nvSpPr>
        <p:spPr>
          <a:xfrm>
            <a:off x="410845" y="3786823"/>
            <a:ext cx="295910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High votes in Koramangala 5th block and Indira Nagar indicate strong customer support and loyalty.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Low votes in Wilson Garden and Bommanahalli may signify opportunities to enhance customer interaction and feedback collection.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3430270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Insights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3707765" y="938530"/>
            <a:ext cx="5464175" cy="3607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6230" y="6985"/>
            <a:ext cx="3391535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148590"/>
            <a:ext cx="454469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7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Cuisines by Votes</a:t>
            </a:r>
            <a:endParaRPr lang="en-US" altLang="zh-CN" sz="27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830263"/>
            <a:ext cx="2959100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Analysis reveals the distribution of votes across different cuisines offered by restaurants.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North Indian cuisine peaks in popularity, followed by South Indian and Chinese cuisines.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Beverages and Mithai (sweets) cuisines receive relatively fewer votes, indicating lower preference.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13"/>
          <p:cNvSpPr/>
          <p:nvPr/>
        </p:nvSpPr>
        <p:spPr>
          <a:xfrm>
            <a:off x="404495" y="3044508"/>
            <a:ext cx="29591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North Indian cuisine holds strong appeal among customers, garnering the highest votes.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South Indian and Chinese cuisines also enjoy significant popularity, reflecting diverse culinary preferences.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Lower votes for Beverages and Mithai cuisines may warrant attention to improve customer interest.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2620010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Insights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3707765" y="595630"/>
            <a:ext cx="5436235" cy="4213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2983230" y="227330"/>
            <a:ext cx="6873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625045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Key Insights</a:t>
            </a:r>
            <a:endParaRPr lang="en-US" altLang="zh-CN" sz="4000" b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39065" y="1344295"/>
            <a:ext cx="886523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Location Matters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BTM, HSR, and Koramangala 5th block show high restaurant density, making them potential hotspots for the new restaurant setup.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Online Ordering Impact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Restaurants with online ordering tend to receive higher ratings, indicating its positive influence on customer satisfaction.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Table Booking Advantage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Offering table booking improves average ratings, providing a competitive edge and enhancing customer experience.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Cuisine Preferences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North Indian, South Indian, and Chinese cuisines are popular choices, while Beverages and Mithai receive comparatively lower votes.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Customer Engagement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Encourage customer engagement through loyalty programs, feedback collection, and personalized services.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1906270" y="227330"/>
            <a:ext cx="6873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625045"/>
                </a:solidFill>
                <a:latin typeface="Calibri" panose="020F0502020204030204" pitchFamily="34" charset="0"/>
                <a:sym typeface="+mn-ea"/>
              </a:rPr>
              <a:t>Key Insights </a:t>
            </a:r>
            <a:r>
              <a:rPr lang="en-US" altLang="zh-CN" sz="4000" b="1" i="1" dirty="0">
                <a:solidFill>
                  <a:srgbClr val="625045"/>
                </a:solidFill>
                <a:latin typeface="Calibri" panose="020F0502020204030204" pitchFamily="34" charset="0"/>
                <a:sym typeface="+mn-ea"/>
              </a:rPr>
              <a:t>(Continued)</a:t>
            </a:r>
            <a:endParaRPr lang="en-US" altLang="zh-CN" sz="4000" b="1" i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39065" y="1344295"/>
            <a:ext cx="886523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+mj-lt"/>
              <a:buAutoNum type="arabicPeriod" startAt="6"/>
            </a:pPr>
            <a:r>
              <a:rPr lang="en-US" altLang="zh-CN" sz="1400" b="1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Location-Specific Strategies</a:t>
            </a:r>
            <a:r>
              <a:rPr lang="en-US" altLang="zh-CN" sz="1400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: Tailor strategies based on location insights to meet local preferences and market demands.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6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6"/>
            </a:pPr>
            <a:r>
              <a:rPr lang="en-US" altLang="zh-CN" sz="1400" b="1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Competitive Opportunities</a:t>
            </a:r>
            <a:r>
              <a:rPr lang="en-US" altLang="zh-CN" sz="1400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: Identify gaps in underserved locations like Banaswadi and explore unique selling propositions for differentiation.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6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6"/>
            </a:pPr>
            <a:r>
              <a:rPr lang="en-US" altLang="zh-CN" sz="1400" b="1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Menu Enhancement</a:t>
            </a:r>
            <a:r>
              <a:rPr lang="en-US" altLang="zh-CN" sz="1400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: Curate a diverse and appealing menu based on popular cuisines to cater to varied customer tastes.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6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6"/>
            </a:pPr>
            <a:r>
              <a:rPr lang="en-US" altLang="zh-CN" sz="1400" b="1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Online Presence</a:t>
            </a:r>
            <a:r>
              <a:rPr lang="en-US" altLang="zh-CN" sz="1400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: Establish a strong online presence with user-friendly ordering and reservation systems to drive customer convenience.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6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6"/>
            </a:pPr>
            <a:r>
              <a:rPr lang="en-US" altLang="zh-CN" sz="1400" b="1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Continuous Improvement</a:t>
            </a:r>
            <a:r>
              <a:rPr lang="en-US" altLang="zh-CN" sz="1400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: Focus on continuous improvement based on customer feedback and market trends for sustained success.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矩形 3"/>
          <p:cNvSpPr/>
          <p:nvPr/>
        </p:nvSpPr>
        <p:spPr>
          <a:xfrm>
            <a:off x="331788" y="0"/>
            <a:ext cx="3100387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7106" name="文本框 5"/>
          <p:cNvSpPr txBox="1"/>
          <p:nvPr/>
        </p:nvSpPr>
        <p:spPr>
          <a:xfrm>
            <a:off x="473075" y="1903413"/>
            <a:ext cx="281305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54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Contents</a:t>
            </a:r>
            <a:endParaRPr lang="en-US" altLang="zh-CN" sz="54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7107" name="组合 11"/>
          <p:cNvGrpSpPr/>
          <p:nvPr/>
        </p:nvGrpSpPr>
        <p:grpSpPr>
          <a:xfrm>
            <a:off x="4784724" y="1190625"/>
            <a:ext cx="654052" cy="595313"/>
            <a:chOff x="6360" y="0"/>
            <a:chExt cx="655190" cy="596348"/>
          </a:xfrm>
        </p:grpSpPr>
        <p:sp>
          <p:nvSpPr>
            <p:cNvPr id="47108" name="矩形 6"/>
            <p:cNvSpPr/>
            <p:nvPr/>
          </p:nvSpPr>
          <p:spPr>
            <a:xfrm>
              <a:off x="6360" y="0"/>
              <a:ext cx="596348" cy="596348"/>
            </a:xfrm>
            <a:prstGeom prst="rect">
              <a:avLst/>
            </a:prstGeom>
            <a:solidFill>
              <a:srgbClr val="ED6669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7109" name="文本框 10"/>
            <p:cNvSpPr txBox="1"/>
            <p:nvPr/>
          </p:nvSpPr>
          <p:spPr>
            <a:xfrm>
              <a:off x="25445" y="38167"/>
              <a:ext cx="636105" cy="5231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defTabSz="684530"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rgbClr val="F7F2EA"/>
                  </a:solidFill>
                  <a:latin typeface="Calibri" panose="020F0502020204030204" pitchFamily="34" charset="0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110" name="组合 12"/>
          <p:cNvGrpSpPr/>
          <p:nvPr/>
        </p:nvGrpSpPr>
        <p:grpSpPr>
          <a:xfrm>
            <a:off x="4797425" y="2082800"/>
            <a:ext cx="708028" cy="596900"/>
            <a:chOff x="61946" y="0"/>
            <a:chExt cx="708418" cy="596348"/>
          </a:xfrm>
        </p:grpSpPr>
        <p:sp>
          <p:nvSpPr>
            <p:cNvPr id="47111" name="矩形 13"/>
            <p:cNvSpPr/>
            <p:nvPr/>
          </p:nvSpPr>
          <p:spPr>
            <a:xfrm>
              <a:off x="61946" y="0"/>
              <a:ext cx="597229" cy="596348"/>
            </a:xfrm>
            <a:prstGeom prst="rect">
              <a:avLst/>
            </a:prstGeom>
            <a:solidFill>
              <a:srgbClr val="ED6669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7112" name="文本框 14"/>
            <p:cNvSpPr txBox="1"/>
            <p:nvPr/>
          </p:nvSpPr>
          <p:spPr>
            <a:xfrm>
              <a:off x="76245" y="36479"/>
              <a:ext cx="694119" cy="523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defTabSz="684530"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rgbClr val="F7F2EA"/>
                  </a:solidFill>
                  <a:latin typeface="Calibri" panose="020F0502020204030204" pitchFamily="34" charset="0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113" name="组合 15"/>
          <p:cNvGrpSpPr/>
          <p:nvPr/>
        </p:nvGrpSpPr>
        <p:grpSpPr>
          <a:xfrm>
            <a:off x="4797425" y="2974975"/>
            <a:ext cx="708028" cy="596900"/>
            <a:chOff x="61946" y="0"/>
            <a:chExt cx="708418" cy="596348"/>
          </a:xfrm>
        </p:grpSpPr>
        <p:sp>
          <p:nvSpPr>
            <p:cNvPr id="47114" name="矩形 16"/>
            <p:cNvSpPr/>
            <p:nvPr/>
          </p:nvSpPr>
          <p:spPr>
            <a:xfrm>
              <a:off x="61946" y="0"/>
              <a:ext cx="597229" cy="596348"/>
            </a:xfrm>
            <a:prstGeom prst="rect">
              <a:avLst/>
            </a:prstGeom>
            <a:solidFill>
              <a:srgbClr val="ED6669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7115" name="文本框 17"/>
            <p:cNvSpPr txBox="1"/>
            <p:nvPr/>
          </p:nvSpPr>
          <p:spPr>
            <a:xfrm>
              <a:off x="76245" y="36479"/>
              <a:ext cx="694119" cy="523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defTabSz="684530"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rgbClr val="F7F2EA"/>
                  </a:solidFill>
                  <a:latin typeface="Calibri" panose="020F0502020204030204" pitchFamily="34" charset="0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116" name="组合 18"/>
          <p:cNvGrpSpPr/>
          <p:nvPr/>
        </p:nvGrpSpPr>
        <p:grpSpPr>
          <a:xfrm>
            <a:off x="4796475" y="3867150"/>
            <a:ext cx="693737" cy="596900"/>
            <a:chOff x="60996" y="0"/>
            <a:chExt cx="694119" cy="596348"/>
          </a:xfrm>
        </p:grpSpPr>
        <p:sp>
          <p:nvSpPr>
            <p:cNvPr id="47117" name="矩形 19"/>
            <p:cNvSpPr/>
            <p:nvPr/>
          </p:nvSpPr>
          <p:spPr>
            <a:xfrm>
              <a:off x="61946" y="0"/>
              <a:ext cx="597229" cy="596348"/>
            </a:xfrm>
            <a:prstGeom prst="rect">
              <a:avLst/>
            </a:prstGeom>
            <a:solidFill>
              <a:srgbClr val="ED6669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7118" name="文本框 20"/>
            <p:cNvSpPr txBox="1"/>
            <p:nvPr/>
          </p:nvSpPr>
          <p:spPr>
            <a:xfrm>
              <a:off x="60996" y="36479"/>
              <a:ext cx="694119" cy="523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defTabSz="684530"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rgbClr val="F7F2EA"/>
                  </a:solidFill>
                  <a:latin typeface="Calibri" panose="020F0502020204030204" pitchFamily="34" charset="0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7119" name="矩形 21"/>
          <p:cNvSpPr/>
          <p:nvPr/>
        </p:nvSpPr>
        <p:spPr>
          <a:xfrm>
            <a:off x="5454650" y="1227138"/>
            <a:ext cx="178752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25045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Objective</a:t>
            </a:r>
            <a:endParaRPr lang="en-US" altLang="zh-CN" sz="3200" b="1" dirty="0">
              <a:solidFill>
                <a:srgbClr val="625045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47120" name="矩形 22"/>
          <p:cNvSpPr/>
          <p:nvPr/>
        </p:nvSpPr>
        <p:spPr>
          <a:xfrm>
            <a:off x="5429250" y="3011488"/>
            <a:ext cx="316611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25045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Data visualization</a:t>
            </a:r>
            <a:endParaRPr lang="en-US" altLang="zh-CN" sz="3200" b="1" dirty="0">
              <a:solidFill>
                <a:srgbClr val="625045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47121" name="矩形 23"/>
          <p:cNvSpPr/>
          <p:nvPr/>
        </p:nvSpPr>
        <p:spPr>
          <a:xfrm>
            <a:off x="5441950" y="2165350"/>
            <a:ext cx="23964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25045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Data analysis</a:t>
            </a:r>
            <a:endParaRPr lang="en-US" altLang="zh-CN" sz="3200" b="1" dirty="0">
              <a:solidFill>
                <a:srgbClr val="625045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47122" name="矩形 24"/>
          <p:cNvSpPr/>
          <p:nvPr/>
        </p:nvSpPr>
        <p:spPr>
          <a:xfrm>
            <a:off x="5441950" y="3890963"/>
            <a:ext cx="3171190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25045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Recommendation</a:t>
            </a:r>
            <a:endParaRPr lang="en-US" altLang="zh-CN" sz="3200" b="1" dirty="0">
              <a:solidFill>
                <a:srgbClr val="625045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  <a:p>
            <a:pPr defTabSz="914400"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25045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and strategy</a:t>
            </a:r>
            <a:endParaRPr lang="en-US" altLang="zh-CN" sz="3200" b="1" dirty="0">
              <a:solidFill>
                <a:srgbClr val="625045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1906270" y="227330"/>
            <a:ext cx="6873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625045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+mn-ea"/>
              </a:rPr>
              <a:t>Recommendations</a:t>
            </a:r>
            <a:endParaRPr lang="en-US" altLang="zh-CN" sz="4000" b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39065" y="1344295"/>
            <a:ext cx="886523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Location Selection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Choose a strategic location in high-density areas like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BTM, HSR,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or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Koramangala 5th block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to capitalize on customer footfall and demand.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Cuisine Focus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Emphasize popular cuisines such as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North Indian, South Indian, and Chinese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to cater to customer preferences and drive higher votes.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Online Ordering &amp; Table Booking: 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Offer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online ordering and table booking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facilities to enhance customer convenience, increase ratings, and improve overall customer experience.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Explore Untapped Markets: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Explore opportunities in underserved locations like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Banaswadi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to establish a unique market presence, gain a competitive advantage, and attract new customers.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Restaurant Type: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Based on the analysis, consider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pubs and bars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that is with market demand. Also make sure that you are expertise in that type.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3016885" y="227330"/>
            <a:ext cx="6873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625045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+mn-ea"/>
              </a:rPr>
              <a:t>Strategies</a:t>
            </a:r>
            <a:endParaRPr lang="en-US" altLang="zh-CN" sz="4000" b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39065" y="1344295"/>
            <a:ext cx="886523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Customer-Centric Approach: Prioritize exceptional customer service, personalized interactions, and timely feedback collection to build customer loyalty.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Diverse Menu Selection: Curate a diverse menu with innovative dishes, daily specials, and seasonal offerings to attract repeat customers and keep the menu fresh.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Online Presence &amp; Marketing: Establish a strong online presence with an engaging website, active social media presence, and targeted marketing campaigns to reach a wider audience.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Quality Assurance: Ensure consistent food quality, hygiene standards, and presentation to deliver an unforgettable dining experience.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Continuous Improvement: Regularly solicit feedback from customers, analyze market trends, and adapt the restaurant's offerings and services to meet evolving customer demands.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1906270" y="227330"/>
            <a:ext cx="6873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625045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+mn-ea"/>
              </a:rPr>
              <a:t>Unique Strategies</a:t>
            </a:r>
            <a:endParaRPr lang="en-US" altLang="zh-CN" sz="4000" b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39065" y="1344295"/>
            <a:ext cx="886523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Theme-Based Dining Experience: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Introduce a captivating theme or concept that sets the restaurant apart, creating a memorable and immersive dining experience for customers.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Seasonal Pop-Up Menus: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Introduce seasonal pop-up menus that celebrate festivals or special occasions, providing limited-time offerings to pique customer interest.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Community Engagement: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Partner with local organizations, schools, or charities for community events, promoting social responsibility and building a positive brand image.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Online Food Challenges: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Create exciting food challenges or contests that go viral on social media, encouraging customers to participate and attract a wider audience.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Interactive Food Stations: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Implement interactive food stations where customers can customize their dishes, fostering engagement and a sense of culinary adventure.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1906270" y="227330"/>
            <a:ext cx="6873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625045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+mn-ea"/>
              </a:rPr>
              <a:t>Conclusion</a:t>
            </a:r>
            <a:endParaRPr lang="en-US" altLang="zh-CN" sz="4000" b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39065" y="1504950"/>
            <a:ext cx="455295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Strategic location selection (BTM, HSR, Koramangala 5th block) maximizes customer flow.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Focus on popular cuisines (North Indian, South Indian, Chinese) to cater to diverse preferences.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Implement online ordering and table booking for convenience and higher ratings.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Unique dining experiences, sustainable practices, and a strong online presence set the restaurant apart.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Continuous improvement and effective marketing strategies are vital for sustained success.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5" y="1276985"/>
            <a:ext cx="3890010" cy="389001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矩形 8"/>
          <p:cNvSpPr/>
          <p:nvPr/>
        </p:nvSpPr>
        <p:spPr>
          <a:xfrm>
            <a:off x="900113" y="1497013"/>
            <a:ext cx="7343775" cy="2271712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5538" name="文本框 9"/>
          <p:cNvSpPr txBox="1"/>
          <p:nvPr/>
        </p:nvSpPr>
        <p:spPr>
          <a:xfrm>
            <a:off x="1052195" y="2294255"/>
            <a:ext cx="7060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684530">
              <a:buFont typeface="Arial" panose="020B0604020202020204" pitchFamily="34" charset="0"/>
            </a:pPr>
            <a:r>
              <a:rPr lang="en-US" altLang="zh-CN" sz="48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Thank You for Watching</a:t>
            </a:r>
            <a:endParaRPr lang="en-US" altLang="zh-CN" sz="48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5539" name="文本框 12"/>
          <p:cNvSpPr txBox="1"/>
          <p:nvPr/>
        </p:nvSpPr>
        <p:spPr>
          <a:xfrm>
            <a:off x="3119438" y="3140075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684530">
              <a:buFont typeface="Arial" panose="020B0604020202020204" pitchFamily="34" charset="0"/>
            </a:pPr>
            <a:endParaRPr lang="en-US" altLang="zh-CN" sz="2400" b="1" i="1" dirty="0">
              <a:solidFill>
                <a:srgbClr val="F7F2EA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cxnSp>
        <p:nvCxnSpPr>
          <p:cNvPr id="65540" name="直接连接符 3"/>
          <p:cNvCxnSpPr/>
          <p:nvPr/>
        </p:nvCxnSpPr>
        <p:spPr>
          <a:xfrm>
            <a:off x="2216150" y="3140075"/>
            <a:ext cx="4711700" cy="0"/>
          </a:xfrm>
          <a:prstGeom prst="line">
            <a:avLst/>
          </a:prstGeom>
          <a:ln w="3175" cap="flat" cmpd="sng">
            <a:solidFill>
              <a:srgbClr val="F7F2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41" name="椭圆 4"/>
          <p:cNvSpPr/>
          <p:nvPr/>
        </p:nvSpPr>
        <p:spPr>
          <a:xfrm>
            <a:off x="1108075" y="2632075"/>
            <a:ext cx="111125" cy="111125"/>
          </a:xfrm>
          <a:prstGeom prst="ellipse">
            <a:avLst/>
          </a:prstGeom>
          <a:solidFill>
            <a:srgbClr val="F7F2EA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5542" name="椭圆 13"/>
          <p:cNvSpPr/>
          <p:nvPr/>
        </p:nvSpPr>
        <p:spPr>
          <a:xfrm>
            <a:off x="7924800" y="2632075"/>
            <a:ext cx="111125" cy="111125"/>
          </a:xfrm>
          <a:prstGeom prst="ellipse">
            <a:avLst/>
          </a:prstGeom>
          <a:solidFill>
            <a:srgbClr val="F7F2EA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5543" name="矩形 14"/>
          <p:cNvSpPr/>
          <p:nvPr/>
        </p:nvSpPr>
        <p:spPr>
          <a:xfrm>
            <a:off x="900113" y="3768725"/>
            <a:ext cx="7343775" cy="111125"/>
          </a:xfrm>
          <a:prstGeom prst="rect">
            <a:avLst/>
          </a:prstGeom>
          <a:solidFill>
            <a:srgbClr val="F18B8D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diamond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矩形 3"/>
          <p:cNvSpPr/>
          <p:nvPr/>
        </p:nvSpPr>
        <p:spPr>
          <a:xfrm>
            <a:off x="129540" y="0"/>
            <a:ext cx="3449320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8130" name="文本框 5"/>
          <p:cNvSpPr txBox="1"/>
          <p:nvPr/>
        </p:nvSpPr>
        <p:spPr>
          <a:xfrm>
            <a:off x="227330" y="47625"/>
            <a:ext cx="30721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8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OBJECTIVE</a:t>
            </a:r>
            <a:endParaRPr lang="en-US" altLang="zh-CN" sz="48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8132" name="矩形 28"/>
          <p:cNvSpPr/>
          <p:nvPr/>
        </p:nvSpPr>
        <p:spPr>
          <a:xfrm>
            <a:off x="311785" y="821055"/>
            <a:ext cx="3164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Provide data-driven insights for a new restaurant setup in Bangalore.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228600" y="1641475"/>
            <a:ext cx="3072130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6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SCOPE OF ANALYSIS</a:t>
            </a:r>
            <a:endParaRPr lang="en-US" altLang="zh-CN" sz="26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矩形 28"/>
          <p:cNvSpPr/>
          <p:nvPr/>
        </p:nvSpPr>
        <p:spPr>
          <a:xfrm>
            <a:off x="187325" y="2121535"/>
            <a:ext cx="3289300" cy="2491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Identify suitable locations based on restaurant density, ratings, and customer preferences.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Analyze popular cuisines to align the restaurant's menu with local preferences.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Determine the most suitable restaurant type based on market demand and competition.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Gain insights from customer reviews for improvements and competitive advantage.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3345" y="-6350"/>
            <a:ext cx="5228590" cy="56483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2941320" y="227330"/>
            <a:ext cx="345503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400" b="1" dirty="0">
                <a:solidFill>
                  <a:srgbClr val="625045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Data cleaning</a:t>
            </a:r>
            <a:endParaRPr lang="en-US" altLang="zh-CN" sz="4400" b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44463" y="2204085"/>
            <a:ext cx="4956175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Unnecessary columns (URL, Address, Phone) removed to streamline the dataset.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Focus on relevant data for analysis and decision-making.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157" name="矩形 33"/>
          <p:cNvSpPr/>
          <p:nvPr/>
        </p:nvSpPr>
        <p:spPr>
          <a:xfrm>
            <a:off x="144463" y="1693228"/>
            <a:ext cx="27755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Removing columns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33"/>
          <p:cNvSpPr/>
          <p:nvPr/>
        </p:nvSpPr>
        <p:spPr>
          <a:xfrm>
            <a:off x="166688" y="2972753"/>
            <a:ext cx="12839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Benefits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矩形 31"/>
          <p:cNvSpPr/>
          <p:nvPr/>
        </p:nvSpPr>
        <p:spPr>
          <a:xfrm>
            <a:off x="145733" y="3420745"/>
            <a:ext cx="49561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Reduced dataset size for faster processing.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Eliminated redundant information for clarity.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Enhanced data quality for accurate insights.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188585" y="1276985"/>
            <a:ext cx="3592195" cy="386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446405" y="227330"/>
            <a:ext cx="83337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625045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Removing Duplicates and Null Values</a:t>
            </a:r>
            <a:endParaRPr lang="en-US" altLang="zh-CN" sz="4000" b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44463" y="1687195"/>
            <a:ext cx="49561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Identified and eliminated duplicate rows from the dataset.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Ensured data accuracy and consistency in analysis.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157" name="矩形 33"/>
          <p:cNvSpPr/>
          <p:nvPr/>
        </p:nvSpPr>
        <p:spPr>
          <a:xfrm>
            <a:off x="144463" y="1260158"/>
            <a:ext cx="31483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Removing Duplicates: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33"/>
          <p:cNvSpPr/>
          <p:nvPr/>
        </p:nvSpPr>
        <p:spPr>
          <a:xfrm>
            <a:off x="166688" y="2358073"/>
            <a:ext cx="30753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Handling Null Values: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矩形 31"/>
          <p:cNvSpPr/>
          <p:nvPr/>
        </p:nvSpPr>
        <p:spPr>
          <a:xfrm>
            <a:off x="145733" y="2840990"/>
            <a:ext cx="49561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Replaced null values with appropriate measures (e.g., mean) to maintain data integrity.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Minimized data gaps for comprehensive insights.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矩形 33"/>
          <p:cNvSpPr/>
          <p:nvPr/>
        </p:nvSpPr>
        <p:spPr>
          <a:xfrm>
            <a:off x="160973" y="3651568"/>
            <a:ext cx="30753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Impact: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矩形 31"/>
          <p:cNvSpPr/>
          <p:nvPr/>
        </p:nvSpPr>
        <p:spPr>
          <a:xfrm>
            <a:off x="140018" y="4092575"/>
            <a:ext cx="49561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Cleaned dataset for reliable and unbiased analysis.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Reduced potential errors in decision-making.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Enhanced data completeness for meaningful conclusions.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5242560" y="1276985"/>
            <a:ext cx="3696970" cy="3866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2256790" y="227330"/>
            <a:ext cx="500570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684530">
              <a:buFont typeface="Arial" panose="020B0604020202020204" pitchFamily="34" charset="0"/>
            </a:pPr>
            <a:r>
              <a:rPr lang="en-US" altLang="zh-CN" sz="4400" b="1" dirty="0">
                <a:solidFill>
                  <a:srgbClr val="625045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Renaming Columns</a:t>
            </a:r>
            <a:endParaRPr lang="en-US" altLang="zh-CN" sz="4400" b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44463" y="2204085"/>
            <a:ext cx="4956175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Columns "listed_in(type)" and "listed_in(city)" have been renamed as "Type" and "City," respectively.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Improved column names for better data comprehension.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157" name="矩形 33"/>
          <p:cNvSpPr/>
          <p:nvPr/>
        </p:nvSpPr>
        <p:spPr>
          <a:xfrm>
            <a:off x="144463" y="1693228"/>
            <a:ext cx="27927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Column Renaming: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33"/>
          <p:cNvSpPr/>
          <p:nvPr/>
        </p:nvSpPr>
        <p:spPr>
          <a:xfrm>
            <a:off x="166688" y="2972753"/>
            <a:ext cx="12839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Benefits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矩形 31"/>
          <p:cNvSpPr/>
          <p:nvPr/>
        </p:nvSpPr>
        <p:spPr>
          <a:xfrm>
            <a:off x="145733" y="3420745"/>
            <a:ext cx="49561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Enhanced data clarity and understanding.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Facilitated easier data exploration and analysis.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Improved user experience and ease of interpretation.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188585" y="1276985"/>
            <a:ext cx="3592195" cy="386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29"/>
          <p:cNvSpPr/>
          <p:nvPr/>
        </p:nvSpPr>
        <p:spPr>
          <a:xfrm>
            <a:off x="0" y="1276985"/>
            <a:ext cx="9144000" cy="3866515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4" name="文本框 30"/>
          <p:cNvSpPr txBox="1"/>
          <p:nvPr/>
        </p:nvSpPr>
        <p:spPr>
          <a:xfrm>
            <a:off x="1906270" y="227330"/>
            <a:ext cx="6873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625045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Column-Wise Analysis</a:t>
            </a:r>
            <a:endParaRPr lang="en-US" altLang="zh-CN" sz="4000" b="1" dirty="0">
              <a:solidFill>
                <a:srgbClr val="625045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155" name="矩形 31"/>
          <p:cNvSpPr/>
          <p:nvPr/>
        </p:nvSpPr>
        <p:spPr>
          <a:xfrm>
            <a:off x="144463" y="1687195"/>
            <a:ext cx="4956175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Each column examined to understand its characteristics.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Top values emphasized, while less frequent values grouped as 'Others' for simplicity.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157" name="矩形 33"/>
          <p:cNvSpPr/>
          <p:nvPr/>
        </p:nvSpPr>
        <p:spPr>
          <a:xfrm>
            <a:off x="144780" y="1260475"/>
            <a:ext cx="46774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Common Analysis Approach: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33"/>
          <p:cNvSpPr/>
          <p:nvPr/>
        </p:nvSpPr>
        <p:spPr>
          <a:xfrm>
            <a:off x="166688" y="2511743"/>
            <a:ext cx="30753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Method for 'Others':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矩形 31"/>
          <p:cNvSpPr/>
          <p:nvPr/>
        </p:nvSpPr>
        <p:spPr>
          <a:xfrm>
            <a:off x="145733" y="2959735"/>
            <a:ext cx="49561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Low-frequency values consolidated to 'Others' category for a concise analysis.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矩形 33"/>
          <p:cNvSpPr/>
          <p:nvPr/>
        </p:nvSpPr>
        <p:spPr>
          <a:xfrm>
            <a:off x="160973" y="3567748"/>
            <a:ext cx="30753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Impact: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矩形 31"/>
          <p:cNvSpPr/>
          <p:nvPr/>
        </p:nvSpPr>
        <p:spPr>
          <a:xfrm>
            <a:off x="140018" y="3980815"/>
            <a:ext cx="495617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Comprehensive insights into each column's key factors.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Focus on prominent data points for informed decision-making.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Reduced clutter in visualizations for better data interpretation.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5242560" y="1276985"/>
            <a:ext cx="3696970" cy="3866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© Bhuvanesh Sivakumar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5913" y="6985"/>
            <a:ext cx="3316287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161290"/>
            <a:ext cx="454469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Location-Wise Visualization</a:t>
            </a:r>
            <a:endParaRPr lang="en-US" altLang="zh-CN" sz="4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1503998"/>
            <a:ext cx="29591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Visualization shows the distribution of restaurants across different locations in Bangalore.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BTM has the highest number of restaurants, while Koramangala 3rd block has the lowest.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0" y="495935"/>
            <a:ext cx="5600065" cy="4145280"/>
          </a:xfrm>
          <a:prstGeom prst="rect">
            <a:avLst/>
          </a:prstGeom>
        </p:spPr>
      </p:pic>
      <p:sp>
        <p:nvSpPr>
          <p:cNvPr id="3" name="矩形 13"/>
          <p:cNvSpPr/>
          <p:nvPr/>
        </p:nvSpPr>
        <p:spPr>
          <a:xfrm>
            <a:off x="410845" y="3465513"/>
            <a:ext cx="29591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BTM is a hotspot for restaurants, indicating high customer footfall and market potential.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Koramangala 3rd block may present an opportunity for the new restaurant to enter a less saturated area.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2969260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Insights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6"/>
          <p:cNvSpPr/>
          <p:nvPr/>
        </p:nvSpPr>
        <p:spPr>
          <a:xfrm>
            <a:off x="315913" y="6985"/>
            <a:ext cx="3316287" cy="5143500"/>
          </a:xfrm>
          <a:prstGeom prst="rect">
            <a:avLst/>
          </a:prstGeom>
          <a:solidFill>
            <a:srgbClr val="ED6669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1" name="文本框 12"/>
          <p:cNvSpPr txBox="1"/>
          <p:nvPr/>
        </p:nvSpPr>
        <p:spPr>
          <a:xfrm>
            <a:off x="316230" y="161290"/>
            <a:ext cx="454469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Presence of Online Ordering</a:t>
            </a:r>
            <a:endParaRPr lang="en-US" altLang="zh-CN" sz="32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372" name="矩形 13"/>
          <p:cNvSpPr/>
          <p:nvPr/>
        </p:nvSpPr>
        <p:spPr>
          <a:xfrm>
            <a:off x="404495" y="1503998"/>
            <a:ext cx="29591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Analysis reveals the prevalence of online ordering among restaurants.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Restaurants with online_order feature are somewhat higher in count.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矩形 13"/>
          <p:cNvSpPr/>
          <p:nvPr/>
        </p:nvSpPr>
        <p:spPr>
          <a:xfrm>
            <a:off x="410845" y="3465513"/>
            <a:ext cx="29591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Online ordering is popular among restaurants, catering to customer convenience and modern dining preferences.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404495" y="2969260"/>
            <a:ext cx="4544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4530"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7F2EA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Insight</a:t>
            </a:r>
            <a:endParaRPr lang="en-US" altLang="zh-CN" sz="2000" b="1" dirty="0">
              <a:solidFill>
                <a:srgbClr val="F7F2EA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846513" y="178435"/>
            <a:ext cx="5102225" cy="480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3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4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主题">
  <a:themeElements>
    <a:clrScheme name="1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5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6_Office 主题">
  <a:themeElements>
    <a:clrScheme name="1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6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7_Office 主题">
  <a:themeElements>
    <a:clrScheme name="1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7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8_Office 主题">
  <a:themeElements>
    <a:clrScheme name="1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8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9_Office 主题">
  <a:themeElements>
    <a:clrScheme name="1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9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0_Office 主题">
  <a:themeElements>
    <a:clrScheme name="2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0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2_Office 主题">
  <a:themeElements>
    <a:clrScheme name="2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2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3_Office 主题">
  <a:themeElements>
    <a:clrScheme name="2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3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4_Office 主题">
  <a:themeElements>
    <a:clrScheme name="2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4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5_Office 主题">
  <a:themeElements>
    <a:clrScheme name="2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5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6_Office 主题">
  <a:themeElements>
    <a:clrScheme name="2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6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7_Office 主题">
  <a:themeElements>
    <a:clrScheme name="2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7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8_Office 主题">
  <a:themeElements>
    <a:clrScheme name="2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8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9_Office 主题">
  <a:themeElements>
    <a:clrScheme name="2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9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30_Office 主题">
  <a:themeElements>
    <a:clrScheme name="3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0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1_Office 主题">
  <a:themeElements>
    <a:clrScheme name="3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1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33_Office 主题">
  <a:themeElements>
    <a:clrScheme name="3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3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4_Office 主题">
  <a:themeElements>
    <a:clrScheme name="3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4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5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6_Office 主题">
  <a:themeElements>
    <a:clrScheme name="3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6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7_Office 主题">
  <a:themeElements>
    <a:clrScheme name="3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7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8_Office 主题">
  <a:themeElements>
    <a:clrScheme name="3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8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9_Office 主题">
  <a:themeElements>
    <a:clrScheme name="3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9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40_Office 主题">
  <a:themeElements>
    <a:clrScheme name="4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0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4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41_Office 主题">
  <a:themeElements>
    <a:clrScheme name="4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1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4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11445</Words>
  <Application>WPS Presentation</Application>
  <PresentationFormat>全屏显示(16:9)</PresentationFormat>
  <Paragraphs>306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37</vt:i4>
      </vt:variant>
      <vt:variant>
        <vt:lpstr>幻灯片标题</vt:lpstr>
      </vt:variant>
      <vt:variant>
        <vt:i4>24</vt:i4>
      </vt:variant>
    </vt:vector>
  </HeadingPairs>
  <TitlesOfParts>
    <vt:vector size="71" baseType="lpstr">
      <vt:lpstr>Arial</vt:lpstr>
      <vt:lpstr>SimSun</vt:lpstr>
      <vt:lpstr>Wingdings</vt:lpstr>
      <vt:lpstr>Microsoft YaHei</vt:lpstr>
      <vt:lpstr>Calibri</vt:lpstr>
      <vt:lpstr>ADELE</vt:lpstr>
      <vt:lpstr>XXII-ARMY</vt:lpstr>
      <vt:lpstr>迷你简中倩</vt:lpstr>
      <vt:lpstr>方正兰亭超细黑简体</vt:lpstr>
      <vt:lpstr>Arial Unicode MS</vt:lpstr>
      <vt:lpstr>Office 主题</vt:lpstr>
      <vt:lpstr>1_Office 主题</vt:lpstr>
      <vt:lpstr>2_Office 主题</vt:lpstr>
      <vt:lpstr>3_Office 主题</vt:lpstr>
      <vt:lpstr>4_Office 主题</vt:lpstr>
      <vt:lpstr>7_Office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20_Office 主题</vt:lpstr>
      <vt:lpstr>22_Office 主题</vt:lpstr>
      <vt:lpstr>23_Office 主题</vt:lpstr>
      <vt:lpstr>24_Office 主题</vt:lpstr>
      <vt:lpstr>25_Office 主题</vt:lpstr>
      <vt:lpstr>26_Office 主题</vt:lpstr>
      <vt:lpstr>27_Office 主题</vt:lpstr>
      <vt:lpstr>28_Office 主题</vt:lpstr>
      <vt:lpstr>29_Office 主题</vt:lpstr>
      <vt:lpstr>30_Office 主题</vt:lpstr>
      <vt:lpstr>31_Office 主题</vt:lpstr>
      <vt:lpstr>33_Office 主题</vt:lpstr>
      <vt:lpstr>34_Office 主题</vt:lpstr>
      <vt:lpstr>35_Office 主题</vt:lpstr>
      <vt:lpstr>36_Office 主题</vt:lpstr>
      <vt:lpstr>37_Office 主题</vt:lpstr>
      <vt:lpstr>38_Office 主题</vt:lpstr>
      <vt:lpstr>39_Office 主题</vt:lpstr>
      <vt:lpstr>40_Office 主题</vt:lpstr>
      <vt:lpstr>41_Office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熊猫设计出品</dc:creator>
  <cp:lastModifiedBy>Bhuvanesh Sivakumar</cp:lastModifiedBy>
  <cp:revision>96</cp:revision>
  <dcterms:created xsi:type="dcterms:W3CDTF">2015-05-11T09:55:00Z</dcterms:created>
  <dcterms:modified xsi:type="dcterms:W3CDTF">2023-07-21T19:34:31Z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47D6B6C7195B4C949743B9B8169F357F</vt:lpwstr>
  </property>
</Properties>
</file>