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66" r:id="rId5"/>
    <p:sldId id="282" r:id="rId6"/>
    <p:sldId id="267" r:id="rId7"/>
    <p:sldId id="268" r:id="rId8"/>
    <p:sldId id="283" r:id="rId9"/>
    <p:sldId id="269" r:id="rId10"/>
    <p:sldId id="284" r:id="rId11"/>
    <p:sldId id="270" r:id="rId12"/>
    <p:sldId id="271" r:id="rId13"/>
    <p:sldId id="272" r:id="rId14"/>
    <p:sldId id="273" r:id="rId15"/>
    <p:sldId id="285" r:id="rId16"/>
    <p:sldId id="274" r:id="rId17"/>
    <p:sldId id="286" r:id="rId18"/>
    <p:sldId id="277"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75" d="100"/>
          <a:sy n="75" d="100"/>
        </p:scale>
        <p:origin x="-540" y="1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2672A1-7F6E-4531-B919-D8D7979A88AC}" type="datetimeFigureOut">
              <a:rPr lang="en-US" smtClean="0"/>
              <a:pPr/>
              <a:t>4/4/2024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1A58E6-1750-4D13-B502-34C34B3ABB7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pPr/>
              <a:t>4/4/2024</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4/4/2024</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pPr/>
              <a:t>4/4/2024</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pPr/>
              <a:t>4/4/2024</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pPr/>
              <a:t>4/4/2024</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pPr/>
              <a:t>4/4/2024</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4/4/2024</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4/4/2024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4/4/2024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pPr/>
              <a:t>4/4/2024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F452A527-3631-41ED-858D-3777A7D1496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Speak Pro" panose="020F0502020204030204"/>
                <a:ea typeface="+mn-ea"/>
                <a:cs typeface="+mn-cs"/>
              </a:rPr>
              <a:t>kjjbfsdh</a:t>
            </a: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 xmlns:a16="http://schemas.microsoft.com/office/drawing/2014/main" id="{9AB2EA78-AEB3-469B-9025-3B17201A457B}"/>
              </a:ext>
            </a:extLst>
          </p:cNvPr>
          <p:cNvSpPr>
            <a:spLocks noGrp="1"/>
          </p:cNvSpPr>
          <p:nvPr>
            <p:ph type="ctrTitle"/>
          </p:nvPr>
        </p:nvSpPr>
        <p:spPr>
          <a:xfrm>
            <a:off x="6083300" y="2311400"/>
            <a:ext cx="6108699" cy="1016000"/>
          </a:xfrm>
        </p:spPr>
        <p:txBody>
          <a:bodyPr>
            <a:normAutofit fontScale="90000"/>
          </a:bodyPr>
          <a:lstStyle/>
          <a:p>
            <a:r>
              <a:rPr lang="en-US" dirty="0" smtClean="0"/>
              <a:t>    </a:t>
            </a:r>
            <a:endParaRPr lang="en-US" dirty="0"/>
          </a:p>
        </p:txBody>
      </p:sp>
      <p:sp>
        <p:nvSpPr>
          <p:cNvPr id="3" name="Subtitle 2">
            <a:extLst>
              <a:ext uri="{FF2B5EF4-FFF2-40B4-BE49-F238E27FC236}">
                <a16:creationId xmlns="" xmlns:a16="http://schemas.microsoft.com/office/drawing/2014/main" id="{255E1F2F-E259-4EA8-9FFD-3A10AF541859}"/>
              </a:ext>
            </a:extLst>
          </p:cNvPr>
          <p:cNvSpPr>
            <a:spLocks noGrp="1"/>
          </p:cNvSpPr>
          <p:nvPr>
            <p:ph type="subTitle" idx="1"/>
          </p:nvPr>
        </p:nvSpPr>
        <p:spPr>
          <a:xfrm>
            <a:off x="6310899" y="3388821"/>
            <a:ext cx="2121901" cy="370379"/>
          </a:xfrm>
        </p:spPr>
        <p:txBody>
          <a:bodyPr>
            <a:normAutofit fontScale="25000" lnSpcReduction="20000"/>
          </a:bodyPr>
          <a:lstStyle/>
          <a:p>
            <a:pPr>
              <a:lnSpc>
                <a:spcPct val="100000"/>
              </a:lnSpc>
            </a:pPr>
            <a:r>
              <a:rPr lang="en-US" sz="6400" cap="none" dirty="0" smtClean="0"/>
              <a:t>Presented By :</a:t>
            </a:r>
            <a:endParaRPr lang="en-US" sz="12800" dirty="0"/>
          </a:p>
          <a:p>
            <a:pPr>
              <a:lnSpc>
                <a:spcPct val="100000"/>
              </a:lnSpc>
            </a:pPr>
            <a:endParaRPr lang="en-US" b="1" dirty="0"/>
          </a:p>
        </p:txBody>
      </p:sp>
      <p:pic>
        <p:nvPicPr>
          <p:cNvPr id="6" name="Picture 5">
            <a:extLst>
              <a:ext uri="{FF2B5EF4-FFF2-40B4-BE49-F238E27FC236}">
                <a16:creationId xmlns="" xmlns:a16="http://schemas.microsoft.com/office/drawing/2014/main" id="{8940CBE3-3F91-419A-A649-32AB388ECA8B}"/>
              </a:ext>
              <a:ext uri="{C183D7F6-B498-43B3-948B-1728B52AA6E4}">
                <adec:decorative xmlns="" xmlns:adec="http://schemas.microsoft.com/office/drawing/2017/decorative" val="1"/>
              </a:ext>
            </a:extLst>
          </p:cNvPr>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1" y="12710"/>
            <a:ext cx="6096000" cy="6857990"/>
          </a:xfrm>
          <a:prstGeom prst="rect">
            <a:avLst/>
          </a:prstGeom>
        </p:spPr>
      </p:pic>
      <p:sp>
        <p:nvSpPr>
          <p:cNvPr id="4" name="Subtitle 2">
            <a:extLst>
              <a:ext uri="{FF2B5EF4-FFF2-40B4-BE49-F238E27FC236}">
                <a16:creationId xmlns="" xmlns:a16="http://schemas.microsoft.com/office/drawing/2014/main" id="{A9D338F2-BB43-1442-6A57-532A219AF0D5}"/>
              </a:ext>
            </a:extLst>
          </p:cNvPr>
          <p:cNvSpPr txBox="1">
            <a:spLocks/>
          </p:cNvSpPr>
          <p:nvPr/>
        </p:nvSpPr>
        <p:spPr>
          <a:xfrm>
            <a:off x="6451600" y="4013201"/>
            <a:ext cx="5168900" cy="284479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lnSpc>
                <a:spcPct val="100000"/>
              </a:lnSpc>
            </a:pPr>
            <a:r>
              <a:rPr lang="en-US" b="1" dirty="0" smtClean="0"/>
              <a:t>BHUVANESH M</a:t>
            </a:r>
            <a:endParaRPr lang="en-US" b="1" dirty="0"/>
          </a:p>
          <a:p>
            <a:pPr algn="ctr">
              <a:lnSpc>
                <a:spcPct val="100000"/>
              </a:lnSpc>
            </a:pPr>
            <a:r>
              <a:rPr lang="en-US" b="1" dirty="0" smtClean="0"/>
              <a:t>613521104303</a:t>
            </a:r>
            <a:endParaRPr lang="en-US" b="1" dirty="0"/>
          </a:p>
          <a:p>
            <a:pPr algn="ctr">
              <a:lnSpc>
                <a:spcPct val="100000"/>
              </a:lnSpc>
            </a:pPr>
            <a:r>
              <a:rPr lang="en-US" b="1" cap="none" dirty="0" smtClean="0"/>
              <a:t>CSE-3</a:t>
            </a:r>
            <a:r>
              <a:rPr lang="en-US" b="1" cap="none" baseline="30000" dirty="0" smtClean="0"/>
              <a:t>rd</a:t>
            </a:r>
            <a:r>
              <a:rPr lang="en-US" b="1" cap="none" dirty="0" smtClean="0"/>
              <a:t> YEAR</a:t>
            </a:r>
            <a:endParaRPr lang="en-US" b="1" cap="none" dirty="0"/>
          </a:p>
          <a:p>
            <a:pPr algn="ctr">
              <a:lnSpc>
                <a:spcPct val="100000"/>
              </a:lnSpc>
            </a:pPr>
            <a:endParaRPr lang="en-US" b="1" dirty="0"/>
          </a:p>
        </p:txBody>
      </p:sp>
      <p:sp>
        <p:nvSpPr>
          <p:cNvPr id="7" name="TextBox 6"/>
          <p:cNvSpPr txBox="1"/>
          <p:nvPr/>
        </p:nvSpPr>
        <p:spPr>
          <a:xfrm>
            <a:off x="6413500" y="939800"/>
            <a:ext cx="5778500" cy="1754326"/>
          </a:xfrm>
          <a:prstGeom prst="rect">
            <a:avLst/>
          </a:prstGeom>
          <a:noFill/>
        </p:spPr>
        <p:txBody>
          <a:bodyPr wrap="square" rtlCol="0">
            <a:spAutoFit/>
          </a:bodyPr>
          <a:lstStyle/>
          <a:p>
            <a:r>
              <a:rPr lang="en-US" sz="3200" b="1" dirty="0" smtClean="0">
                <a:effectLst>
                  <a:outerShdw blurRad="38100" dist="38100" dir="2700000" algn="tl">
                    <a:srgbClr val="000000">
                      <a:alpha val="43137"/>
                    </a:srgbClr>
                  </a:outerShdw>
                </a:effectLst>
              </a:rPr>
              <a:t>         </a:t>
            </a:r>
            <a:r>
              <a:rPr lang="en-US" sz="5400" b="1" dirty="0" smtClean="0">
                <a:effectLst>
                  <a:outerShdw blurRad="38100" dist="38100" dir="2700000" algn="tl">
                    <a:srgbClr val="000000">
                      <a:alpha val="43137"/>
                    </a:srgbClr>
                  </a:outerShdw>
                </a:effectLst>
              </a:rPr>
              <a:t>AUDIO       CLASSIFIER </a:t>
            </a:r>
            <a:endParaRPr lang="en-US" sz="5400" b="1" dirty="0"/>
          </a:p>
        </p:txBody>
      </p:sp>
    </p:spTree>
    <p:extLst>
      <p:ext uri="{BB962C8B-B14F-4D97-AF65-F5344CB8AC3E}">
        <p14:creationId xmlns=""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1A4D4790-203A-19C9-850E-FA36AF202A6E}"/>
              </a:ext>
            </a:extLst>
          </p:cNvPr>
          <p:cNvSpPr txBox="1"/>
          <p:nvPr/>
        </p:nvSpPr>
        <p:spPr>
          <a:xfrm>
            <a:off x="874228" y="1477188"/>
            <a:ext cx="10568472" cy="2308324"/>
          </a:xfrm>
          <a:prstGeom prst="rect">
            <a:avLst/>
          </a:prstGeom>
          <a:noFill/>
        </p:spPr>
        <p:txBody>
          <a:bodyPr wrap="square">
            <a:spAutoFit/>
          </a:bodyPr>
          <a:lstStyle/>
          <a:p>
            <a:pPr marL="342900" indent="-342900">
              <a:buFont typeface="Arial" panose="020B0604020202020204" pitchFamily="34" charset="0"/>
              <a:buChar char="•"/>
            </a:pPr>
            <a:r>
              <a:rPr lang="en-US" sz="2400" dirty="0" smtClean="0">
                <a:latin typeface="Bahnschrift Light" pitchFamily="34" charset="0"/>
              </a:rPr>
              <a:t>Our deep learning-based audio classifier accurately categorizes audio signals like speech, music, and environmental sounds.</a:t>
            </a:r>
          </a:p>
          <a:p>
            <a:pPr marL="342900" indent="-342900">
              <a:buFont typeface="Arial" panose="020B0604020202020204" pitchFamily="34" charset="0"/>
              <a:buChar char="•"/>
            </a:pPr>
            <a:endParaRPr lang="en-US" sz="2400" dirty="0" smtClean="0">
              <a:latin typeface="Bahnschrift Light" pitchFamily="34" charset="0"/>
            </a:endParaRPr>
          </a:p>
          <a:p>
            <a:pPr marL="342900" indent="-342900">
              <a:buFont typeface="Arial" panose="020B0604020202020204" pitchFamily="34" charset="0"/>
              <a:buChar char="•"/>
            </a:pPr>
            <a:r>
              <a:rPr lang="en-US" sz="2400" dirty="0" smtClean="0">
                <a:latin typeface="Bahnschrift Light" pitchFamily="34" charset="0"/>
              </a:rPr>
              <a:t>The core value of our audio classifier lies in its accurate classification, real-time processing, versatile applications, efficiency, and scalability, providing enhanced productivity and decision-making capabilities.</a:t>
            </a:r>
            <a:endParaRPr lang="en-US" sz="2400" dirty="0">
              <a:latin typeface="Bahnschrift Light" pitchFamily="34" charset="0"/>
            </a:endParaRPr>
          </a:p>
        </p:txBody>
      </p:sp>
      <p:sp>
        <p:nvSpPr>
          <p:cNvPr id="7" name="TextBox 6">
            <a:extLst>
              <a:ext uri="{FF2B5EF4-FFF2-40B4-BE49-F238E27FC236}">
                <a16:creationId xmlns="" xmlns:a16="http://schemas.microsoft.com/office/drawing/2014/main" id="{AA7E5F20-3D2E-9BD1-6CE9-EB6DA770E344}"/>
              </a:ext>
            </a:extLst>
          </p:cNvPr>
          <p:cNvSpPr txBox="1"/>
          <p:nvPr/>
        </p:nvSpPr>
        <p:spPr>
          <a:xfrm>
            <a:off x="203200" y="287991"/>
            <a:ext cx="12204700" cy="1446550"/>
          </a:xfrm>
          <a:prstGeom prst="rect">
            <a:avLst/>
          </a:prstGeom>
          <a:noFill/>
        </p:spPr>
        <p:txBody>
          <a:bodyPr wrap="square">
            <a:spAutoFit/>
          </a:bodyPr>
          <a:lstStyle/>
          <a:p>
            <a:r>
              <a:rPr lang="en-US" sz="4400" b="1" dirty="0" smtClean="0">
                <a:latin typeface="Bahnschrift Light" pitchFamily="34" charset="0"/>
              </a:rPr>
              <a:t>YOUR SOLUTION AND ITS VALUE PROPOSITION</a:t>
            </a:r>
          </a:p>
          <a:p>
            <a:endParaRPr lang="en-IN" sz="4400" b="1" dirty="0">
              <a:latin typeface="+mj-lt"/>
            </a:endParaRPr>
          </a:p>
        </p:txBody>
      </p:sp>
      <p:cxnSp>
        <p:nvCxnSpPr>
          <p:cNvPr id="10" name="Straight Connector 9">
            <a:extLst>
              <a:ext uri="{FF2B5EF4-FFF2-40B4-BE49-F238E27FC236}">
                <a16:creationId xmlns="" xmlns:a16="http://schemas.microsoft.com/office/drawing/2014/main" id="{D505637F-FDFB-3543-D2B1-0D162FFFFBE0}"/>
              </a:ext>
            </a:extLst>
          </p:cNvPr>
          <p:cNvCxnSpPr/>
          <p:nvPr/>
        </p:nvCxnSpPr>
        <p:spPr>
          <a:xfrm>
            <a:off x="459273" y="1211320"/>
            <a:ext cx="10776858" cy="0"/>
          </a:xfrm>
          <a:prstGeom prst="line">
            <a:avLst/>
          </a:prstGeom>
        </p:spPr>
        <p:style>
          <a:lnRef idx="1">
            <a:schemeClr val="dk1"/>
          </a:lnRef>
          <a:fillRef idx="0">
            <a:schemeClr val="dk1"/>
          </a:fillRef>
          <a:effectRef idx="0">
            <a:schemeClr val="dk1"/>
          </a:effectRef>
          <a:fontRef idx="minor">
            <a:schemeClr val="tx1"/>
          </a:fontRef>
        </p:style>
      </p:cxnSp>
      <p:pic>
        <p:nvPicPr>
          <p:cNvPr id="3074" name="Picture 2" descr="C:\Users\Bhuvanesh\Pictures\2-Figure1-1.png"/>
          <p:cNvPicPr>
            <a:picLocks noChangeAspect="1" noChangeArrowheads="1"/>
          </p:cNvPicPr>
          <p:nvPr/>
        </p:nvPicPr>
        <p:blipFill>
          <a:blip r:embed="rId2"/>
          <a:srcRect/>
          <a:stretch>
            <a:fillRect/>
          </a:stretch>
        </p:blipFill>
        <p:spPr bwMode="auto">
          <a:xfrm>
            <a:off x="1387475" y="3949700"/>
            <a:ext cx="10448925" cy="2438400"/>
          </a:xfrm>
          <a:prstGeom prst="rect">
            <a:avLst/>
          </a:prstGeom>
          <a:noFill/>
        </p:spPr>
      </p:pic>
    </p:spTree>
    <p:extLst>
      <p:ext uri="{BB962C8B-B14F-4D97-AF65-F5344CB8AC3E}">
        <p14:creationId xmlns="" xmlns:p14="http://schemas.microsoft.com/office/powerpoint/2010/main" val="90115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1A4D4790-203A-19C9-850E-FA36AF202A6E}"/>
              </a:ext>
            </a:extLst>
          </p:cNvPr>
          <p:cNvSpPr txBox="1"/>
          <p:nvPr/>
        </p:nvSpPr>
        <p:spPr>
          <a:xfrm>
            <a:off x="759928" y="1413688"/>
            <a:ext cx="10619272" cy="4893647"/>
          </a:xfrm>
          <a:prstGeom prst="rect">
            <a:avLst/>
          </a:prstGeom>
          <a:noFill/>
        </p:spPr>
        <p:txBody>
          <a:bodyPr wrap="square">
            <a:spAutoFit/>
          </a:bodyPr>
          <a:lstStyle/>
          <a:p>
            <a:pPr>
              <a:buFont typeface="Arial" pitchFamily="34" charset="0"/>
              <a:buChar char="•"/>
            </a:pPr>
            <a:r>
              <a:rPr lang="en-US" sz="2400" dirty="0" smtClean="0"/>
              <a:t>   Precision and Speed</a:t>
            </a:r>
            <a:r>
              <a:rPr lang="en-US" sz="2400" dirty="0" smtClean="0">
                <a:latin typeface="Bahnschrift Light" pitchFamily="34" charset="0"/>
              </a:rPr>
              <a:t>: Our audio classifier achieves industry-leading accuracy levels while processing audio signals in real-time, enabling instantaneous categorization and decision-making.</a:t>
            </a:r>
          </a:p>
          <a:p>
            <a:pPr>
              <a:buFont typeface="Arial" pitchFamily="34" charset="0"/>
              <a:buChar char="•"/>
            </a:pPr>
            <a:endParaRPr lang="en-US" sz="2400" dirty="0" smtClean="0"/>
          </a:p>
          <a:p>
            <a:pPr>
              <a:buFont typeface="Arial" pitchFamily="34" charset="0"/>
              <a:buChar char="•"/>
            </a:pPr>
            <a:r>
              <a:rPr lang="en-US" sz="2400" dirty="0" smtClean="0"/>
              <a:t>  Versatility: </a:t>
            </a:r>
            <a:r>
              <a:rPr lang="en-US" sz="2400" dirty="0" smtClean="0">
                <a:latin typeface="Bahnschrift Light" pitchFamily="34" charset="0"/>
              </a:rPr>
              <a:t>Capable of handling various types of audio data, including speech, music, and environmental sounds, our classifier adapts seamlessly to different applications and scenarios.</a:t>
            </a:r>
          </a:p>
          <a:p>
            <a:pPr>
              <a:buFont typeface="Arial" pitchFamily="34" charset="0"/>
              <a:buChar char="•"/>
            </a:pPr>
            <a:endParaRPr lang="en-US" sz="2400" dirty="0" smtClean="0"/>
          </a:p>
          <a:p>
            <a:pPr>
              <a:buFont typeface="Arial" pitchFamily="34" charset="0"/>
              <a:buChar char="•"/>
            </a:pPr>
            <a:r>
              <a:rPr lang="en-US" sz="2400" dirty="0" smtClean="0"/>
              <a:t>  Efficiency and Automation: </a:t>
            </a:r>
            <a:r>
              <a:rPr lang="en-US" sz="2400" dirty="0" smtClean="0">
                <a:latin typeface="Bahnschrift Light" pitchFamily="34" charset="0"/>
              </a:rPr>
              <a:t>By automating the audio classification process, our solution reduces manual effort and streamlines workflows, leading to increased productivity and resource optimization.</a:t>
            </a:r>
          </a:p>
          <a:p>
            <a:pPr>
              <a:buFont typeface="Arial" pitchFamily="34" charset="0"/>
              <a:buChar char="•"/>
            </a:pPr>
            <a:endParaRPr lang="en-US" sz="2400" dirty="0" smtClean="0"/>
          </a:p>
          <a:p>
            <a:pPr>
              <a:buFont typeface="Arial" pitchFamily="34" charset="0"/>
              <a:buChar char="•"/>
            </a:pPr>
            <a:endParaRPr lang="en-US" sz="2400" dirty="0"/>
          </a:p>
        </p:txBody>
      </p:sp>
      <p:sp>
        <p:nvSpPr>
          <p:cNvPr id="7" name="TextBox 6">
            <a:extLst>
              <a:ext uri="{FF2B5EF4-FFF2-40B4-BE49-F238E27FC236}">
                <a16:creationId xmlns="" xmlns:a16="http://schemas.microsoft.com/office/drawing/2014/main" id="{AA7E5F20-3D2E-9BD1-6CE9-EB6DA770E344}"/>
              </a:ext>
            </a:extLst>
          </p:cNvPr>
          <p:cNvSpPr txBox="1"/>
          <p:nvPr/>
        </p:nvSpPr>
        <p:spPr>
          <a:xfrm>
            <a:off x="544028" y="300691"/>
            <a:ext cx="11012972" cy="923330"/>
          </a:xfrm>
          <a:prstGeom prst="rect">
            <a:avLst/>
          </a:prstGeom>
          <a:noFill/>
        </p:spPr>
        <p:txBody>
          <a:bodyPr wrap="square">
            <a:spAutoFit/>
          </a:bodyPr>
          <a:lstStyle/>
          <a:p>
            <a:pPr marL="342900" indent="-342900"/>
            <a:r>
              <a:rPr lang="en-US" sz="5400" b="1" dirty="0" smtClean="0">
                <a:latin typeface="Bahnschrift Light" pitchFamily="34" charset="0"/>
              </a:rPr>
              <a:t>THE WOW IN YOUR SOLUTION</a:t>
            </a:r>
          </a:p>
        </p:txBody>
      </p:sp>
      <p:cxnSp>
        <p:nvCxnSpPr>
          <p:cNvPr id="10" name="Straight Connector 9">
            <a:extLst>
              <a:ext uri="{FF2B5EF4-FFF2-40B4-BE49-F238E27FC236}">
                <a16:creationId xmlns="" xmlns:a16="http://schemas.microsoft.com/office/drawing/2014/main" id="{D505637F-FDFB-3543-D2B1-0D162FFFFBE0}"/>
              </a:ext>
            </a:extLst>
          </p:cNvPr>
          <p:cNvCxnSpPr/>
          <p:nvPr/>
        </p:nvCxnSpPr>
        <p:spPr>
          <a:xfrm>
            <a:off x="662473" y="1211320"/>
            <a:ext cx="1077685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22240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7E5F20-3D2E-9BD1-6CE9-EB6DA770E344}"/>
              </a:ext>
            </a:extLst>
          </p:cNvPr>
          <p:cNvSpPr txBox="1"/>
          <p:nvPr/>
        </p:nvSpPr>
        <p:spPr>
          <a:xfrm>
            <a:off x="544028" y="300691"/>
            <a:ext cx="11012972" cy="923330"/>
          </a:xfrm>
          <a:prstGeom prst="rect">
            <a:avLst/>
          </a:prstGeom>
          <a:noFill/>
        </p:spPr>
        <p:txBody>
          <a:bodyPr wrap="square">
            <a:spAutoFit/>
          </a:bodyPr>
          <a:lstStyle/>
          <a:p>
            <a:pPr marL="342900" indent="-342900"/>
            <a:r>
              <a:rPr lang="en-US" sz="5400" b="1" dirty="0" smtClean="0">
                <a:latin typeface="Bahnschrift Light" pitchFamily="34" charset="0"/>
              </a:rPr>
              <a:t>THE WOW IN YOUR SOLUTION</a:t>
            </a:r>
          </a:p>
        </p:txBody>
      </p:sp>
      <p:cxnSp>
        <p:nvCxnSpPr>
          <p:cNvPr id="10" name="Straight Connector 9">
            <a:extLst>
              <a:ext uri="{FF2B5EF4-FFF2-40B4-BE49-F238E27FC236}">
                <a16:creationId xmlns="" xmlns:a16="http://schemas.microsoft.com/office/drawing/2014/main" id="{D505637F-FDFB-3543-D2B1-0D162FFFFBE0}"/>
              </a:ext>
            </a:extLst>
          </p:cNvPr>
          <p:cNvCxnSpPr/>
          <p:nvPr/>
        </p:nvCxnSpPr>
        <p:spPr>
          <a:xfrm>
            <a:off x="662473" y="1211320"/>
            <a:ext cx="10776858" cy="0"/>
          </a:xfrm>
          <a:prstGeom prst="line">
            <a:avLst/>
          </a:prstGeom>
        </p:spPr>
        <p:style>
          <a:lnRef idx="1">
            <a:schemeClr val="dk1"/>
          </a:lnRef>
          <a:fillRef idx="0">
            <a:schemeClr val="dk1"/>
          </a:fillRef>
          <a:effectRef idx="0">
            <a:schemeClr val="dk1"/>
          </a:effectRef>
          <a:fontRef idx="minor">
            <a:schemeClr val="tx1"/>
          </a:fontRef>
        </p:style>
      </p:cxnSp>
      <p:sp>
        <p:nvSpPr>
          <p:cNvPr id="6" name="Rectangle 5"/>
          <p:cNvSpPr/>
          <p:nvPr/>
        </p:nvSpPr>
        <p:spPr>
          <a:xfrm>
            <a:off x="546100" y="1610142"/>
            <a:ext cx="10845800" cy="4524315"/>
          </a:xfrm>
          <a:prstGeom prst="rect">
            <a:avLst/>
          </a:prstGeom>
        </p:spPr>
        <p:txBody>
          <a:bodyPr wrap="square">
            <a:spAutoFit/>
          </a:bodyPr>
          <a:lstStyle/>
          <a:p>
            <a:pPr>
              <a:buFont typeface="Arial" pitchFamily="34" charset="0"/>
              <a:buChar char="•"/>
            </a:pPr>
            <a:r>
              <a:rPr lang="en-US" sz="2400" dirty="0" smtClean="0"/>
              <a:t>  Scalability:</a:t>
            </a:r>
            <a:r>
              <a:rPr lang="en-US" sz="2400" dirty="0" smtClean="0">
                <a:latin typeface="Bahnschrift Light" pitchFamily="34" charset="0"/>
              </a:rPr>
              <a:t> Designed to scale effortlessly, our classifier can handle large volumes of audio data without compromising on performance or accuracy, ensuring reliability even in high-demand environments.</a:t>
            </a:r>
          </a:p>
          <a:p>
            <a:pPr>
              <a:buFont typeface="Arial" pitchFamily="34" charset="0"/>
              <a:buChar char="•"/>
            </a:pPr>
            <a:endParaRPr lang="en-US" sz="2400" dirty="0" smtClean="0"/>
          </a:p>
          <a:p>
            <a:pPr>
              <a:buFont typeface="Arial" pitchFamily="34" charset="0"/>
              <a:buChar char="•"/>
            </a:pPr>
            <a:r>
              <a:rPr lang="en-US" sz="2400" dirty="0" smtClean="0"/>
              <a:t>  User-Friendly Interface:  </a:t>
            </a:r>
            <a:r>
              <a:rPr lang="en-US" sz="2400" dirty="0" smtClean="0">
                <a:latin typeface="Bahnschrift Light" pitchFamily="34" charset="0"/>
              </a:rPr>
              <a:t>With an intuitive and user-friendly interface, our solution makes it easy for users to interact with and utilize the classifier effectively, enhancing overall user experience and satisfaction.</a:t>
            </a:r>
          </a:p>
          <a:p>
            <a:pPr>
              <a:buFont typeface="Arial" pitchFamily="34" charset="0"/>
              <a:buChar char="•"/>
            </a:pPr>
            <a:endParaRPr lang="en-US" sz="2400" dirty="0" smtClean="0"/>
          </a:p>
          <a:p>
            <a:pPr>
              <a:buFont typeface="Arial" pitchFamily="34" charset="0"/>
              <a:buChar char="•"/>
            </a:pPr>
            <a:r>
              <a:rPr lang="en-US" sz="2400" dirty="0" smtClean="0"/>
              <a:t>  Continuous Innovation:  </a:t>
            </a:r>
            <a:r>
              <a:rPr lang="en-US" sz="2400" dirty="0" smtClean="0">
                <a:latin typeface="Bahnschrift Light" pitchFamily="34" charset="0"/>
              </a:rPr>
              <a:t>Committed to ongoing innovation and improvement, we continuously update and enhance our classifier to incorporate the latest advancements in deep learning technology, ensuring that it remains at the forefront of audio processing capabilities.</a:t>
            </a:r>
            <a:endParaRPr lang="en-US" sz="2400" dirty="0">
              <a:latin typeface="Bahnschrift Light" pitchFamily="34" charset="0"/>
            </a:endParaRPr>
          </a:p>
        </p:txBody>
      </p:sp>
    </p:spTree>
    <p:extLst>
      <p:ext uri="{BB962C8B-B14F-4D97-AF65-F5344CB8AC3E}">
        <p14:creationId xmlns="" xmlns:p14="http://schemas.microsoft.com/office/powerpoint/2010/main" val="222407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1A4D4790-203A-19C9-850E-FA36AF202A6E}"/>
              </a:ext>
            </a:extLst>
          </p:cNvPr>
          <p:cNvSpPr txBox="1"/>
          <p:nvPr/>
        </p:nvSpPr>
        <p:spPr>
          <a:xfrm>
            <a:off x="836128" y="1527989"/>
            <a:ext cx="12067072" cy="4708981"/>
          </a:xfrm>
          <a:prstGeom prst="rect">
            <a:avLst/>
          </a:prstGeom>
          <a:noFill/>
        </p:spPr>
        <p:txBody>
          <a:bodyPr wrap="square">
            <a:spAutoFit/>
          </a:bodyPr>
          <a:lstStyle/>
          <a:p>
            <a:pPr marL="457200" indent="-457200">
              <a:buAutoNum type="arabicPeriod"/>
            </a:pPr>
            <a:r>
              <a:rPr lang="en-US" sz="2000" dirty="0" smtClean="0"/>
              <a:t>Data Preprocessing:</a:t>
            </a:r>
          </a:p>
          <a:p>
            <a:pPr marL="457200" indent="-457200"/>
            <a:r>
              <a:rPr lang="en-US" sz="2000" dirty="0" smtClean="0"/>
              <a:t>             </a:t>
            </a:r>
            <a:r>
              <a:rPr lang="en-US" sz="2000" dirty="0" smtClean="0">
                <a:latin typeface="Bahnschrift Light" pitchFamily="34" charset="0"/>
              </a:rPr>
              <a:t>Convert audio data into spectrograms or MFCCs for model input.</a:t>
            </a:r>
          </a:p>
          <a:p>
            <a:pPr marL="342900" indent="-342900"/>
            <a:r>
              <a:rPr lang="en-US" sz="2000" dirty="0" smtClean="0">
                <a:latin typeface="Bahnschrift Light" pitchFamily="34" charset="0"/>
              </a:rPr>
              <a:t>             Normalize data to improve training efficiency.</a:t>
            </a:r>
          </a:p>
          <a:p>
            <a:pPr marL="342900" indent="-342900"/>
            <a:endParaRPr lang="en-US" sz="2000" dirty="0" smtClean="0">
              <a:latin typeface="Bahnschrift Light" pitchFamily="34" charset="0"/>
            </a:endParaRPr>
          </a:p>
          <a:p>
            <a:pPr marL="342900" indent="-342900"/>
            <a:r>
              <a:rPr lang="en-US" sz="2000" dirty="0" smtClean="0"/>
              <a:t>2.  Model Architecture Design:</a:t>
            </a:r>
          </a:p>
          <a:p>
            <a:pPr marL="342900" indent="-342900"/>
            <a:r>
              <a:rPr lang="en-US" sz="2000" dirty="0" smtClean="0">
                <a:latin typeface="Bahnschrift Light" pitchFamily="34" charset="0"/>
              </a:rPr>
              <a:t>             Design CNNs, RNNs, or hybrid models for audio classification.</a:t>
            </a:r>
          </a:p>
          <a:p>
            <a:pPr marL="342900" indent="-342900"/>
            <a:r>
              <a:rPr lang="en-US" sz="2000" dirty="0" smtClean="0">
                <a:latin typeface="Bahnschrift Light" pitchFamily="34" charset="0"/>
              </a:rPr>
              <a:t>             Optimize network depth, layer types, and activation functions.</a:t>
            </a:r>
          </a:p>
          <a:p>
            <a:pPr marL="342900" indent="-342900"/>
            <a:endParaRPr lang="en-US" sz="2000" dirty="0" smtClean="0">
              <a:latin typeface="Bahnschrift Light" pitchFamily="34" charset="0"/>
            </a:endParaRPr>
          </a:p>
          <a:p>
            <a:pPr marL="342900" indent="-342900"/>
            <a:r>
              <a:rPr lang="en-US" sz="2000" dirty="0" smtClean="0"/>
              <a:t>3.  Model Training:</a:t>
            </a:r>
          </a:p>
          <a:p>
            <a:pPr marL="342900" indent="-342900"/>
            <a:r>
              <a:rPr lang="en-US" sz="2000" dirty="0" smtClean="0">
                <a:latin typeface="Bahnschrift Light" pitchFamily="34" charset="0"/>
              </a:rPr>
              <a:t>            Split data into training, validation, and test sets.</a:t>
            </a:r>
          </a:p>
          <a:p>
            <a:pPr marL="342900" indent="-342900"/>
            <a:r>
              <a:rPr lang="en-US" sz="2000" dirty="0" smtClean="0">
                <a:latin typeface="Bahnschrift Light" pitchFamily="34" charset="0"/>
              </a:rPr>
              <a:t>            Train model, monitor performance, prevent </a:t>
            </a:r>
            <a:r>
              <a:rPr lang="en-US" sz="2000" dirty="0" err="1" smtClean="0">
                <a:latin typeface="Bahnschrift Light" pitchFamily="34" charset="0"/>
              </a:rPr>
              <a:t>overfitting</a:t>
            </a:r>
            <a:r>
              <a:rPr lang="en-US" sz="2000" dirty="0" smtClean="0">
                <a:latin typeface="Bahnschrift Light" pitchFamily="34" charset="0"/>
              </a:rPr>
              <a:t>. </a:t>
            </a:r>
          </a:p>
          <a:p>
            <a:pPr marL="342900" indent="-342900"/>
            <a:endParaRPr lang="en-US" sz="2000" dirty="0" smtClean="0">
              <a:latin typeface="Bahnschrift Light" pitchFamily="34" charset="0"/>
            </a:endParaRPr>
          </a:p>
          <a:p>
            <a:pPr marL="342900" indent="-342900"/>
            <a:r>
              <a:rPr lang="en-US" sz="2000" dirty="0" smtClean="0"/>
              <a:t>4.  </a:t>
            </a:r>
            <a:r>
              <a:rPr lang="en-US" sz="2000" dirty="0" err="1" smtClean="0"/>
              <a:t>Hyperparameter</a:t>
            </a:r>
            <a:r>
              <a:rPr lang="en-US" sz="2000" dirty="0" smtClean="0"/>
              <a:t> Tuning:</a:t>
            </a:r>
          </a:p>
          <a:p>
            <a:pPr marL="342900" indent="-342900"/>
            <a:r>
              <a:rPr lang="en-US" sz="2000" dirty="0" smtClean="0">
                <a:latin typeface="Bahnschrift Light" pitchFamily="34" charset="0"/>
              </a:rPr>
              <a:t>           Fine-tune learning rate, batch size, and optimizer choice.</a:t>
            </a:r>
          </a:p>
          <a:p>
            <a:pPr marL="342900" indent="-342900"/>
            <a:r>
              <a:rPr lang="en-US" sz="2000" dirty="0" smtClean="0">
                <a:latin typeface="Bahnschrift Light" pitchFamily="34" charset="0"/>
              </a:rPr>
              <a:t>           Use grid search or random search for optimal parameters.</a:t>
            </a:r>
          </a:p>
        </p:txBody>
      </p:sp>
      <p:sp>
        <p:nvSpPr>
          <p:cNvPr id="7" name="TextBox 6">
            <a:extLst>
              <a:ext uri="{FF2B5EF4-FFF2-40B4-BE49-F238E27FC236}">
                <a16:creationId xmlns="" xmlns:a16="http://schemas.microsoft.com/office/drawing/2014/main" id="{AA7E5F20-3D2E-9BD1-6CE9-EB6DA770E344}"/>
              </a:ext>
            </a:extLst>
          </p:cNvPr>
          <p:cNvSpPr txBox="1"/>
          <p:nvPr/>
        </p:nvSpPr>
        <p:spPr>
          <a:xfrm>
            <a:off x="594828" y="287990"/>
            <a:ext cx="11434612" cy="1754326"/>
          </a:xfrm>
          <a:prstGeom prst="rect">
            <a:avLst/>
          </a:prstGeom>
          <a:noFill/>
        </p:spPr>
        <p:txBody>
          <a:bodyPr wrap="square">
            <a:spAutoFit/>
          </a:bodyPr>
          <a:lstStyle/>
          <a:p>
            <a:r>
              <a:rPr lang="en-US" sz="5400" b="1" dirty="0" smtClean="0">
                <a:latin typeface="Bahnschrift Light" pitchFamily="34" charset="0"/>
              </a:rPr>
              <a:t>Modeling</a:t>
            </a:r>
          </a:p>
          <a:p>
            <a:endParaRPr lang="en-IN" sz="5400" b="1" dirty="0">
              <a:latin typeface="+mj-lt"/>
            </a:endParaRPr>
          </a:p>
        </p:txBody>
      </p:sp>
      <p:cxnSp>
        <p:nvCxnSpPr>
          <p:cNvPr id="10" name="Straight Connector 9">
            <a:extLst>
              <a:ext uri="{FF2B5EF4-FFF2-40B4-BE49-F238E27FC236}">
                <a16:creationId xmlns="" xmlns:a16="http://schemas.microsoft.com/office/drawing/2014/main" id="{D505637F-FDFB-3543-D2B1-0D162FFFFBE0}"/>
              </a:ext>
            </a:extLst>
          </p:cNvPr>
          <p:cNvCxnSpPr/>
          <p:nvPr/>
        </p:nvCxnSpPr>
        <p:spPr>
          <a:xfrm>
            <a:off x="662473" y="1211320"/>
            <a:ext cx="1077685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99926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1A4D4790-203A-19C9-850E-FA36AF202A6E}"/>
              </a:ext>
            </a:extLst>
          </p:cNvPr>
          <p:cNvSpPr txBox="1"/>
          <p:nvPr/>
        </p:nvSpPr>
        <p:spPr>
          <a:xfrm>
            <a:off x="772628" y="1286689"/>
            <a:ext cx="11419372" cy="3693319"/>
          </a:xfrm>
          <a:prstGeom prst="rect">
            <a:avLst/>
          </a:prstGeom>
          <a:noFill/>
        </p:spPr>
        <p:txBody>
          <a:bodyPr wrap="square">
            <a:spAutoFit/>
          </a:bodyPr>
          <a:lstStyle/>
          <a:p>
            <a:pPr marL="457200" indent="-457200"/>
            <a:r>
              <a:rPr lang="en-US" dirty="0" smtClean="0"/>
              <a:t>5.  Model Evaluation: </a:t>
            </a:r>
          </a:p>
          <a:p>
            <a:pPr marL="457200" indent="-457200"/>
            <a:r>
              <a:rPr lang="en-US" dirty="0" smtClean="0">
                <a:latin typeface="Bahnschrift Light" pitchFamily="34" charset="0"/>
              </a:rPr>
              <a:t>                  Evaluate model using accuracy, precision, recall, and F1 score. Analyze confusion matrix for error identification</a:t>
            </a:r>
            <a:r>
              <a:rPr lang="en-US" dirty="0" smtClean="0"/>
              <a:t>.</a:t>
            </a:r>
          </a:p>
          <a:p>
            <a:pPr marL="342900" indent="-342900">
              <a:buFont typeface="Arial" panose="020B0604020202020204" pitchFamily="34" charset="0"/>
              <a:buChar char="•"/>
            </a:pPr>
            <a:endParaRPr lang="en-US" dirty="0" smtClean="0"/>
          </a:p>
          <a:p>
            <a:pPr marL="457200" indent="-457200"/>
            <a:r>
              <a:rPr lang="en-US" dirty="0" smtClean="0"/>
              <a:t>6.  Optimization Techniques: </a:t>
            </a:r>
          </a:p>
          <a:p>
            <a:pPr marL="457200" indent="-457200"/>
            <a:r>
              <a:rPr lang="en-US" dirty="0" smtClean="0">
                <a:latin typeface="Bahnschrift Light" pitchFamily="34" charset="0"/>
              </a:rPr>
              <a:t>                   Apply data augmentation for increased training data </a:t>
            </a:r>
            <a:r>
              <a:rPr lang="en-US" dirty="0" err="1" smtClean="0">
                <a:latin typeface="Bahnschrift Light" pitchFamily="34" charset="0"/>
              </a:rPr>
              <a:t>diversity.Explore</a:t>
            </a:r>
            <a:r>
              <a:rPr lang="en-US" dirty="0" smtClean="0">
                <a:latin typeface="Bahnschrift Light" pitchFamily="34" charset="0"/>
              </a:rPr>
              <a:t> transfer learning and model </a:t>
            </a:r>
            <a:r>
              <a:rPr lang="en-US" dirty="0" err="1" smtClean="0">
                <a:latin typeface="Bahnschrift Light" pitchFamily="34" charset="0"/>
              </a:rPr>
              <a:t>ensembling</a:t>
            </a:r>
            <a:r>
              <a:rPr lang="en-US" dirty="0" smtClean="0">
                <a:latin typeface="Bahnschrift Light" pitchFamily="34" charset="0"/>
              </a:rPr>
              <a:t>.</a:t>
            </a:r>
          </a:p>
          <a:p>
            <a:pPr marL="342900" indent="-342900">
              <a:buFont typeface="Arial" panose="020B0604020202020204" pitchFamily="34" charset="0"/>
              <a:buChar char="•"/>
            </a:pPr>
            <a:endParaRPr lang="en-US" dirty="0" smtClean="0"/>
          </a:p>
          <a:p>
            <a:pPr marL="457200" indent="-457200"/>
            <a:r>
              <a:rPr lang="en-US" dirty="0" smtClean="0"/>
              <a:t>7.  Deployment and Integration:</a:t>
            </a:r>
          </a:p>
          <a:p>
            <a:pPr marL="457200" indent="-457200"/>
            <a:r>
              <a:rPr lang="en-US" dirty="0" smtClean="0">
                <a:latin typeface="Bahnschrift Light" pitchFamily="34" charset="0"/>
              </a:rPr>
              <a:t>                    Deploy model for real-time </a:t>
            </a:r>
            <a:r>
              <a:rPr lang="en-US" dirty="0" err="1" smtClean="0">
                <a:latin typeface="Bahnschrift Light" pitchFamily="34" charset="0"/>
              </a:rPr>
              <a:t>classification.Develop</a:t>
            </a:r>
            <a:r>
              <a:rPr lang="en-US" dirty="0" smtClean="0">
                <a:latin typeface="Bahnschrift Light" pitchFamily="34" charset="0"/>
              </a:rPr>
              <a:t> user-friendly interface or API for integration.</a:t>
            </a:r>
          </a:p>
          <a:p>
            <a:pPr marL="342900" indent="-342900"/>
            <a:endParaRPr lang="en-US" dirty="0" smtClean="0"/>
          </a:p>
          <a:p>
            <a:pPr marL="457200" indent="-457200"/>
            <a:r>
              <a:rPr lang="en-US" dirty="0" smtClean="0"/>
              <a:t>8.  Continuous Monitoring:</a:t>
            </a:r>
          </a:p>
          <a:p>
            <a:pPr marL="457200" indent="-457200"/>
            <a:r>
              <a:rPr lang="en-US" dirty="0" smtClean="0">
                <a:latin typeface="Bahnschrift Light" pitchFamily="34" charset="0"/>
              </a:rPr>
              <a:t>                   Monitor model performance in </a:t>
            </a:r>
            <a:r>
              <a:rPr lang="en-US" dirty="0" err="1" smtClean="0">
                <a:latin typeface="Bahnschrift Light" pitchFamily="34" charset="0"/>
              </a:rPr>
              <a:t>production.Gather</a:t>
            </a:r>
            <a:r>
              <a:rPr lang="en-US" dirty="0" smtClean="0">
                <a:latin typeface="Bahnschrift Light" pitchFamily="34" charset="0"/>
              </a:rPr>
              <a:t> user feedback for continuous improvement.</a:t>
            </a:r>
            <a:endParaRPr lang="en-US" dirty="0">
              <a:latin typeface="Bahnschrift Light" pitchFamily="34" charset="0"/>
            </a:endParaRPr>
          </a:p>
        </p:txBody>
      </p:sp>
      <p:sp>
        <p:nvSpPr>
          <p:cNvPr id="7" name="TextBox 6">
            <a:extLst>
              <a:ext uri="{FF2B5EF4-FFF2-40B4-BE49-F238E27FC236}">
                <a16:creationId xmlns="" xmlns:a16="http://schemas.microsoft.com/office/drawing/2014/main" id="{AA7E5F20-3D2E-9BD1-6CE9-EB6DA770E344}"/>
              </a:ext>
            </a:extLst>
          </p:cNvPr>
          <p:cNvSpPr txBox="1"/>
          <p:nvPr/>
        </p:nvSpPr>
        <p:spPr>
          <a:xfrm>
            <a:off x="594828" y="287990"/>
            <a:ext cx="11434612" cy="1754326"/>
          </a:xfrm>
          <a:prstGeom prst="rect">
            <a:avLst/>
          </a:prstGeom>
          <a:noFill/>
        </p:spPr>
        <p:txBody>
          <a:bodyPr wrap="square">
            <a:spAutoFit/>
          </a:bodyPr>
          <a:lstStyle/>
          <a:p>
            <a:r>
              <a:rPr lang="en-US" sz="5400" b="1" dirty="0" smtClean="0">
                <a:latin typeface="Bahnschrift Light" pitchFamily="34" charset="0"/>
              </a:rPr>
              <a:t>Modeling</a:t>
            </a:r>
          </a:p>
          <a:p>
            <a:endParaRPr lang="en-IN" sz="5400" b="1" dirty="0">
              <a:latin typeface="+mj-lt"/>
            </a:endParaRPr>
          </a:p>
        </p:txBody>
      </p:sp>
      <p:cxnSp>
        <p:nvCxnSpPr>
          <p:cNvPr id="10" name="Straight Connector 9">
            <a:extLst>
              <a:ext uri="{FF2B5EF4-FFF2-40B4-BE49-F238E27FC236}">
                <a16:creationId xmlns="" xmlns:a16="http://schemas.microsoft.com/office/drawing/2014/main" id="{D505637F-FDFB-3543-D2B1-0D162FFFFBE0}"/>
              </a:ext>
            </a:extLst>
          </p:cNvPr>
          <p:cNvCxnSpPr/>
          <p:nvPr/>
        </p:nvCxnSpPr>
        <p:spPr>
          <a:xfrm>
            <a:off x="662473" y="1211320"/>
            <a:ext cx="10776858" cy="0"/>
          </a:xfrm>
          <a:prstGeom prst="line">
            <a:avLst/>
          </a:prstGeom>
        </p:spPr>
        <p:style>
          <a:lnRef idx="1">
            <a:schemeClr val="dk1"/>
          </a:lnRef>
          <a:fillRef idx="0">
            <a:schemeClr val="dk1"/>
          </a:fillRef>
          <a:effectRef idx="0">
            <a:schemeClr val="dk1"/>
          </a:effectRef>
          <a:fontRef idx="minor">
            <a:schemeClr val="tx1"/>
          </a:fontRef>
        </p:style>
      </p:cxnSp>
      <p:pic>
        <p:nvPicPr>
          <p:cNvPr id="4099" name="Picture 3"/>
          <p:cNvPicPr>
            <a:picLocks noChangeAspect="1" noChangeArrowheads="1"/>
          </p:cNvPicPr>
          <p:nvPr/>
        </p:nvPicPr>
        <p:blipFill>
          <a:blip r:embed="rId2"/>
          <a:srcRect/>
          <a:stretch>
            <a:fillRect/>
          </a:stretch>
        </p:blipFill>
        <p:spPr bwMode="auto">
          <a:xfrm>
            <a:off x="2628900" y="4914900"/>
            <a:ext cx="7264400" cy="1460500"/>
          </a:xfrm>
          <a:prstGeom prst="rect">
            <a:avLst/>
          </a:prstGeom>
          <a:noFill/>
          <a:ln w="9525">
            <a:noFill/>
            <a:miter lim="800000"/>
            <a:headEnd/>
            <a:tailEnd/>
          </a:ln>
        </p:spPr>
      </p:pic>
    </p:spTree>
    <p:extLst>
      <p:ext uri="{BB962C8B-B14F-4D97-AF65-F5344CB8AC3E}">
        <p14:creationId xmlns="" xmlns:p14="http://schemas.microsoft.com/office/powerpoint/2010/main" val="99926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7E5F20-3D2E-9BD1-6CE9-EB6DA770E344}"/>
              </a:ext>
            </a:extLst>
          </p:cNvPr>
          <p:cNvSpPr txBox="1"/>
          <p:nvPr/>
        </p:nvSpPr>
        <p:spPr>
          <a:xfrm>
            <a:off x="594828" y="287990"/>
            <a:ext cx="11434612" cy="923330"/>
          </a:xfrm>
          <a:prstGeom prst="rect">
            <a:avLst/>
          </a:prstGeom>
          <a:noFill/>
        </p:spPr>
        <p:txBody>
          <a:bodyPr wrap="square">
            <a:spAutoFit/>
          </a:bodyPr>
          <a:lstStyle/>
          <a:p>
            <a:pPr marL="342900" indent="-342900"/>
            <a:r>
              <a:rPr lang="en-US" sz="5400" b="1" dirty="0" smtClean="0">
                <a:latin typeface="Bahnschrift Light" pitchFamily="34" charset="0"/>
              </a:rPr>
              <a:t>RESULT </a:t>
            </a:r>
            <a:endParaRPr lang="en-US" sz="6000" b="1" dirty="0">
              <a:latin typeface="Bahnschrift Light" pitchFamily="34" charset="0"/>
            </a:endParaRPr>
          </a:p>
        </p:txBody>
      </p:sp>
      <p:cxnSp>
        <p:nvCxnSpPr>
          <p:cNvPr id="10" name="Straight Connector 9">
            <a:extLst>
              <a:ext uri="{FF2B5EF4-FFF2-40B4-BE49-F238E27FC236}">
                <a16:creationId xmlns="" xmlns:a16="http://schemas.microsoft.com/office/drawing/2014/main" id="{D505637F-FDFB-3543-D2B1-0D162FFFFBE0}"/>
              </a:ext>
            </a:extLst>
          </p:cNvPr>
          <p:cNvCxnSpPr/>
          <p:nvPr/>
        </p:nvCxnSpPr>
        <p:spPr>
          <a:xfrm>
            <a:off x="662473" y="1211320"/>
            <a:ext cx="10776858" cy="0"/>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p:cNvPicPr>
            <a:picLocks noChangeAspect="1" noChangeArrowheads="1"/>
          </p:cNvPicPr>
          <p:nvPr/>
        </p:nvPicPr>
        <p:blipFill>
          <a:blip r:embed="rId2"/>
          <a:srcRect/>
          <a:stretch>
            <a:fillRect/>
          </a:stretch>
        </p:blipFill>
        <p:spPr bwMode="auto">
          <a:xfrm>
            <a:off x="1023938" y="2087563"/>
            <a:ext cx="6562725" cy="904875"/>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901700" y="3577038"/>
            <a:ext cx="9974263" cy="2584050"/>
          </a:xfrm>
          <a:prstGeom prst="rect">
            <a:avLst/>
          </a:prstGeom>
          <a:noFill/>
          <a:ln w="9525">
            <a:noFill/>
            <a:miter lim="800000"/>
            <a:headEnd/>
            <a:tailEnd/>
          </a:ln>
        </p:spPr>
      </p:pic>
      <p:sp>
        <p:nvSpPr>
          <p:cNvPr id="8" name="TextBox 7"/>
          <p:cNvSpPr txBox="1"/>
          <p:nvPr/>
        </p:nvSpPr>
        <p:spPr>
          <a:xfrm>
            <a:off x="1003300" y="1600200"/>
            <a:ext cx="1659493" cy="369332"/>
          </a:xfrm>
          <a:prstGeom prst="rect">
            <a:avLst/>
          </a:prstGeom>
          <a:noFill/>
        </p:spPr>
        <p:txBody>
          <a:bodyPr wrap="none" rtlCol="0">
            <a:spAutoFit/>
          </a:bodyPr>
          <a:lstStyle/>
          <a:p>
            <a:r>
              <a:rPr lang="en-US" dirty="0" smtClean="0"/>
              <a:t>Test accuracy:</a:t>
            </a:r>
            <a:endParaRPr lang="en-US" dirty="0"/>
          </a:p>
        </p:txBody>
      </p:sp>
      <p:sp>
        <p:nvSpPr>
          <p:cNvPr id="9" name="TextBox 8"/>
          <p:cNvSpPr txBox="1"/>
          <p:nvPr/>
        </p:nvSpPr>
        <p:spPr>
          <a:xfrm>
            <a:off x="914400" y="3073400"/>
            <a:ext cx="1274708" cy="369332"/>
          </a:xfrm>
          <a:prstGeom prst="rect">
            <a:avLst/>
          </a:prstGeom>
          <a:noFill/>
        </p:spPr>
        <p:txBody>
          <a:bodyPr wrap="none" rtlCol="0">
            <a:spAutoFit/>
          </a:bodyPr>
          <a:lstStyle/>
          <a:p>
            <a:r>
              <a:rPr lang="en-US" dirty="0" smtClean="0"/>
              <a:t>Prediction:</a:t>
            </a:r>
            <a:endParaRPr lang="en-US" dirty="0"/>
          </a:p>
        </p:txBody>
      </p:sp>
    </p:spTree>
    <p:extLst>
      <p:ext uri="{BB962C8B-B14F-4D97-AF65-F5344CB8AC3E}">
        <p14:creationId xmlns="" xmlns:p14="http://schemas.microsoft.com/office/powerpoint/2010/main" val="427933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AA7E5F20-3D2E-9BD1-6CE9-EB6DA770E344}"/>
              </a:ext>
            </a:extLst>
          </p:cNvPr>
          <p:cNvSpPr txBox="1"/>
          <p:nvPr/>
        </p:nvSpPr>
        <p:spPr>
          <a:xfrm>
            <a:off x="3246588" y="2512090"/>
            <a:ext cx="11434612" cy="1569660"/>
          </a:xfrm>
          <a:prstGeom prst="rect">
            <a:avLst/>
          </a:prstGeom>
          <a:noFill/>
        </p:spPr>
        <p:txBody>
          <a:bodyPr wrap="square">
            <a:spAutoFit/>
          </a:bodyPr>
          <a:lstStyle/>
          <a:p>
            <a:r>
              <a:rPr lang="en-US" sz="9600" dirty="0">
                <a:latin typeface="+mj-lt"/>
              </a:rPr>
              <a:t>Thank You</a:t>
            </a:r>
            <a:endParaRPr lang="en-IN" sz="9600" dirty="0">
              <a:latin typeface="+mj-lt"/>
            </a:endParaRPr>
          </a:p>
        </p:txBody>
      </p:sp>
    </p:spTree>
    <p:extLst>
      <p:ext uri="{BB962C8B-B14F-4D97-AF65-F5344CB8AC3E}">
        <p14:creationId xmlns="" xmlns:p14="http://schemas.microsoft.com/office/powerpoint/2010/main" val="4233917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1A4D4790-203A-19C9-850E-FA36AF202A6E}"/>
              </a:ext>
            </a:extLst>
          </p:cNvPr>
          <p:cNvSpPr txBox="1"/>
          <p:nvPr/>
        </p:nvSpPr>
        <p:spPr>
          <a:xfrm>
            <a:off x="1752600" y="1549400"/>
            <a:ext cx="9461500" cy="4031873"/>
          </a:xfrm>
          <a:prstGeom prst="rect">
            <a:avLst/>
          </a:prstGeom>
          <a:noFill/>
        </p:spPr>
        <p:txBody>
          <a:bodyPr wrap="square">
            <a:spAutoFit/>
          </a:bodyPr>
          <a:lstStyle/>
          <a:p>
            <a:pPr marL="342900" indent="-342900">
              <a:buFont typeface="Arial" pitchFamily="34" charset="0"/>
              <a:buChar char="•"/>
            </a:pPr>
            <a:r>
              <a:rPr lang="en-US" sz="3200" b="1" dirty="0" smtClean="0">
                <a:latin typeface="Bahnschrift Light" pitchFamily="34" charset="0"/>
              </a:rPr>
              <a:t>Introduction</a:t>
            </a:r>
          </a:p>
          <a:p>
            <a:pPr marL="342900" indent="-342900">
              <a:buFont typeface="Arial" pitchFamily="34" charset="0"/>
              <a:buChar char="•"/>
            </a:pPr>
            <a:r>
              <a:rPr lang="en-US" sz="3200" b="1" dirty="0" smtClean="0">
                <a:latin typeface="Bahnschrift Light" pitchFamily="34" charset="0"/>
              </a:rPr>
              <a:t>Problem statement</a:t>
            </a:r>
          </a:p>
          <a:p>
            <a:pPr marL="342900" indent="-342900">
              <a:buFont typeface="Arial" pitchFamily="34" charset="0"/>
              <a:buChar char="•"/>
            </a:pPr>
            <a:r>
              <a:rPr lang="en-US" sz="3200" b="1" dirty="0" smtClean="0">
                <a:latin typeface="Bahnschrift Light" pitchFamily="34" charset="0"/>
              </a:rPr>
              <a:t>Project overview</a:t>
            </a:r>
          </a:p>
          <a:p>
            <a:pPr marL="342900" indent="-342900">
              <a:buFont typeface="Arial" pitchFamily="34" charset="0"/>
              <a:buChar char="•"/>
            </a:pPr>
            <a:r>
              <a:rPr lang="en-US" sz="3200" b="1" dirty="0" smtClean="0">
                <a:latin typeface="Bahnschrift Light" pitchFamily="34" charset="0"/>
              </a:rPr>
              <a:t>Who are the end user?</a:t>
            </a:r>
          </a:p>
          <a:p>
            <a:pPr marL="342900" indent="-342900">
              <a:buFont typeface="Arial" pitchFamily="34" charset="0"/>
              <a:buChar char="•"/>
            </a:pPr>
            <a:r>
              <a:rPr lang="en-US" sz="3200" b="1" dirty="0" smtClean="0">
                <a:latin typeface="Bahnschrift Light" pitchFamily="34" charset="0"/>
              </a:rPr>
              <a:t>Your solution and its value proposition</a:t>
            </a:r>
          </a:p>
          <a:p>
            <a:pPr marL="342900" indent="-342900">
              <a:buFont typeface="Arial" pitchFamily="34" charset="0"/>
              <a:buChar char="•"/>
            </a:pPr>
            <a:r>
              <a:rPr lang="en-US" sz="3200" b="1" dirty="0" smtClean="0">
                <a:latin typeface="Bahnschrift Light" pitchFamily="34" charset="0"/>
              </a:rPr>
              <a:t>The wow in your solution</a:t>
            </a:r>
          </a:p>
          <a:p>
            <a:pPr marL="342900" indent="-342900">
              <a:buFont typeface="Arial" pitchFamily="34" charset="0"/>
              <a:buChar char="•"/>
            </a:pPr>
            <a:r>
              <a:rPr lang="en-US" sz="3200" b="1" dirty="0" smtClean="0">
                <a:latin typeface="Bahnschrift Light" pitchFamily="34" charset="0"/>
              </a:rPr>
              <a:t>Modeling</a:t>
            </a:r>
          </a:p>
          <a:p>
            <a:pPr marL="342900" indent="-342900">
              <a:buFont typeface="Arial" pitchFamily="34" charset="0"/>
              <a:buChar char="•"/>
            </a:pPr>
            <a:r>
              <a:rPr lang="en-US" sz="3200" b="1" dirty="0" smtClean="0">
                <a:latin typeface="Bahnschrift Light" pitchFamily="34" charset="0"/>
              </a:rPr>
              <a:t>Result </a:t>
            </a:r>
            <a:endParaRPr lang="en-US" sz="3600" b="1" dirty="0">
              <a:latin typeface="Bahnschrift Light" pitchFamily="34" charset="0"/>
            </a:endParaRPr>
          </a:p>
        </p:txBody>
      </p:sp>
      <p:sp>
        <p:nvSpPr>
          <p:cNvPr id="7" name="TextBox 6">
            <a:extLst>
              <a:ext uri="{FF2B5EF4-FFF2-40B4-BE49-F238E27FC236}">
                <a16:creationId xmlns="" xmlns:a16="http://schemas.microsoft.com/office/drawing/2014/main" id="{AA7E5F20-3D2E-9BD1-6CE9-EB6DA770E344}"/>
              </a:ext>
            </a:extLst>
          </p:cNvPr>
          <p:cNvSpPr txBox="1"/>
          <p:nvPr/>
        </p:nvSpPr>
        <p:spPr>
          <a:xfrm>
            <a:off x="594828" y="287990"/>
            <a:ext cx="11434612" cy="923330"/>
          </a:xfrm>
          <a:prstGeom prst="rect">
            <a:avLst/>
          </a:prstGeom>
          <a:noFill/>
        </p:spPr>
        <p:txBody>
          <a:bodyPr wrap="square">
            <a:spAutoFit/>
          </a:bodyPr>
          <a:lstStyle/>
          <a:p>
            <a:r>
              <a:rPr lang="en-IN" sz="5400" dirty="0" smtClean="0">
                <a:latin typeface="+mj-lt"/>
              </a:rPr>
              <a:t>AGENDA</a:t>
            </a:r>
            <a:endParaRPr lang="en-IN" sz="5400" dirty="0">
              <a:latin typeface="+mj-lt"/>
            </a:endParaRPr>
          </a:p>
        </p:txBody>
      </p:sp>
      <p:cxnSp>
        <p:nvCxnSpPr>
          <p:cNvPr id="10" name="Straight Connector 9">
            <a:extLst>
              <a:ext uri="{FF2B5EF4-FFF2-40B4-BE49-F238E27FC236}">
                <a16:creationId xmlns="" xmlns:a16="http://schemas.microsoft.com/office/drawing/2014/main" id="{D505637F-FDFB-3543-D2B1-0D162FFFFBE0}"/>
              </a:ext>
            </a:extLst>
          </p:cNvPr>
          <p:cNvCxnSpPr/>
          <p:nvPr/>
        </p:nvCxnSpPr>
        <p:spPr>
          <a:xfrm>
            <a:off x="662473" y="1211320"/>
            <a:ext cx="1077685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42793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1A4D4790-203A-19C9-850E-FA36AF202A6E}"/>
              </a:ext>
            </a:extLst>
          </p:cNvPr>
          <p:cNvSpPr txBox="1"/>
          <p:nvPr/>
        </p:nvSpPr>
        <p:spPr>
          <a:xfrm>
            <a:off x="937728" y="1447801"/>
            <a:ext cx="10492272" cy="3046988"/>
          </a:xfrm>
          <a:prstGeom prst="rect">
            <a:avLst/>
          </a:prstGeom>
          <a:noFill/>
        </p:spPr>
        <p:txBody>
          <a:bodyPr wrap="square">
            <a:spAutoFit/>
          </a:bodyPr>
          <a:lstStyle/>
          <a:p>
            <a:pPr marL="342900" indent="-342900">
              <a:buFont typeface="Arial" panose="020B0604020202020204" pitchFamily="34" charset="0"/>
              <a:buChar char="•"/>
            </a:pPr>
            <a:r>
              <a:rPr lang="en-US" sz="2400" dirty="0" smtClean="0">
                <a:latin typeface="Bahnschrift Light" pitchFamily="34" charset="0"/>
              </a:rPr>
              <a:t>Briefly introduce the topic of audio classification and its importance in various applications.</a:t>
            </a:r>
          </a:p>
          <a:p>
            <a:pPr marL="342900" indent="-342900">
              <a:buFont typeface="Arial" panose="020B0604020202020204" pitchFamily="34" charset="0"/>
              <a:buChar char="•"/>
            </a:pPr>
            <a:endParaRPr lang="en-US" sz="2400" dirty="0" smtClean="0">
              <a:latin typeface="Bahnschrift Light" pitchFamily="34" charset="0"/>
            </a:endParaRPr>
          </a:p>
          <a:p>
            <a:pPr marL="342900" indent="-342900">
              <a:buFont typeface="Arial" panose="020B0604020202020204" pitchFamily="34" charset="0"/>
              <a:buChar char="•"/>
            </a:pPr>
            <a:r>
              <a:rPr lang="en-US" sz="2400" dirty="0" smtClean="0">
                <a:latin typeface="Bahnschrift Light" pitchFamily="34" charset="0"/>
              </a:rPr>
              <a:t>Mention the goal and objectives of your project.</a:t>
            </a:r>
          </a:p>
          <a:p>
            <a:pPr marL="342900" indent="-342900">
              <a:buFont typeface="Arial" panose="020B0604020202020204" pitchFamily="34" charset="0"/>
              <a:buChar char="•"/>
            </a:pPr>
            <a:endParaRPr lang="en-US" sz="2400" dirty="0" smtClean="0">
              <a:latin typeface="Bahnschrift Light" pitchFamily="34" charset="0"/>
            </a:endParaRPr>
          </a:p>
          <a:p>
            <a:pPr marL="342900" indent="-342900">
              <a:buFont typeface="Arial" panose="020B0604020202020204" pitchFamily="34" charset="0"/>
              <a:buChar char="•"/>
            </a:pPr>
            <a:r>
              <a:rPr lang="en-US" sz="2400" dirty="0" smtClean="0">
                <a:latin typeface="Bahnschrift Light" pitchFamily="34" charset="0"/>
              </a:rPr>
              <a:t>Discuss the importance of audio classification in various domains such as speech recognition, music genre classification, environmental sound analysis, etc.</a:t>
            </a:r>
            <a:endParaRPr lang="en-US" sz="2400" dirty="0">
              <a:latin typeface="Bahnschrift Light" pitchFamily="34" charset="0"/>
            </a:endParaRPr>
          </a:p>
        </p:txBody>
      </p:sp>
      <p:sp>
        <p:nvSpPr>
          <p:cNvPr id="7" name="TextBox 6">
            <a:extLst>
              <a:ext uri="{FF2B5EF4-FFF2-40B4-BE49-F238E27FC236}">
                <a16:creationId xmlns="" xmlns:a16="http://schemas.microsoft.com/office/drawing/2014/main" id="{AA7E5F20-3D2E-9BD1-6CE9-EB6DA770E344}"/>
              </a:ext>
            </a:extLst>
          </p:cNvPr>
          <p:cNvSpPr txBox="1"/>
          <p:nvPr/>
        </p:nvSpPr>
        <p:spPr>
          <a:xfrm>
            <a:off x="594828" y="287990"/>
            <a:ext cx="6097554" cy="923330"/>
          </a:xfrm>
          <a:prstGeom prst="rect">
            <a:avLst/>
          </a:prstGeom>
          <a:noFill/>
        </p:spPr>
        <p:txBody>
          <a:bodyPr wrap="square">
            <a:spAutoFit/>
          </a:bodyPr>
          <a:lstStyle/>
          <a:p>
            <a:r>
              <a:rPr lang="en-IN" sz="5400" b="1" dirty="0">
                <a:latin typeface="+mj-lt"/>
              </a:rPr>
              <a:t>Introductions</a:t>
            </a:r>
          </a:p>
        </p:txBody>
      </p:sp>
      <p:cxnSp>
        <p:nvCxnSpPr>
          <p:cNvPr id="10" name="Straight Connector 9">
            <a:extLst>
              <a:ext uri="{FF2B5EF4-FFF2-40B4-BE49-F238E27FC236}">
                <a16:creationId xmlns="" xmlns:a16="http://schemas.microsoft.com/office/drawing/2014/main" id="{D505637F-FDFB-3543-D2B1-0D162FFFFBE0}"/>
              </a:ext>
            </a:extLst>
          </p:cNvPr>
          <p:cNvCxnSpPr/>
          <p:nvPr/>
        </p:nvCxnSpPr>
        <p:spPr>
          <a:xfrm>
            <a:off x="662473" y="1211320"/>
            <a:ext cx="10776858" cy="0"/>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p:cNvPicPr>
            <a:picLocks noChangeAspect="1" noChangeArrowheads="1"/>
          </p:cNvPicPr>
          <p:nvPr/>
        </p:nvPicPr>
        <p:blipFill>
          <a:blip r:embed="rId2"/>
          <a:srcRect/>
          <a:stretch>
            <a:fillRect/>
          </a:stretch>
        </p:blipFill>
        <p:spPr bwMode="auto">
          <a:xfrm>
            <a:off x="6007100" y="4267200"/>
            <a:ext cx="5461000" cy="1968500"/>
          </a:xfrm>
          <a:prstGeom prst="rect">
            <a:avLst/>
          </a:prstGeom>
          <a:noFill/>
          <a:ln w="9525">
            <a:noFill/>
            <a:miter lim="800000"/>
            <a:headEnd/>
            <a:tailEnd/>
          </a:ln>
        </p:spPr>
      </p:pic>
    </p:spTree>
    <p:extLst>
      <p:ext uri="{BB962C8B-B14F-4D97-AF65-F5344CB8AC3E}">
        <p14:creationId xmlns="" xmlns:p14="http://schemas.microsoft.com/office/powerpoint/2010/main" val="1563155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1A4D4790-203A-19C9-850E-FA36AF202A6E}"/>
              </a:ext>
            </a:extLst>
          </p:cNvPr>
          <p:cNvSpPr txBox="1"/>
          <p:nvPr/>
        </p:nvSpPr>
        <p:spPr>
          <a:xfrm>
            <a:off x="825500" y="1371600"/>
            <a:ext cx="10795000" cy="4154984"/>
          </a:xfrm>
          <a:prstGeom prst="rect">
            <a:avLst/>
          </a:prstGeom>
          <a:noFill/>
        </p:spPr>
        <p:txBody>
          <a:bodyPr wrap="square">
            <a:spAutoFit/>
          </a:bodyPr>
          <a:lstStyle/>
          <a:p>
            <a:pPr marL="342900" indent="-342900"/>
            <a:r>
              <a:rPr lang="en-US" sz="2400" dirty="0" smtClean="0"/>
              <a:t>Objective: </a:t>
            </a:r>
          </a:p>
          <a:p>
            <a:pPr marL="342900" indent="-342900"/>
            <a:r>
              <a:rPr lang="en-US" sz="2400" dirty="0" smtClean="0">
                <a:latin typeface="Bahnschrift Light" pitchFamily="34" charset="0"/>
              </a:rPr>
              <a:t>          Develop an accurate and efficient deep learning-based audio classifier to categorize audio signals into predefined classes.</a:t>
            </a:r>
          </a:p>
          <a:p>
            <a:pPr marL="342900" indent="-342900"/>
            <a:endParaRPr lang="en-US" sz="2400" dirty="0" smtClean="0">
              <a:latin typeface="Bahnschrift Light" pitchFamily="34" charset="0"/>
            </a:endParaRPr>
          </a:p>
          <a:p>
            <a:pPr marL="342900" indent="-342900"/>
            <a:r>
              <a:rPr lang="en-US" sz="2400" dirty="0" smtClean="0"/>
              <a:t>Scope: </a:t>
            </a:r>
          </a:p>
          <a:p>
            <a:pPr marL="342900" indent="-342900">
              <a:buFont typeface="Arial" pitchFamily="34" charset="0"/>
              <a:buChar char="•"/>
            </a:pPr>
            <a:r>
              <a:rPr lang="en-US" sz="2400" dirty="0" smtClean="0">
                <a:latin typeface="Bahnschrift Light" pitchFamily="34" charset="0"/>
              </a:rPr>
              <a:t>Collect diverse audio dataset (speech, music, environmental sounds).</a:t>
            </a:r>
          </a:p>
          <a:p>
            <a:pPr marL="342900" indent="-342900">
              <a:buFont typeface="Arial" pitchFamily="34" charset="0"/>
              <a:buChar char="•"/>
            </a:pPr>
            <a:r>
              <a:rPr lang="en-US" sz="2400" dirty="0" smtClean="0">
                <a:latin typeface="Bahnschrift Light" pitchFamily="34" charset="0"/>
              </a:rPr>
              <a:t>Preprocess data for model training (spectrograms, MFCCs). </a:t>
            </a:r>
          </a:p>
          <a:p>
            <a:pPr marL="342900" indent="-342900">
              <a:buFont typeface="Arial" pitchFamily="34" charset="0"/>
              <a:buChar char="•"/>
            </a:pPr>
            <a:r>
              <a:rPr lang="en-US" sz="2400" dirty="0" smtClean="0">
                <a:latin typeface="Bahnschrift Light" pitchFamily="34" charset="0"/>
              </a:rPr>
              <a:t>Design deep learning models (CNNs, RNNs) for classification.</a:t>
            </a:r>
          </a:p>
          <a:p>
            <a:pPr marL="342900" indent="-342900">
              <a:buFont typeface="Arial" pitchFamily="34" charset="0"/>
              <a:buChar char="•"/>
            </a:pPr>
            <a:r>
              <a:rPr lang="en-US" sz="2400" dirty="0" smtClean="0">
                <a:latin typeface="Bahnschrift Light" pitchFamily="34" charset="0"/>
              </a:rPr>
              <a:t>Train and evaluate models using metrics like accuracy, precision, recall.</a:t>
            </a:r>
          </a:p>
          <a:p>
            <a:pPr marL="342900" indent="-342900">
              <a:buFont typeface="Arial" pitchFamily="34" charset="0"/>
              <a:buChar char="•"/>
            </a:pPr>
            <a:r>
              <a:rPr lang="en-US" sz="2400" dirty="0" smtClean="0">
                <a:latin typeface="Bahnschrift Light" pitchFamily="34" charset="0"/>
              </a:rPr>
              <a:t>Optimize models for improved performance and deploy for real-time classification.</a:t>
            </a:r>
            <a:endParaRPr lang="en-US" sz="2400" dirty="0">
              <a:latin typeface="Bahnschrift Light" pitchFamily="34" charset="0"/>
            </a:endParaRPr>
          </a:p>
        </p:txBody>
      </p:sp>
      <p:sp>
        <p:nvSpPr>
          <p:cNvPr id="7" name="TextBox 6">
            <a:extLst>
              <a:ext uri="{FF2B5EF4-FFF2-40B4-BE49-F238E27FC236}">
                <a16:creationId xmlns="" xmlns:a16="http://schemas.microsoft.com/office/drawing/2014/main" id="{AA7E5F20-3D2E-9BD1-6CE9-EB6DA770E344}"/>
              </a:ext>
            </a:extLst>
          </p:cNvPr>
          <p:cNvSpPr txBox="1"/>
          <p:nvPr/>
        </p:nvSpPr>
        <p:spPr>
          <a:xfrm>
            <a:off x="594828" y="287990"/>
            <a:ext cx="9755672" cy="1661993"/>
          </a:xfrm>
          <a:prstGeom prst="rect">
            <a:avLst/>
          </a:prstGeom>
          <a:noFill/>
        </p:spPr>
        <p:txBody>
          <a:bodyPr wrap="square">
            <a:spAutoFit/>
          </a:bodyPr>
          <a:lstStyle/>
          <a:p>
            <a:r>
              <a:rPr lang="en-US" sz="4800" b="1" dirty="0" smtClean="0"/>
              <a:t>PROBLEM STATEMENT</a:t>
            </a:r>
          </a:p>
          <a:p>
            <a:r>
              <a:rPr lang="en-US" sz="5400" b="1" dirty="0" smtClean="0"/>
              <a:t> </a:t>
            </a:r>
            <a:endParaRPr lang="en-IN" sz="5400" dirty="0">
              <a:latin typeface="+mj-lt"/>
            </a:endParaRPr>
          </a:p>
        </p:txBody>
      </p:sp>
      <p:cxnSp>
        <p:nvCxnSpPr>
          <p:cNvPr id="10" name="Straight Connector 9">
            <a:extLst>
              <a:ext uri="{FF2B5EF4-FFF2-40B4-BE49-F238E27FC236}">
                <a16:creationId xmlns="" xmlns:a16="http://schemas.microsoft.com/office/drawing/2014/main" id="{D505637F-FDFB-3543-D2B1-0D162FFFFBE0}"/>
              </a:ext>
            </a:extLst>
          </p:cNvPr>
          <p:cNvCxnSpPr/>
          <p:nvPr/>
        </p:nvCxnSpPr>
        <p:spPr>
          <a:xfrm>
            <a:off x="662473" y="1211320"/>
            <a:ext cx="1077685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3985999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1A4D4790-203A-19C9-850E-FA36AF202A6E}"/>
              </a:ext>
            </a:extLst>
          </p:cNvPr>
          <p:cNvSpPr txBox="1"/>
          <p:nvPr/>
        </p:nvSpPr>
        <p:spPr>
          <a:xfrm>
            <a:off x="825500" y="1371600"/>
            <a:ext cx="10795000" cy="4154984"/>
          </a:xfrm>
          <a:prstGeom prst="rect">
            <a:avLst/>
          </a:prstGeom>
          <a:noFill/>
        </p:spPr>
        <p:txBody>
          <a:bodyPr wrap="square">
            <a:spAutoFit/>
          </a:bodyPr>
          <a:lstStyle/>
          <a:p>
            <a:pPr marL="342900" indent="-342900"/>
            <a:r>
              <a:rPr lang="en-US" sz="2400" dirty="0" smtClean="0"/>
              <a:t>Requirements:</a:t>
            </a:r>
            <a:endParaRPr lang="en-US" sz="2400" dirty="0" smtClean="0">
              <a:latin typeface="Bahnschrift Light" pitchFamily="34" charset="0"/>
            </a:endParaRPr>
          </a:p>
          <a:p>
            <a:pPr marL="342900" indent="-342900">
              <a:buFont typeface="Arial" pitchFamily="34" charset="0"/>
              <a:buChar char="•"/>
            </a:pPr>
            <a:r>
              <a:rPr lang="en-US" sz="2400" dirty="0" smtClean="0">
                <a:latin typeface="Bahnschrift Light" pitchFamily="34" charset="0"/>
              </a:rPr>
              <a:t>Proficiency in Python, </a:t>
            </a:r>
            <a:r>
              <a:rPr lang="en-US" sz="2400" dirty="0" err="1" smtClean="0">
                <a:latin typeface="Bahnschrift Light" pitchFamily="34" charset="0"/>
              </a:rPr>
              <a:t>TensorFlow</a:t>
            </a:r>
            <a:r>
              <a:rPr lang="en-US" sz="2400" dirty="0" smtClean="0">
                <a:latin typeface="Bahnschrift Light" pitchFamily="34" charset="0"/>
              </a:rPr>
              <a:t>/</a:t>
            </a:r>
            <a:r>
              <a:rPr lang="en-US" sz="2400" dirty="0" err="1" smtClean="0">
                <a:latin typeface="Bahnschrift Light" pitchFamily="34" charset="0"/>
              </a:rPr>
              <a:t>PyTorch</a:t>
            </a:r>
            <a:r>
              <a:rPr lang="en-US" sz="2400" dirty="0" smtClean="0">
                <a:latin typeface="Bahnschrift Light" pitchFamily="34" charset="0"/>
              </a:rPr>
              <a:t> for model development.</a:t>
            </a:r>
          </a:p>
          <a:p>
            <a:pPr marL="342900" indent="-342900">
              <a:buFont typeface="Arial" pitchFamily="34" charset="0"/>
              <a:buChar char="•"/>
            </a:pPr>
            <a:r>
              <a:rPr lang="en-US" sz="2400" dirty="0" smtClean="0">
                <a:latin typeface="Bahnschrift Light" pitchFamily="34" charset="0"/>
              </a:rPr>
              <a:t>Knowledge of audio signal processing and deep learning architectures.</a:t>
            </a:r>
          </a:p>
          <a:p>
            <a:pPr marL="342900" indent="-342900">
              <a:buFont typeface="Arial" pitchFamily="34" charset="0"/>
              <a:buChar char="•"/>
            </a:pPr>
            <a:r>
              <a:rPr lang="en-US" sz="2400" dirty="0" smtClean="0">
                <a:latin typeface="Bahnschrift Light" pitchFamily="34" charset="0"/>
              </a:rPr>
              <a:t>Experience in data preprocessing, model training, and evaluation.</a:t>
            </a:r>
          </a:p>
          <a:p>
            <a:pPr marL="342900" indent="-342900">
              <a:buFont typeface="Arial" pitchFamily="34" charset="0"/>
              <a:buChar char="•"/>
            </a:pPr>
            <a:r>
              <a:rPr lang="en-US" sz="2400" dirty="0" smtClean="0">
                <a:latin typeface="Bahnschrift Light" pitchFamily="34" charset="0"/>
              </a:rPr>
              <a:t>Ability to optimize models and deploy for practical usage.</a:t>
            </a:r>
          </a:p>
          <a:p>
            <a:pPr marL="342900" indent="-342900"/>
            <a:endParaRPr lang="en-US" sz="2400" dirty="0" smtClean="0">
              <a:latin typeface="Bahnschrift Light" pitchFamily="34" charset="0"/>
            </a:endParaRPr>
          </a:p>
          <a:p>
            <a:pPr marL="342900" indent="-342900"/>
            <a:r>
              <a:rPr lang="en-US" sz="2400" dirty="0" smtClean="0"/>
              <a:t>Deliverables:</a:t>
            </a:r>
            <a:endParaRPr lang="en-US" sz="2400" dirty="0" smtClean="0">
              <a:latin typeface="Bahnschrift Light" pitchFamily="34" charset="0"/>
            </a:endParaRPr>
          </a:p>
          <a:p>
            <a:pPr marL="342900" indent="-342900">
              <a:buFont typeface="Arial" pitchFamily="34" charset="0"/>
              <a:buChar char="•"/>
            </a:pPr>
            <a:r>
              <a:rPr lang="en-US" sz="2400" dirty="0" smtClean="0">
                <a:latin typeface="Bahnschrift Light" pitchFamily="34" charset="0"/>
              </a:rPr>
              <a:t>Trained deep learning models with documentation.</a:t>
            </a:r>
          </a:p>
          <a:p>
            <a:pPr marL="342900" indent="-342900">
              <a:buFont typeface="Arial" pitchFamily="34" charset="0"/>
              <a:buChar char="•"/>
            </a:pPr>
            <a:r>
              <a:rPr lang="en-US" sz="2400" dirty="0" smtClean="0">
                <a:latin typeface="Bahnschrift Light" pitchFamily="34" charset="0"/>
              </a:rPr>
              <a:t>Preprocessed dataset and codebase.</a:t>
            </a:r>
          </a:p>
          <a:p>
            <a:pPr marL="342900" indent="-342900">
              <a:buFont typeface="Arial" pitchFamily="34" charset="0"/>
              <a:buChar char="•"/>
            </a:pPr>
            <a:r>
              <a:rPr lang="en-US" sz="2400" dirty="0" smtClean="0">
                <a:latin typeface="Bahnschrift Light" pitchFamily="34" charset="0"/>
              </a:rPr>
              <a:t>Presentation summarizing project overview, methodology, results, and deployment.</a:t>
            </a:r>
            <a:endParaRPr lang="en-US" sz="2400" dirty="0">
              <a:latin typeface="Bahnschrift Light" pitchFamily="34" charset="0"/>
            </a:endParaRPr>
          </a:p>
        </p:txBody>
      </p:sp>
      <p:sp>
        <p:nvSpPr>
          <p:cNvPr id="7" name="TextBox 6">
            <a:extLst>
              <a:ext uri="{FF2B5EF4-FFF2-40B4-BE49-F238E27FC236}">
                <a16:creationId xmlns="" xmlns:a16="http://schemas.microsoft.com/office/drawing/2014/main" id="{AA7E5F20-3D2E-9BD1-6CE9-EB6DA770E344}"/>
              </a:ext>
            </a:extLst>
          </p:cNvPr>
          <p:cNvSpPr txBox="1"/>
          <p:nvPr/>
        </p:nvSpPr>
        <p:spPr>
          <a:xfrm>
            <a:off x="594828" y="300690"/>
            <a:ext cx="11139972" cy="1661993"/>
          </a:xfrm>
          <a:prstGeom prst="rect">
            <a:avLst/>
          </a:prstGeom>
          <a:noFill/>
        </p:spPr>
        <p:txBody>
          <a:bodyPr wrap="square">
            <a:spAutoFit/>
          </a:bodyPr>
          <a:lstStyle/>
          <a:p>
            <a:r>
              <a:rPr lang="en-US" sz="4800" b="1" dirty="0" smtClean="0"/>
              <a:t>PROBLEM STATEMENT</a:t>
            </a:r>
          </a:p>
          <a:p>
            <a:r>
              <a:rPr lang="en-US" sz="5400" b="1" dirty="0" smtClean="0"/>
              <a:t> </a:t>
            </a:r>
            <a:endParaRPr lang="en-IN" sz="5400" dirty="0">
              <a:latin typeface="+mj-lt"/>
            </a:endParaRPr>
          </a:p>
        </p:txBody>
      </p:sp>
      <p:cxnSp>
        <p:nvCxnSpPr>
          <p:cNvPr id="10" name="Straight Connector 9">
            <a:extLst>
              <a:ext uri="{FF2B5EF4-FFF2-40B4-BE49-F238E27FC236}">
                <a16:creationId xmlns="" xmlns:a16="http://schemas.microsoft.com/office/drawing/2014/main" id="{D505637F-FDFB-3543-D2B1-0D162FFFFBE0}"/>
              </a:ext>
            </a:extLst>
          </p:cNvPr>
          <p:cNvCxnSpPr/>
          <p:nvPr/>
        </p:nvCxnSpPr>
        <p:spPr>
          <a:xfrm>
            <a:off x="662473" y="1211320"/>
            <a:ext cx="1077685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398599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1A4D4790-203A-19C9-850E-FA36AF202A6E}"/>
              </a:ext>
            </a:extLst>
          </p:cNvPr>
          <p:cNvSpPr txBox="1"/>
          <p:nvPr/>
        </p:nvSpPr>
        <p:spPr>
          <a:xfrm>
            <a:off x="874228" y="1604188"/>
            <a:ext cx="11127272" cy="4154984"/>
          </a:xfrm>
          <a:prstGeom prst="rect">
            <a:avLst/>
          </a:prstGeom>
          <a:noFill/>
        </p:spPr>
        <p:txBody>
          <a:bodyPr wrap="square">
            <a:spAutoFit/>
          </a:bodyPr>
          <a:lstStyle/>
          <a:p>
            <a:pPr marL="342900" indent="-342900"/>
            <a:r>
              <a:rPr lang="en-US" sz="2400" dirty="0" smtClean="0"/>
              <a:t>Approach:</a:t>
            </a:r>
          </a:p>
          <a:p>
            <a:pPr marL="342900" indent="-342900"/>
            <a:endParaRPr lang="en-US" sz="2400" dirty="0" smtClean="0"/>
          </a:p>
          <a:p>
            <a:pPr marL="457200" indent="-457200">
              <a:buFont typeface="+mj-lt"/>
              <a:buAutoNum type="arabicPeriod"/>
            </a:pPr>
            <a:r>
              <a:rPr lang="en-US" sz="2400" dirty="0" smtClean="0">
                <a:latin typeface="Bahnschrift Light" pitchFamily="34" charset="0"/>
                <a:ea typeface="Arial Unicode MS" pitchFamily="34" charset="-128"/>
                <a:cs typeface="Arial Unicode MS" pitchFamily="34" charset="-128"/>
              </a:rPr>
              <a:t>Data Collection: Gather diverse audio samples covering different categories (e.g., speech, music, environmental sounds).</a:t>
            </a:r>
          </a:p>
          <a:p>
            <a:pPr marL="457200" indent="-457200">
              <a:buFont typeface="+mj-lt"/>
              <a:buAutoNum type="arabicPeriod"/>
            </a:pPr>
            <a:r>
              <a:rPr lang="en-US" sz="2400" dirty="0" smtClean="0">
                <a:latin typeface="Bahnschrift Light" pitchFamily="34" charset="0"/>
                <a:ea typeface="Arial Unicode MS" pitchFamily="34" charset="-128"/>
                <a:cs typeface="Arial Unicode MS" pitchFamily="34" charset="-128"/>
              </a:rPr>
              <a:t>Data Preprocessing: Convert audio data into suitable formats (e.g., spectrograms, MFCCs) for model training.</a:t>
            </a:r>
          </a:p>
          <a:p>
            <a:pPr marL="457200" indent="-457200">
              <a:buFont typeface="+mj-lt"/>
              <a:buAutoNum type="arabicPeriod"/>
            </a:pPr>
            <a:r>
              <a:rPr lang="en-US" sz="2400" dirty="0" smtClean="0">
                <a:latin typeface="Bahnschrift Light" pitchFamily="34" charset="0"/>
                <a:ea typeface="Arial Unicode MS" pitchFamily="34" charset="-128"/>
                <a:cs typeface="Arial Unicode MS" pitchFamily="34" charset="-128"/>
              </a:rPr>
              <a:t>Model Development: Design and implement deep learning models such as CNNs or RNNs for audio classification.</a:t>
            </a:r>
          </a:p>
          <a:p>
            <a:pPr marL="457200" indent="-457200">
              <a:buFont typeface="+mj-lt"/>
              <a:buAutoNum type="arabicPeriod"/>
            </a:pPr>
            <a:r>
              <a:rPr lang="en-US" sz="2400" dirty="0" smtClean="0">
                <a:latin typeface="Bahnschrift Light" pitchFamily="34" charset="0"/>
                <a:ea typeface="Arial Unicode MS" pitchFamily="34" charset="-128"/>
                <a:cs typeface="Arial Unicode MS" pitchFamily="34" charset="-128"/>
              </a:rPr>
              <a:t>Model Training: Train the models using labeled data and optimize </a:t>
            </a:r>
            <a:r>
              <a:rPr lang="en-US" sz="2400" dirty="0" err="1" smtClean="0">
                <a:latin typeface="Bahnschrift Light" pitchFamily="34" charset="0"/>
                <a:ea typeface="Arial Unicode MS" pitchFamily="34" charset="-128"/>
                <a:cs typeface="Arial Unicode MS" pitchFamily="34" charset="-128"/>
              </a:rPr>
              <a:t>hyperparameters</a:t>
            </a:r>
            <a:r>
              <a:rPr lang="en-US" sz="2400" dirty="0" smtClean="0">
                <a:latin typeface="Bahnschrift Light" pitchFamily="34" charset="0"/>
                <a:ea typeface="Arial Unicode MS" pitchFamily="34" charset="-128"/>
                <a:cs typeface="Arial Unicode MS" pitchFamily="34" charset="-128"/>
              </a:rPr>
              <a:t> for performance</a:t>
            </a:r>
            <a:r>
              <a:rPr lang="en-US" sz="2400" dirty="0" smtClean="0">
                <a:latin typeface="Bahnschrift Light" pitchFamily="34" charset="0"/>
              </a:rPr>
              <a:t>.</a:t>
            </a:r>
          </a:p>
          <a:p>
            <a:pPr marL="342900" indent="-342900"/>
            <a:endParaRPr lang="en-US" sz="2400" dirty="0" smtClean="0"/>
          </a:p>
        </p:txBody>
      </p:sp>
      <p:sp>
        <p:nvSpPr>
          <p:cNvPr id="7" name="TextBox 6">
            <a:extLst>
              <a:ext uri="{FF2B5EF4-FFF2-40B4-BE49-F238E27FC236}">
                <a16:creationId xmlns="" xmlns:a16="http://schemas.microsoft.com/office/drawing/2014/main" id="{AA7E5F20-3D2E-9BD1-6CE9-EB6DA770E344}"/>
              </a:ext>
            </a:extLst>
          </p:cNvPr>
          <p:cNvSpPr txBox="1"/>
          <p:nvPr/>
        </p:nvSpPr>
        <p:spPr>
          <a:xfrm>
            <a:off x="594828" y="287990"/>
            <a:ext cx="10306852" cy="1754326"/>
          </a:xfrm>
          <a:prstGeom prst="rect">
            <a:avLst/>
          </a:prstGeom>
          <a:noFill/>
        </p:spPr>
        <p:txBody>
          <a:bodyPr wrap="square">
            <a:spAutoFit/>
          </a:bodyPr>
          <a:lstStyle/>
          <a:p>
            <a:r>
              <a:rPr lang="en-US" sz="5400" b="1" dirty="0" smtClean="0"/>
              <a:t>PROJECT OVERVIEW</a:t>
            </a:r>
          </a:p>
          <a:p>
            <a:endParaRPr lang="en-IN" sz="5400" b="1" dirty="0">
              <a:latin typeface="+mj-lt"/>
            </a:endParaRPr>
          </a:p>
        </p:txBody>
      </p:sp>
      <p:cxnSp>
        <p:nvCxnSpPr>
          <p:cNvPr id="10" name="Straight Connector 9">
            <a:extLst>
              <a:ext uri="{FF2B5EF4-FFF2-40B4-BE49-F238E27FC236}">
                <a16:creationId xmlns="" xmlns:a16="http://schemas.microsoft.com/office/drawing/2014/main" id="{D505637F-FDFB-3543-D2B1-0D162FFFFBE0}"/>
              </a:ext>
            </a:extLst>
          </p:cNvPr>
          <p:cNvCxnSpPr/>
          <p:nvPr/>
        </p:nvCxnSpPr>
        <p:spPr>
          <a:xfrm>
            <a:off x="700573" y="1287520"/>
            <a:ext cx="1077685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149511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1A4D4790-203A-19C9-850E-FA36AF202A6E}"/>
              </a:ext>
            </a:extLst>
          </p:cNvPr>
          <p:cNvSpPr txBox="1"/>
          <p:nvPr/>
        </p:nvSpPr>
        <p:spPr>
          <a:xfrm>
            <a:off x="899628" y="1502588"/>
            <a:ext cx="11127272" cy="2308324"/>
          </a:xfrm>
          <a:prstGeom prst="rect">
            <a:avLst/>
          </a:prstGeom>
          <a:noFill/>
        </p:spPr>
        <p:txBody>
          <a:bodyPr wrap="square">
            <a:spAutoFit/>
          </a:bodyPr>
          <a:lstStyle/>
          <a:p>
            <a:pPr marL="457200" indent="-457200"/>
            <a:r>
              <a:rPr lang="en-US" sz="2400" dirty="0" smtClean="0">
                <a:latin typeface="Bahnschrift Light" pitchFamily="34" charset="0"/>
              </a:rPr>
              <a:t>5.   Model Evaluation: Evaluate model performance using metrics like accuracy,    precision, recall, and F1 score.</a:t>
            </a:r>
          </a:p>
          <a:p>
            <a:pPr marL="457200" indent="-457200"/>
            <a:r>
              <a:rPr lang="en-US" sz="2400" dirty="0" smtClean="0">
                <a:latin typeface="Bahnschrift Light" pitchFamily="34" charset="0"/>
              </a:rPr>
              <a:t>6.   Optimization: Fine-tune models and explore techniques like data augmentation for improved accuracy.</a:t>
            </a:r>
          </a:p>
          <a:p>
            <a:pPr marL="457200" indent="-457200"/>
            <a:r>
              <a:rPr lang="en-US" sz="2400" dirty="0" smtClean="0">
                <a:latin typeface="Bahnschrift Light" pitchFamily="34" charset="0"/>
              </a:rPr>
              <a:t>7.   Deployment: Deploy the trained model for real-time audio classification or       batch processing.</a:t>
            </a:r>
            <a:endParaRPr lang="en-US" sz="2400" dirty="0">
              <a:latin typeface="Bahnschrift Light" pitchFamily="34" charset="0"/>
            </a:endParaRPr>
          </a:p>
        </p:txBody>
      </p:sp>
      <p:sp>
        <p:nvSpPr>
          <p:cNvPr id="7" name="TextBox 6">
            <a:extLst>
              <a:ext uri="{FF2B5EF4-FFF2-40B4-BE49-F238E27FC236}">
                <a16:creationId xmlns="" xmlns:a16="http://schemas.microsoft.com/office/drawing/2014/main" id="{AA7E5F20-3D2E-9BD1-6CE9-EB6DA770E344}"/>
              </a:ext>
            </a:extLst>
          </p:cNvPr>
          <p:cNvSpPr txBox="1"/>
          <p:nvPr/>
        </p:nvSpPr>
        <p:spPr>
          <a:xfrm>
            <a:off x="594828" y="300690"/>
            <a:ext cx="10306852" cy="1754326"/>
          </a:xfrm>
          <a:prstGeom prst="rect">
            <a:avLst/>
          </a:prstGeom>
          <a:noFill/>
        </p:spPr>
        <p:txBody>
          <a:bodyPr wrap="square">
            <a:spAutoFit/>
          </a:bodyPr>
          <a:lstStyle/>
          <a:p>
            <a:r>
              <a:rPr lang="en-US" sz="5400" b="1" dirty="0" smtClean="0"/>
              <a:t>PROJECT OVERVIEW</a:t>
            </a:r>
          </a:p>
          <a:p>
            <a:endParaRPr lang="en-IN" sz="5400" b="1" dirty="0">
              <a:latin typeface="+mj-lt"/>
            </a:endParaRPr>
          </a:p>
        </p:txBody>
      </p:sp>
      <p:cxnSp>
        <p:nvCxnSpPr>
          <p:cNvPr id="10" name="Straight Connector 9">
            <a:extLst>
              <a:ext uri="{FF2B5EF4-FFF2-40B4-BE49-F238E27FC236}">
                <a16:creationId xmlns="" xmlns:a16="http://schemas.microsoft.com/office/drawing/2014/main" id="{D505637F-FDFB-3543-D2B1-0D162FFFFBE0}"/>
              </a:ext>
            </a:extLst>
          </p:cNvPr>
          <p:cNvCxnSpPr/>
          <p:nvPr/>
        </p:nvCxnSpPr>
        <p:spPr>
          <a:xfrm>
            <a:off x="700573" y="1287520"/>
            <a:ext cx="10776858" cy="0"/>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p:cNvPicPr>
            <a:picLocks noChangeAspect="1" noChangeArrowheads="1"/>
          </p:cNvPicPr>
          <p:nvPr/>
        </p:nvPicPr>
        <p:blipFill>
          <a:blip r:embed="rId2"/>
          <a:srcRect/>
          <a:stretch>
            <a:fillRect/>
          </a:stretch>
        </p:blipFill>
        <p:spPr bwMode="auto">
          <a:xfrm>
            <a:off x="736600" y="3937000"/>
            <a:ext cx="11087100" cy="2195513"/>
          </a:xfrm>
          <a:prstGeom prst="rect">
            <a:avLst/>
          </a:prstGeom>
          <a:noFill/>
          <a:ln w="9525">
            <a:noFill/>
            <a:miter lim="800000"/>
            <a:headEnd/>
            <a:tailEnd/>
          </a:ln>
        </p:spPr>
      </p:pic>
    </p:spTree>
    <p:extLst>
      <p:ext uri="{BB962C8B-B14F-4D97-AF65-F5344CB8AC3E}">
        <p14:creationId xmlns="" xmlns:p14="http://schemas.microsoft.com/office/powerpoint/2010/main" val="1495115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1A4D4790-203A-19C9-850E-FA36AF202A6E}"/>
              </a:ext>
            </a:extLst>
          </p:cNvPr>
          <p:cNvSpPr txBox="1"/>
          <p:nvPr/>
        </p:nvSpPr>
        <p:spPr>
          <a:xfrm>
            <a:off x="861528" y="1654988"/>
            <a:ext cx="11000272" cy="4154984"/>
          </a:xfrm>
          <a:prstGeom prst="rect">
            <a:avLst/>
          </a:prstGeom>
          <a:noFill/>
        </p:spPr>
        <p:txBody>
          <a:bodyPr wrap="square">
            <a:spAutoFit/>
          </a:bodyPr>
          <a:lstStyle/>
          <a:p>
            <a:pPr marL="457200" indent="-457200">
              <a:buFont typeface="+mj-lt"/>
              <a:buAutoNum type="arabicPeriod"/>
            </a:pPr>
            <a:r>
              <a:rPr lang="en-US" sz="2400" dirty="0" smtClean="0"/>
              <a:t>General Consumers: </a:t>
            </a:r>
            <a:r>
              <a:rPr lang="en-US" sz="2400" dirty="0" smtClean="0">
                <a:latin typeface="Bahnschrift Light" pitchFamily="34" charset="0"/>
              </a:rPr>
              <a:t>Users of music streaming platforms and voice assistants benefit from accurate audio categorization for personalized recommendations and voice commands.</a:t>
            </a:r>
          </a:p>
          <a:p>
            <a:pPr marL="457200" indent="-457200">
              <a:buFont typeface="+mj-lt"/>
              <a:buAutoNum type="arabicPeriod"/>
            </a:pPr>
            <a:endParaRPr lang="en-US" sz="2400" dirty="0" smtClean="0">
              <a:latin typeface="Bahnschrift Light" pitchFamily="34" charset="0"/>
            </a:endParaRPr>
          </a:p>
          <a:p>
            <a:pPr marL="457200" indent="-457200">
              <a:buFont typeface="+mj-lt"/>
              <a:buAutoNum type="arabicPeriod"/>
            </a:pPr>
            <a:r>
              <a:rPr lang="en-US" sz="2400" dirty="0" smtClean="0"/>
              <a:t>Content Creators: </a:t>
            </a:r>
            <a:r>
              <a:rPr lang="en-US" sz="2400" dirty="0" smtClean="0">
                <a:latin typeface="Bahnschrift Light" pitchFamily="34" charset="0"/>
              </a:rPr>
              <a:t>Musicians and podcasters use the classifier for automatic tagging and organization of their content, improving workflow efficiency.</a:t>
            </a:r>
          </a:p>
          <a:p>
            <a:pPr marL="457200" indent="-457200">
              <a:buFont typeface="+mj-lt"/>
              <a:buAutoNum type="arabicPeriod"/>
            </a:pPr>
            <a:endParaRPr lang="en-US" sz="2400" dirty="0" smtClean="0">
              <a:latin typeface="Bahnschrift Light" pitchFamily="34" charset="0"/>
            </a:endParaRPr>
          </a:p>
          <a:p>
            <a:pPr marL="457200" indent="-457200">
              <a:buFont typeface="+mj-lt"/>
              <a:buAutoNum type="arabicPeriod"/>
            </a:pPr>
            <a:r>
              <a:rPr lang="en-US" sz="2400" dirty="0" smtClean="0"/>
              <a:t>Healthcare Professionals: </a:t>
            </a:r>
            <a:r>
              <a:rPr lang="en-US" sz="2400" dirty="0" smtClean="0">
                <a:latin typeface="Bahnschrift Light" pitchFamily="34" charset="0"/>
              </a:rPr>
              <a:t>Medical practitioners utilize the classifier for analyzing and categorizing medical sounds, aiding in diagnosis and patient monitoring.</a:t>
            </a:r>
          </a:p>
        </p:txBody>
      </p:sp>
      <p:sp>
        <p:nvSpPr>
          <p:cNvPr id="7" name="TextBox 6">
            <a:extLst>
              <a:ext uri="{FF2B5EF4-FFF2-40B4-BE49-F238E27FC236}">
                <a16:creationId xmlns="" xmlns:a16="http://schemas.microsoft.com/office/drawing/2014/main" id="{AA7E5F20-3D2E-9BD1-6CE9-EB6DA770E344}"/>
              </a:ext>
            </a:extLst>
          </p:cNvPr>
          <p:cNvSpPr txBox="1"/>
          <p:nvPr/>
        </p:nvSpPr>
        <p:spPr>
          <a:xfrm>
            <a:off x="594828" y="287991"/>
            <a:ext cx="10898672" cy="2585323"/>
          </a:xfrm>
          <a:prstGeom prst="rect">
            <a:avLst/>
          </a:prstGeom>
          <a:noFill/>
        </p:spPr>
        <p:txBody>
          <a:bodyPr wrap="square">
            <a:spAutoFit/>
          </a:bodyPr>
          <a:lstStyle/>
          <a:p>
            <a:r>
              <a:rPr lang="en-US" sz="5400" dirty="0" smtClean="0">
                <a:latin typeface="+mj-lt"/>
              </a:rPr>
              <a:t> </a:t>
            </a:r>
            <a:r>
              <a:rPr lang="en-US" sz="5400" b="1" dirty="0" smtClean="0">
                <a:latin typeface="Bahnschrift Light" pitchFamily="34" charset="0"/>
              </a:rPr>
              <a:t>WHO ARE THE END USER?</a:t>
            </a:r>
          </a:p>
          <a:p>
            <a:endParaRPr lang="en-US" sz="5400" dirty="0">
              <a:latin typeface="+mj-lt"/>
            </a:endParaRPr>
          </a:p>
          <a:p>
            <a:endParaRPr lang="en-IN" sz="5400" dirty="0">
              <a:latin typeface="+mj-lt"/>
            </a:endParaRPr>
          </a:p>
        </p:txBody>
      </p:sp>
      <p:cxnSp>
        <p:nvCxnSpPr>
          <p:cNvPr id="10" name="Straight Connector 9">
            <a:extLst>
              <a:ext uri="{FF2B5EF4-FFF2-40B4-BE49-F238E27FC236}">
                <a16:creationId xmlns="" xmlns:a16="http://schemas.microsoft.com/office/drawing/2014/main" id="{D505637F-FDFB-3543-D2B1-0D162FFFFBE0}"/>
              </a:ext>
            </a:extLst>
          </p:cNvPr>
          <p:cNvCxnSpPr/>
          <p:nvPr/>
        </p:nvCxnSpPr>
        <p:spPr>
          <a:xfrm>
            <a:off x="662473" y="1211320"/>
            <a:ext cx="1077685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288348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1A4D4790-203A-19C9-850E-FA36AF202A6E}"/>
              </a:ext>
            </a:extLst>
          </p:cNvPr>
          <p:cNvSpPr txBox="1"/>
          <p:nvPr/>
        </p:nvSpPr>
        <p:spPr>
          <a:xfrm>
            <a:off x="772628" y="1312089"/>
            <a:ext cx="10708172" cy="2677656"/>
          </a:xfrm>
          <a:prstGeom prst="rect">
            <a:avLst/>
          </a:prstGeom>
          <a:noFill/>
        </p:spPr>
        <p:txBody>
          <a:bodyPr wrap="square">
            <a:spAutoFit/>
          </a:bodyPr>
          <a:lstStyle/>
          <a:p>
            <a:pPr marL="457200" indent="-457200">
              <a:buAutoNum type="arabicPeriod" startAt="4"/>
            </a:pPr>
            <a:r>
              <a:rPr lang="en-US" sz="2400" dirty="0" smtClean="0"/>
              <a:t>Security and Surveillance:</a:t>
            </a:r>
          </a:p>
          <a:p>
            <a:pPr marL="457200" indent="-457200"/>
            <a:r>
              <a:rPr lang="en-US" sz="2400" dirty="0" smtClean="0">
                <a:latin typeface="Bahnschrift Light" pitchFamily="34" charset="0"/>
              </a:rPr>
              <a:t>                          Security personnel rely on the classifier to detect specific sounds like alarms or gunshots in surveillance systems for prompt response.</a:t>
            </a:r>
            <a:endParaRPr lang="en-US" sz="2400" dirty="0" smtClean="0"/>
          </a:p>
          <a:p>
            <a:pPr marL="457200" indent="-457200">
              <a:buAutoNum type="arabicPeriod" startAt="5"/>
            </a:pPr>
            <a:r>
              <a:rPr lang="en-US" sz="2400" dirty="0" smtClean="0"/>
              <a:t>Environmental Monitoring</a:t>
            </a:r>
            <a:r>
              <a:rPr lang="en-US" sz="2400" dirty="0" smtClean="0">
                <a:latin typeface="Bahnschrift Light" pitchFamily="34" charset="0"/>
              </a:rPr>
              <a:t>: </a:t>
            </a:r>
          </a:p>
          <a:p>
            <a:pPr marL="457200" indent="-457200"/>
            <a:r>
              <a:rPr lang="en-US" sz="2400" dirty="0" smtClean="0">
                <a:latin typeface="Bahnschrift Light" pitchFamily="34" charset="0"/>
              </a:rPr>
              <a:t>                      Organizations use the classifier for analyzing environmental sounds, aiding in wildlife conservation and pollution monitoring.</a:t>
            </a:r>
            <a:endParaRPr lang="en-US" sz="2400" dirty="0">
              <a:latin typeface="Bahnschrift Light" pitchFamily="34" charset="0"/>
            </a:endParaRPr>
          </a:p>
        </p:txBody>
      </p:sp>
      <p:sp>
        <p:nvSpPr>
          <p:cNvPr id="7" name="TextBox 6">
            <a:extLst>
              <a:ext uri="{FF2B5EF4-FFF2-40B4-BE49-F238E27FC236}">
                <a16:creationId xmlns="" xmlns:a16="http://schemas.microsoft.com/office/drawing/2014/main" id="{AA7E5F20-3D2E-9BD1-6CE9-EB6DA770E344}"/>
              </a:ext>
            </a:extLst>
          </p:cNvPr>
          <p:cNvSpPr txBox="1"/>
          <p:nvPr/>
        </p:nvSpPr>
        <p:spPr>
          <a:xfrm>
            <a:off x="594828" y="287990"/>
            <a:ext cx="11279672" cy="923330"/>
          </a:xfrm>
          <a:prstGeom prst="rect">
            <a:avLst/>
          </a:prstGeom>
          <a:noFill/>
        </p:spPr>
        <p:txBody>
          <a:bodyPr wrap="square">
            <a:spAutoFit/>
          </a:bodyPr>
          <a:lstStyle/>
          <a:p>
            <a:r>
              <a:rPr lang="en-US" sz="5400" b="1" dirty="0" smtClean="0">
                <a:latin typeface="Bahnschrift Light" pitchFamily="34" charset="0"/>
              </a:rPr>
              <a:t>WHO ARE THE END USER?</a:t>
            </a:r>
            <a:endParaRPr lang="en-IN" sz="5400" dirty="0">
              <a:latin typeface="+mj-lt"/>
            </a:endParaRPr>
          </a:p>
        </p:txBody>
      </p:sp>
      <p:cxnSp>
        <p:nvCxnSpPr>
          <p:cNvPr id="10" name="Straight Connector 9">
            <a:extLst>
              <a:ext uri="{FF2B5EF4-FFF2-40B4-BE49-F238E27FC236}">
                <a16:creationId xmlns="" xmlns:a16="http://schemas.microsoft.com/office/drawing/2014/main" id="{D505637F-FDFB-3543-D2B1-0D162FFFFBE0}"/>
              </a:ext>
            </a:extLst>
          </p:cNvPr>
          <p:cNvCxnSpPr/>
          <p:nvPr/>
        </p:nvCxnSpPr>
        <p:spPr>
          <a:xfrm>
            <a:off x="662473" y="1211320"/>
            <a:ext cx="10776858" cy="0"/>
          </a:xfrm>
          <a:prstGeom prst="line">
            <a:avLst/>
          </a:prstGeom>
        </p:spPr>
        <p:style>
          <a:lnRef idx="1">
            <a:schemeClr val="dk1"/>
          </a:lnRef>
          <a:fillRef idx="0">
            <a:schemeClr val="dk1"/>
          </a:fillRef>
          <a:effectRef idx="0">
            <a:schemeClr val="dk1"/>
          </a:effectRef>
          <a:fontRef idx="minor">
            <a:schemeClr val="tx1"/>
          </a:fontRef>
        </p:style>
      </p:cxnSp>
      <p:pic>
        <p:nvPicPr>
          <p:cNvPr id="2050" name="Picture 2"/>
          <p:cNvPicPr>
            <a:picLocks noChangeAspect="1" noChangeArrowheads="1"/>
          </p:cNvPicPr>
          <p:nvPr/>
        </p:nvPicPr>
        <p:blipFill>
          <a:blip r:embed="rId2"/>
          <a:srcRect/>
          <a:stretch>
            <a:fillRect/>
          </a:stretch>
        </p:blipFill>
        <p:spPr bwMode="auto">
          <a:xfrm>
            <a:off x="2209800" y="4000499"/>
            <a:ext cx="8674100" cy="2349501"/>
          </a:xfrm>
          <a:prstGeom prst="rect">
            <a:avLst/>
          </a:prstGeom>
          <a:noFill/>
          <a:ln w="9525">
            <a:noFill/>
            <a:miter lim="800000"/>
            <a:headEnd/>
            <a:tailEnd/>
          </a:ln>
        </p:spPr>
      </p:pic>
    </p:spTree>
    <p:extLst>
      <p:ext uri="{BB962C8B-B14F-4D97-AF65-F5344CB8AC3E}">
        <p14:creationId xmlns="" xmlns:p14="http://schemas.microsoft.com/office/powerpoint/2010/main" val="1993350369"/>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{9948822C-49A8-459B-90F2-936122A45A0A}tf11437505_win32</Template>
  <TotalTime>878</TotalTime>
  <Words>955</Words>
  <Application>Microsoft Office PowerPoint</Application>
  <PresentationFormat>Custom</PresentationFormat>
  <Paragraphs>115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RetrospectVTI</vt:lpstr>
      <vt:lpstr>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Nutritional Guide with Analyzed Food Data</dc:title>
  <dc:creator>PRAVEEN KUMAR</dc:creator>
  <cp:lastModifiedBy>Bhuvanesh</cp:lastModifiedBy>
  <cp:revision>55</cp:revision>
  <dcterms:created xsi:type="dcterms:W3CDTF">2024-03-26T13:40:08Z</dcterms:created>
  <dcterms:modified xsi:type="dcterms:W3CDTF">2024-04-04T16:21:29Z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