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 id="2147483653" r:id="rId3"/>
    <p:sldMasterId id="2147483654" r:id="rId4"/>
    <p:sldMasterId id="2147483711" r:id="rId5"/>
  </p:sldMasterIdLst>
  <p:notesMasterIdLst>
    <p:notesMasterId r:id="rId82"/>
  </p:notesMasterIdLst>
  <p:sldIdLst>
    <p:sldId id="380" r:id="rId6"/>
    <p:sldId id="381" r:id="rId7"/>
    <p:sldId id="391" r:id="rId8"/>
    <p:sldId id="479" r:id="rId9"/>
    <p:sldId id="444" r:id="rId10"/>
    <p:sldId id="445" r:id="rId11"/>
    <p:sldId id="451" r:id="rId12"/>
    <p:sldId id="393" r:id="rId13"/>
    <p:sldId id="394" r:id="rId14"/>
    <p:sldId id="395" r:id="rId15"/>
    <p:sldId id="396" r:id="rId16"/>
    <p:sldId id="404" r:id="rId17"/>
    <p:sldId id="405" r:id="rId18"/>
    <p:sldId id="446" r:id="rId19"/>
    <p:sldId id="447" r:id="rId20"/>
    <p:sldId id="407" r:id="rId21"/>
    <p:sldId id="495" r:id="rId22"/>
    <p:sldId id="410" r:id="rId23"/>
    <p:sldId id="411" r:id="rId24"/>
    <p:sldId id="412" r:id="rId25"/>
    <p:sldId id="413" r:id="rId26"/>
    <p:sldId id="414" r:id="rId27"/>
    <p:sldId id="448" r:id="rId28"/>
    <p:sldId id="449" r:id="rId29"/>
    <p:sldId id="450" r:id="rId30"/>
    <p:sldId id="494" r:id="rId31"/>
    <p:sldId id="423" r:id="rId32"/>
    <p:sldId id="424" r:id="rId33"/>
    <p:sldId id="425" r:id="rId34"/>
    <p:sldId id="427" r:id="rId35"/>
    <p:sldId id="428" r:id="rId36"/>
    <p:sldId id="486" r:id="rId37"/>
    <p:sldId id="429" r:id="rId38"/>
    <p:sldId id="430" r:id="rId39"/>
    <p:sldId id="431" r:id="rId40"/>
    <p:sldId id="452" r:id="rId41"/>
    <p:sldId id="454" r:id="rId42"/>
    <p:sldId id="455" r:id="rId43"/>
    <p:sldId id="456" r:id="rId44"/>
    <p:sldId id="457" r:id="rId45"/>
    <p:sldId id="453" r:id="rId46"/>
    <p:sldId id="458"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74" r:id="rId63"/>
    <p:sldId id="475" r:id="rId64"/>
    <p:sldId id="476" r:id="rId65"/>
    <p:sldId id="477" r:id="rId66"/>
    <p:sldId id="478" r:id="rId67"/>
    <p:sldId id="480" r:id="rId68"/>
    <p:sldId id="481" r:id="rId69"/>
    <p:sldId id="482" r:id="rId70"/>
    <p:sldId id="483" r:id="rId71"/>
    <p:sldId id="485" r:id="rId72"/>
    <p:sldId id="484" r:id="rId73"/>
    <p:sldId id="487" r:id="rId74"/>
    <p:sldId id="488" r:id="rId75"/>
    <p:sldId id="489" r:id="rId76"/>
    <p:sldId id="491" r:id="rId77"/>
    <p:sldId id="490" r:id="rId78"/>
    <p:sldId id="492" r:id="rId79"/>
    <p:sldId id="493" r:id="rId80"/>
    <p:sldId id="443" r:id="rId8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3250" autoAdjust="0"/>
  </p:normalViewPr>
  <p:slideViewPr>
    <p:cSldViewPr>
      <p:cViewPr>
        <p:scale>
          <a:sx n="60" d="100"/>
          <a:sy n="60" d="100"/>
        </p:scale>
        <p:origin x="-1668"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notesMaster" Target="notesMasters/notesMaster1.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7A305AE-97D2-4018-A4E0-3ABB7F098043}" type="slidenum">
              <a:rPr lang="en-US"/>
              <a:pPr/>
              <a:t>‹#›</a:t>
            </a:fld>
            <a:endParaRPr lang="en-US" dirty="0"/>
          </a:p>
        </p:txBody>
      </p:sp>
    </p:spTree>
    <p:extLst>
      <p:ext uri="{BB962C8B-B14F-4D97-AF65-F5344CB8AC3E}">
        <p14:creationId xmlns:p14="http://schemas.microsoft.com/office/powerpoint/2010/main" val="2996996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18</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19</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20</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21</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22</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27</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28</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29</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30</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31</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For a normal distribution or a bell shaped curve like the one on the slide, 68% of values lie within 1 std deviation of the mean.</a:t>
            </a:r>
          </a:p>
          <a:p>
            <a:pPr>
              <a:spcBef>
                <a:spcPct val="0"/>
              </a:spcBef>
            </a:pPr>
            <a:r>
              <a:rPr lang="en-US" dirty="0" smtClean="0"/>
              <a:t>About 95% lie within 2 std deviations from the mean</a:t>
            </a:r>
          </a:p>
          <a:p>
            <a:pPr>
              <a:spcBef>
                <a:spcPct val="0"/>
              </a:spcBef>
            </a:pPr>
            <a:r>
              <a:rPr lang="en-US" dirty="0" smtClean="0"/>
              <a:t>About 99% lie within 3 std deviations.</a:t>
            </a:r>
          </a:p>
          <a:p>
            <a:pPr>
              <a:spcBef>
                <a:spcPct val="0"/>
              </a:spcBef>
            </a:pPr>
            <a:endParaRPr lang="en-US" b="1" dirty="0" smtClean="0"/>
          </a:p>
          <a:p>
            <a:pPr>
              <a:spcBef>
                <a:spcPct val="0"/>
              </a:spcBef>
            </a:pPr>
            <a:r>
              <a:rPr lang="en-US" b="1" dirty="0" smtClean="0"/>
              <a:t>For any distribution, regardless of the shape, at least 75% of the values lie within +/- 2 std deviations of mean and 89% within +/- 3 std deviations.</a:t>
            </a:r>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90EBEE-75C9-4D97-A673-F5083C172D27}" type="slidenum">
              <a:rPr lang="en-US"/>
              <a:pPr fontAlgn="base">
                <a:spcBef>
                  <a:spcPct val="0"/>
                </a:spcBef>
                <a:spcAft>
                  <a:spcPct val="0"/>
                </a:spcAft>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33</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Arial" charset="0"/>
                <a:ea typeface="+mn-ea"/>
                <a:cs typeface="+mn-cs"/>
              </a:rPr>
              <a:t>When we were dealing with discrete probability distributions each value of x was related to a specific probability. In continuous probability distributions we can't point to specific values of x with spaces between the x values. The values of x all flow together. Thus when we discussed the Empirical Rule we talked about 68% of the data being between the mean plus one standard deviation and the mean minus one standard deviation (mean +s and mean-s). When dealing with </a:t>
            </a:r>
            <a:r>
              <a:rPr lang="en-US" sz="1200" b="0" i="0" kern="1200" dirty="0" err="1" smtClean="0">
                <a:solidFill>
                  <a:schemeClr val="tx1"/>
                </a:solidFill>
                <a:latin typeface="Arial" charset="0"/>
                <a:ea typeface="+mn-ea"/>
                <a:cs typeface="+mn-cs"/>
              </a:rPr>
              <a:t>with</a:t>
            </a:r>
            <a:r>
              <a:rPr lang="en-US" sz="1200" b="0" i="0" kern="1200" dirty="0" smtClean="0">
                <a:solidFill>
                  <a:schemeClr val="tx1"/>
                </a:solidFill>
                <a:latin typeface="Arial" charset="0"/>
                <a:ea typeface="+mn-ea"/>
                <a:cs typeface="+mn-cs"/>
              </a:rPr>
              <a:t> continuous distributions, and in our case it will usually be the normal distribution (pictured below) we will talk about the probability that x will be between certain values.</a:t>
            </a:r>
          </a:p>
          <a:p>
            <a:r>
              <a:rPr lang="en-US" sz="1200" b="0" i="0" kern="1200" dirty="0" smtClean="0">
                <a:solidFill>
                  <a:schemeClr val="tx1"/>
                </a:solidFill>
                <a:latin typeface="Arial" charset="0"/>
                <a:ea typeface="+mn-ea"/>
                <a:cs typeface="+mn-cs"/>
              </a:rPr>
              <a:t>For continuous distributions the probability that the variable will fall between two values is the area under the curve between those values.</a:t>
            </a:r>
          </a:p>
          <a:p>
            <a:endParaRPr lang="en-US" sz="1200" b="0" i="0" kern="1200" dirty="0" smtClean="0">
              <a:solidFill>
                <a:schemeClr val="tx1"/>
              </a:solidFill>
              <a:latin typeface="Arial" charset="0"/>
              <a:ea typeface="+mn-ea"/>
              <a:cs typeface="+mn-cs"/>
            </a:endParaRPr>
          </a:p>
          <a:p>
            <a:r>
              <a:rPr lang="en-US" sz="1200" b="0" i="0" kern="1200" dirty="0" smtClean="0">
                <a:solidFill>
                  <a:schemeClr val="tx1"/>
                </a:solidFill>
                <a:latin typeface="Arial" charset="0"/>
                <a:ea typeface="+mn-ea"/>
                <a:cs typeface="+mn-cs"/>
              </a:rPr>
              <a:t>The normal distribution is a continuous probability distribution. This has several implications for probability.</a:t>
            </a:r>
          </a:p>
          <a:p>
            <a:r>
              <a:rPr lang="en-US" sz="1200" b="0" i="0" kern="1200" dirty="0" smtClean="0">
                <a:solidFill>
                  <a:schemeClr val="tx1"/>
                </a:solidFill>
                <a:latin typeface="Arial" charset="0"/>
                <a:ea typeface="+mn-ea"/>
                <a:cs typeface="+mn-cs"/>
              </a:rPr>
              <a:t>The total area under the normal curve is equal to 1.</a:t>
            </a:r>
          </a:p>
          <a:p>
            <a:r>
              <a:rPr lang="en-US" sz="1200" b="0" i="0" kern="1200" dirty="0" smtClean="0">
                <a:solidFill>
                  <a:schemeClr val="tx1"/>
                </a:solidFill>
                <a:latin typeface="Arial" charset="0"/>
                <a:ea typeface="+mn-ea"/>
                <a:cs typeface="+mn-cs"/>
              </a:rPr>
              <a:t>The probability that a normal random variable </a:t>
            </a:r>
            <a:r>
              <a:rPr lang="en-US" sz="1200" b="0" i="1" kern="1200" dirty="0" smtClean="0">
                <a:solidFill>
                  <a:schemeClr val="tx1"/>
                </a:solidFill>
                <a:latin typeface="Arial" charset="0"/>
                <a:ea typeface="+mn-ea"/>
                <a:cs typeface="+mn-cs"/>
              </a:rPr>
              <a:t>X</a:t>
            </a:r>
            <a:r>
              <a:rPr lang="en-US" sz="1200" b="0" i="0" kern="1200" dirty="0" smtClean="0">
                <a:solidFill>
                  <a:schemeClr val="tx1"/>
                </a:solidFill>
                <a:latin typeface="Arial" charset="0"/>
                <a:ea typeface="+mn-ea"/>
                <a:cs typeface="+mn-cs"/>
              </a:rPr>
              <a:t> equals any particular value is 0.</a:t>
            </a:r>
          </a:p>
          <a:p>
            <a:r>
              <a:rPr lang="en-US" sz="1200" b="0" i="0" kern="1200" dirty="0" smtClean="0">
                <a:solidFill>
                  <a:schemeClr val="tx1"/>
                </a:solidFill>
                <a:latin typeface="Arial" charset="0"/>
                <a:ea typeface="+mn-ea"/>
                <a:cs typeface="+mn-cs"/>
              </a:rPr>
              <a:t>The probability that </a:t>
            </a:r>
            <a:r>
              <a:rPr lang="en-US" sz="1200" b="0" i="1" kern="1200" dirty="0" smtClean="0">
                <a:solidFill>
                  <a:schemeClr val="tx1"/>
                </a:solidFill>
                <a:latin typeface="Arial" charset="0"/>
                <a:ea typeface="+mn-ea"/>
                <a:cs typeface="+mn-cs"/>
              </a:rPr>
              <a:t>X</a:t>
            </a:r>
            <a:r>
              <a:rPr lang="en-US" sz="1200" b="0" i="0" kern="1200" dirty="0" smtClean="0">
                <a:solidFill>
                  <a:schemeClr val="tx1"/>
                </a:solidFill>
                <a:latin typeface="Arial" charset="0"/>
                <a:ea typeface="+mn-ea"/>
                <a:cs typeface="+mn-cs"/>
              </a:rPr>
              <a:t> is greater than </a:t>
            </a:r>
            <a:r>
              <a:rPr lang="en-US" sz="1200" b="0" i="1" kern="1200" dirty="0" smtClean="0">
                <a:solidFill>
                  <a:schemeClr val="tx1"/>
                </a:solidFill>
                <a:latin typeface="Arial" charset="0"/>
                <a:ea typeface="+mn-ea"/>
                <a:cs typeface="+mn-cs"/>
              </a:rPr>
              <a:t>a</a:t>
            </a:r>
            <a:r>
              <a:rPr lang="en-US" sz="1200" b="0" i="0" kern="1200" dirty="0" smtClean="0">
                <a:solidFill>
                  <a:schemeClr val="tx1"/>
                </a:solidFill>
                <a:latin typeface="Arial" charset="0"/>
                <a:ea typeface="+mn-ea"/>
                <a:cs typeface="+mn-cs"/>
              </a:rPr>
              <a:t> equals the area under the normal curve bounded by </a:t>
            </a:r>
            <a:r>
              <a:rPr lang="en-US" sz="1200" b="0" i="1" kern="1200" dirty="0" err="1" smtClean="0">
                <a:solidFill>
                  <a:schemeClr val="tx1"/>
                </a:solidFill>
                <a:latin typeface="Arial" charset="0"/>
                <a:ea typeface="+mn-ea"/>
                <a:cs typeface="+mn-cs"/>
              </a:rPr>
              <a:t>a</a:t>
            </a:r>
            <a:r>
              <a:rPr lang="en-US" sz="1200" b="0" i="0" kern="1200" dirty="0" err="1" smtClean="0">
                <a:solidFill>
                  <a:schemeClr val="tx1"/>
                </a:solidFill>
                <a:latin typeface="Arial" charset="0"/>
                <a:ea typeface="+mn-ea"/>
                <a:cs typeface="+mn-cs"/>
              </a:rPr>
              <a:t>and</a:t>
            </a:r>
            <a:r>
              <a:rPr lang="en-US" sz="1200" b="0" i="0" kern="1200" dirty="0" smtClean="0">
                <a:solidFill>
                  <a:schemeClr val="tx1"/>
                </a:solidFill>
                <a:latin typeface="Arial" charset="0"/>
                <a:ea typeface="+mn-ea"/>
                <a:cs typeface="+mn-cs"/>
              </a:rPr>
              <a:t> plus infinity (as indicated by the </a:t>
            </a:r>
            <a:r>
              <a:rPr lang="en-US" sz="1200" b="0" i="1" kern="1200" dirty="0" smtClean="0">
                <a:solidFill>
                  <a:schemeClr val="tx1"/>
                </a:solidFill>
                <a:latin typeface="Arial" charset="0"/>
                <a:ea typeface="+mn-ea"/>
                <a:cs typeface="+mn-cs"/>
              </a:rPr>
              <a:t>non-shaded</a:t>
            </a:r>
            <a:r>
              <a:rPr lang="en-US" sz="1200" b="0" i="0" kern="1200" dirty="0" smtClean="0">
                <a:solidFill>
                  <a:schemeClr val="tx1"/>
                </a:solidFill>
                <a:latin typeface="Arial" charset="0"/>
                <a:ea typeface="+mn-ea"/>
                <a:cs typeface="+mn-cs"/>
              </a:rPr>
              <a:t> area in the figure below).</a:t>
            </a:r>
          </a:p>
          <a:p>
            <a:r>
              <a:rPr lang="en-US" sz="1200" b="0" i="0" kern="1200" dirty="0" smtClean="0">
                <a:solidFill>
                  <a:schemeClr val="tx1"/>
                </a:solidFill>
                <a:latin typeface="Arial" charset="0"/>
                <a:ea typeface="+mn-ea"/>
                <a:cs typeface="+mn-cs"/>
              </a:rPr>
              <a:t>The probability that </a:t>
            </a:r>
            <a:r>
              <a:rPr lang="en-US" sz="1200" b="0" i="1" kern="1200" dirty="0" smtClean="0">
                <a:solidFill>
                  <a:schemeClr val="tx1"/>
                </a:solidFill>
                <a:latin typeface="Arial" charset="0"/>
                <a:ea typeface="+mn-ea"/>
                <a:cs typeface="+mn-cs"/>
              </a:rPr>
              <a:t>X</a:t>
            </a:r>
            <a:r>
              <a:rPr lang="en-US" sz="1200" b="0" i="0" kern="1200" dirty="0" smtClean="0">
                <a:solidFill>
                  <a:schemeClr val="tx1"/>
                </a:solidFill>
                <a:latin typeface="Arial" charset="0"/>
                <a:ea typeface="+mn-ea"/>
                <a:cs typeface="+mn-cs"/>
              </a:rPr>
              <a:t> is less than </a:t>
            </a:r>
            <a:r>
              <a:rPr lang="en-US" sz="1200" b="0" i="1" kern="1200" dirty="0" smtClean="0">
                <a:solidFill>
                  <a:schemeClr val="tx1"/>
                </a:solidFill>
                <a:latin typeface="Arial" charset="0"/>
                <a:ea typeface="+mn-ea"/>
                <a:cs typeface="+mn-cs"/>
              </a:rPr>
              <a:t>a</a:t>
            </a:r>
            <a:r>
              <a:rPr lang="en-US" sz="1200" b="0" i="0" kern="1200" dirty="0" smtClean="0">
                <a:solidFill>
                  <a:schemeClr val="tx1"/>
                </a:solidFill>
                <a:latin typeface="Arial" charset="0"/>
                <a:ea typeface="+mn-ea"/>
                <a:cs typeface="+mn-cs"/>
              </a:rPr>
              <a:t> equals the area under the normal curve bounded by </a:t>
            </a:r>
            <a:r>
              <a:rPr lang="en-US" sz="1200" b="0" i="1" kern="1200" dirty="0" smtClean="0">
                <a:solidFill>
                  <a:schemeClr val="tx1"/>
                </a:solidFill>
                <a:latin typeface="Arial" charset="0"/>
                <a:ea typeface="+mn-ea"/>
                <a:cs typeface="+mn-cs"/>
              </a:rPr>
              <a:t>a</a:t>
            </a:r>
            <a:r>
              <a:rPr lang="en-US" sz="1200" b="0" i="0" kern="1200" dirty="0" smtClean="0">
                <a:solidFill>
                  <a:schemeClr val="tx1"/>
                </a:solidFill>
                <a:latin typeface="Arial" charset="0"/>
                <a:ea typeface="+mn-ea"/>
                <a:cs typeface="+mn-cs"/>
              </a:rPr>
              <a:t> and minus infinity (as indicated by the </a:t>
            </a:r>
            <a:r>
              <a:rPr lang="en-US" sz="1200" b="0" i="1" kern="1200" dirty="0" smtClean="0">
                <a:solidFill>
                  <a:schemeClr val="tx1"/>
                </a:solidFill>
                <a:latin typeface="Arial" charset="0"/>
                <a:ea typeface="+mn-ea"/>
                <a:cs typeface="+mn-cs"/>
              </a:rPr>
              <a:t>shaded</a:t>
            </a:r>
            <a:r>
              <a:rPr lang="en-US" sz="1200" b="0" i="0" kern="1200" dirty="0" smtClean="0">
                <a:solidFill>
                  <a:schemeClr val="tx1"/>
                </a:solidFill>
                <a:latin typeface="Arial" charset="0"/>
                <a:ea typeface="+mn-ea"/>
                <a:cs typeface="+mn-cs"/>
              </a:rPr>
              <a:t> area in the figure below).</a:t>
            </a:r>
          </a:p>
          <a:p>
            <a:endParaRPr lang="en-US" sz="1200" b="0" i="0" kern="1200" dirty="0" smtClean="0">
              <a:solidFill>
                <a:schemeClr val="tx1"/>
              </a:solidFill>
              <a:latin typeface="Arial" charset="0"/>
              <a:ea typeface="+mn-ea"/>
              <a:cs typeface="+mn-cs"/>
            </a:endParaRPr>
          </a:p>
          <a:p>
            <a:r>
              <a:rPr lang="en-US" sz="1200" b="0" i="0" kern="1200" dirty="0" smtClean="0">
                <a:solidFill>
                  <a:schemeClr val="tx1"/>
                </a:solidFill>
                <a:latin typeface="Arial" charset="0"/>
                <a:ea typeface="+mn-ea"/>
                <a:cs typeface="+mn-cs"/>
              </a:rPr>
              <a:t>Additionally, every normal curve (regardless of its mean or standard deviation) conforms to the following "rule".</a:t>
            </a:r>
          </a:p>
          <a:p>
            <a:r>
              <a:rPr lang="en-US" sz="1200" b="0" i="0" kern="1200" dirty="0" smtClean="0">
                <a:solidFill>
                  <a:schemeClr val="tx1"/>
                </a:solidFill>
                <a:latin typeface="Arial" charset="0"/>
                <a:ea typeface="+mn-ea"/>
                <a:cs typeface="+mn-cs"/>
              </a:rPr>
              <a:t>About 68% of the area under the curve falls within 1 standard deviation of the mean.</a:t>
            </a:r>
          </a:p>
          <a:p>
            <a:r>
              <a:rPr lang="en-US" sz="1200" b="0" i="0" kern="1200" dirty="0" smtClean="0">
                <a:solidFill>
                  <a:schemeClr val="tx1"/>
                </a:solidFill>
                <a:latin typeface="Arial" charset="0"/>
                <a:ea typeface="+mn-ea"/>
                <a:cs typeface="+mn-cs"/>
              </a:rPr>
              <a:t>About 95% of the area under the curve falls within 2 standard deviations of the mean.</a:t>
            </a:r>
          </a:p>
          <a:p>
            <a:r>
              <a:rPr lang="en-US" sz="1200" b="0" i="0" kern="1200" dirty="0" smtClean="0">
                <a:solidFill>
                  <a:schemeClr val="tx1"/>
                </a:solidFill>
                <a:latin typeface="Arial" charset="0"/>
                <a:ea typeface="+mn-ea"/>
                <a:cs typeface="+mn-cs"/>
              </a:rPr>
              <a:t>About 99.7% of the area under the curve falls within 3 standard deviations of the mean.</a:t>
            </a:r>
          </a:p>
          <a:p>
            <a:r>
              <a:rPr lang="en-US" sz="1200" b="0" i="0" kern="1200" dirty="0" smtClean="0">
                <a:solidFill>
                  <a:schemeClr val="tx1"/>
                </a:solidFill>
                <a:latin typeface="Arial" charset="0"/>
                <a:ea typeface="+mn-ea"/>
                <a:cs typeface="+mn-cs"/>
              </a:rPr>
              <a:t>Collectively, these points are known as the </a:t>
            </a:r>
            <a:r>
              <a:rPr lang="en-US" sz="1200" b="1" i="0" kern="1200" dirty="0" smtClean="0">
                <a:solidFill>
                  <a:schemeClr val="tx1"/>
                </a:solidFill>
                <a:latin typeface="Arial" charset="0"/>
                <a:ea typeface="+mn-ea"/>
                <a:cs typeface="+mn-cs"/>
              </a:rPr>
              <a:t>empirical rule</a:t>
            </a:r>
            <a:r>
              <a:rPr lang="en-US" sz="1200" b="0" i="0" kern="1200" dirty="0" smtClean="0">
                <a:solidFill>
                  <a:schemeClr val="tx1"/>
                </a:solidFill>
                <a:latin typeface="Arial" charset="0"/>
                <a:ea typeface="+mn-ea"/>
                <a:cs typeface="+mn-cs"/>
              </a:rPr>
              <a:t> or the </a:t>
            </a:r>
            <a:r>
              <a:rPr lang="en-US" sz="1200" b="1" i="0" kern="1200" dirty="0" smtClean="0">
                <a:solidFill>
                  <a:schemeClr val="tx1"/>
                </a:solidFill>
                <a:latin typeface="Arial" charset="0"/>
                <a:ea typeface="+mn-ea"/>
                <a:cs typeface="+mn-cs"/>
              </a:rPr>
              <a:t>68-95-99.7 rule</a:t>
            </a:r>
            <a:r>
              <a:rPr lang="en-US" sz="1200" b="0" i="0" kern="1200" dirty="0" smtClean="0">
                <a:solidFill>
                  <a:schemeClr val="tx1"/>
                </a:solidFill>
                <a:latin typeface="Arial" charset="0"/>
                <a:ea typeface="+mn-ea"/>
                <a:cs typeface="+mn-cs"/>
              </a:rPr>
              <a:t>. Clearly, given a normal distribution, most outcomes will be within 3 standard deviations of the mean.</a:t>
            </a:r>
          </a:p>
          <a:p>
            <a:endParaRPr lang="en-US" sz="1200" b="0" i="0" kern="1200" dirty="0" smtClean="0">
              <a:solidFill>
                <a:schemeClr val="tx1"/>
              </a:solidFill>
              <a:latin typeface="Arial" charset="0"/>
              <a:ea typeface="+mn-ea"/>
              <a:cs typeface="+mn-cs"/>
            </a:endParaRPr>
          </a:p>
          <a:p>
            <a:endParaRPr lang="en-US" sz="1200" b="0" i="0" kern="1200" dirty="0" smtClean="0">
              <a:solidFill>
                <a:schemeClr val="tx1"/>
              </a:solidFill>
              <a:latin typeface="Arial" charset="0"/>
              <a:ea typeface="+mn-ea"/>
              <a:cs typeface="+mn-cs"/>
            </a:endParaRPr>
          </a:p>
          <a:p>
            <a:endParaRPr lang="en-US" dirty="0" smtClean="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34</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a:t>
            </a:r>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35</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1200" dirty="0" smtClean="0"/>
              <a:t>The concept of a sampling distribution, allows us to determine the probability that the particular sample obtained will be unrepresentative.</a:t>
            </a:r>
          </a:p>
          <a:p>
            <a:pPr>
              <a:lnSpc>
                <a:spcPct val="80000"/>
              </a:lnSpc>
            </a:pPr>
            <a:r>
              <a:rPr lang="en-US" sz="1200" dirty="0" smtClean="0"/>
              <a:t>On the basis of sample information, we can make inference about the  parent population.</a:t>
            </a:r>
          </a:p>
          <a:p>
            <a:endParaRPr lang="en-US" dirty="0" smtClean="0"/>
          </a:p>
          <a:p>
            <a:pPr>
              <a:lnSpc>
                <a:spcPct val="90000"/>
              </a:lnSpc>
            </a:pPr>
            <a:r>
              <a:rPr lang="en-US" sz="2800" dirty="0" smtClean="0"/>
              <a:t>Sampling Error.</a:t>
            </a:r>
          </a:p>
          <a:p>
            <a:pPr lvl="1">
              <a:lnSpc>
                <a:spcPct val="90000"/>
              </a:lnSpc>
            </a:pPr>
            <a:r>
              <a:rPr lang="en-US" sz="2400" dirty="0" smtClean="0"/>
              <a:t>No sample will have the exact same mean and standard deviation as the population</a:t>
            </a:r>
          </a:p>
          <a:p>
            <a:pPr>
              <a:lnSpc>
                <a:spcPct val="90000"/>
              </a:lnSpc>
            </a:pPr>
            <a:r>
              <a:rPr lang="en-US" sz="2800" dirty="0" smtClean="0"/>
              <a:t>Sampling distribution of the mean</a:t>
            </a:r>
          </a:p>
          <a:p>
            <a:pPr lvl="1">
              <a:lnSpc>
                <a:spcPct val="90000"/>
              </a:lnSpc>
            </a:pPr>
            <a:r>
              <a:rPr lang="en-US" sz="2400" dirty="0" smtClean="0"/>
              <a:t>In research sampling error is often unknown since we do not have the population parameters</a:t>
            </a:r>
          </a:p>
          <a:p>
            <a:pPr lvl="1">
              <a:lnSpc>
                <a:spcPct val="90000"/>
              </a:lnSpc>
            </a:pPr>
            <a:r>
              <a:rPr lang="en-US" sz="2400" dirty="0" smtClean="0"/>
              <a:t>A distribution of means of several different samples of our population</a:t>
            </a:r>
          </a:p>
          <a:p>
            <a:pPr lvl="1">
              <a:lnSpc>
                <a:spcPct val="90000"/>
              </a:lnSpc>
            </a:pPr>
            <a:r>
              <a:rPr lang="en-US" sz="2400" dirty="0" smtClean="0"/>
              <a:t>Less widely distributed than the population</a:t>
            </a:r>
          </a:p>
          <a:p>
            <a:pPr lvl="1">
              <a:lnSpc>
                <a:spcPct val="90000"/>
              </a:lnSpc>
            </a:pPr>
            <a:r>
              <a:rPr lang="en-US" sz="2400" dirty="0" smtClean="0"/>
              <a:t>Usually Normal</a:t>
            </a:r>
          </a:p>
          <a:p>
            <a:endParaRPr lang="en-US" dirty="0" smtClean="0"/>
          </a:p>
          <a:p>
            <a:endParaRPr lang="en-US" dirty="0" smtClean="0"/>
          </a:p>
          <a:p>
            <a:r>
              <a:rPr lang="en-US" dirty="0" smtClean="0"/>
              <a:t>Central Limit Theorem: </a:t>
            </a:r>
          </a:p>
          <a:p>
            <a:r>
              <a:rPr lang="en-US" dirty="0" smtClean="0"/>
              <a:t>If a random sample of n observations is selected from a population (</a:t>
            </a:r>
            <a:r>
              <a:rPr lang="en-US" b="1" dirty="0" smtClean="0"/>
              <a:t>any</a:t>
            </a:r>
            <a:r>
              <a:rPr lang="en-US" dirty="0" smtClean="0"/>
              <a:t> population), then when n is sufficiently large, </a:t>
            </a:r>
            <a:r>
              <a:rPr lang="en-US" u="sng" dirty="0" smtClean="0"/>
              <a:t>the sampling distribution of x will be approximately normal.</a:t>
            </a:r>
          </a:p>
          <a:p>
            <a:pPr>
              <a:buFont typeface="Monotype Sorts"/>
              <a:buNone/>
            </a:pPr>
            <a:r>
              <a:rPr lang="en-US" dirty="0" smtClean="0"/>
              <a:t>(The larger the sample size, the better will be the normal approximation to the sampling distribution of x.)</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37</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A305AE-97D2-4018-A4E0-3ABB7F098043}" type="slidenum">
              <a:rPr lang="en-US" smtClean="0"/>
              <a:pPr/>
              <a:t>38</a:t>
            </a:fld>
            <a:endParaRPr lang="en-US" dirty="0"/>
          </a:p>
        </p:txBody>
      </p:sp>
    </p:spTree>
    <p:extLst>
      <p:ext uri="{BB962C8B-B14F-4D97-AF65-F5344CB8AC3E}">
        <p14:creationId xmlns:p14="http://schemas.microsoft.com/office/powerpoint/2010/main" val="2150606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39</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50</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2775BB-2BDE-4B8D-B678-E89A8362A05F}" type="slidenum">
              <a:rPr lang="en-US" smtClean="0"/>
              <a:pPr/>
              <a:t>76</a:t>
            </a:fld>
            <a:endParaRPr lang="en-US"/>
          </a:p>
        </p:txBody>
      </p:sp>
    </p:spTree>
    <p:extLst>
      <p:ext uri="{BB962C8B-B14F-4D97-AF65-F5344CB8AC3E}">
        <p14:creationId xmlns:p14="http://schemas.microsoft.com/office/powerpoint/2010/main" val="23131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8</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9</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representativeness of a sample is critical to statistical inferences. If your sample does not represent a population, then any inference you make is pretty much invalid for the larger population.</a:t>
            </a:r>
          </a:p>
          <a:p>
            <a:endParaRPr lang="en-US" baseline="0" dirty="0" smtClean="0"/>
          </a:p>
          <a:p>
            <a:r>
              <a:rPr lang="en-US" baseline="0" dirty="0" smtClean="0"/>
              <a:t>If in your population men to women ratio is 60 to 40, your sample ratio should also be 60 to 40. If High income to Low income ratio is 25 to 75, again, in your sample, you want that ratio to be preserved.</a:t>
            </a:r>
          </a:p>
          <a:p>
            <a:endParaRPr lang="en-US" baseline="0" dirty="0" smtClean="0"/>
          </a:p>
          <a:p>
            <a:endParaRPr lang="en-US" baseline="0" dirty="0" smtClean="0"/>
          </a:p>
          <a:p>
            <a:endParaRPr lang="en-US" baseline="0" dirty="0" smtClean="0"/>
          </a:p>
          <a:p>
            <a:endParaRPr lang="en-US" baseline="0" dirty="0" smtClean="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10</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Sampling theory is a vast subject that studies the different types in which samples can be</a:t>
            </a:r>
            <a:r>
              <a:rPr lang="en-US" baseline="0" dirty="0" smtClean="0"/>
              <a:t> created that are “random” and without bias. </a:t>
            </a:r>
          </a:p>
          <a:p>
            <a:endParaRPr lang="en-US" baseline="0" dirty="0" smtClean="0"/>
          </a:p>
          <a:p>
            <a:r>
              <a:rPr lang="en-US" baseline="0" dirty="0" smtClean="0"/>
              <a:t>Remember that a large sample does not always mean a good sample. Also remember that there are a minimum number of observations you need in a sample to make it representative. So very small sample sizes are not good for drawing inferences about a population. A general rule of thumb is at least 30</a:t>
            </a:r>
            <a:endParaRPr lang="en-US" dirty="0" smtClean="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11</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12</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How would you define experiment in the</a:t>
            </a:r>
            <a:r>
              <a:rPr lang="en-US" baseline="0" dirty="0" smtClean="0"/>
              <a:t> airline case listed? Do not take experiment literally</a:t>
            </a:r>
            <a:endParaRPr lang="en-US" dirty="0" smtClean="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13</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does 5.14 mean? It means that if we flip a coin 10 times, on average we expect to see about 5 heads. Remember that this is made up data so 5.14 really does not mean much. But it is very important to understand exactly what we are talking about. </a:t>
            </a:r>
          </a:p>
          <a:p>
            <a:endParaRPr lang="en-US" baseline="0" dirty="0" smtClean="0"/>
          </a:p>
          <a:p>
            <a:r>
              <a:rPr lang="en-US" baseline="0" dirty="0" smtClean="0"/>
              <a:t>When we run the experiment the first time, it is possible to see 0 heads, or 1 head, or 2 heads </a:t>
            </a:r>
            <a:r>
              <a:rPr lang="en-US" baseline="0" dirty="0" err="1" smtClean="0"/>
              <a:t>etc</a:t>
            </a:r>
            <a:r>
              <a:rPr lang="en-US" baseline="0" dirty="0" smtClean="0"/>
              <a:t> all the way to 10 heads. We have no way of knowing upfront what that number is (assuming you have not biased the coin in any way). But, if we run the experiment, note the number of heads, re-run, note it again and repeat multiple times, you will notice that it is more probable to get 4 or 5 or 6 heads in a 10 flip than it is to get only 1 head or all 10 heads. </a:t>
            </a:r>
          </a:p>
          <a:p>
            <a:endParaRPr lang="en-US" baseline="0" dirty="0" smtClean="0"/>
          </a:p>
          <a:p>
            <a:r>
              <a:rPr lang="en-US" baseline="0" dirty="0" smtClean="0"/>
              <a:t>The expected value therefore denotes an expectation of average across a distribution of random variables </a:t>
            </a:r>
          </a:p>
          <a:p>
            <a:endParaRPr lang="en-US" baseline="0" dirty="0" smtClean="0"/>
          </a:p>
          <a:p>
            <a:r>
              <a:rPr lang="en-US" b="1" dirty="0" smtClean="0"/>
              <a:t>The </a:t>
            </a:r>
            <a:r>
              <a:rPr lang="en-US" b="1" u="sng" dirty="0" smtClean="0"/>
              <a:t>mean</a:t>
            </a:r>
            <a:r>
              <a:rPr lang="en-US" b="1" dirty="0" smtClean="0"/>
              <a:t> (or </a:t>
            </a:r>
            <a:r>
              <a:rPr lang="en-US" b="1" u="sng" dirty="0" smtClean="0"/>
              <a:t>expected</a:t>
            </a:r>
            <a:r>
              <a:rPr lang="en-US" b="1" dirty="0" smtClean="0"/>
              <a:t> </a:t>
            </a:r>
            <a:r>
              <a:rPr lang="en-US" b="1" u="sng" dirty="0" smtClean="0"/>
              <a:t>value</a:t>
            </a:r>
            <a:r>
              <a:rPr lang="en-US" b="1" dirty="0" smtClean="0"/>
              <a:t>)</a:t>
            </a:r>
            <a:r>
              <a:rPr lang="en-US" dirty="0" smtClean="0"/>
              <a:t> of </a:t>
            </a:r>
            <a:r>
              <a:rPr lang="en-US" i="1" dirty="0" smtClean="0"/>
              <a:t>X</a:t>
            </a:r>
            <a:r>
              <a:rPr lang="en-US" dirty="0" smtClean="0"/>
              <a:t> gives the value that we would expect to observe on average in a large number of repetitions of the experiment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16</a:t>
            </a:fld>
            <a:endParaRPr lang="en-US" dirty="0"/>
          </a:p>
        </p:txBody>
      </p:sp>
    </p:spTree>
    <p:extLst>
      <p:ext uri="{BB962C8B-B14F-4D97-AF65-F5344CB8AC3E}">
        <p14:creationId xmlns:p14="http://schemas.microsoft.com/office/powerpoint/2010/main" val="155933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DEF97F6-DD1B-4850-951F-2AA9559DE6C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ED93889-C431-4BB0-943D-CDBB5676F3E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745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161383A-1772-45C0-9C71-13D08309449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4478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4478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172200" y="6191250"/>
            <a:ext cx="24765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914400" y="6172200"/>
            <a:ext cx="39624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46050" y="6210300"/>
            <a:ext cx="457200" cy="457200"/>
          </a:xfrm>
        </p:spPr>
        <p:txBody>
          <a:bodyPr/>
          <a:lstStyle>
            <a:lvl1pPr>
              <a:defRPr/>
            </a:lvl1pPr>
          </a:lstStyle>
          <a:p>
            <a:pPr>
              <a:defRPr/>
            </a:pPr>
            <a:fld id="{AB2AA7E8-CC3A-4CB5-B3D4-B59617E6EAA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F841E53-6714-4784-8063-B1105B829934}"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0230949-0FBE-4CFA-982D-3F6D51C0A14E}"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A270DF7-25AF-44C7-BBF5-7A4337F8BAF7}"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F6585470-21FD-49A3-A382-E7619008D47A}"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1C3574E3-C4F8-49D6-BDD2-71A2E3BC9DE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5A4F2315-B74F-42A5-9679-DB1EC110D18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6F9FE30F-0FB3-482E-8E44-219CF871591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76B2EB-5EFF-46B3-9169-1F76192C2542}"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EACC2E7D-B1BF-4030-859D-F025865AC4A9}"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68375D8A-5CDF-411A-80C9-AF081076BD17}"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EFE408C-1812-4EAB-8579-BC5CE091F16A}"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745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103613C-4A36-4E8B-B0E2-3E8487695A5E}"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30326AC-E6E4-47E5-ACA2-3EF1B66F2FA8}"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5404AD6-1BDD-4A59-ADD7-A4F2F5F6E612}"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85F0E2B-CDE8-498D-B35B-7F8C359BB606}"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879E0977-A182-4583-96E5-44E8439AFAD3}"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7DD2F6F7-B7DF-431B-B320-F27725506CE6}"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2964DC6B-50DB-400F-8517-A315AD01AA6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CC1434-90CC-46D7-837F-2320B383AE0B}"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F61F8469-7680-45D3-802B-892B3F820128}"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CA75A79A-F69C-4BE6-A314-4E2049F7A64E}"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19D6B045-837A-43FA-B1D0-A89328B8A05A}"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3E370E3-E100-43F5-B7CE-7BE61C4A2A78}"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745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CC1534-ECB9-49C0-B6B7-5C749A37A414}" type="slidenum">
              <a:rPr lang="en-US"/>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A2BDC7-10F4-4175-B028-C3D91A3F3CC7}"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917069-2B4E-4D46-9425-F05C2E653457}"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8927D59-FA95-4FD6-918F-689BBB02C41E}"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B6345438-1A7F-4F04-9BE8-3227892628F0}"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026E49EE-9A17-45B0-AE6B-2BB5467C751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28646490-7F73-4F3C-B0A9-6CC8FCCDEAEE}"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19C6C5BB-EC31-4067-B6A8-51056E7F10B4}"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CCDE0BF7-0B36-4298-B2E4-8507ACA194C5}"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80EF4F97-51D2-4334-A4F4-50B5E645738D}"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9DF5EE02-5FA9-48C0-845C-590C19A3089A}" type="slidenum">
              <a:rPr lang="en-US"/>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67F443B-A481-419B-9511-817240B2BEA9}"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745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8B37206-70AB-4B70-9845-34B3EEB11582}"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819400"/>
            <a:ext cx="5791200" cy="990600"/>
          </a:xfrm>
        </p:spPr>
        <p:txBody>
          <a:bodyPr anchor="ctr" anchorCtr="0">
            <a:normAutofit/>
          </a:bodyPr>
          <a:lstStyle>
            <a:lvl1pPr algn="ctr">
              <a:defRPr sz="2400" b="1" i="0">
                <a:latin typeface="Fontin Sans"/>
              </a:defRPr>
            </a:lvl1pPr>
          </a:lstStyle>
          <a:p>
            <a:r>
              <a:rPr lang="en-US" smtClean="0"/>
              <a:t>Click to edit Master title style</a:t>
            </a:r>
            <a:endParaRPr lang="en-GB" dirty="0"/>
          </a:p>
        </p:txBody>
      </p:sp>
      <p:sp>
        <p:nvSpPr>
          <p:cNvPr id="3" name="Subtitle 2"/>
          <p:cNvSpPr>
            <a:spLocks noGrp="1"/>
          </p:cNvSpPr>
          <p:nvPr>
            <p:ph type="subTitle" idx="1"/>
          </p:nvPr>
        </p:nvSpPr>
        <p:spPr>
          <a:xfrm>
            <a:off x="1676400" y="4038600"/>
            <a:ext cx="5791200" cy="838200"/>
          </a:xfrm>
        </p:spPr>
        <p:txBody>
          <a:bodyPr>
            <a:normAutofit/>
          </a:bodyPr>
          <a:lstStyle>
            <a:lvl1pPr marL="0" indent="0" algn="ctr">
              <a:buNone/>
              <a:defRPr sz="1800">
                <a:solidFill>
                  <a:schemeClr val="tx1">
                    <a:lumMod val="65000"/>
                    <a:lumOff val="35000"/>
                  </a:schemeClr>
                </a:solidFill>
                <a:latin typeface="Fonti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pPr>
              <a:defRPr/>
            </a:pPr>
            <a:endParaRPr lang="en-US" dirty="0"/>
          </a:p>
        </p:txBody>
      </p:sp>
      <p:sp>
        <p:nvSpPr>
          <p:cNvPr id="6" name="Slide Number Placeholder 5"/>
          <p:cNvSpPr>
            <a:spLocks noGrp="1"/>
          </p:cNvSpPr>
          <p:nvPr>
            <p:ph type="sldNum" sz="quarter" idx="12"/>
          </p:nvPr>
        </p:nvSpPr>
        <p:spPr/>
        <p:txBody>
          <a:bodyPr/>
          <a:lstStyle/>
          <a:p>
            <a:pPr>
              <a:defRPr/>
            </a:pPr>
            <a:fld id="{471177CD-E4B6-426F-8469-CA553BCE86A2}" type="slidenum">
              <a:rPr lang="en-US" smtClean="0"/>
              <a:pPr>
                <a:defRPr/>
              </a:pPr>
              <a:t>‹#›</a:t>
            </a:fld>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chor="ctr" anchorCtr="0">
            <a:normAutofit/>
          </a:bodyPr>
          <a:lstStyle>
            <a:lvl1pPr algn="l">
              <a:defRPr sz="2400" b="0" i="0" baseline="0">
                <a:solidFill>
                  <a:schemeClr val="tx1"/>
                </a:solidFill>
                <a:latin typeface="Fontin Sans"/>
              </a:defRPr>
            </a:lvl1pPr>
          </a:lstStyle>
          <a:p>
            <a:r>
              <a:rPr lang="en-US" smtClean="0"/>
              <a:t>Click to edit Master title style</a:t>
            </a:r>
            <a:endParaRPr lang="en-GB" dirty="0"/>
          </a:p>
        </p:txBody>
      </p:sp>
      <p:sp>
        <p:nvSpPr>
          <p:cNvPr id="3" name="Content Placeholder 2"/>
          <p:cNvSpPr>
            <a:spLocks noGrp="1"/>
          </p:cNvSpPr>
          <p:nvPr>
            <p:ph idx="1" hasCustomPrompt="1"/>
          </p:nvPr>
        </p:nvSpPr>
        <p:spPr>
          <a:xfrm>
            <a:off x="457200" y="1219200"/>
            <a:ext cx="8229600" cy="4525963"/>
          </a:xfrm>
        </p:spPr>
        <p:txBody>
          <a:bodyPr>
            <a:normAutofit/>
          </a:bodyPr>
          <a:lstStyle>
            <a:lvl1pPr>
              <a:buNone/>
              <a:defRPr sz="1600" baseline="0">
                <a:latin typeface="Lucida Sans"/>
              </a:defRPr>
            </a:lvl1pPr>
          </a:lstStyle>
          <a:p>
            <a:pPr lvl="0"/>
            <a:r>
              <a:rPr lang="en-US" dirty="0" smtClean="0"/>
              <a:t>Click to insert content here</a:t>
            </a:r>
          </a:p>
        </p:txBody>
      </p:sp>
      <p:sp>
        <p:nvSpPr>
          <p:cNvPr id="5" name="Footer Placeholder 4"/>
          <p:cNvSpPr>
            <a:spLocks noGrp="1"/>
          </p:cNvSpPr>
          <p:nvPr>
            <p:ph type="ftr" sz="quarter" idx="11"/>
          </p:nvPr>
        </p:nvSpPr>
        <p:spPr>
          <a:xfrm>
            <a:off x="457200" y="6356350"/>
            <a:ext cx="2895600" cy="365125"/>
          </a:xfrm>
        </p:spPr>
        <p:txBody>
          <a:bodyPr/>
          <a:lstStyle>
            <a:lvl1pPr algn="l">
              <a:defRPr>
                <a:solidFill>
                  <a:schemeClr val="bg1"/>
                </a:solidFill>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Lucida Sans"/>
              </a:defRPr>
            </a:lvl1pPr>
          </a:lstStyle>
          <a:p>
            <a:pPr>
              <a:defRPr/>
            </a:pPr>
            <a:fld id="{13FAEF96-1C01-44BE-ACB6-2EDF4FA59142}" type="slidenum">
              <a:rPr lang="en-US" smtClean="0"/>
              <a:pPr>
                <a:defRPr/>
              </a:pPr>
              <a:t>‹#›</a:t>
            </a:fld>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75446F7-D167-4719-B6C1-C9F1FDAC0B8A}" type="slidenum">
              <a:rPr lang="en-US" smtClean="0"/>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AB4E138E-9EDB-4C1E-A58E-3C1C951CE0A7}"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EFD006B6-7337-4B76-9A73-3E9B9E7E5BC7}"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EA12C6AE-9DD3-4D3E-98DC-11991A481E1D}" type="slidenum">
              <a:rPr lang="en-US" smtClean="0"/>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57200" y="6356350"/>
            <a:ext cx="2895600" cy="365125"/>
          </a:xfrm>
        </p:spPr>
        <p:txBody>
          <a:bodyPr/>
          <a:lstStyle>
            <a:lvl1pPr algn="l">
              <a:defRPr>
                <a:solidFill>
                  <a:schemeClr val="bg1"/>
                </a:solidFill>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solidFill>
                  <a:schemeClr val="bg1"/>
                </a:solidFill>
                <a:latin typeface="Lucida Sans"/>
              </a:defRPr>
            </a:lvl1pPr>
          </a:lstStyle>
          <a:p>
            <a:pPr>
              <a:defRPr/>
            </a:pPr>
            <a:fld id="{F133539A-9D9F-48F5-9943-D9B6F65F6964}" type="slidenum">
              <a:rPr lang="en-US" smtClean="0"/>
              <a:pPr>
                <a:defRPr/>
              </a:pPr>
              <a:t>‹#›</a:t>
            </a:fld>
            <a:endParaRPr lang="en-US" dirty="0"/>
          </a:p>
        </p:txBody>
      </p:sp>
      <p:sp>
        <p:nvSpPr>
          <p:cNvPr id="7" name="Content Placeholder 2"/>
          <p:cNvSpPr>
            <a:spLocks noGrp="1"/>
          </p:cNvSpPr>
          <p:nvPr>
            <p:ph idx="1" hasCustomPrompt="1"/>
          </p:nvPr>
        </p:nvSpPr>
        <p:spPr>
          <a:xfrm>
            <a:off x="457200" y="3276600"/>
            <a:ext cx="8229600" cy="2286000"/>
          </a:xfrm>
        </p:spPr>
        <p:txBody>
          <a:bodyPr>
            <a:normAutofit/>
          </a:bodyPr>
          <a:lstStyle>
            <a:lvl1pPr>
              <a:buNone/>
              <a:defRPr sz="1600" baseline="0">
                <a:latin typeface="Lucida Sans"/>
              </a:defRPr>
            </a:lvl1pPr>
          </a:lstStyle>
          <a:p>
            <a:pPr lvl="0"/>
            <a:r>
              <a:rPr lang="en-US" dirty="0" smtClean="0"/>
              <a:t>Click to insert content here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56350"/>
            <a:ext cx="2895600" cy="365125"/>
          </a:xfrm>
        </p:spPr>
        <p:txBody>
          <a:bodyPr/>
          <a:lstStyle>
            <a:lvl1pPr algn="l">
              <a:defRPr>
                <a:solidFill>
                  <a:schemeClr val="bg1"/>
                </a:solidFill>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solidFill>
                  <a:schemeClr val="bg1"/>
                </a:solidFill>
                <a:latin typeface="Lucida Sans"/>
              </a:defRPr>
            </a:lvl1pPr>
          </a:lstStyle>
          <a:p>
            <a:pPr>
              <a:defRPr/>
            </a:pPr>
            <a:fld id="{F133539A-9D9F-48F5-9943-D9B6F65F6964}" type="slidenum">
              <a:rPr lang="en-US" smtClean="0"/>
              <a:pPr>
                <a:defRPr/>
              </a:pPr>
              <a:t>‹#›</a:t>
            </a:fld>
            <a:endParaRPr lang="en-US" dirty="0"/>
          </a:p>
        </p:txBody>
      </p:sp>
      <p:sp>
        <p:nvSpPr>
          <p:cNvPr id="5" name="Content Placeholder 2"/>
          <p:cNvSpPr>
            <a:spLocks noGrp="1"/>
          </p:cNvSpPr>
          <p:nvPr>
            <p:ph idx="1" hasCustomPrompt="1"/>
          </p:nvPr>
        </p:nvSpPr>
        <p:spPr>
          <a:xfrm>
            <a:off x="457200" y="457201"/>
            <a:ext cx="8229600" cy="5410200"/>
          </a:xfrm>
        </p:spPr>
        <p:txBody>
          <a:bodyPr>
            <a:normAutofit/>
          </a:bodyPr>
          <a:lstStyle>
            <a:lvl1pPr>
              <a:buNone/>
              <a:defRPr sz="1600" baseline="0">
                <a:latin typeface="Lucida Sans"/>
              </a:defRPr>
            </a:lvl1pPr>
          </a:lstStyle>
          <a:p>
            <a:pPr lvl="0"/>
            <a:r>
              <a:rPr lang="en-US" dirty="0" smtClean="0"/>
              <a:t>Click to insert content here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966D28C-5205-425A-91C7-792696B4FCDB}" type="slidenum">
              <a:rPr lang="en-US" smtClean="0"/>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2EF4029-AE4B-442C-B59A-B534633D288C}" type="slidenum">
              <a:rPr lang="en-US" smtClean="0"/>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27764D1-1924-4C94-AA11-21220A5233A1}" type="slidenum">
              <a:rPr lang="en-US" smtClean="0"/>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AD2F7AC-47E7-4E4E-882B-7B1C972496BD}" type="slidenum">
              <a:rPr lang="en-US" smtClean="0"/>
              <a:pPr>
                <a:defRPr/>
              </a:pPr>
              <a:t>‹#›</a:t>
            </a:fld>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4478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4478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172200" y="6191250"/>
            <a:ext cx="24765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914400" y="6172200"/>
            <a:ext cx="39624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46050" y="6210300"/>
            <a:ext cx="457200" cy="457200"/>
          </a:xfrm>
        </p:spPr>
        <p:txBody>
          <a:bodyPr/>
          <a:lstStyle>
            <a:lvl1pPr>
              <a:defRPr/>
            </a:lvl1pPr>
          </a:lstStyle>
          <a:p>
            <a:pPr>
              <a:defRPr/>
            </a:pPr>
            <a:fld id="{AB2AA7E8-CC3A-4CB5-B3D4-B59617E6EAA6}"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pic>
        <p:nvPicPr>
          <p:cNvPr id="133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27038"/>
            <a:ext cx="8229600" cy="715962"/>
          </a:xfrm>
        </p:spPr>
        <p:txBody>
          <a:bodyPr>
            <a:normAutofit/>
          </a:bodyPr>
          <a:lstStyle>
            <a:lvl1pPr>
              <a:defRPr sz="3200" b="1" cap="all" baseline="0"/>
            </a:lvl1pPr>
          </a:lstStyle>
          <a:p>
            <a:r>
              <a:rPr lang="en-US" dirty="0" smtClean="0"/>
              <a:t>Click to edit Master title style</a:t>
            </a:r>
            <a:endParaRPr lang="en-IN" dirty="0"/>
          </a:p>
        </p:txBody>
      </p:sp>
      <p:sp>
        <p:nvSpPr>
          <p:cNvPr id="4" name="Footer Placeholder 4"/>
          <p:cNvSpPr>
            <a:spLocks noGrp="1"/>
          </p:cNvSpPr>
          <p:nvPr>
            <p:ph type="ftr" sz="quarter" idx="11"/>
          </p:nvPr>
        </p:nvSpPr>
        <p:spPr>
          <a:xfrm>
            <a:off x="304800" y="6324600"/>
            <a:ext cx="2895600" cy="365125"/>
          </a:xfrm>
        </p:spPr>
        <p:txBody>
          <a:bodyPr/>
          <a:lstStyle>
            <a:lvl1pPr>
              <a:defRPr/>
            </a:lvl1p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lvl1pPr>
              <a:defRPr/>
            </a:lvl1pPr>
          </a:lstStyle>
          <a:p>
            <a:fld id="{DAFE3E4F-ACF2-49FF-B64E-A4AA60AB2508}" type="slidenum">
              <a:rPr lang="en-US" smtClean="0"/>
              <a:pPr/>
              <a:t>‹#›</a:t>
            </a:fld>
            <a:endParaRPr lang="en-US"/>
          </a:p>
        </p:txBody>
      </p:sp>
      <p:sp>
        <p:nvSpPr>
          <p:cNvPr id="7" name="Rectangle 6"/>
          <p:cNvSpPr/>
          <p:nvPr userDrawn="1"/>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Tree>
    <p:extLst>
      <p:ext uri="{BB962C8B-B14F-4D97-AF65-F5344CB8AC3E}">
        <p14:creationId xmlns:p14="http://schemas.microsoft.com/office/powerpoint/2010/main" val="10188278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5BEB604B-C53A-4BF9-85F8-06A252A4FFC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B9D55197-FE1F-474A-BE1A-85ECD7D0635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79873563-1C6F-491B-93B8-B1030533092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5F072BBC-18AA-4705-9ACC-22DB513F70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01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4301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DDEFAD75-5402-4F81-877F-17ADE514FCC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710" r:id="rId12"/>
  </p:sldLayoutIdLst>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a:solidFill>
            <a:schemeClr val="tx1"/>
          </a:solidFill>
          <a:latin typeface="+mn-lt"/>
        </a:defRPr>
      </a:lvl2pPr>
      <a:lvl3pPr marL="822325" indent="-228600" algn="l" rtl="0" fontAlgn="base">
        <a:spcBef>
          <a:spcPts val="375"/>
        </a:spcBef>
        <a:spcAft>
          <a:spcPct val="0"/>
        </a:spcAft>
        <a:buClr>
          <a:srgbClr val="E6B1AB"/>
        </a:buClr>
        <a:buSzPct val="85000"/>
        <a:buFont typeface="Wingdings 2" pitchFamily="18" charset="2"/>
        <a:buChar char=""/>
        <a:defRPr sz="2000">
          <a:solidFill>
            <a:schemeClr val="tx1"/>
          </a:solidFill>
          <a:latin typeface="+mn-lt"/>
        </a:defRPr>
      </a:lvl3pPr>
      <a:lvl4pPr marL="1096963" indent="-228600" algn="l" rtl="0" fontAlgn="base">
        <a:spcBef>
          <a:spcPts val="375"/>
        </a:spcBef>
        <a:spcAft>
          <a:spcPct val="0"/>
        </a:spcAft>
        <a:buClr>
          <a:srgbClr val="A28E6A"/>
        </a:buClr>
        <a:buSzPct val="80000"/>
        <a:buFont typeface="Wingdings 2" pitchFamily="18" charset="2"/>
        <a:buChar char=""/>
        <a:defRPr sz="2000">
          <a:solidFill>
            <a:schemeClr val="tx1"/>
          </a:solidFill>
          <a:latin typeface="+mn-lt"/>
        </a:defRPr>
      </a:lvl4pPr>
      <a:lvl5pPr marL="1371600" indent="-228600" algn="l" rtl="0" fontAlgn="base">
        <a:spcBef>
          <a:spcPts val="375"/>
        </a:spcBef>
        <a:spcAft>
          <a:spcPct val="0"/>
        </a:spcAft>
        <a:buClr>
          <a:srgbClr val="A28E6A"/>
        </a:buClr>
        <a:buChar char="o"/>
        <a:defRPr sz="2000">
          <a:solidFill>
            <a:schemeClr val="tx1"/>
          </a:solidFill>
          <a:latin typeface="+mn-lt"/>
        </a:defRPr>
      </a:lvl5pPr>
      <a:lvl6pPr marL="1828800" indent="-228600" algn="l" rtl="0" fontAlgn="base">
        <a:spcBef>
          <a:spcPts val="375"/>
        </a:spcBef>
        <a:spcAft>
          <a:spcPct val="0"/>
        </a:spcAft>
        <a:buClr>
          <a:srgbClr val="A28E6A"/>
        </a:buClr>
        <a:buChar char="o"/>
        <a:defRPr sz="2000">
          <a:solidFill>
            <a:schemeClr val="tx1"/>
          </a:solidFill>
          <a:latin typeface="+mn-lt"/>
        </a:defRPr>
      </a:lvl6pPr>
      <a:lvl7pPr marL="2286000" indent="-228600" algn="l" rtl="0" fontAlgn="base">
        <a:spcBef>
          <a:spcPts val="375"/>
        </a:spcBef>
        <a:spcAft>
          <a:spcPct val="0"/>
        </a:spcAft>
        <a:buClr>
          <a:srgbClr val="A28E6A"/>
        </a:buClr>
        <a:buChar char="o"/>
        <a:defRPr sz="2000">
          <a:solidFill>
            <a:schemeClr val="tx1"/>
          </a:solidFill>
          <a:latin typeface="+mn-lt"/>
        </a:defRPr>
      </a:lvl7pPr>
      <a:lvl8pPr marL="2743200" indent="-228600" algn="l" rtl="0" fontAlgn="base">
        <a:spcBef>
          <a:spcPts val="375"/>
        </a:spcBef>
        <a:spcAft>
          <a:spcPct val="0"/>
        </a:spcAft>
        <a:buClr>
          <a:srgbClr val="A28E6A"/>
        </a:buClr>
        <a:buChar char="o"/>
        <a:defRPr sz="2000">
          <a:solidFill>
            <a:schemeClr val="tx1"/>
          </a:solidFill>
          <a:latin typeface="+mn-lt"/>
        </a:defRPr>
      </a:lvl8pPr>
      <a:lvl9pPr marL="3200400" indent="-228600" algn="l" rtl="0" fontAlgn="base">
        <a:spcBef>
          <a:spcPts val="375"/>
        </a:spcBef>
        <a:spcAft>
          <a:spcPct val="0"/>
        </a:spcAft>
        <a:buClr>
          <a:srgbClr val="A28E6A"/>
        </a:buClr>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1"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4041"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44042"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Date Placeholder 3"/>
          <p:cNvSpPr>
            <a:spLocks noGrp="1"/>
          </p:cNvSpPr>
          <p:nvPr>
            <p:ph type="dt" sz="half" idx="2"/>
          </p:nvPr>
        </p:nvSpPr>
        <p:spPr>
          <a:xfrm>
            <a:off x="6172200" y="6191250"/>
            <a:ext cx="2476500" cy="476250"/>
          </a:xfrm>
          <a:prstGeom prst="rect">
            <a:avLst/>
          </a:prstGeom>
        </p:spPr>
        <p:txBody>
          <a:bodyPr anchor="ctr" anchorCtr="0"/>
          <a:lstStyle>
            <a:lvl1pPr algn="r" fontAlgn="auto">
              <a:spcBef>
                <a:spcPts val="0"/>
              </a:spcBef>
              <a:spcAft>
                <a:spcPts val="0"/>
              </a:spcAft>
              <a:defRPr sz="1400">
                <a:solidFill>
                  <a:schemeClr val="tx2"/>
                </a:solidFill>
                <a:latin typeface="+mn-lt"/>
              </a:defRPr>
            </a:lvl1pPr>
          </a:lstStyle>
          <a:p>
            <a:pPr>
              <a:defRPr/>
            </a:pPr>
            <a:endParaRPr lang="en-US" dirty="0"/>
          </a:p>
        </p:txBody>
      </p:sp>
      <p:sp>
        <p:nvSpPr>
          <p:cNvPr id="18" name="Footer Placeholder 4"/>
          <p:cNvSpPr>
            <a:spLocks noGrp="1"/>
          </p:cNvSpPr>
          <p:nvPr>
            <p:ph type="ftr" sz="quarter" idx="3"/>
          </p:nvPr>
        </p:nvSpPr>
        <p:spPr>
          <a:xfrm>
            <a:off x="800100" y="6172200"/>
            <a:ext cx="4000500" cy="457200"/>
          </a:xfrm>
          <a:prstGeom prst="rect">
            <a:avLst/>
          </a:prstGeom>
        </p:spPr>
        <p:txBody>
          <a:bodyPr anchor="ctr" anchorCtr="0"/>
          <a:lstStyle>
            <a:lvl1pPr fontAlgn="auto">
              <a:spcBef>
                <a:spcPts val="0"/>
              </a:spcBef>
              <a:spcAft>
                <a:spcPts val="0"/>
              </a:spcAft>
              <a:defRPr sz="1400">
                <a:solidFill>
                  <a:schemeClr val="tx2"/>
                </a:solidFill>
                <a:latin typeface="+mn-lt"/>
              </a:defRPr>
            </a:lvl1pPr>
          </a:lstStyle>
          <a:p>
            <a:pPr>
              <a:defRPr/>
            </a:pPr>
            <a:endParaRPr lang="en-US" dirty="0"/>
          </a:p>
        </p:txBody>
      </p:sp>
      <p:sp>
        <p:nvSpPr>
          <p:cNvPr id="19" name="Slide Number Placeholder 5"/>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lvl1pPr algn="ctr" fontAlgn="auto">
              <a:spcBef>
                <a:spcPts val="0"/>
              </a:spcBef>
              <a:spcAft>
                <a:spcPts val="0"/>
              </a:spcAft>
              <a:defRPr sz="1400">
                <a:solidFill>
                  <a:srgbClr val="FFFFFF"/>
                </a:solidFill>
                <a:latin typeface="+mj-lt"/>
                <a:ea typeface="+mj-ea"/>
                <a:cs typeface="+mj-cs"/>
              </a:defRPr>
            </a:lvl1pPr>
          </a:lstStyle>
          <a:p>
            <a:pPr>
              <a:defRPr/>
            </a:pPr>
            <a:fld id="{9F9D76DF-4E4B-44DD-ABBA-90F14A6F5AD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a:solidFill>
            <a:schemeClr val="tx1"/>
          </a:solidFill>
          <a:latin typeface="+mn-lt"/>
        </a:defRPr>
      </a:lvl2pPr>
      <a:lvl3pPr marL="822325" indent="-228600" algn="l" rtl="0" fontAlgn="base">
        <a:spcBef>
          <a:spcPts val="375"/>
        </a:spcBef>
        <a:spcAft>
          <a:spcPct val="0"/>
        </a:spcAft>
        <a:buClr>
          <a:srgbClr val="E6B1AB"/>
        </a:buClr>
        <a:buSzPct val="85000"/>
        <a:buFont typeface="Wingdings 2" pitchFamily="18" charset="2"/>
        <a:buChar char=""/>
        <a:defRPr sz="2000">
          <a:solidFill>
            <a:schemeClr val="tx1"/>
          </a:solidFill>
          <a:latin typeface="+mn-lt"/>
        </a:defRPr>
      </a:lvl3pPr>
      <a:lvl4pPr marL="1096963" indent="-228600" algn="l" rtl="0" fontAlgn="base">
        <a:spcBef>
          <a:spcPts val="375"/>
        </a:spcBef>
        <a:spcAft>
          <a:spcPct val="0"/>
        </a:spcAft>
        <a:buClr>
          <a:srgbClr val="A28E6A"/>
        </a:buClr>
        <a:buSzPct val="80000"/>
        <a:buFont typeface="Wingdings 2" pitchFamily="18" charset="2"/>
        <a:buChar char=""/>
        <a:defRPr sz="2000">
          <a:solidFill>
            <a:schemeClr val="tx1"/>
          </a:solidFill>
          <a:latin typeface="+mn-lt"/>
        </a:defRPr>
      </a:lvl4pPr>
      <a:lvl5pPr marL="1371600" indent="-228600" algn="l" rtl="0" fontAlgn="base">
        <a:spcBef>
          <a:spcPts val="375"/>
        </a:spcBef>
        <a:spcAft>
          <a:spcPct val="0"/>
        </a:spcAft>
        <a:buClr>
          <a:srgbClr val="A28E6A"/>
        </a:buClr>
        <a:buChar char="o"/>
        <a:defRPr sz="2000">
          <a:solidFill>
            <a:schemeClr val="tx1"/>
          </a:solidFill>
          <a:latin typeface="+mn-lt"/>
        </a:defRPr>
      </a:lvl5pPr>
      <a:lvl6pPr marL="1828800" indent="-228600" algn="l" rtl="0" fontAlgn="base">
        <a:spcBef>
          <a:spcPts val="375"/>
        </a:spcBef>
        <a:spcAft>
          <a:spcPct val="0"/>
        </a:spcAft>
        <a:buClr>
          <a:srgbClr val="A28E6A"/>
        </a:buClr>
        <a:buChar char="o"/>
        <a:defRPr sz="2000">
          <a:solidFill>
            <a:schemeClr val="tx1"/>
          </a:solidFill>
          <a:latin typeface="+mn-lt"/>
        </a:defRPr>
      </a:lvl6pPr>
      <a:lvl7pPr marL="2286000" indent="-228600" algn="l" rtl="0" fontAlgn="base">
        <a:spcBef>
          <a:spcPts val="375"/>
        </a:spcBef>
        <a:spcAft>
          <a:spcPct val="0"/>
        </a:spcAft>
        <a:buClr>
          <a:srgbClr val="A28E6A"/>
        </a:buClr>
        <a:buChar char="o"/>
        <a:defRPr sz="2000">
          <a:solidFill>
            <a:schemeClr val="tx1"/>
          </a:solidFill>
          <a:latin typeface="+mn-lt"/>
        </a:defRPr>
      </a:lvl7pPr>
      <a:lvl8pPr marL="2743200" indent="-228600" algn="l" rtl="0" fontAlgn="base">
        <a:spcBef>
          <a:spcPts val="375"/>
        </a:spcBef>
        <a:spcAft>
          <a:spcPct val="0"/>
        </a:spcAft>
        <a:buClr>
          <a:srgbClr val="A28E6A"/>
        </a:buClr>
        <a:buChar char="o"/>
        <a:defRPr sz="2000">
          <a:solidFill>
            <a:schemeClr val="tx1"/>
          </a:solidFill>
          <a:latin typeface="+mn-lt"/>
        </a:defRPr>
      </a:lvl8pPr>
      <a:lvl9pPr marL="3200400" indent="-228600" algn="l" rtl="0" fontAlgn="base">
        <a:spcBef>
          <a:spcPts val="375"/>
        </a:spcBef>
        <a:spcAft>
          <a:spcPct val="0"/>
        </a:spcAft>
        <a:buClr>
          <a:srgbClr val="A28E6A"/>
        </a:buClr>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1"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506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4506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 name="Date Placeholder 4"/>
          <p:cNvSpPr>
            <a:spLocks noGrp="1"/>
          </p:cNvSpPr>
          <p:nvPr>
            <p:ph type="dt" sz="half" idx="2"/>
          </p:nvPr>
        </p:nvSpPr>
        <p:spPr>
          <a:xfrm>
            <a:off x="6172200" y="6191250"/>
            <a:ext cx="2476500" cy="476250"/>
          </a:xfrm>
          <a:prstGeom prst="rect">
            <a:avLst/>
          </a:prstGeom>
        </p:spPr>
        <p:txBody>
          <a:bodyPr anchor="ctr" anchorCtr="0"/>
          <a:lstStyle>
            <a:lvl1pPr algn="r" fontAlgn="auto">
              <a:spcBef>
                <a:spcPts val="0"/>
              </a:spcBef>
              <a:spcAft>
                <a:spcPts val="0"/>
              </a:spcAft>
              <a:defRPr sz="1400">
                <a:solidFill>
                  <a:schemeClr val="tx2"/>
                </a:solidFill>
                <a:latin typeface="+mn-lt"/>
              </a:defRPr>
            </a:lvl1pPr>
          </a:lstStyle>
          <a:p>
            <a:pPr>
              <a:defRPr/>
            </a:pPr>
            <a:endParaRPr lang="en-US" dirty="0"/>
          </a:p>
        </p:txBody>
      </p:sp>
      <p:sp>
        <p:nvSpPr>
          <p:cNvPr id="15" name="Footer Placeholder 5"/>
          <p:cNvSpPr>
            <a:spLocks noGrp="1"/>
          </p:cNvSpPr>
          <p:nvPr>
            <p:ph type="ftr" sz="quarter" idx="3"/>
          </p:nvPr>
        </p:nvSpPr>
        <p:spPr>
          <a:xfrm>
            <a:off x="914400" y="6172200"/>
            <a:ext cx="3962400" cy="457200"/>
          </a:xfrm>
          <a:prstGeom prst="rect">
            <a:avLst/>
          </a:prstGeom>
        </p:spPr>
        <p:txBody>
          <a:bodyPr anchor="ctr" anchorCtr="0"/>
          <a:lstStyle>
            <a:lvl1pPr fontAlgn="auto">
              <a:spcBef>
                <a:spcPts val="0"/>
              </a:spcBef>
              <a:spcAft>
                <a:spcPts val="0"/>
              </a:spcAft>
              <a:defRPr sz="1400">
                <a:solidFill>
                  <a:schemeClr val="tx2"/>
                </a:solidFill>
                <a:latin typeface="+mn-lt"/>
              </a:defRPr>
            </a:lvl1pPr>
          </a:lstStyle>
          <a:p>
            <a:pPr>
              <a:defRPr/>
            </a:pPr>
            <a:endParaRPr lang="en-US" dirty="0"/>
          </a:p>
        </p:txBody>
      </p:sp>
      <p:sp>
        <p:nvSpPr>
          <p:cNvPr id="16" name="Slide Number Placeholder 6"/>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fontAlgn="auto">
              <a:spcBef>
                <a:spcPts val="0"/>
              </a:spcBef>
              <a:spcAft>
                <a:spcPts val="0"/>
              </a:spcAft>
              <a:defRPr sz="1400">
                <a:solidFill>
                  <a:srgbClr val="FFFFFF"/>
                </a:solidFill>
                <a:latin typeface="+mj-lt"/>
                <a:ea typeface="+mj-ea"/>
                <a:cs typeface="+mj-cs"/>
              </a:defRPr>
            </a:lvl1pPr>
          </a:lstStyle>
          <a:p>
            <a:pPr>
              <a:defRPr/>
            </a:pPr>
            <a:fld id="{289E3BE5-5459-4ED2-965C-3F8BE0BEFB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a:solidFill>
            <a:schemeClr val="tx1"/>
          </a:solidFill>
          <a:latin typeface="+mn-lt"/>
        </a:defRPr>
      </a:lvl2pPr>
      <a:lvl3pPr marL="822325" indent="-228600" algn="l" rtl="0" fontAlgn="base">
        <a:spcBef>
          <a:spcPts val="375"/>
        </a:spcBef>
        <a:spcAft>
          <a:spcPct val="0"/>
        </a:spcAft>
        <a:buClr>
          <a:srgbClr val="E6B1AB"/>
        </a:buClr>
        <a:buSzPct val="85000"/>
        <a:buFont typeface="Wingdings 2" pitchFamily="18" charset="2"/>
        <a:buChar char=""/>
        <a:defRPr sz="2000">
          <a:solidFill>
            <a:schemeClr val="tx1"/>
          </a:solidFill>
          <a:latin typeface="+mn-lt"/>
        </a:defRPr>
      </a:lvl3pPr>
      <a:lvl4pPr marL="1096963" indent="-228600" algn="l" rtl="0" fontAlgn="base">
        <a:spcBef>
          <a:spcPts val="375"/>
        </a:spcBef>
        <a:spcAft>
          <a:spcPct val="0"/>
        </a:spcAft>
        <a:buClr>
          <a:srgbClr val="A28E6A"/>
        </a:buClr>
        <a:buSzPct val="80000"/>
        <a:buFont typeface="Wingdings 2" pitchFamily="18" charset="2"/>
        <a:buChar char=""/>
        <a:defRPr sz="2000">
          <a:solidFill>
            <a:schemeClr val="tx1"/>
          </a:solidFill>
          <a:latin typeface="+mn-lt"/>
        </a:defRPr>
      </a:lvl4pPr>
      <a:lvl5pPr marL="1371600" indent="-228600" algn="l" rtl="0" fontAlgn="base">
        <a:spcBef>
          <a:spcPts val="375"/>
        </a:spcBef>
        <a:spcAft>
          <a:spcPct val="0"/>
        </a:spcAft>
        <a:buClr>
          <a:srgbClr val="A28E6A"/>
        </a:buClr>
        <a:buChar char="o"/>
        <a:defRPr sz="2000">
          <a:solidFill>
            <a:schemeClr val="tx1"/>
          </a:solidFill>
          <a:latin typeface="+mn-lt"/>
        </a:defRPr>
      </a:lvl5pPr>
      <a:lvl6pPr marL="1828800" indent="-228600" algn="l" rtl="0" fontAlgn="base">
        <a:spcBef>
          <a:spcPts val="375"/>
        </a:spcBef>
        <a:spcAft>
          <a:spcPct val="0"/>
        </a:spcAft>
        <a:buClr>
          <a:srgbClr val="A28E6A"/>
        </a:buClr>
        <a:buChar char="o"/>
        <a:defRPr sz="2000">
          <a:solidFill>
            <a:schemeClr val="tx1"/>
          </a:solidFill>
          <a:latin typeface="+mn-lt"/>
        </a:defRPr>
      </a:lvl6pPr>
      <a:lvl7pPr marL="2286000" indent="-228600" algn="l" rtl="0" fontAlgn="base">
        <a:spcBef>
          <a:spcPts val="375"/>
        </a:spcBef>
        <a:spcAft>
          <a:spcPct val="0"/>
        </a:spcAft>
        <a:buClr>
          <a:srgbClr val="A28E6A"/>
        </a:buClr>
        <a:buChar char="o"/>
        <a:defRPr sz="2000">
          <a:solidFill>
            <a:schemeClr val="tx1"/>
          </a:solidFill>
          <a:latin typeface="+mn-lt"/>
        </a:defRPr>
      </a:lvl7pPr>
      <a:lvl8pPr marL="2743200" indent="-228600" algn="l" rtl="0" fontAlgn="base">
        <a:spcBef>
          <a:spcPts val="375"/>
        </a:spcBef>
        <a:spcAft>
          <a:spcPct val="0"/>
        </a:spcAft>
        <a:buClr>
          <a:srgbClr val="A28E6A"/>
        </a:buClr>
        <a:buChar char="o"/>
        <a:defRPr sz="2000">
          <a:solidFill>
            <a:schemeClr val="tx1"/>
          </a:solidFill>
          <a:latin typeface="+mn-lt"/>
        </a:defRPr>
      </a:lvl8pPr>
      <a:lvl9pPr marL="3200400" indent="-228600" algn="l" rtl="0" fontAlgn="base">
        <a:spcBef>
          <a:spcPts val="375"/>
        </a:spcBef>
        <a:spcAft>
          <a:spcPct val="0"/>
        </a:spcAft>
        <a:buClr>
          <a:srgbClr val="A28E6A"/>
        </a:buClr>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6087"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46088"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 name="Date Placeholder 4"/>
          <p:cNvSpPr>
            <a:spLocks noGrp="1"/>
          </p:cNvSpPr>
          <p:nvPr>
            <p:ph type="dt" sz="half" idx="2"/>
          </p:nvPr>
        </p:nvSpPr>
        <p:spPr>
          <a:xfrm>
            <a:off x="6172200" y="6191250"/>
            <a:ext cx="2476500" cy="476250"/>
          </a:xfrm>
          <a:prstGeom prst="rect">
            <a:avLst/>
          </a:prstGeom>
        </p:spPr>
        <p:txBody>
          <a:bodyPr anchor="ctr" anchorCtr="0"/>
          <a:lstStyle>
            <a:lvl1pPr algn="r" fontAlgn="auto">
              <a:spcBef>
                <a:spcPts val="0"/>
              </a:spcBef>
              <a:spcAft>
                <a:spcPts val="0"/>
              </a:spcAft>
              <a:defRPr sz="1400">
                <a:solidFill>
                  <a:schemeClr val="tx2"/>
                </a:solidFill>
                <a:latin typeface="+mn-lt"/>
              </a:defRPr>
            </a:lvl1pPr>
          </a:lstStyle>
          <a:p>
            <a:pPr>
              <a:defRPr/>
            </a:pPr>
            <a:endParaRPr lang="en-US" dirty="0"/>
          </a:p>
        </p:txBody>
      </p:sp>
      <p:sp>
        <p:nvSpPr>
          <p:cNvPr id="16" name="Footer Placeholder 5"/>
          <p:cNvSpPr>
            <a:spLocks noGrp="1"/>
          </p:cNvSpPr>
          <p:nvPr>
            <p:ph type="ftr" sz="quarter" idx="3"/>
          </p:nvPr>
        </p:nvSpPr>
        <p:spPr>
          <a:xfrm>
            <a:off x="914400" y="6172200"/>
            <a:ext cx="3886200" cy="457200"/>
          </a:xfrm>
          <a:prstGeom prst="rect">
            <a:avLst/>
          </a:prstGeom>
        </p:spPr>
        <p:txBody>
          <a:bodyPr anchor="ctr" anchorCtr="0"/>
          <a:lstStyle>
            <a:lvl1pPr fontAlgn="auto">
              <a:spcBef>
                <a:spcPts val="0"/>
              </a:spcBef>
              <a:spcAft>
                <a:spcPts val="0"/>
              </a:spcAft>
              <a:defRPr sz="1400">
                <a:solidFill>
                  <a:schemeClr val="tx2"/>
                </a:solidFill>
                <a:latin typeface="+mn-lt"/>
              </a:defRPr>
            </a:lvl1pPr>
          </a:lstStyle>
          <a:p>
            <a:pPr>
              <a:defRPr/>
            </a:pPr>
            <a:endParaRPr lang="en-US" dirty="0"/>
          </a:p>
        </p:txBody>
      </p:sp>
      <p:sp>
        <p:nvSpPr>
          <p:cNvPr id="17" name="Slide Number Placeholder 6"/>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lvl1pPr algn="ctr" fontAlgn="auto">
              <a:spcBef>
                <a:spcPts val="0"/>
              </a:spcBef>
              <a:spcAft>
                <a:spcPts val="0"/>
              </a:spcAft>
              <a:defRPr sz="1400">
                <a:solidFill>
                  <a:srgbClr val="FFFFFF"/>
                </a:solidFill>
                <a:latin typeface="+mj-lt"/>
                <a:ea typeface="+mj-ea"/>
                <a:cs typeface="+mj-cs"/>
              </a:defRPr>
            </a:lvl1pPr>
          </a:lstStyle>
          <a:p>
            <a:pPr>
              <a:defRPr/>
            </a:pPr>
            <a:fld id="{9A7FB115-BB1A-46FE-8A05-D8ABB465043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a:solidFill>
            <a:schemeClr val="tx1"/>
          </a:solidFill>
          <a:latin typeface="+mn-lt"/>
        </a:defRPr>
      </a:lvl2pPr>
      <a:lvl3pPr marL="822325" indent="-228600" algn="l" rtl="0" fontAlgn="base">
        <a:spcBef>
          <a:spcPts val="375"/>
        </a:spcBef>
        <a:spcAft>
          <a:spcPct val="0"/>
        </a:spcAft>
        <a:buClr>
          <a:srgbClr val="E6B1AB"/>
        </a:buClr>
        <a:buSzPct val="85000"/>
        <a:buFont typeface="Wingdings 2" pitchFamily="18" charset="2"/>
        <a:buChar char=""/>
        <a:defRPr sz="2000">
          <a:solidFill>
            <a:schemeClr val="tx1"/>
          </a:solidFill>
          <a:latin typeface="+mn-lt"/>
        </a:defRPr>
      </a:lvl3pPr>
      <a:lvl4pPr marL="1096963" indent="-228600" algn="l" rtl="0" fontAlgn="base">
        <a:spcBef>
          <a:spcPts val="375"/>
        </a:spcBef>
        <a:spcAft>
          <a:spcPct val="0"/>
        </a:spcAft>
        <a:buClr>
          <a:srgbClr val="A28E6A"/>
        </a:buClr>
        <a:buSzPct val="80000"/>
        <a:buFont typeface="Wingdings 2" pitchFamily="18" charset="2"/>
        <a:buChar char=""/>
        <a:defRPr sz="2000">
          <a:solidFill>
            <a:schemeClr val="tx1"/>
          </a:solidFill>
          <a:latin typeface="+mn-lt"/>
        </a:defRPr>
      </a:lvl4pPr>
      <a:lvl5pPr marL="1371600" indent="-228600" algn="l" rtl="0" fontAlgn="base">
        <a:spcBef>
          <a:spcPts val="375"/>
        </a:spcBef>
        <a:spcAft>
          <a:spcPct val="0"/>
        </a:spcAft>
        <a:buClr>
          <a:srgbClr val="A28E6A"/>
        </a:buClr>
        <a:buChar char="o"/>
        <a:defRPr sz="2000">
          <a:solidFill>
            <a:schemeClr val="tx1"/>
          </a:solidFill>
          <a:latin typeface="+mn-lt"/>
        </a:defRPr>
      </a:lvl5pPr>
      <a:lvl6pPr marL="1828800" indent="-228600" algn="l" rtl="0" fontAlgn="base">
        <a:spcBef>
          <a:spcPts val="375"/>
        </a:spcBef>
        <a:spcAft>
          <a:spcPct val="0"/>
        </a:spcAft>
        <a:buClr>
          <a:srgbClr val="A28E6A"/>
        </a:buClr>
        <a:buChar char="o"/>
        <a:defRPr sz="2000">
          <a:solidFill>
            <a:schemeClr val="tx1"/>
          </a:solidFill>
          <a:latin typeface="+mn-lt"/>
        </a:defRPr>
      </a:lvl6pPr>
      <a:lvl7pPr marL="2286000" indent="-228600" algn="l" rtl="0" fontAlgn="base">
        <a:spcBef>
          <a:spcPts val="375"/>
        </a:spcBef>
        <a:spcAft>
          <a:spcPct val="0"/>
        </a:spcAft>
        <a:buClr>
          <a:srgbClr val="A28E6A"/>
        </a:buClr>
        <a:buChar char="o"/>
        <a:defRPr sz="2000">
          <a:solidFill>
            <a:schemeClr val="tx1"/>
          </a:solidFill>
          <a:latin typeface="+mn-lt"/>
        </a:defRPr>
      </a:lvl7pPr>
      <a:lvl8pPr marL="2743200" indent="-228600" algn="l" rtl="0" fontAlgn="base">
        <a:spcBef>
          <a:spcPts val="375"/>
        </a:spcBef>
        <a:spcAft>
          <a:spcPct val="0"/>
        </a:spcAft>
        <a:buClr>
          <a:srgbClr val="A28E6A"/>
        </a:buClr>
        <a:buChar char="o"/>
        <a:defRPr sz="2000">
          <a:solidFill>
            <a:schemeClr val="tx1"/>
          </a:solidFill>
          <a:latin typeface="+mn-lt"/>
        </a:defRPr>
      </a:lvl8pPr>
      <a:lvl9pPr marL="3200400" indent="-228600" algn="l" rtl="0" fontAlgn="base">
        <a:spcBef>
          <a:spcPts val="375"/>
        </a:spcBef>
        <a:spcAft>
          <a:spcPct val="0"/>
        </a:spcAft>
        <a:buClr>
          <a:srgbClr val="A28E6A"/>
        </a:buClr>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lumMod val="75000"/>
                    <a:lumOff val="25000"/>
                  </a:schemeClr>
                </a:solidFill>
                <a:latin typeface="Lucida San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133539A-9D9F-48F5-9943-D9B6F65F696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1.xml"/><Relationship Id="rId1" Type="http://schemas.openxmlformats.org/officeDocument/2006/relationships/slideLayout" Target="../slideLayouts/slideLayout58.xml"/><Relationship Id="rId4" Type="http://schemas.openxmlformats.org/officeDocument/2006/relationships/hyperlink" Target="http://www.pavementinteractive.org/index.php?title=Normal_Distribution"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8.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8.xml"/></Relationships>
</file>

<file path=ppt/slides/_rels/slide4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8.xml"/></Relationships>
</file>

<file path=ppt/slides/_rels/slide5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7.xml"/><Relationship Id="rId1" Type="http://schemas.openxmlformats.org/officeDocument/2006/relationships/slideLayout" Target="../slideLayouts/slideLayout58.xml"/><Relationship Id="rId4" Type="http://schemas.openxmlformats.org/officeDocument/2006/relationships/image" Target="../media/image25.gif"/></Relationships>
</file>

<file path=ppt/slides/_rels/slide5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8.xml"/></Relationships>
</file>

<file path=ppt/slides/_rels/slide5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9.png"/><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58.xml"/></Relationships>
</file>

<file path=ppt/slides/_rels/slide5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5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9.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8.xml"/></Relationships>
</file>

<file path=ppt/slides/_rels/slide6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58.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8.xml"/></Relationships>
</file>

<file path=ppt/slides/_rels/slide6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hyperlink" Target="http://mediative.com/case-studies/academy123-the-power-of-ab-testing.php" TargetMode="External"/><Relationship Id="rId1" Type="http://schemas.openxmlformats.org/officeDocument/2006/relationships/slideLayout" Target="../slideLayouts/slideLayout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4.xml.rels><?xml version="1.0" encoding="UTF-8" standalone="yes"?>
<Relationships xmlns="http://schemas.openxmlformats.org/package/2006/relationships"><Relationship Id="rId3" Type="http://schemas.openxmlformats.org/officeDocument/2006/relationships/hyperlink" Target="http://en.wikipedia.org/wiki/Mathematics" TargetMode="External"/><Relationship Id="rId2" Type="http://schemas.openxmlformats.org/officeDocument/2006/relationships/hyperlink" Target="http://en.wikipedia.org/wiki/System" TargetMode="External"/><Relationship Id="rId1" Type="http://schemas.openxmlformats.org/officeDocument/2006/relationships/slideLayout" Target="../slideLayouts/slideLayout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58.xml"/></Relationships>
</file>

<file path=ppt/slides/_rels/slide6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15616" y="3717032"/>
            <a:ext cx="6912768" cy="1224136"/>
          </a:xfrm>
        </p:spPr>
        <p:txBody>
          <a:bodyPr>
            <a:normAutofit/>
          </a:bodyPr>
          <a:lstStyle/>
          <a:p>
            <a:r>
              <a:rPr lang="en-US" sz="3200" b="1" dirty="0" smtClean="0"/>
              <a:t>Inferential Statistics</a:t>
            </a:r>
            <a:endParaRPr lang="en-IN" sz="3200" b="1" dirty="0"/>
          </a:p>
        </p:txBody>
      </p:sp>
    </p:spTree>
    <p:extLst>
      <p:ext uri="{BB962C8B-B14F-4D97-AF65-F5344CB8AC3E}">
        <p14:creationId xmlns:p14="http://schemas.microsoft.com/office/powerpoint/2010/main" val="359206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Sample </a:t>
            </a:r>
            <a:r>
              <a:rPr lang="en-US" sz="2800" dirty="0" err="1" smtClean="0"/>
              <a:t>vs</a:t>
            </a:r>
            <a:r>
              <a:rPr lang="en-US" sz="2800" dirty="0" smtClean="0"/>
              <a:t> population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04800" y="1066799"/>
            <a:ext cx="8458200" cy="472440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t>Let’s say we have a population of 10000 respondents to a survey, and we want to take a sample of 500. How many samples are possible? </a:t>
            </a:r>
          </a:p>
          <a:p>
            <a:endParaRPr lang="en-US" sz="1600" dirty="0" smtClean="0"/>
          </a:p>
          <a:p>
            <a:pPr marL="0" indent="0">
              <a:buNone/>
            </a:pPr>
            <a:r>
              <a:rPr lang="en-US" sz="2400" dirty="0" smtClean="0"/>
              <a:t>Clearly, we can choose many samples from a population. A good sample is that which is chosen:</a:t>
            </a:r>
          </a:p>
          <a:p>
            <a:pPr lvl="1"/>
            <a:r>
              <a:rPr lang="en-US" sz="2400" dirty="0" smtClean="0"/>
              <a:t>Without bias :(not choosing only high income respondents)</a:t>
            </a:r>
          </a:p>
          <a:p>
            <a:pPr lvl="1"/>
            <a:r>
              <a:rPr lang="en-US" sz="2400" dirty="0" smtClean="0"/>
              <a:t>Full coverage: All segments in population are correctly represented</a:t>
            </a:r>
          </a:p>
          <a:p>
            <a:pPr lvl="1"/>
            <a:r>
              <a:rPr lang="en-US" sz="2400" dirty="0" smtClean="0"/>
              <a:t>Nonresponse inclusive: If 20% of your population are defaulters, your sample ideally should also have 20% defaulters</a:t>
            </a:r>
          </a:p>
          <a:p>
            <a:pPr lvl="1"/>
            <a:endParaRPr lang="en-US" sz="2400" dirty="0" smtClean="0"/>
          </a:p>
          <a:p>
            <a:pPr lvl="1"/>
            <a:endParaRPr lang="en-US" sz="2400" dirty="0"/>
          </a:p>
        </p:txBody>
      </p:sp>
    </p:spTree>
    <p:extLst>
      <p:ext uri="{BB962C8B-B14F-4D97-AF65-F5344CB8AC3E}">
        <p14:creationId xmlns:p14="http://schemas.microsoft.com/office/powerpoint/2010/main" val="146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How to choose a sample</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81000" y="1066800"/>
            <a:ext cx="8229600" cy="47244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dirty="0" smtClean="0"/>
              <a:t>So how do we select a sample? </a:t>
            </a:r>
          </a:p>
          <a:p>
            <a:pPr lvl="1"/>
            <a:r>
              <a:rPr lang="en-US" sz="2200" b="1" dirty="0" smtClean="0"/>
              <a:t>Simple random sample </a:t>
            </a:r>
            <a:r>
              <a:rPr lang="en-US" sz="2200" dirty="0" smtClean="0"/>
              <a:t>: </a:t>
            </a:r>
          </a:p>
          <a:p>
            <a:pPr lvl="2"/>
            <a:r>
              <a:rPr lang="en-US" sz="2000" dirty="0" smtClean="0"/>
              <a:t>All members in a population have an equal chance of being selected in the sample</a:t>
            </a:r>
          </a:p>
          <a:p>
            <a:pPr lvl="1"/>
            <a:r>
              <a:rPr lang="en-US" sz="2200" b="1" dirty="0" smtClean="0"/>
              <a:t>Stratified random sampling</a:t>
            </a:r>
            <a:r>
              <a:rPr lang="en-US" sz="2200" dirty="0" smtClean="0"/>
              <a:t>: </a:t>
            </a:r>
          </a:p>
          <a:p>
            <a:pPr lvl="2"/>
            <a:r>
              <a:rPr lang="en-US" sz="2000" dirty="0" smtClean="0"/>
              <a:t>Population members are first divided into groups or strata based on meaningfulness. Then random samples are taken from each strata </a:t>
            </a:r>
          </a:p>
          <a:p>
            <a:pPr lvl="2"/>
            <a:endParaRPr lang="en-US" sz="1400" dirty="0" smtClean="0"/>
          </a:p>
          <a:p>
            <a:pPr marL="0" indent="0">
              <a:buNone/>
            </a:pPr>
            <a:r>
              <a:rPr lang="en-US" sz="2200" dirty="0" smtClean="0"/>
              <a:t>The important thing to remember while building a sample is representativeness. We assume that the sample represents the population, so any inferences we draw about the sample will be true of the population</a:t>
            </a:r>
          </a:p>
        </p:txBody>
      </p:sp>
    </p:spTree>
    <p:extLst>
      <p:ext uri="{BB962C8B-B14F-4D97-AF65-F5344CB8AC3E}">
        <p14:creationId xmlns:p14="http://schemas.microsoft.com/office/powerpoint/2010/main" val="146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mph" presetSubtype="0" fill="hold" nodeType="clickEffect">
                                  <p:stCondLst>
                                    <p:cond delay="0"/>
                                  </p:stCondLst>
                                  <p:childTnLst>
                                    <p:anim calcmode="discrete" valueType="str">
                                      <p:cBhvr override="childStyle">
                                        <p:cTn id="30" dur="2000" fill="hold"/>
                                        <p:tgtEl>
                                          <p:spTgt spid="4">
                                            <p:txEl>
                                              <p:pRg st="6" end="6"/>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Case study</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81000" y="1066800"/>
            <a:ext cx="8382000" cy="45720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2000" dirty="0" smtClean="0"/>
              <a:t>You work for Airline X as GM Sales. For any flight, let’s assume for simplicity that there are always 100 seats. When selling flight tickets, you could always sell exactly 100 tickets. However, you know that in most flights, some people will not show up, so you could maximize sales by reselling that ticket. </a:t>
            </a:r>
          </a:p>
          <a:p>
            <a:endParaRPr lang="en-US" dirty="0" smtClean="0"/>
          </a:p>
          <a:p>
            <a:pPr marL="0" indent="0">
              <a:buNone/>
            </a:pPr>
            <a:r>
              <a:rPr lang="en-US" sz="1700" dirty="0" smtClean="0"/>
              <a:t>How do you decide how many tickets you should oversell for each flight?</a:t>
            </a:r>
          </a:p>
          <a:p>
            <a:pPr>
              <a:buFont typeface="Arial"/>
              <a:buNone/>
            </a:pPr>
            <a:endParaRPr lang="en-US" sz="1700" dirty="0" smtClean="0">
              <a:solidFill>
                <a:srgbClr val="C00000"/>
              </a:solidFill>
            </a:endParaRPr>
          </a:p>
          <a:p>
            <a:pPr>
              <a:buFont typeface="Arial"/>
              <a:buNone/>
            </a:pPr>
            <a:r>
              <a:rPr lang="en-US" sz="1700" dirty="0" smtClean="0">
                <a:solidFill>
                  <a:srgbClr val="C00000"/>
                </a:solidFill>
              </a:rPr>
              <a:t>Remember, if you oversell by more than the number of people who don’t show, you will lose money in terms of putting those people on other flights plus some compensation</a:t>
            </a:r>
            <a:endParaRPr lang="en-US" sz="1700" dirty="0">
              <a:solidFill>
                <a:srgbClr val="C00000"/>
              </a:solidFill>
            </a:endParaRPr>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15962"/>
          </a:xfrm>
        </p:spPr>
        <p:txBody>
          <a:bodyPr>
            <a:noAutofit/>
          </a:bodyPr>
          <a:lstStyle/>
          <a:p>
            <a:r>
              <a:rPr lang="en-US" sz="2800" dirty="0" smtClean="0"/>
              <a:t>Random variables </a:t>
            </a:r>
            <a:br>
              <a:rPr lang="en-US" sz="2800" dirty="0" smtClean="0"/>
            </a:br>
            <a:r>
              <a:rPr lang="en-US" sz="2800" dirty="0" smtClean="0"/>
              <a:t>and probability</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81000" y="1066800"/>
            <a:ext cx="8382000" cy="48768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900" dirty="0" smtClean="0"/>
              <a:t>We introduce the concept of </a:t>
            </a:r>
            <a:r>
              <a:rPr lang="en-US" sz="1900" b="1" dirty="0" smtClean="0"/>
              <a:t>random variables </a:t>
            </a:r>
            <a:r>
              <a:rPr lang="en-US" sz="1900" dirty="0" smtClean="0"/>
              <a:t>and how they apply to statistical theory</a:t>
            </a:r>
          </a:p>
          <a:p>
            <a:endParaRPr lang="en-US" sz="1900" dirty="0" smtClean="0"/>
          </a:p>
          <a:p>
            <a:pPr marL="0" indent="0">
              <a:buNone/>
            </a:pPr>
            <a:r>
              <a:rPr lang="en-US" sz="1900" dirty="0" smtClean="0"/>
              <a:t>A </a:t>
            </a:r>
            <a:r>
              <a:rPr lang="en-US" sz="1900" b="1" dirty="0" smtClean="0"/>
              <a:t>random variable </a:t>
            </a:r>
            <a:r>
              <a:rPr lang="en-US" sz="1900" dirty="0" smtClean="0"/>
              <a:t>is one that takes a numerical value whose outcome is determined by an experiment. </a:t>
            </a:r>
          </a:p>
          <a:p>
            <a:pPr marL="0" indent="0">
              <a:buNone/>
            </a:pPr>
            <a:endParaRPr lang="en-US" sz="1900" dirty="0" smtClean="0"/>
          </a:p>
          <a:p>
            <a:r>
              <a:rPr lang="en-US" sz="1900" dirty="0" smtClean="0"/>
              <a:t>Time spent by a visitor on your website </a:t>
            </a:r>
          </a:p>
          <a:p>
            <a:r>
              <a:rPr lang="en-US" sz="1900" dirty="0" smtClean="0"/>
              <a:t>Purchase by a visitor via your website</a:t>
            </a:r>
          </a:p>
          <a:p>
            <a:r>
              <a:rPr lang="en-US" sz="1900" dirty="0" smtClean="0"/>
              <a:t>Delivery of shipment by a courier company </a:t>
            </a:r>
          </a:p>
          <a:p>
            <a:pPr marL="0" indent="0">
              <a:buNone/>
            </a:pPr>
            <a:endParaRPr lang="en-US" sz="1900" dirty="0" smtClean="0"/>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Another example</a:t>
            </a:r>
            <a:endParaRPr lang="en-IN" sz="2800" dirty="0"/>
          </a:p>
        </p:txBody>
      </p:sp>
      <p:sp>
        <p:nvSpPr>
          <p:cNvPr id="4" name="TextBox 3"/>
          <p:cNvSpPr txBox="1"/>
          <p:nvPr/>
        </p:nvSpPr>
        <p:spPr>
          <a:xfrm>
            <a:off x="304800" y="1066800"/>
            <a:ext cx="5791200" cy="3416320"/>
          </a:xfrm>
          <a:prstGeom prst="rect">
            <a:avLst/>
          </a:prstGeom>
          <a:noFill/>
        </p:spPr>
        <p:txBody>
          <a:bodyPr wrap="square" rtlCol="0">
            <a:spAutoFit/>
          </a:bodyPr>
          <a:lstStyle/>
          <a:p>
            <a:r>
              <a:rPr lang="en-US" b="1" dirty="0" smtClean="0">
                <a:latin typeface="+mn-lt"/>
              </a:rPr>
              <a:t>Fast Courier Delivery Times:</a:t>
            </a:r>
          </a:p>
          <a:p>
            <a:r>
              <a:rPr lang="en-US" dirty="0">
                <a:latin typeface="+mn-lt"/>
              </a:rPr>
              <a:t>	</a:t>
            </a:r>
            <a:endParaRPr lang="en-US" dirty="0" smtClean="0">
              <a:latin typeface="+mn-lt"/>
            </a:endParaRPr>
          </a:p>
          <a:p>
            <a:r>
              <a:rPr lang="en-US" dirty="0">
                <a:latin typeface="+mn-lt"/>
              </a:rPr>
              <a:t>	</a:t>
            </a:r>
            <a:r>
              <a:rPr lang="en-US" dirty="0" smtClean="0">
                <a:latin typeface="+mn-lt"/>
              </a:rPr>
              <a:t>Random variable? </a:t>
            </a:r>
            <a:endParaRPr lang="en-US" dirty="0">
              <a:latin typeface="+mn-lt"/>
            </a:endParaRPr>
          </a:p>
          <a:p>
            <a:r>
              <a:rPr lang="en-US" dirty="0" smtClean="0">
                <a:latin typeface="+mn-lt"/>
              </a:rPr>
              <a:t>	</a:t>
            </a:r>
          </a:p>
          <a:p>
            <a:r>
              <a:rPr lang="en-US" dirty="0">
                <a:latin typeface="+mn-lt"/>
              </a:rPr>
              <a:t>	</a:t>
            </a:r>
            <a:r>
              <a:rPr lang="en-US" dirty="0" smtClean="0">
                <a:latin typeface="+mn-lt"/>
              </a:rPr>
              <a:t>Remember: its not random in the sense that you 	have zero knowledge</a:t>
            </a:r>
          </a:p>
          <a:p>
            <a:endParaRPr lang="en-US" dirty="0">
              <a:latin typeface="+mn-lt"/>
            </a:endParaRPr>
          </a:p>
          <a:p>
            <a:r>
              <a:rPr lang="en-US" dirty="0" smtClean="0">
                <a:latin typeface="+mn-lt"/>
              </a:rPr>
              <a:t>	Range of possible outcomes? </a:t>
            </a:r>
          </a:p>
          <a:p>
            <a:endParaRPr lang="en-US" dirty="0">
              <a:latin typeface="+mn-lt"/>
            </a:endParaRPr>
          </a:p>
          <a:p>
            <a:r>
              <a:rPr lang="en-US" dirty="0" smtClean="0">
                <a:latin typeface="+mn-lt"/>
              </a:rPr>
              <a:t>	Probability of each possible outcome?</a:t>
            </a:r>
          </a:p>
          <a:p>
            <a:endParaRPr lang="en-US" dirty="0">
              <a:latin typeface="+mn-lt"/>
            </a:endParaRPr>
          </a:p>
          <a:p>
            <a:r>
              <a:rPr lang="en-US" dirty="0" smtClean="0">
                <a:latin typeface="+mn-lt"/>
              </a:rPr>
              <a:t>	</a:t>
            </a:r>
            <a:endParaRPr lang="en-US" dirty="0">
              <a:latin typeface="+mn-l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257" t="40925" r="43293" b="41114"/>
          <a:stretch/>
        </p:blipFill>
        <p:spPr bwMode="auto">
          <a:xfrm>
            <a:off x="6324600" y="1066800"/>
            <a:ext cx="2286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83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Probability distribution</a:t>
            </a:r>
            <a:endParaRPr lang="en-IN" sz="2800" dirty="0"/>
          </a:p>
        </p:txBody>
      </p:sp>
      <p:sp>
        <p:nvSpPr>
          <p:cNvPr id="4" name="TextBox 3"/>
          <p:cNvSpPr txBox="1"/>
          <p:nvPr/>
        </p:nvSpPr>
        <p:spPr>
          <a:xfrm>
            <a:off x="457200" y="1219200"/>
            <a:ext cx="8534400" cy="1477328"/>
          </a:xfrm>
          <a:prstGeom prst="rect">
            <a:avLst/>
          </a:prstGeom>
          <a:noFill/>
        </p:spPr>
        <p:txBody>
          <a:bodyPr wrap="square" rtlCol="0">
            <a:spAutoFit/>
          </a:bodyPr>
          <a:lstStyle/>
          <a:p>
            <a:r>
              <a:rPr lang="en-US" b="1" dirty="0" smtClean="0">
                <a:latin typeface="+mn-lt"/>
              </a:rPr>
              <a:t>Fast Courier: </a:t>
            </a:r>
          </a:p>
          <a:p>
            <a:r>
              <a:rPr lang="en-US" dirty="0" smtClean="0">
                <a:latin typeface="+mn-lt"/>
              </a:rPr>
              <a:t>In sample of 39 observations</a:t>
            </a:r>
          </a:p>
          <a:p>
            <a:endParaRPr lang="en-US" dirty="0">
              <a:latin typeface="+mn-lt"/>
            </a:endParaRPr>
          </a:p>
          <a:p>
            <a:r>
              <a:rPr lang="en-US" dirty="0" smtClean="0">
                <a:latin typeface="+mn-lt"/>
              </a:rPr>
              <a:t>What is probability of a random delivery taking 8 days?  </a:t>
            </a:r>
          </a:p>
          <a:p>
            <a:r>
              <a:rPr lang="en-US" dirty="0">
                <a:latin typeface="+mn-lt"/>
              </a:rPr>
              <a:t>	</a:t>
            </a:r>
            <a:r>
              <a:rPr lang="en-US" dirty="0" smtClean="0">
                <a:latin typeface="+mn-lt"/>
              </a:rPr>
              <a:t>8 days or more? </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562" t="25237" r="9002" b="26108"/>
          <a:stretch/>
        </p:blipFill>
        <p:spPr bwMode="auto">
          <a:xfrm>
            <a:off x="685800" y="2874579"/>
            <a:ext cx="8077200" cy="33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37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229600" cy="715962"/>
          </a:xfrm>
        </p:spPr>
        <p:txBody>
          <a:bodyPr>
            <a:noAutofit/>
          </a:bodyPr>
          <a:lstStyle/>
          <a:p>
            <a:r>
              <a:rPr lang="en-US" sz="2800" dirty="0" smtClean="0"/>
              <a:t>Expected value of a </a:t>
            </a:r>
            <a:br>
              <a:rPr lang="en-US" sz="2800" dirty="0" smtClean="0"/>
            </a:br>
            <a:r>
              <a:rPr lang="en-US" sz="2800" dirty="0" smtClean="0"/>
              <a:t>random variable</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7" name="Content Placeholder 2"/>
          <p:cNvSpPr txBox="1">
            <a:spLocks/>
          </p:cNvSpPr>
          <p:nvPr/>
        </p:nvSpPr>
        <p:spPr>
          <a:xfrm>
            <a:off x="381000" y="1066799"/>
            <a:ext cx="8229600" cy="48006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smtClean="0"/>
              <a:t>The Expected Value is the sum of product of each outcome value with the probability of that outcome</a:t>
            </a:r>
          </a:p>
          <a:p>
            <a:pPr marL="0" indent="0">
              <a:buNone/>
            </a:pPr>
            <a:endParaRPr lang="en-US" sz="2000" dirty="0"/>
          </a:p>
        </p:txBody>
      </p:sp>
      <p:pic>
        <p:nvPicPr>
          <p:cNvPr id="2" name="Picture 1" descr="Microsoft Excel - Copy of India Times Data"/>
          <p:cNvPicPr>
            <a:picLocks noChangeAspect="1"/>
          </p:cNvPicPr>
          <p:nvPr/>
        </p:nvPicPr>
        <p:blipFill rotWithShape="1">
          <a:blip r:embed="rId3">
            <a:extLst>
              <a:ext uri="{28A0092B-C50C-407E-A947-70E740481C1C}">
                <a14:useLocalDpi xmlns:a14="http://schemas.microsoft.com/office/drawing/2010/main" val="0"/>
              </a:ext>
            </a:extLst>
          </a:blip>
          <a:srcRect l="34828" t="25500" r="41379" b="37250"/>
          <a:stretch/>
        </p:blipFill>
        <p:spPr>
          <a:xfrm>
            <a:off x="609600" y="1981200"/>
            <a:ext cx="4724400" cy="3981872"/>
          </a:xfrm>
          <a:prstGeom prst="rect">
            <a:avLst/>
          </a:prstGeom>
        </p:spPr>
      </p:pic>
    </p:spTree>
    <p:extLst>
      <p:ext uri="{BB962C8B-B14F-4D97-AF65-F5344CB8AC3E}">
        <p14:creationId xmlns:p14="http://schemas.microsoft.com/office/powerpoint/2010/main" val="1216674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VALUES</a:t>
            </a:r>
            <a:endParaRPr lang="en-US" dirty="0"/>
          </a:p>
        </p:txBody>
      </p:sp>
      <p:sp>
        <p:nvSpPr>
          <p:cNvPr id="3" name="Rectangle 2"/>
          <p:cNvSpPr/>
          <p:nvPr/>
        </p:nvSpPr>
        <p:spPr>
          <a:xfrm>
            <a:off x="381000" y="1198179"/>
            <a:ext cx="8382000" cy="2031325"/>
          </a:xfrm>
          <a:prstGeom prst="rect">
            <a:avLst/>
          </a:prstGeom>
        </p:spPr>
        <p:txBody>
          <a:bodyPr wrap="square">
            <a:spAutoFit/>
          </a:bodyPr>
          <a:lstStyle/>
          <a:p>
            <a:r>
              <a:rPr lang="en-US" dirty="0">
                <a:latin typeface="+mn-lt"/>
              </a:rPr>
              <a:t>Problem: A term life insurance policy will pay a beneficiary a certain sum of money upon </a:t>
            </a:r>
            <a:r>
              <a:rPr lang="en-US" dirty="0" smtClean="0">
                <a:latin typeface="+mn-lt"/>
              </a:rPr>
              <a:t>the death </a:t>
            </a:r>
            <a:r>
              <a:rPr lang="en-US" dirty="0">
                <a:latin typeface="+mn-lt"/>
              </a:rPr>
              <a:t>of the policy holder. These policies have premiums that must be paid annually. </a:t>
            </a:r>
            <a:endParaRPr lang="en-US" dirty="0" smtClean="0">
              <a:latin typeface="+mn-lt"/>
            </a:endParaRPr>
          </a:p>
          <a:p>
            <a:r>
              <a:rPr lang="en-US" dirty="0" smtClean="0">
                <a:latin typeface="+mn-lt"/>
              </a:rPr>
              <a:t>Suppose a life </a:t>
            </a:r>
            <a:r>
              <a:rPr lang="en-US" dirty="0">
                <a:latin typeface="+mn-lt"/>
              </a:rPr>
              <a:t>insurance company sells a $250,000 one-year term life insurance policy to an </a:t>
            </a:r>
            <a:r>
              <a:rPr lang="en-US" dirty="0" smtClean="0">
                <a:latin typeface="+mn-lt"/>
              </a:rPr>
              <a:t>18-year-old male </a:t>
            </a:r>
            <a:r>
              <a:rPr lang="en-US" dirty="0">
                <a:latin typeface="+mn-lt"/>
              </a:rPr>
              <a:t>for $350. According to the National Vital Statistics Report, Vol. 47, No. 28, the </a:t>
            </a:r>
            <a:r>
              <a:rPr lang="en-US" dirty="0" smtClean="0">
                <a:latin typeface="+mn-lt"/>
              </a:rPr>
              <a:t>probability the </a:t>
            </a:r>
            <a:r>
              <a:rPr lang="en-US" dirty="0">
                <a:latin typeface="+mn-lt"/>
              </a:rPr>
              <a:t>male will survive the year is 0.998789. Compute the expected value of this policy to </a:t>
            </a:r>
            <a:r>
              <a:rPr lang="en-US" dirty="0" smtClean="0">
                <a:latin typeface="+mn-lt"/>
              </a:rPr>
              <a:t>the insurance </a:t>
            </a:r>
            <a:r>
              <a:rPr lang="en-US" dirty="0">
                <a:latin typeface="+mn-lt"/>
              </a:rPr>
              <a:t>company</a:t>
            </a:r>
            <a:r>
              <a:rPr lang="en-US" dirty="0" smtClean="0">
                <a:latin typeface="+mn-lt"/>
              </a:rPr>
              <a:t>.</a:t>
            </a:r>
            <a:endParaRPr lang="en-US" dirty="0">
              <a:latin typeface="+mn-lt"/>
            </a:endParaRPr>
          </a:p>
        </p:txBody>
      </p:sp>
    </p:spTree>
    <p:extLst>
      <p:ext uri="{BB962C8B-B14F-4D97-AF65-F5344CB8AC3E}">
        <p14:creationId xmlns:p14="http://schemas.microsoft.com/office/powerpoint/2010/main" val="3690130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Probability distribution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81000" y="1066800"/>
            <a:ext cx="8229600" cy="48768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t>A probability distribution therefore includes all possible outcomes of an experiment repeated n times </a:t>
            </a:r>
          </a:p>
          <a:p>
            <a:pPr marL="0" indent="0">
              <a:buNone/>
            </a:pPr>
            <a:endParaRPr lang="en-US" sz="2000" dirty="0" smtClean="0"/>
          </a:p>
          <a:p>
            <a:pPr marL="0" indent="0">
              <a:buNone/>
            </a:pPr>
            <a:r>
              <a:rPr lang="en-US" sz="2000" dirty="0" smtClean="0"/>
              <a:t>A </a:t>
            </a:r>
            <a:r>
              <a:rPr lang="en-US" sz="2000" b="1" dirty="0" smtClean="0"/>
              <a:t>discrete probability distribution </a:t>
            </a:r>
            <a:r>
              <a:rPr lang="en-US" sz="2000" dirty="0" smtClean="0"/>
              <a:t>is a list of discrete outcomes , </a:t>
            </a:r>
          </a:p>
          <a:p>
            <a:pPr marL="0" indent="0">
              <a:buNone/>
            </a:pPr>
            <a:endParaRPr lang="en-US" sz="2000" dirty="0"/>
          </a:p>
          <a:p>
            <a:pPr marL="0" indent="0">
              <a:buNone/>
            </a:pPr>
            <a:r>
              <a:rPr lang="en-US" sz="2000" dirty="0" smtClean="0"/>
              <a:t>and a </a:t>
            </a:r>
            <a:r>
              <a:rPr lang="en-US" sz="2000" b="1" dirty="0" smtClean="0"/>
              <a:t>continuous distribution </a:t>
            </a:r>
            <a:r>
              <a:rPr lang="en-US" sz="2000" dirty="0" smtClean="0"/>
              <a:t>is a product of an experiment with continuous possible outcomes </a:t>
            </a:r>
          </a:p>
          <a:p>
            <a:endParaRPr lang="en-US" sz="2000" dirty="0" smtClean="0"/>
          </a:p>
          <a:p>
            <a:endParaRPr lang="en-US" sz="2000" dirty="0"/>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98438"/>
            <a:ext cx="8229600" cy="715962"/>
          </a:xfrm>
        </p:spPr>
        <p:txBody>
          <a:bodyPr>
            <a:noAutofit/>
          </a:bodyPr>
          <a:lstStyle/>
          <a:p>
            <a:r>
              <a:rPr lang="en-US" sz="2400" dirty="0" smtClean="0"/>
              <a:t>Discrete probability distribution </a:t>
            </a:r>
            <a:br>
              <a:rPr lang="en-US" sz="2400" dirty="0" smtClean="0"/>
            </a:br>
            <a:r>
              <a:rPr lang="en-US" sz="2400" dirty="0" smtClean="0"/>
              <a:t>function: binomial distribution</a:t>
            </a:r>
            <a:endParaRPr lang="en-IN" sz="24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304800" y="1066800"/>
            <a:ext cx="8686800" cy="48768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The Binomial Distribution is an example of a probability distribution of a discrete random variable</a:t>
            </a:r>
          </a:p>
          <a:p>
            <a:endParaRPr lang="en-US" sz="1800" dirty="0" smtClean="0"/>
          </a:p>
          <a:p>
            <a:pPr marL="0" indent="0">
              <a:buNone/>
            </a:pPr>
            <a:r>
              <a:rPr lang="en-US" sz="1800" dirty="0" smtClean="0"/>
              <a:t>The coin toss example is most widely used, but there are many other examples:</a:t>
            </a:r>
          </a:p>
          <a:p>
            <a:pPr>
              <a:buFont typeface="Arial"/>
              <a:buAutoNum type="arabicPeriod"/>
            </a:pPr>
            <a:r>
              <a:rPr lang="en-US" sz="1800" dirty="0" smtClean="0"/>
              <a:t>Gender of babies delivered in a hospital</a:t>
            </a:r>
          </a:p>
          <a:p>
            <a:pPr>
              <a:buFont typeface="Arial"/>
              <a:buAutoNum type="arabicPeriod"/>
            </a:pPr>
            <a:r>
              <a:rPr lang="en-US" sz="1800" dirty="0"/>
              <a:t>F</a:t>
            </a:r>
            <a:r>
              <a:rPr lang="en-US" sz="1800" dirty="0" smtClean="0"/>
              <a:t>atal side effect deaths for a Schedule H drug </a:t>
            </a:r>
          </a:p>
          <a:p>
            <a:endParaRPr lang="en-US" sz="1800" dirty="0" smtClean="0"/>
          </a:p>
          <a:p>
            <a:pPr marL="0" indent="0">
              <a:buNone/>
            </a:pPr>
            <a:r>
              <a:rPr lang="en-US" sz="1800" dirty="0" smtClean="0"/>
              <a:t>The common feature across all these examples is:</a:t>
            </a:r>
          </a:p>
          <a:p>
            <a:endParaRPr lang="en-US" sz="1800" dirty="0" smtClean="0"/>
          </a:p>
          <a:p>
            <a:pPr marL="0" indent="0">
              <a:buNone/>
            </a:pPr>
            <a:r>
              <a:rPr lang="en-US" sz="1800" dirty="0" smtClean="0"/>
              <a:t>	1. There are only two possible outcomes: Win or Lose, 1 or 0, Male or Female</a:t>
            </a:r>
          </a:p>
          <a:p>
            <a:pPr marL="0" indent="0">
              <a:buNone/>
            </a:pPr>
            <a:r>
              <a:rPr lang="en-US" sz="1800" dirty="0" smtClean="0"/>
              <a:t>	2. There are no external factors influencing the probability of each outcome over  time</a:t>
            </a:r>
          </a:p>
          <a:p>
            <a:pPr marL="0" indent="0">
              <a:buNone/>
            </a:pPr>
            <a:r>
              <a:rPr lang="en-US" sz="1800" dirty="0" smtClean="0"/>
              <a:t>	3. The chances of each outcome are independent of previous results</a:t>
            </a:r>
          </a:p>
          <a:p>
            <a:endParaRPr lang="en-US" sz="1800" dirty="0" smtClean="0"/>
          </a:p>
          <a:p>
            <a:endParaRPr lang="en-US" sz="1800" dirty="0"/>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INTRODUCTION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7" name="Rectangle 3"/>
          <p:cNvSpPr txBox="1">
            <a:spLocks/>
          </p:cNvSpPr>
          <p:nvPr/>
        </p:nvSpPr>
        <p:spPr>
          <a:xfrm>
            <a:off x="381000" y="1066799"/>
            <a:ext cx="8229600" cy="41910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Char char="•"/>
            </a:pPr>
            <a:r>
              <a:rPr lang="en-US" sz="2000" dirty="0" smtClean="0"/>
              <a:t>Statistical Analysis </a:t>
            </a:r>
          </a:p>
          <a:p>
            <a:pPr lvl="1">
              <a:buFont typeface="Arial" pitchFamily="34" charset="0"/>
              <a:buChar char="•"/>
            </a:pPr>
            <a:r>
              <a:rPr lang="en-US" sz="1600" dirty="0" smtClean="0"/>
              <a:t>Advantages</a:t>
            </a:r>
          </a:p>
          <a:p>
            <a:pPr>
              <a:buFont typeface="Arial" pitchFamily="34" charset="0"/>
              <a:buChar char="•"/>
            </a:pPr>
            <a:r>
              <a:rPr lang="en-US" sz="2000" dirty="0" smtClean="0"/>
              <a:t>Random variables and Probability </a:t>
            </a:r>
          </a:p>
          <a:p>
            <a:pPr>
              <a:buFont typeface="Arial" pitchFamily="34" charset="0"/>
              <a:buChar char="•"/>
            </a:pPr>
            <a:r>
              <a:rPr lang="en-US" sz="2000" dirty="0" smtClean="0"/>
              <a:t>Probability Distributions </a:t>
            </a:r>
          </a:p>
          <a:p>
            <a:pPr>
              <a:buFont typeface="Arial" pitchFamily="34" charset="0"/>
              <a:buChar char="•"/>
            </a:pPr>
            <a:r>
              <a:rPr lang="en-US" sz="2000" dirty="0" smtClean="0"/>
              <a:t>P-Values </a:t>
            </a:r>
          </a:p>
          <a:p>
            <a:pPr>
              <a:buFont typeface="Arial" pitchFamily="34" charset="0"/>
              <a:buChar char="•"/>
            </a:pPr>
            <a:r>
              <a:rPr lang="en-US" sz="2000" dirty="0" smtClean="0"/>
              <a:t>Hypothesis Tests </a:t>
            </a:r>
          </a:p>
          <a:p>
            <a:pPr lvl="1">
              <a:buFont typeface="Arial" pitchFamily="34" charset="0"/>
              <a:buChar char="•"/>
            </a:pPr>
            <a:r>
              <a:rPr lang="en-US" sz="1600" dirty="0" smtClean="0"/>
              <a:t>Applications </a:t>
            </a:r>
          </a:p>
          <a:p>
            <a:pPr>
              <a:buFont typeface="Arial" pitchFamily="34" charset="0"/>
              <a:buChar char="•"/>
            </a:pPr>
            <a:r>
              <a:rPr lang="en-US" sz="2000" dirty="0" smtClean="0"/>
              <a:t>Types of tests</a:t>
            </a:r>
          </a:p>
          <a:p>
            <a:pPr lvl="1">
              <a:buFont typeface="Arial" pitchFamily="34" charset="0"/>
              <a:buChar char="•"/>
            </a:pPr>
            <a:r>
              <a:rPr lang="en-US" sz="1600" dirty="0" smtClean="0"/>
              <a:t>Single Sample</a:t>
            </a:r>
          </a:p>
          <a:p>
            <a:pPr lvl="1">
              <a:buFont typeface="Arial" pitchFamily="34" charset="0"/>
              <a:buChar char="•"/>
            </a:pPr>
            <a:r>
              <a:rPr lang="en-US" sz="1600" dirty="0" smtClean="0"/>
              <a:t>Two Sample </a:t>
            </a:r>
          </a:p>
          <a:p>
            <a:pPr lvl="1">
              <a:buFont typeface="Arial" pitchFamily="34" charset="0"/>
              <a:buChar char="•"/>
            </a:pPr>
            <a:r>
              <a:rPr lang="en-US" sz="1600" dirty="0" smtClean="0"/>
              <a:t>Multiple Sample</a:t>
            </a:r>
          </a:p>
          <a:p>
            <a:pPr>
              <a:buFont typeface="Arial" pitchFamily="34" charset="0"/>
              <a:buChar char="•"/>
            </a:pPr>
            <a:r>
              <a:rPr lang="en-US" sz="2000" dirty="0" smtClean="0"/>
              <a:t>Non Parametric Tests</a:t>
            </a:r>
          </a:p>
          <a:p>
            <a:pPr marL="114300" indent="0">
              <a:buNone/>
            </a:pPr>
            <a:endParaRPr lang="en-US" sz="2000" dirty="0" smtClean="0"/>
          </a:p>
          <a:p>
            <a:pPr>
              <a:buFont typeface="Arial" pitchFamily="34" charset="0"/>
              <a:buChar char="•"/>
            </a:pPr>
            <a:endParaRPr lang="en-US" sz="2000" dirty="0" smtClean="0"/>
          </a:p>
          <a:p>
            <a:pPr>
              <a:buFont typeface="Arial" pitchFamily="34" charset="0"/>
              <a:buChar char="•"/>
            </a:pPr>
            <a:endParaRPr lang="en-US" sz="2000" dirty="0"/>
          </a:p>
        </p:txBody>
      </p:sp>
    </p:spTree>
    <p:extLst>
      <p:ext uri="{BB962C8B-B14F-4D97-AF65-F5344CB8AC3E}">
        <p14:creationId xmlns:p14="http://schemas.microsoft.com/office/powerpoint/2010/main" val="1230828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381000" y="1066800"/>
            <a:ext cx="8077200" cy="44958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You are the Finance Manager for Company X, and you are looking at your AR balances. Based on past data, you know that on average 40% of your customers are more than 60 days late with payments</a:t>
            </a:r>
          </a:p>
          <a:p>
            <a:endParaRPr lang="en-US" sz="1800" dirty="0" smtClean="0"/>
          </a:p>
          <a:p>
            <a:pPr marL="0" indent="0">
              <a:buNone/>
            </a:pPr>
            <a:r>
              <a:rPr lang="en-US" sz="1800" dirty="0" smtClean="0"/>
              <a:t>Let’s say you have a total of 5 customers, and you want to create a contingency for situations where &gt; 50% of your customers are late </a:t>
            </a:r>
          </a:p>
          <a:p>
            <a:endParaRPr lang="en-US" sz="1800" dirty="0" smtClean="0"/>
          </a:p>
          <a:p>
            <a:pPr marL="0" indent="0">
              <a:buNone/>
            </a:pPr>
            <a:r>
              <a:rPr lang="en-US" sz="1800" dirty="0" smtClean="0"/>
              <a:t>Probability of 0 customer being late? </a:t>
            </a:r>
          </a:p>
          <a:p>
            <a:pPr marL="0" indent="0">
              <a:buNone/>
            </a:pPr>
            <a:r>
              <a:rPr lang="en-US" sz="1800" dirty="0" smtClean="0"/>
              <a:t>	Overall probability of being late (p): 0.4 </a:t>
            </a:r>
          </a:p>
          <a:p>
            <a:pPr marL="0" indent="0">
              <a:buNone/>
            </a:pPr>
            <a:r>
              <a:rPr lang="en-US" sz="1800" dirty="0" smtClean="0"/>
              <a:t>	Probability of not being late (1-p): 0.6</a:t>
            </a:r>
          </a:p>
          <a:p>
            <a:pPr marL="0" indent="0">
              <a:buNone/>
            </a:pPr>
            <a:r>
              <a:rPr lang="en-US" sz="1800" dirty="0" smtClean="0"/>
              <a:t>	Total number of trials (n) : 5 </a:t>
            </a:r>
          </a:p>
          <a:p>
            <a:pPr marL="0" indent="0">
              <a:buNone/>
            </a:pPr>
            <a:r>
              <a:rPr lang="en-US" sz="1800" dirty="0" smtClean="0"/>
              <a:t>	Total successes (x); 0 </a:t>
            </a:r>
          </a:p>
          <a:p>
            <a:endParaRPr lang="en-US" sz="1800" dirty="0" smtClean="0"/>
          </a:p>
          <a:p>
            <a:pPr marL="0" indent="0">
              <a:buNone/>
            </a:pPr>
            <a:r>
              <a:rPr lang="en-US" sz="1800" dirty="0" smtClean="0"/>
              <a:t>If you calculate this you will get: 0.0776</a:t>
            </a:r>
          </a:p>
          <a:p>
            <a:pPr marL="0" indent="0">
              <a:buNone/>
            </a:pPr>
            <a:endParaRPr lang="en-US" sz="1800" dirty="0" smtClean="0"/>
          </a:p>
          <a:p>
            <a:endParaRPr lang="en-US" sz="1800" dirty="0" smtClean="0"/>
          </a:p>
          <a:p>
            <a:endParaRPr lang="en-US" sz="1800" dirty="0" smtClean="0"/>
          </a:p>
          <a:p>
            <a:endParaRPr lang="en-US" sz="1800" dirty="0"/>
          </a:p>
        </p:txBody>
      </p:sp>
      <p:pic>
        <p:nvPicPr>
          <p:cNvPr id="6" name="Picture 5" descr="Binomial.gif"/>
          <p:cNvPicPr>
            <a:picLocks noChangeAspect="1"/>
          </p:cNvPicPr>
          <p:nvPr/>
        </p:nvPicPr>
        <p:blipFill>
          <a:blip r:embed="rId3" cstate="print"/>
          <a:stretch>
            <a:fillRect/>
          </a:stretch>
        </p:blipFill>
        <p:spPr>
          <a:xfrm>
            <a:off x="5029200" y="3200400"/>
            <a:ext cx="4038600" cy="990600"/>
          </a:xfrm>
          <a:prstGeom prst="rect">
            <a:avLst/>
          </a:prstGeom>
        </p:spPr>
      </p:pic>
      <p:sp>
        <p:nvSpPr>
          <p:cNvPr id="7" name="Title 2"/>
          <p:cNvSpPr>
            <a:spLocks noGrp="1"/>
          </p:cNvSpPr>
          <p:nvPr>
            <p:ph type="title"/>
          </p:nvPr>
        </p:nvSpPr>
        <p:spPr>
          <a:xfrm>
            <a:off x="228600" y="198438"/>
            <a:ext cx="8229600" cy="715962"/>
          </a:xfrm>
        </p:spPr>
        <p:txBody>
          <a:bodyPr>
            <a:noAutofit/>
          </a:bodyPr>
          <a:lstStyle/>
          <a:p>
            <a:r>
              <a:rPr lang="en-US" sz="2400" dirty="0" smtClean="0"/>
              <a:t>Discrete probability distribution </a:t>
            </a:r>
            <a:br>
              <a:rPr lang="en-US" sz="2400" dirty="0" smtClean="0"/>
            </a:br>
            <a:r>
              <a:rPr lang="en-US" sz="2400" dirty="0" smtClean="0"/>
              <a:t>function: binomial distribution</a:t>
            </a:r>
            <a:endParaRPr lang="en-IN" sz="2400" dirty="0"/>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457200" y="1066800"/>
            <a:ext cx="4191000" cy="4876800"/>
          </a:xfrm>
          <a:prstGeom prst="rect">
            <a:avLst/>
          </a:prstGeom>
        </p:spPr>
        <p:style>
          <a:lnRef idx="0">
            <a:schemeClr val="dk1"/>
          </a:lnRef>
          <a:fillRef idx="3">
            <a:schemeClr val="dk1"/>
          </a:fillRef>
          <a:effectRef idx="3">
            <a:schemeClr val="dk1"/>
          </a:effectRef>
          <a:fontRef idx="minor">
            <a:schemeClr val="lt1"/>
          </a:fontRef>
        </p:style>
        <p:txBody>
          <a:bodyPr>
            <a:no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r>
              <a:rPr lang="en-US" sz="1800" dirty="0" smtClean="0"/>
              <a:t>If you recalculate for 1 late customer out of 5: </a:t>
            </a:r>
          </a:p>
          <a:p>
            <a:r>
              <a:rPr lang="en-US" sz="1800" dirty="0" smtClean="0"/>
              <a:t> p = 0.2592</a:t>
            </a:r>
          </a:p>
          <a:p>
            <a:endParaRPr lang="en-US" sz="1800" dirty="0" smtClean="0"/>
          </a:p>
          <a:p>
            <a:r>
              <a:rPr lang="en-US" sz="1800" dirty="0" smtClean="0"/>
              <a:t>2 Late customers: </a:t>
            </a:r>
          </a:p>
          <a:p>
            <a:r>
              <a:rPr lang="en-US" sz="1800" dirty="0" smtClean="0"/>
              <a:t>P = 0.3456 </a:t>
            </a:r>
          </a:p>
          <a:p>
            <a:endParaRPr lang="en-US" sz="1800" dirty="0" smtClean="0"/>
          </a:p>
          <a:p>
            <a:r>
              <a:rPr lang="en-US" sz="1800" dirty="0" smtClean="0"/>
              <a:t>3 late customers: </a:t>
            </a:r>
          </a:p>
          <a:p>
            <a:r>
              <a:rPr lang="en-US" sz="1800" dirty="0" smtClean="0"/>
              <a:t>P = 0.2304</a:t>
            </a:r>
          </a:p>
          <a:p>
            <a:endParaRPr lang="en-US" sz="1800" dirty="0" smtClean="0"/>
          </a:p>
          <a:p>
            <a:r>
              <a:rPr lang="en-US" sz="1800" dirty="0" smtClean="0"/>
              <a:t>4 late customers: </a:t>
            </a:r>
          </a:p>
          <a:p>
            <a:r>
              <a:rPr lang="en-US" sz="1800" dirty="0" smtClean="0"/>
              <a:t>P = 0.0768 </a:t>
            </a:r>
          </a:p>
          <a:p>
            <a:endParaRPr lang="en-US" sz="1800" dirty="0" smtClean="0"/>
          </a:p>
          <a:p>
            <a:r>
              <a:rPr lang="en-US" sz="1800" dirty="0" smtClean="0"/>
              <a:t>5 late customers:</a:t>
            </a:r>
          </a:p>
          <a:p>
            <a:r>
              <a:rPr lang="en-US" sz="1800" dirty="0" smtClean="0"/>
              <a:t>P = 0.0120</a:t>
            </a:r>
          </a:p>
          <a:p>
            <a:endParaRPr lang="en-US" sz="1800" dirty="0" smtClean="0"/>
          </a:p>
        </p:txBody>
      </p:sp>
      <p:sp>
        <p:nvSpPr>
          <p:cNvPr id="6" name="TextBox 5"/>
          <p:cNvSpPr txBox="1"/>
          <p:nvPr/>
        </p:nvSpPr>
        <p:spPr>
          <a:xfrm>
            <a:off x="4800600" y="1125563"/>
            <a:ext cx="3886200" cy="120032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400" dirty="0" smtClean="0">
                <a:latin typeface="+mn-lt"/>
              </a:rPr>
              <a:t>So p of &gt; 50% customers being late = 0.2304 +0.0768 +0.0120 </a:t>
            </a:r>
            <a:r>
              <a:rPr lang="en-US" sz="2400" b="1" dirty="0" smtClean="0">
                <a:latin typeface="+mn-lt"/>
              </a:rPr>
              <a:t>=  0.3192</a:t>
            </a:r>
            <a:endParaRPr lang="en-US" sz="2400" b="1" dirty="0">
              <a:latin typeface="+mn-lt"/>
            </a:endParaRPr>
          </a:p>
        </p:txBody>
      </p:sp>
      <p:sp>
        <p:nvSpPr>
          <p:cNvPr id="7" name="Title 2"/>
          <p:cNvSpPr>
            <a:spLocks noGrp="1"/>
          </p:cNvSpPr>
          <p:nvPr>
            <p:ph type="title"/>
          </p:nvPr>
        </p:nvSpPr>
        <p:spPr>
          <a:xfrm>
            <a:off x="228600" y="198438"/>
            <a:ext cx="8229600" cy="715962"/>
          </a:xfrm>
        </p:spPr>
        <p:txBody>
          <a:bodyPr>
            <a:noAutofit/>
          </a:bodyPr>
          <a:lstStyle/>
          <a:p>
            <a:r>
              <a:rPr lang="en-US" sz="2400" dirty="0" smtClean="0"/>
              <a:t>Discrete probability distribution </a:t>
            </a:r>
            <a:br>
              <a:rPr lang="en-US" sz="2400" dirty="0" smtClean="0"/>
            </a:br>
            <a:r>
              <a:rPr lang="en-US" sz="2400" dirty="0" smtClean="0"/>
              <a:t>function: binomial distribution</a:t>
            </a:r>
            <a:endParaRPr lang="en-IN" sz="2400" dirty="0"/>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Title 2"/>
          <p:cNvSpPr>
            <a:spLocks noGrp="1"/>
          </p:cNvSpPr>
          <p:nvPr>
            <p:ph type="title"/>
          </p:nvPr>
        </p:nvSpPr>
        <p:spPr>
          <a:xfrm>
            <a:off x="228600" y="198438"/>
            <a:ext cx="8229600" cy="715962"/>
          </a:xfrm>
        </p:spPr>
        <p:txBody>
          <a:bodyPr>
            <a:noAutofit/>
          </a:bodyPr>
          <a:lstStyle/>
          <a:p>
            <a:r>
              <a:rPr lang="en-US" sz="2400" dirty="0" smtClean="0"/>
              <a:t>Discrete probability distribution </a:t>
            </a:r>
            <a:br>
              <a:rPr lang="en-US" sz="2400" dirty="0" smtClean="0"/>
            </a:br>
            <a:r>
              <a:rPr lang="en-US" sz="2400" dirty="0" smtClean="0"/>
              <a:t>function: binomial distribution</a:t>
            </a:r>
            <a:endParaRPr lang="en-IN" sz="2400" dirty="0"/>
          </a:p>
        </p:txBody>
      </p:sp>
      <p:sp>
        <p:nvSpPr>
          <p:cNvPr id="6" name="Content Placeholder 1"/>
          <p:cNvSpPr txBox="1">
            <a:spLocks/>
          </p:cNvSpPr>
          <p:nvPr/>
        </p:nvSpPr>
        <p:spPr>
          <a:xfrm>
            <a:off x="381000" y="1066800"/>
            <a:ext cx="8229600" cy="46482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t>Things to note:</a:t>
            </a:r>
          </a:p>
          <a:p>
            <a:pPr>
              <a:buFont typeface="Arial"/>
              <a:buAutoNum type="arabicPeriod"/>
            </a:pPr>
            <a:r>
              <a:rPr lang="en-US" sz="2000" dirty="0" smtClean="0"/>
              <a:t>Irrespective of the actual experiment, as long as number of trials are 5 and probability of success is 0.4, p =0 is always 0.0776 </a:t>
            </a:r>
          </a:p>
          <a:p>
            <a:pPr>
              <a:buFont typeface="Arial"/>
              <a:buAutoNum type="arabicPeriod"/>
            </a:pPr>
            <a:r>
              <a:rPr lang="en-US" sz="2000" dirty="0" smtClean="0"/>
              <a:t>If probability of success is 0.4, it makes intuitive sense that probability of success = 0 is a low number relative to probability of success, as is probability of success = 5</a:t>
            </a:r>
          </a:p>
          <a:p>
            <a:pPr>
              <a:buFont typeface="Arial"/>
              <a:buAutoNum type="arabicPeriod"/>
            </a:pPr>
            <a:r>
              <a:rPr lang="en-US" sz="2000" dirty="0" smtClean="0"/>
              <a:t>We can calculate the probabilities for a family of binomials, where n = 5 but p changes from 0.1 to 0.9 </a:t>
            </a:r>
          </a:p>
          <a:p>
            <a:pPr>
              <a:buFont typeface="Arial"/>
              <a:buAutoNum type="arabicPeriod"/>
            </a:pPr>
            <a:r>
              <a:rPr lang="en-US" sz="2000" dirty="0" smtClean="0"/>
              <a:t>We can also calculate probabilities for any n and success combination, and these will be fixed values</a:t>
            </a:r>
            <a:endParaRPr lang="en-US" sz="2000" dirty="0"/>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6">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6">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715962"/>
          </a:xfrm>
        </p:spPr>
        <p:txBody>
          <a:bodyPr>
            <a:noAutofit/>
          </a:bodyPr>
          <a:lstStyle/>
          <a:p>
            <a:r>
              <a:rPr lang="en-US" sz="2400" dirty="0" smtClean="0"/>
              <a:t>Discrete probability distribution </a:t>
            </a:r>
            <a:br>
              <a:rPr lang="en-US" sz="2400" dirty="0" smtClean="0"/>
            </a:br>
            <a:r>
              <a:rPr lang="en-US" sz="2400" dirty="0" smtClean="0"/>
              <a:t>function: binomial distribution</a:t>
            </a:r>
            <a:endParaRPr lang="en-IN" sz="2400" dirty="0"/>
          </a:p>
        </p:txBody>
      </p:sp>
      <p:sp>
        <p:nvSpPr>
          <p:cNvPr id="4" name="TextBox 3"/>
          <p:cNvSpPr txBox="1"/>
          <p:nvPr/>
        </p:nvSpPr>
        <p:spPr>
          <a:xfrm>
            <a:off x="381000" y="1219200"/>
            <a:ext cx="5029200" cy="3970318"/>
          </a:xfrm>
          <a:prstGeom prst="rect">
            <a:avLst/>
          </a:prstGeom>
          <a:noFill/>
        </p:spPr>
        <p:txBody>
          <a:bodyPr wrap="square" rtlCol="0">
            <a:spAutoFit/>
          </a:bodyPr>
          <a:lstStyle/>
          <a:p>
            <a:r>
              <a:rPr lang="en-US" b="1" dirty="0" err="1" smtClean="0">
                <a:latin typeface="+mn-lt"/>
              </a:rPr>
              <a:t>FastCourier</a:t>
            </a:r>
            <a:r>
              <a:rPr lang="en-US" b="1" dirty="0" smtClean="0">
                <a:latin typeface="+mn-lt"/>
              </a:rPr>
              <a:t>:</a:t>
            </a:r>
          </a:p>
          <a:p>
            <a:endParaRPr lang="en-US" dirty="0">
              <a:latin typeface="+mn-lt"/>
            </a:endParaRPr>
          </a:p>
          <a:p>
            <a:r>
              <a:rPr lang="en-US" dirty="0" smtClean="0">
                <a:latin typeface="+mn-lt"/>
              </a:rPr>
              <a:t>If greater than 7 days =  “LATE”; </a:t>
            </a:r>
          </a:p>
          <a:p>
            <a:endParaRPr lang="en-US" dirty="0">
              <a:latin typeface="+mn-lt"/>
            </a:endParaRPr>
          </a:p>
          <a:p>
            <a:r>
              <a:rPr lang="en-US" dirty="0" smtClean="0">
                <a:latin typeface="+mn-lt"/>
              </a:rPr>
              <a:t>P(LATE)  = ?  </a:t>
            </a:r>
          </a:p>
          <a:p>
            <a:endParaRPr lang="en-US" dirty="0">
              <a:latin typeface="+mn-lt"/>
            </a:endParaRPr>
          </a:p>
          <a:p>
            <a:r>
              <a:rPr lang="en-US" dirty="0" smtClean="0">
                <a:latin typeface="+mn-lt"/>
              </a:rPr>
              <a:t>What is the probability that you will see  a greater than 40% complaint rate?</a:t>
            </a:r>
          </a:p>
          <a:p>
            <a:endParaRPr lang="en-US" dirty="0">
              <a:latin typeface="+mn-lt"/>
            </a:endParaRPr>
          </a:p>
          <a:p>
            <a:endParaRPr lang="en-US" dirty="0" smtClean="0">
              <a:latin typeface="+mn-lt"/>
            </a:endParaRPr>
          </a:p>
          <a:p>
            <a:r>
              <a:rPr lang="en-US" dirty="0" smtClean="0">
                <a:latin typeface="+mn-lt"/>
              </a:rPr>
              <a:t>Can calculate this easily in Excel using a statistical function</a:t>
            </a:r>
          </a:p>
          <a:p>
            <a:endParaRPr lang="en-US" dirty="0">
              <a:latin typeface="+mn-lt"/>
            </a:endParaRPr>
          </a:p>
          <a:p>
            <a:endParaRPr lang="en-US" dirty="0" smtClean="0">
              <a:latin typeface="+mn-lt"/>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199" t="25237" r="45837" b="9056"/>
          <a:stretch/>
        </p:blipFill>
        <p:spPr bwMode="auto">
          <a:xfrm>
            <a:off x="5410200" y="1219200"/>
            <a:ext cx="312157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95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STATISTICAL FUNCTIONS</a:t>
            </a:r>
            <a:endParaRPr lang="en-US" dirty="0"/>
          </a:p>
        </p:txBody>
      </p:sp>
      <p:sp>
        <p:nvSpPr>
          <p:cNvPr id="3" name="TextBox 2"/>
          <p:cNvSpPr txBox="1"/>
          <p:nvPr/>
        </p:nvSpPr>
        <p:spPr>
          <a:xfrm>
            <a:off x="381000" y="1143000"/>
            <a:ext cx="8534400" cy="3416320"/>
          </a:xfrm>
          <a:prstGeom prst="rect">
            <a:avLst/>
          </a:prstGeom>
          <a:noFill/>
        </p:spPr>
        <p:txBody>
          <a:bodyPr wrap="square" rtlCol="0">
            <a:spAutoFit/>
          </a:bodyPr>
          <a:lstStyle/>
          <a:p>
            <a:r>
              <a:rPr lang="en-US" dirty="0" smtClean="0">
                <a:latin typeface="+mn-lt"/>
              </a:rPr>
              <a:t>Formulae for calculating probabilities of random variable outcomes:</a:t>
            </a:r>
          </a:p>
          <a:p>
            <a:endParaRPr lang="en-US" dirty="0">
              <a:latin typeface="+mn-lt"/>
            </a:endParaRPr>
          </a:p>
          <a:p>
            <a:r>
              <a:rPr lang="en-US" dirty="0" smtClean="0">
                <a:latin typeface="+mn-lt"/>
              </a:rPr>
              <a:t>If we know that distribution of the outcomes of the random variable, we can calculate probabilities of any specified outcome</a:t>
            </a:r>
          </a:p>
          <a:p>
            <a:endParaRPr lang="en-US" b="1" dirty="0">
              <a:latin typeface="+mn-lt"/>
            </a:endParaRPr>
          </a:p>
          <a:p>
            <a:r>
              <a:rPr lang="en-US" b="1" dirty="0" smtClean="0">
                <a:latin typeface="+mn-lt"/>
              </a:rPr>
              <a:t>Binomial Distribution – Excel Function</a:t>
            </a:r>
          </a:p>
          <a:p>
            <a:endParaRPr lang="en-US" dirty="0">
              <a:latin typeface="+mn-lt"/>
            </a:endParaRPr>
          </a:p>
          <a:p>
            <a:r>
              <a:rPr lang="en-US" b="1" dirty="0" smtClean="0">
                <a:latin typeface="+mn-lt"/>
              </a:rPr>
              <a:t>= BINOM.DIST(No of successes, No of trials, Prob. Of success, Cumulative </a:t>
            </a:r>
            <a:r>
              <a:rPr lang="en-US" b="1" dirty="0" err="1" smtClean="0">
                <a:latin typeface="+mn-lt"/>
              </a:rPr>
              <a:t>Prob</a:t>
            </a:r>
            <a:r>
              <a:rPr lang="en-US" b="1" dirty="0" smtClean="0">
                <a:latin typeface="+mn-lt"/>
              </a:rPr>
              <a:t>)</a:t>
            </a:r>
          </a:p>
          <a:p>
            <a:endParaRPr lang="en-US" b="1" dirty="0">
              <a:latin typeface="+mn-lt"/>
            </a:endParaRPr>
          </a:p>
          <a:p>
            <a:r>
              <a:rPr lang="en-US" b="1" dirty="0" smtClean="0">
                <a:latin typeface="+mn-lt"/>
              </a:rPr>
              <a:t>For the prev. example: </a:t>
            </a:r>
          </a:p>
          <a:p>
            <a:r>
              <a:rPr lang="en-US" b="1" dirty="0" smtClean="0">
                <a:latin typeface="+mn-lt"/>
              </a:rPr>
              <a:t>P (exactly 40% complaint rate in a sample of 100) = </a:t>
            </a:r>
            <a:r>
              <a:rPr lang="en-US" b="1" dirty="0" err="1" smtClean="0">
                <a:latin typeface="+mn-lt"/>
              </a:rPr>
              <a:t>Binom.dist</a:t>
            </a:r>
            <a:r>
              <a:rPr lang="en-US" b="1" dirty="0" smtClean="0">
                <a:latin typeface="+mn-lt"/>
              </a:rPr>
              <a:t>(40,100,0.3590,false)</a:t>
            </a:r>
          </a:p>
          <a:p>
            <a:endParaRPr lang="en-US" b="1" dirty="0">
              <a:latin typeface="+mn-lt"/>
            </a:endParaRPr>
          </a:p>
        </p:txBody>
      </p:sp>
    </p:spTree>
    <p:extLst>
      <p:ext uri="{BB962C8B-B14F-4D97-AF65-F5344CB8AC3E}">
        <p14:creationId xmlns:p14="http://schemas.microsoft.com/office/powerpoint/2010/main" val="251441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EXCEL STATISTICAL FUNCTIONS</a:t>
            </a:r>
            <a:endParaRPr lang="en-US" dirty="0"/>
          </a:p>
        </p:txBody>
      </p:sp>
      <p:sp>
        <p:nvSpPr>
          <p:cNvPr id="4" name="TextBox 3"/>
          <p:cNvSpPr txBox="1"/>
          <p:nvPr/>
        </p:nvSpPr>
        <p:spPr>
          <a:xfrm>
            <a:off x="381000" y="1066800"/>
            <a:ext cx="4648200" cy="3693319"/>
          </a:xfrm>
          <a:prstGeom prst="rect">
            <a:avLst/>
          </a:prstGeom>
          <a:noFill/>
        </p:spPr>
        <p:txBody>
          <a:bodyPr wrap="square" rtlCol="0">
            <a:spAutoFit/>
          </a:bodyPr>
          <a:lstStyle/>
          <a:p>
            <a:r>
              <a:rPr lang="en-US" dirty="0" smtClean="0">
                <a:latin typeface="+mn-lt"/>
              </a:rPr>
              <a:t>What if cumulative = TRUE? </a:t>
            </a:r>
          </a:p>
          <a:p>
            <a:endParaRPr lang="en-US" dirty="0">
              <a:latin typeface="+mn-lt"/>
            </a:endParaRPr>
          </a:p>
          <a:p>
            <a:r>
              <a:rPr lang="en-US" dirty="0" smtClean="0">
                <a:latin typeface="+mn-lt"/>
              </a:rPr>
              <a:t>It generates p ( &lt; = 40)</a:t>
            </a:r>
          </a:p>
          <a:p>
            <a:r>
              <a:rPr lang="en-US" dirty="0" smtClean="0">
                <a:latin typeface="+mn-lt"/>
              </a:rPr>
              <a:t>That is:  p(0 late) + p(1 late) +… p(40 late)</a:t>
            </a:r>
          </a:p>
          <a:p>
            <a:endParaRPr lang="en-US" dirty="0">
              <a:latin typeface="+mn-lt"/>
            </a:endParaRPr>
          </a:p>
          <a:p>
            <a:endParaRPr lang="en-US" dirty="0" smtClean="0">
              <a:latin typeface="+mn-lt"/>
            </a:endParaRPr>
          </a:p>
          <a:p>
            <a:endParaRPr lang="en-US" dirty="0">
              <a:latin typeface="+mn-lt"/>
            </a:endParaRPr>
          </a:p>
          <a:p>
            <a:endParaRPr lang="en-US" dirty="0" smtClean="0">
              <a:latin typeface="+mn-lt"/>
            </a:endParaRPr>
          </a:p>
          <a:p>
            <a:endParaRPr lang="en-US" dirty="0">
              <a:latin typeface="+mn-lt"/>
            </a:endParaRPr>
          </a:p>
          <a:p>
            <a:endParaRPr lang="en-US" dirty="0" smtClean="0">
              <a:latin typeface="+mn-lt"/>
            </a:endParaRPr>
          </a:p>
          <a:p>
            <a:endParaRPr lang="en-US" dirty="0">
              <a:latin typeface="+mn-lt"/>
            </a:endParaRPr>
          </a:p>
          <a:p>
            <a:endParaRPr lang="en-US" dirty="0" smtClean="0">
              <a:latin typeface="+mn-lt"/>
            </a:endParaRPr>
          </a:p>
          <a:p>
            <a:r>
              <a:rPr lang="en-US" b="1" dirty="0" smtClean="0">
                <a:latin typeface="+mn-lt"/>
              </a:rPr>
              <a:t>What about p (&gt; 40)? </a:t>
            </a:r>
            <a:endParaRPr lang="en-US" b="1" dirty="0">
              <a:latin typeface="+mn-lt"/>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199" t="25237" r="45837" b="9056"/>
          <a:stretch/>
        </p:blipFill>
        <p:spPr bwMode="auto">
          <a:xfrm>
            <a:off x="5410200" y="1219200"/>
            <a:ext cx="312157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24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a:t>
            </a:r>
            <a:endParaRPr lang="en-US" dirty="0"/>
          </a:p>
        </p:txBody>
      </p:sp>
      <p:sp>
        <p:nvSpPr>
          <p:cNvPr id="5" name="TextBox 4"/>
          <p:cNvSpPr txBox="1"/>
          <p:nvPr/>
        </p:nvSpPr>
        <p:spPr>
          <a:xfrm>
            <a:off x="533400" y="1066800"/>
            <a:ext cx="8229600" cy="4801314"/>
          </a:xfrm>
          <a:prstGeom prst="rect">
            <a:avLst/>
          </a:prstGeom>
          <a:noFill/>
        </p:spPr>
        <p:txBody>
          <a:bodyPr wrap="square" rtlCol="0">
            <a:spAutoFit/>
          </a:bodyPr>
          <a:lstStyle/>
          <a:p>
            <a:r>
              <a:rPr lang="en-US" dirty="0" smtClean="0">
                <a:latin typeface="+mn-lt"/>
              </a:rPr>
              <a:t>1. An </a:t>
            </a:r>
            <a:r>
              <a:rPr lang="en-US" dirty="0">
                <a:latin typeface="+mn-lt"/>
              </a:rPr>
              <a:t>oil exploration firm plans to drill 6 holes. They believe that the probability that each hole will yield oil is 0.10. Since they will be drilling in different locations, the outcomes are statistically independent</a:t>
            </a:r>
            <a:r>
              <a:rPr lang="en-US" dirty="0" smtClean="0">
                <a:latin typeface="+mn-lt"/>
              </a:rPr>
              <a:t>.</a:t>
            </a:r>
          </a:p>
          <a:p>
            <a:r>
              <a:rPr lang="en-US" dirty="0" smtClean="0">
                <a:latin typeface="+mn-lt"/>
              </a:rPr>
              <a:t>If </a:t>
            </a:r>
            <a:r>
              <a:rPr lang="en-US" dirty="0">
                <a:latin typeface="+mn-lt"/>
              </a:rPr>
              <a:t>the firm needs two or more holes to produce oil to stay in business, what is the probability that they will stay in business</a:t>
            </a:r>
            <a:r>
              <a:rPr lang="en-US" dirty="0" smtClean="0">
                <a:latin typeface="+mn-lt"/>
              </a:rPr>
              <a:t>?</a:t>
            </a:r>
          </a:p>
          <a:p>
            <a:endParaRPr lang="en-US" dirty="0">
              <a:latin typeface="+mn-lt"/>
            </a:endParaRPr>
          </a:p>
          <a:p>
            <a:r>
              <a:rPr lang="en-US" dirty="0">
                <a:latin typeface="+mn-lt"/>
              </a:rPr>
              <a:t>2. An </a:t>
            </a:r>
            <a:r>
              <a:rPr lang="en-US" dirty="0">
                <a:latin typeface="+mn-lt"/>
              </a:rPr>
              <a:t>XYZ cell phone is made from 55 components.  Each component has a .002 probability of being defective. </a:t>
            </a:r>
            <a:r>
              <a:rPr lang="en-US" dirty="0">
                <a:latin typeface="+mn-lt"/>
              </a:rPr>
              <a:t>What is the probability that an XYZ  cell phone will not work perfectly</a:t>
            </a:r>
            <a:r>
              <a:rPr lang="en-US" dirty="0" smtClean="0">
                <a:latin typeface="+mn-lt"/>
              </a:rPr>
              <a:t>?</a:t>
            </a:r>
          </a:p>
          <a:p>
            <a:endParaRPr lang="en-US" dirty="0">
              <a:latin typeface="+mn-lt"/>
            </a:endParaRPr>
          </a:p>
          <a:p>
            <a:r>
              <a:rPr lang="en-US" dirty="0" smtClean="0">
                <a:latin typeface="+mn-lt"/>
              </a:rPr>
              <a:t>3</a:t>
            </a:r>
            <a:r>
              <a:rPr lang="en-US" dirty="0">
                <a:latin typeface="+mn-lt"/>
              </a:rPr>
              <a:t>. </a:t>
            </a:r>
            <a:r>
              <a:rPr lang="en-US" dirty="0">
                <a:latin typeface="+mn-lt"/>
              </a:rPr>
              <a:t>Suppose that 48% of individuals 85 years and older have Alzheimer’s Disease.   You go to a nursing home that has been feeding residents a diet consisting of natural, organic, and healthy foods including free range chickens, omega 3 eggs, flax seed, etc.  You find that only 29 of 100 residents who are 85-years and older have Alzheimer’s disease?  What is the likelihood of this outcome?  </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378040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Poisson distribution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304800" y="1066800"/>
            <a:ext cx="8534400" cy="51816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Another discrete probability distribution, that is used to model number of events occurring in a time frame </a:t>
            </a:r>
          </a:p>
          <a:p>
            <a:endParaRPr lang="en-US" sz="1800" dirty="0" smtClean="0"/>
          </a:p>
          <a:p>
            <a:pPr marL="0" indent="0">
              <a:buNone/>
            </a:pPr>
            <a:r>
              <a:rPr lang="en-US" sz="1800" dirty="0" smtClean="0"/>
              <a:t>Examples include:</a:t>
            </a:r>
          </a:p>
          <a:p>
            <a:pPr>
              <a:buFont typeface="Arial"/>
              <a:buAutoNum type="arabicPeriod"/>
            </a:pPr>
            <a:r>
              <a:rPr lang="en-US" sz="1800" dirty="0" smtClean="0"/>
              <a:t>Number of insurance claims in a month</a:t>
            </a:r>
          </a:p>
          <a:p>
            <a:pPr>
              <a:buFont typeface="Arial"/>
              <a:buAutoNum type="arabicPeriod"/>
            </a:pPr>
            <a:r>
              <a:rPr lang="en-US" sz="1800" dirty="0" smtClean="0"/>
              <a:t>Disease spread in a day</a:t>
            </a:r>
          </a:p>
          <a:p>
            <a:pPr>
              <a:buFont typeface="Arial"/>
              <a:buAutoNum type="arabicPeriod"/>
            </a:pPr>
            <a:r>
              <a:rPr lang="en-US" sz="1800" dirty="0" smtClean="0"/>
              <a:t>Number of telephone calls in an hour </a:t>
            </a:r>
          </a:p>
          <a:p>
            <a:pPr>
              <a:buFont typeface="Arial"/>
              <a:buAutoNum type="arabicPeriod"/>
            </a:pPr>
            <a:r>
              <a:rPr lang="en-US" sz="1800" dirty="0" smtClean="0"/>
              <a:t>Number of patients needing emergency services in a day </a:t>
            </a:r>
          </a:p>
          <a:p>
            <a:pPr marL="0" indent="0">
              <a:buNone/>
            </a:pPr>
            <a:endParaRPr lang="en-US" sz="1800" dirty="0" smtClean="0"/>
          </a:p>
          <a:p>
            <a:pPr marL="0" indent="0">
              <a:buNone/>
            </a:pPr>
            <a:r>
              <a:rPr lang="en-US" sz="1800" dirty="0" smtClean="0"/>
              <a:t>The following conditions apply to correctly use a Poisson Distribution:</a:t>
            </a:r>
          </a:p>
          <a:p>
            <a:r>
              <a:rPr lang="en-US" sz="1800" dirty="0" smtClean="0"/>
              <a:t>Events have to be counted as whole numbers </a:t>
            </a:r>
          </a:p>
          <a:p>
            <a:r>
              <a:rPr lang="en-US" sz="1800" dirty="0" smtClean="0"/>
              <a:t>Events are independent: so if one event occurs, it does not impact the chances of the second event occurring </a:t>
            </a:r>
          </a:p>
          <a:p>
            <a:r>
              <a:rPr lang="en-US" sz="1800" dirty="0" err="1" smtClean="0"/>
              <a:t>Avg</a:t>
            </a:r>
            <a:r>
              <a:rPr lang="en-US" sz="1800" dirty="0" smtClean="0"/>
              <a:t> frequency of occurrence for the given time period is known</a:t>
            </a:r>
          </a:p>
          <a:p>
            <a:r>
              <a:rPr lang="en-US" sz="1800" dirty="0" smtClean="0"/>
              <a:t>Number of events that have already occurred can be counted</a:t>
            </a:r>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Poisson distribution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7" name="TextBox 6"/>
          <p:cNvSpPr txBox="1"/>
          <p:nvPr/>
        </p:nvSpPr>
        <p:spPr>
          <a:xfrm>
            <a:off x="304800" y="1074301"/>
            <a:ext cx="8610600" cy="4247317"/>
          </a:xfrm>
          <a:prstGeom prst="rect">
            <a:avLst/>
          </a:prstGeom>
          <a:noFill/>
        </p:spPr>
        <p:txBody>
          <a:bodyPr wrap="square" rtlCol="0">
            <a:spAutoFit/>
          </a:bodyPr>
          <a:lstStyle/>
          <a:p>
            <a:r>
              <a:rPr lang="en-US" dirty="0" smtClean="0">
                <a:latin typeface="+mn-lt"/>
              </a:rPr>
              <a:t>Poisson Probabilities are calculated as: </a:t>
            </a:r>
          </a:p>
          <a:p>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a:p>
            <a:r>
              <a:rPr lang="en-US" dirty="0" smtClean="0">
                <a:latin typeface="+mn-lt"/>
              </a:rPr>
              <a:t>Where,  Lambda is the mean number of occurrences in a given interval of time . </a:t>
            </a:r>
          </a:p>
          <a:p>
            <a:endParaRPr lang="en-US" dirty="0" smtClean="0">
              <a:latin typeface="+mn-lt"/>
            </a:endParaRPr>
          </a:p>
          <a:p>
            <a:r>
              <a:rPr lang="en-US" dirty="0" smtClean="0">
                <a:latin typeface="+mn-lt"/>
              </a:rPr>
              <a:t>Notice here that there is no n (sample size) impact </a:t>
            </a:r>
          </a:p>
          <a:p>
            <a:endParaRPr lang="en-US" dirty="0" smtClean="0">
              <a:latin typeface="+mn-lt"/>
            </a:endParaRPr>
          </a:p>
          <a:p>
            <a:r>
              <a:rPr lang="en-US" dirty="0" smtClean="0">
                <a:latin typeface="+mn-lt"/>
              </a:rPr>
              <a:t>Similar to how the Binomial probabilities are calculated, for every X and Lambda we can calculate the Poisson Probabilities</a:t>
            </a:r>
          </a:p>
          <a:p>
            <a:endParaRPr lang="en-US" dirty="0" smtClean="0">
              <a:latin typeface="+mn-lt"/>
            </a:endParaRPr>
          </a:p>
          <a:p>
            <a:r>
              <a:rPr lang="en-US" dirty="0" smtClean="0">
                <a:latin typeface="+mn-lt"/>
              </a:rPr>
              <a:t>In Excel: POISSON.DIST(X,MEAN, CUMULATIVE)</a:t>
            </a:r>
          </a:p>
        </p:txBody>
      </p:sp>
      <p:pic>
        <p:nvPicPr>
          <p:cNvPr id="8" name="Content Placeholder 3" descr="Poisson.jpg"/>
          <p:cNvPicPr>
            <a:picLocks noChangeAspect="1"/>
          </p:cNvPicPr>
          <p:nvPr/>
        </p:nvPicPr>
        <p:blipFill>
          <a:blip r:embed="rId3" cstate="print"/>
          <a:stretch>
            <a:fillRect/>
          </a:stretch>
        </p:blipFill>
        <p:spPr>
          <a:xfrm>
            <a:off x="1143000" y="1447800"/>
            <a:ext cx="3543300" cy="1285875"/>
          </a:xfrm>
          <a:prstGeom prst="rect">
            <a:avLst/>
          </a:prstGeom>
        </p:spPr>
      </p:pic>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15962"/>
          </a:xfrm>
        </p:spPr>
        <p:txBody>
          <a:bodyPr>
            <a:normAutofit fontScale="90000"/>
          </a:bodyPr>
          <a:lstStyle/>
          <a:p>
            <a:r>
              <a:rPr lang="en-US" sz="2800" dirty="0" smtClean="0"/>
              <a:t>Poisson distribution</a:t>
            </a:r>
            <a:br>
              <a:rPr lang="en-US" sz="2800" dirty="0" smtClean="0"/>
            </a:br>
            <a:r>
              <a:rPr lang="en-US" sz="2800" dirty="0" smtClean="0"/>
              <a:t>GROUP CASE STUDY</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381000" y="1066800"/>
            <a:ext cx="8305800" cy="52578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smtClean="0"/>
              <a:t>CAPACITY PLANNING: </a:t>
            </a:r>
          </a:p>
          <a:p>
            <a:pPr marL="0" indent="0">
              <a:buNone/>
            </a:pPr>
            <a:endParaRPr lang="en-US" sz="2000" dirty="0"/>
          </a:p>
          <a:p>
            <a:pPr marL="0" indent="0">
              <a:buNone/>
            </a:pPr>
            <a:r>
              <a:rPr lang="en-US" sz="2000" dirty="0" smtClean="0"/>
              <a:t>You need 4 resources to process orders via your web-site daily. Currently you receive an average of 392 transactions a day.  Maximum transactions per person per resource is 101.  Your website cannot handle  &gt; 450 transactions in one day.</a:t>
            </a:r>
          </a:p>
          <a:p>
            <a:pPr marL="0" indent="0">
              <a:buNone/>
            </a:pPr>
            <a:endParaRPr lang="en-US" sz="2000" dirty="0"/>
          </a:p>
          <a:p>
            <a:pPr marL="0" indent="0">
              <a:buNone/>
            </a:pPr>
            <a:r>
              <a:rPr lang="en-US" sz="2000" dirty="0" err="1" smtClean="0"/>
              <a:t>Avg</a:t>
            </a:r>
            <a:r>
              <a:rPr lang="en-US" sz="2000" dirty="0" smtClean="0"/>
              <a:t> transaction size is Rs.950.  Should you invest in an additional resource at a cost of </a:t>
            </a:r>
            <a:r>
              <a:rPr lang="en-US" sz="2000" dirty="0" err="1" smtClean="0"/>
              <a:t>Rs</a:t>
            </a:r>
            <a:r>
              <a:rPr lang="en-US" sz="2000" dirty="0" smtClean="0"/>
              <a:t> 300 per day? </a:t>
            </a:r>
          </a:p>
          <a:p>
            <a:pPr marL="0" indent="0">
              <a:buNone/>
            </a:pPr>
            <a:endParaRPr lang="en-US" sz="2000" dirty="0"/>
          </a:p>
          <a:p>
            <a:pPr marL="0" indent="0">
              <a:buNone/>
            </a:pPr>
            <a:endParaRPr lang="en-US" sz="2000" dirty="0" smtClean="0"/>
          </a:p>
          <a:p>
            <a:pPr marL="0" indent="0">
              <a:buNone/>
            </a:pPr>
            <a:endParaRPr lang="en-US" sz="2000" dirty="0" smtClean="0"/>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Summary statistics</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81000" y="1066800"/>
            <a:ext cx="8305800" cy="47244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t>Why is it important for us to learn about summary statistics?</a:t>
            </a:r>
          </a:p>
          <a:p>
            <a:pPr lvl="1"/>
            <a:r>
              <a:rPr lang="en-US" sz="2000" dirty="0" smtClean="0"/>
              <a:t>Description of a large number of data points</a:t>
            </a:r>
          </a:p>
          <a:p>
            <a:pPr lvl="1"/>
            <a:r>
              <a:rPr lang="en-US" sz="2000" dirty="0" smtClean="0"/>
              <a:t>Generate inferences from the summary statistics</a:t>
            </a:r>
          </a:p>
          <a:p>
            <a:pPr lvl="1"/>
            <a:endParaRPr lang="en-US" sz="2000" dirty="0" smtClean="0"/>
          </a:p>
          <a:p>
            <a:pPr lvl="1"/>
            <a:r>
              <a:rPr lang="en-US" sz="2000" dirty="0" smtClean="0">
                <a:solidFill>
                  <a:srgbClr val="C00000"/>
                </a:solidFill>
              </a:rPr>
              <a:t>A very simple example</a:t>
            </a:r>
          </a:p>
          <a:p>
            <a:pPr lvl="2"/>
            <a:r>
              <a:rPr lang="en-US" sz="2000" dirty="0" smtClean="0">
                <a:solidFill>
                  <a:srgbClr val="C00000"/>
                </a:solidFill>
              </a:rPr>
              <a:t>You work for a credit card company, and you have data on credit card applications. You divide the data into applications from customers who have a great payment record, and applications from customers who have been late with payments at least 3 times in the last year</a:t>
            </a:r>
          </a:p>
          <a:p>
            <a:pPr lvl="2"/>
            <a:r>
              <a:rPr lang="en-US" sz="2000" dirty="0" smtClean="0">
                <a:solidFill>
                  <a:srgbClr val="C00000"/>
                </a:solidFill>
              </a:rPr>
              <a:t>Average salary for Group 1: $37,000. Standard Deviation: $5,000</a:t>
            </a:r>
          </a:p>
          <a:p>
            <a:pPr lvl="2"/>
            <a:r>
              <a:rPr lang="en-US" sz="2000" dirty="0" smtClean="0">
                <a:solidFill>
                  <a:srgbClr val="C00000"/>
                </a:solidFill>
              </a:rPr>
              <a:t>Average Salary for Group 2: $26,000. Standard Deviation: $9,000</a:t>
            </a:r>
          </a:p>
          <a:p>
            <a:pPr lvl="1"/>
            <a:endParaRPr lang="en-US" sz="2000" dirty="0"/>
          </a:p>
        </p:txBody>
      </p:sp>
    </p:spTree>
    <p:extLst>
      <p:ext uri="{BB962C8B-B14F-4D97-AF65-F5344CB8AC3E}">
        <p14:creationId xmlns:p14="http://schemas.microsoft.com/office/powerpoint/2010/main" val="146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27038"/>
            <a:ext cx="8229600" cy="715962"/>
          </a:xfrm>
        </p:spPr>
        <p:txBody>
          <a:bodyPr>
            <a:normAutofit/>
          </a:bodyPr>
          <a:lstStyle/>
          <a:p>
            <a:r>
              <a:rPr lang="en-US" sz="2800" dirty="0" smtClean="0"/>
              <a:t>Continuous probability distributions</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381000" y="1066800"/>
            <a:ext cx="8229600" cy="49530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Continuous distributions are applicable when an event can take on any value within a given range </a:t>
            </a:r>
          </a:p>
          <a:p>
            <a:endParaRPr lang="en-US" sz="1800" dirty="0" smtClean="0"/>
          </a:p>
          <a:p>
            <a:pPr marL="0" indent="0">
              <a:buNone/>
            </a:pPr>
            <a:r>
              <a:rPr lang="en-US" sz="1800" dirty="0" smtClean="0"/>
              <a:t>Examples include: </a:t>
            </a:r>
          </a:p>
          <a:p>
            <a:endParaRPr lang="en-US" sz="1800" dirty="0" smtClean="0"/>
          </a:p>
          <a:p>
            <a:pPr>
              <a:buFont typeface="Arial"/>
              <a:buAutoNum type="arabicPeriod"/>
            </a:pPr>
            <a:r>
              <a:rPr lang="en-US" sz="1800" dirty="0" smtClean="0"/>
              <a:t>Height of males in Bangalore </a:t>
            </a:r>
          </a:p>
          <a:p>
            <a:pPr>
              <a:buFont typeface="Arial"/>
              <a:buAutoNum type="arabicPeriod"/>
            </a:pPr>
            <a:r>
              <a:rPr lang="en-US" sz="1800" dirty="0" smtClean="0"/>
              <a:t>Average waiting time per patient at a hospital </a:t>
            </a:r>
          </a:p>
          <a:p>
            <a:pPr>
              <a:buFont typeface="Arial"/>
              <a:buAutoNum type="arabicPeriod"/>
            </a:pPr>
            <a:r>
              <a:rPr lang="en-US" sz="1800" dirty="0" smtClean="0"/>
              <a:t>Per Capita Income </a:t>
            </a:r>
          </a:p>
          <a:p>
            <a:pPr marL="0" indent="0">
              <a:buNone/>
            </a:pPr>
            <a:endParaRPr lang="en-US" sz="1800" dirty="0" smtClean="0"/>
          </a:p>
          <a:p>
            <a:pPr>
              <a:buFont typeface="Arial"/>
              <a:buAutoNum type="arabicPeriod"/>
            </a:pPr>
            <a:endParaRPr lang="en-US" sz="1800" dirty="0" smtClean="0"/>
          </a:p>
          <a:p>
            <a:pPr marL="0" indent="0">
              <a:buNone/>
            </a:pPr>
            <a:r>
              <a:rPr lang="en-US" sz="1800" dirty="0" smtClean="0"/>
              <a:t>The most common kind of a continuous probability distribution is the Normal Distribution, on which we will spend some time because of its useful applications in statistics</a:t>
            </a:r>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Normal probability distribution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331076" y="1066800"/>
            <a:ext cx="8229600" cy="47244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AutoNum type="arabicPeriod"/>
            </a:pPr>
            <a:r>
              <a:rPr lang="en-US" sz="2000" dirty="0" smtClean="0"/>
              <a:t>Symmetric about the (single) mean </a:t>
            </a:r>
          </a:p>
          <a:p>
            <a:pPr>
              <a:buFont typeface="Arial"/>
              <a:buAutoNum type="arabicPeriod"/>
            </a:pPr>
            <a:r>
              <a:rPr lang="en-US" sz="2000" dirty="0" smtClean="0"/>
              <a:t>Mean = Median = Mode </a:t>
            </a:r>
          </a:p>
          <a:p>
            <a:pPr>
              <a:buFont typeface="Arial"/>
              <a:buAutoNum type="arabicPeriod"/>
            </a:pPr>
            <a:r>
              <a:rPr lang="en-US" sz="2000" dirty="0" smtClean="0"/>
              <a:t>The two tails extend indefinitely and never touch the axis </a:t>
            </a:r>
          </a:p>
          <a:p>
            <a:endParaRPr lang="en-US" sz="2000" dirty="0" smtClean="0"/>
          </a:p>
        </p:txBody>
      </p:sp>
      <p:pic>
        <p:nvPicPr>
          <p:cNvPr id="6" name="Picture 5" descr="normalcurves.png"/>
          <p:cNvPicPr>
            <a:picLocks noChangeAspect="1"/>
          </p:cNvPicPr>
          <p:nvPr/>
        </p:nvPicPr>
        <p:blipFill>
          <a:blip r:embed="rId3" cstate="print"/>
          <a:stretch>
            <a:fillRect/>
          </a:stretch>
        </p:blipFill>
        <p:spPr>
          <a:xfrm>
            <a:off x="533400" y="2362200"/>
            <a:ext cx="7696200" cy="3089704"/>
          </a:xfrm>
          <a:prstGeom prst="rect">
            <a:avLst/>
          </a:prstGeom>
        </p:spPr>
      </p:pic>
      <p:sp>
        <p:nvSpPr>
          <p:cNvPr id="7" name="TextBox 6"/>
          <p:cNvSpPr txBox="1"/>
          <p:nvPr/>
        </p:nvSpPr>
        <p:spPr>
          <a:xfrm>
            <a:off x="533400" y="5562600"/>
            <a:ext cx="8153400" cy="400110"/>
          </a:xfrm>
          <a:prstGeom prst="rect">
            <a:avLst/>
          </a:prstGeom>
          <a:noFill/>
        </p:spPr>
        <p:txBody>
          <a:bodyPr wrap="square" rtlCol="0">
            <a:spAutoFit/>
          </a:bodyPr>
          <a:lstStyle/>
          <a:p>
            <a:r>
              <a:rPr lang="en-US" sz="2000" dirty="0" smtClean="0">
                <a:latin typeface="+mn-lt"/>
              </a:rPr>
              <a:t>What are the differences between the curves? </a:t>
            </a:r>
            <a:endParaRPr lang="en-US" sz="2000" dirty="0">
              <a:latin typeface="+mn-lt"/>
            </a:endParaRPr>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normAutofit/>
          </a:bodyPr>
          <a:lstStyle/>
          <a:p>
            <a:r>
              <a:rPr lang="en-US" dirty="0" smtClean="0"/>
              <a:t>NORMAL DISTRIBUTION</a:t>
            </a:r>
          </a:p>
        </p:txBody>
      </p:sp>
      <p:pic>
        <p:nvPicPr>
          <p:cNvPr id="32770" name="Picture 2" descr="http://rchsbowman.files.wordpress.com/2009/01/010309-1504-statisticsn2.png"/>
          <p:cNvPicPr>
            <a:picLocks noChangeAspect="1" noChangeArrowheads="1"/>
          </p:cNvPicPr>
          <p:nvPr/>
        </p:nvPicPr>
        <p:blipFill>
          <a:blip r:embed="rId3" cstate="print"/>
          <a:srcRect/>
          <a:stretch>
            <a:fillRect/>
          </a:stretch>
        </p:blipFill>
        <p:spPr bwMode="auto">
          <a:xfrm>
            <a:off x="838200" y="1219200"/>
            <a:ext cx="7146925" cy="4267200"/>
          </a:xfrm>
          <a:prstGeom prst="rect">
            <a:avLst/>
          </a:prstGeom>
          <a:noFill/>
          <a:ln w="9525">
            <a:noFill/>
            <a:miter lim="800000"/>
            <a:headEnd/>
            <a:tailEnd/>
          </a:ln>
        </p:spPr>
      </p:pic>
    </p:spTree>
    <p:extLst>
      <p:ext uri="{BB962C8B-B14F-4D97-AF65-F5344CB8AC3E}">
        <p14:creationId xmlns:p14="http://schemas.microsoft.com/office/powerpoint/2010/main" val="1308933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Normal probability distribution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pic>
        <p:nvPicPr>
          <p:cNvPr id="4" name="Content Placeholder 2" descr="Normal_equation.gif"/>
          <p:cNvPicPr>
            <a:picLocks noChangeAspect="1"/>
          </p:cNvPicPr>
          <p:nvPr/>
        </p:nvPicPr>
        <p:blipFill>
          <a:blip r:embed="rId3" cstate="print"/>
          <a:stretch>
            <a:fillRect/>
          </a:stretch>
        </p:blipFill>
        <p:spPr>
          <a:xfrm>
            <a:off x="533400" y="1106269"/>
            <a:ext cx="7924800" cy="3733800"/>
          </a:xfrm>
          <a:prstGeom prst="rect">
            <a:avLst/>
          </a:prstGeom>
        </p:spPr>
      </p:pic>
      <p:sp>
        <p:nvSpPr>
          <p:cNvPr id="6" name="Rectangle 5"/>
          <p:cNvSpPr/>
          <p:nvPr/>
        </p:nvSpPr>
        <p:spPr>
          <a:xfrm>
            <a:off x="381000" y="5029200"/>
            <a:ext cx="4572000" cy="646331"/>
          </a:xfrm>
          <a:prstGeom prst="rect">
            <a:avLst/>
          </a:prstGeom>
        </p:spPr>
        <p:txBody>
          <a:bodyPr>
            <a:spAutoFit/>
          </a:bodyPr>
          <a:lstStyle/>
          <a:p>
            <a:r>
              <a:rPr lang="en-US" dirty="0" smtClean="0">
                <a:hlinkClick r:id="rId4"/>
              </a:rPr>
              <a:t>http://www.pavementinteractive.org/index.php?title=Normal_Distribution</a:t>
            </a:r>
            <a:endParaRPr lang="en-US" dirty="0"/>
          </a:p>
        </p:txBody>
      </p:sp>
    </p:spTree>
    <p:extLst>
      <p:ext uri="{BB962C8B-B14F-4D97-AF65-F5344CB8AC3E}">
        <p14:creationId xmlns:p14="http://schemas.microsoft.com/office/powerpoint/2010/main" val="1216674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Normal distribution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25821" y="1066800"/>
            <a:ext cx="8458200" cy="49530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smtClean="0"/>
              <a:t>Area under the curve: </a:t>
            </a:r>
          </a:p>
          <a:p>
            <a:pPr marL="0" indent="0">
              <a:buNone/>
            </a:pPr>
            <a:r>
              <a:rPr lang="en-US" sz="2000" dirty="0" smtClean="0"/>
              <a:t>The total area under a normal probability curve is always 1 . This property allows us to think of the area as probability, and therefore we can compute probability two values on the curve </a:t>
            </a:r>
            <a:endParaRPr lang="en-US" sz="2000" dirty="0"/>
          </a:p>
        </p:txBody>
      </p:sp>
      <p:pic>
        <p:nvPicPr>
          <p:cNvPr id="6" name="Picture 5" descr="graphics3.png"/>
          <p:cNvPicPr>
            <a:picLocks noChangeAspect="1"/>
          </p:cNvPicPr>
          <p:nvPr/>
        </p:nvPicPr>
        <p:blipFill>
          <a:blip r:embed="rId3" cstate="print"/>
          <a:stretch>
            <a:fillRect/>
          </a:stretch>
        </p:blipFill>
        <p:spPr>
          <a:xfrm>
            <a:off x="1295400" y="3657600"/>
            <a:ext cx="6477000" cy="2295286"/>
          </a:xfrm>
          <a:prstGeom prst="rect">
            <a:avLst/>
          </a:prstGeom>
        </p:spPr>
      </p:pic>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Normal distribution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6" name="TextBox 5"/>
          <p:cNvSpPr txBox="1"/>
          <p:nvPr/>
        </p:nvSpPr>
        <p:spPr>
          <a:xfrm>
            <a:off x="304800" y="990600"/>
            <a:ext cx="8458200" cy="4401205"/>
          </a:xfrm>
          <a:prstGeom prst="rect">
            <a:avLst/>
          </a:prstGeom>
          <a:noFill/>
        </p:spPr>
        <p:txBody>
          <a:bodyPr wrap="square" rtlCol="0">
            <a:spAutoFit/>
          </a:bodyPr>
          <a:lstStyle/>
          <a:p>
            <a:r>
              <a:rPr lang="en-US" sz="2000" dirty="0" smtClean="0">
                <a:latin typeface="+mj-lt"/>
              </a:rPr>
              <a:t>We can calculate probabilities of any X given mean and </a:t>
            </a:r>
            <a:r>
              <a:rPr lang="en-US" sz="2000" dirty="0" err="1" smtClean="0">
                <a:latin typeface="+mj-lt"/>
              </a:rPr>
              <a:t>std</a:t>
            </a:r>
            <a:r>
              <a:rPr lang="en-US" sz="2000" dirty="0" smtClean="0">
                <a:latin typeface="+mj-lt"/>
              </a:rPr>
              <a:t> deviation</a:t>
            </a:r>
          </a:p>
          <a:p>
            <a:endParaRPr lang="en-US" sz="2000" dirty="0">
              <a:latin typeface="+mj-lt"/>
            </a:endParaRPr>
          </a:p>
          <a:p>
            <a:r>
              <a:rPr lang="en-US" sz="2000" dirty="0" smtClean="0">
                <a:latin typeface="+mj-lt"/>
              </a:rPr>
              <a:t>If total delivery time is normally distributed with a mean of 6 days and a </a:t>
            </a:r>
            <a:r>
              <a:rPr lang="en-US" sz="2000" dirty="0" err="1" smtClean="0">
                <a:latin typeface="+mj-lt"/>
              </a:rPr>
              <a:t>std</a:t>
            </a:r>
            <a:r>
              <a:rPr lang="en-US" sz="2000" dirty="0" smtClean="0">
                <a:latin typeface="+mj-lt"/>
              </a:rPr>
              <a:t> deviation of two days, what is the probability that a random delivery takes greater than 9 days? </a:t>
            </a:r>
          </a:p>
          <a:p>
            <a:endParaRPr lang="en-US" sz="2000" dirty="0">
              <a:latin typeface="+mj-lt"/>
            </a:endParaRPr>
          </a:p>
          <a:p>
            <a:r>
              <a:rPr lang="en-US" sz="2000" dirty="0" smtClean="0">
                <a:latin typeface="+mj-lt"/>
              </a:rPr>
              <a:t>Use Excel: </a:t>
            </a:r>
          </a:p>
          <a:p>
            <a:endParaRPr lang="en-US" sz="2000" dirty="0">
              <a:latin typeface="+mj-lt"/>
            </a:endParaRPr>
          </a:p>
          <a:p>
            <a:r>
              <a:rPr lang="en-US" sz="2000" dirty="0" smtClean="0">
                <a:latin typeface="+mj-lt"/>
              </a:rPr>
              <a:t>Formula:  </a:t>
            </a:r>
            <a:r>
              <a:rPr lang="en-US" sz="2000" b="1" dirty="0" smtClean="0">
                <a:latin typeface="+mj-lt"/>
              </a:rPr>
              <a:t>NORM.DIST(Outcome x, Mean, </a:t>
            </a:r>
            <a:r>
              <a:rPr lang="en-US" sz="2000" b="1" dirty="0" err="1" smtClean="0">
                <a:latin typeface="+mj-lt"/>
              </a:rPr>
              <a:t>Std</a:t>
            </a:r>
            <a:r>
              <a:rPr lang="en-US" sz="2000" b="1" dirty="0" smtClean="0">
                <a:latin typeface="+mj-lt"/>
              </a:rPr>
              <a:t> </a:t>
            </a:r>
            <a:r>
              <a:rPr lang="en-US" sz="2000" b="1" dirty="0" err="1" smtClean="0">
                <a:latin typeface="+mj-lt"/>
              </a:rPr>
              <a:t>Dev</a:t>
            </a:r>
            <a:r>
              <a:rPr lang="en-US" sz="2000" b="1" dirty="0" smtClean="0">
                <a:latin typeface="+mj-lt"/>
              </a:rPr>
              <a:t>, cumulative)</a:t>
            </a:r>
            <a:r>
              <a:rPr lang="en-US" sz="2000" dirty="0" smtClean="0">
                <a:latin typeface="+mj-lt"/>
              </a:rPr>
              <a:t>= NORM.DIST(9,6,2,?) </a:t>
            </a:r>
          </a:p>
          <a:p>
            <a:endParaRPr lang="en-US" sz="2000" dirty="0">
              <a:latin typeface="+mj-lt"/>
            </a:endParaRPr>
          </a:p>
          <a:p>
            <a:r>
              <a:rPr lang="en-US" sz="2000" dirty="0" smtClean="0">
                <a:latin typeface="+mj-lt"/>
              </a:rPr>
              <a:t>Is this the right answer?</a:t>
            </a:r>
          </a:p>
          <a:p>
            <a:endParaRPr lang="en-US" sz="2000" dirty="0">
              <a:latin typeface="+mj-lt"/>
            </a:endParaRPr>
          </a:p>
          <a:p>
            <a:endParaRPr lang="en-US" sz="2000" dirty="0">
              <a:latin typeface="+mj-lt"/>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419" t="15915" r="68860" b="61080"/>
          <a:stretch/>
        </p:blipFill>
        <p:spPr bwMode="auto">
          <a:xfrm>
            <a:off x="3962400" y="4251318"/>
            <a:ext cx="4229100" cy="228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66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143000"/>
            <a:ext cx="8686800" cy="3416320"/>
          </a:xfrm>
          <a:prstGeom prst="rect">
            <a:avLst/>
          </a:prstGeom>
          <a:noFill/>
        </p:spPr>
        <p:txBody>
          <a:bodyPr wrap="square" rtlCol="0">
            <a:spAutoFit/>
          </a:bodyPr>
          <a:lstStyle/>
          <a:p>
            <a:r>
              <a:rPr lang="en-US" dirty="0" smtClean="0">
                <a:latin typeface="+mn-lt"/>
              </a:rPr>
              <a:t>Probability that a random delivery will take between 6 and 8 days? </a:t>
            </a:r>
          </a:p>
          <a:p>
            <a:endParaRPr lang="en-US" dirty="0">
              <a:latin typeface="+mn-lt"/>
            </a:endParaRPr>
          </a:p>
          <a:p>
            <a:r>
              <a:rPr lang="en-US" dirty="0" smtClean="0">
                <a:latin typeface="+mn-lt"/>
              </a:rPr>
              <a:t>Delivery will take less than 4 days? </a:t>
            </a:r>
          </a:p>
          <a:p>
            <a:endParaRPr lang="en-US" dirty="0">
              <a:latin typeface="+mn-lt"/>
            </a:endParaRPr>
          </a:p>
          <a:p>
            <a:endParaRPr lang="en-US" dirty="0" smtClean="0">
              <a:latin typeface="+mn-lt"/>
            </a:endParaRPr>
          </a:p>
          <a:p>
            <a:endParaRPr lang="en-US" dirty="0">
              <a:latin typeface="+mn-lt"/>
            </a:endParaRPr>
          </a:p>
          <a:p>
            <a:endParaRPr lang="en-US" dirty="0" smtClean="0">
              <a:latin typeface="+mn-lt"/>
            </a:endParaRPr>
          </a:p>
          <a:p>
            <a:endParaRPr lang="en-US" dirty="0">
              <a:latin typeface="+mn-lt"/>
            </a:endParaRPr>
          </a:p>
          <a:p>
            <a:endParaRPr lang="en-US" dirty="0" smtClean="0">
              <a:latin typeface="+mn-lt"/>
            </a:endParaRPr>
          </a:p>
          <a:p>
            <a:endParaRPr lang="en-US" dirty="0">
              <a:latin typeface="+mn-lt"/>
            </a:endParaRPr>
          </a:p>
          <a:p>
            <a:endParaRPr lang="en-US" dirty="0" smtClean="0">
              <a:latin typeface="+mn-lt"/>
            </a:endParaRPr>
          </a:p>
          <a:p>
            <a:r>
              <a:rPr lang="en-US" dirty="0" smtClean="0">
                <a:latin typeface="+mn-lt"/>
              </a:rPr>
              <a:t>So finally, where is all this leading?  To Hypothesis Testing (A/B Testing)</a:t>
            </a:r>
          </a:p>
        </p:txBody>
      </p:sp>
      <p:sp>
        <p:nvSpPr>
          <p:cNvPr id="3" name="Title 2"/>
          <p:cNvSpPr>
            <a:spLocks noGrp="1"/>
          </p:cNvSpPr>
          <p:nvPr>
            <p:ph type="title"/>
          </p:nvPr>
        </p:nvSpPr>
        <p:spPr/>
        <p:txBody>
          <a:bodyPr>
            <a:normAutofit/>
          </a:bodyPr>
          <a:lstStyle/>
          <a:p>
            <a:r>
              <a:rPr lang="en-US" sz="2800" dirty="0" smtClean="0"/>
              <a:t>Normal distribution</a:t>
            </a:r>
            <a:endParaRPr lang="en-IN" sz="2800" dirty="0"/>
          </a:p>
        </p:txBody>
      </p:sp>
      <p:cxnSp>
        <p:nvCxnSpPr>
          <p:cNvPr id="6" name="Straight Connector 5"/>
          <p:cNvCxnSpPr/>
          <p:nvPr/>
        </p:nvCxnSpPr>
        <p:spPr>
          <a:xfrm>
            <a:off x="1295400" y="3581400"/>
            <a:ext cx="54864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324303" y="1999187"/>
            <a:ext cx="5202621" cy="1437696"/>
          </a:xfrm>
          <a:custGeom>
            <a:avLst/>
            <a:gdLst>
              <a:gd name="connsiteX0" fmla="*/ 0 w 5202621"/>
              <a:gd name="connsiteY0" fmla="*/ 1437696 h 1437696"/>
              <a:gd name="connsiteX1" fmla="*/ 1324304 w 5202621"/>
              <a:gd name="connsiteY1" fmla="*/ 1153916 h 1437696"/>
              <a:gd name="connsiteX2" fmla="*/ 2427890 w 5202621"/>
              <a:gd name="connsiteY2" fmla="*/ 66096 h 1437696"/>
              <a:gd name="connsiteX3" fmla="*/ 3011214 w 5202621"/>
              <a:gd name="connsiteY3" fmla="*/ 223751 h 1437696"/>
              <a:gd name="connsiteX4" fmla="*/ 3783725 w 5202621"/>
              <a:gd name="connsiteY4" fmla="*/ 1075089 h 1437696"/>
              <a:gd name="connsiteX5" fmla="*/ 5202621 w 5202621"/>
              <a:gd name="connsiteY5" fmla="*/ 1437696 h 1437696"/>
              <a:gd name="connsiteX6" fmla="*/ 5202621 w 5202621"/>
              <a:gd name="connsiteY6" fmla="*/ 1437696 h 143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2621" h="1437696">
                <a:moveTo>
                  <a:pt x="0" y="1437696"/>
                </a:moveTo>
                <a:cubicBezTo>
                  <a:pt x="459828" y="1410106"/>
                  <a:pt x="919656" y="1382516"/>
                  <a:pt x="1324304" y="1153916"/>
                </a:cubicBezTo>
                <a:cubicBezTo>
                  <a:pt x="1728952" y="925316"/>
                  <a:pt x="2146738" y="221123"/>
                  <a:pt x="2427890" y="66096"/>
                </a:cubicBezTo>
                <a:cubicBezTo>
                  <a:pt x="2709042" y="-88931"/>
                  <a:pt x="2785242" y="55586"/>
                  <a:pt x="3011214" y="223751"/>
                </a:cubicBezTo>
                <a:cubicBezTo>
                  <a:pt x="3237186" y="391916"/>
                  <a:pt x="3418491" y="872765"/>
                  <a:pt x="3783725" y="1075089"/>
                </a:cubicBezTo>
                <a:cubicBezTo>
                  <a:pt x="4148959" y="1277413"/>
                  <a:pt x="5202621" y="1437696"/>
                  <a:pt x="5202621" y="1437696"/>
                </a:cubicBezTo>
                <a:lnTo>
                  <a:pt x="5202621" y="143769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3925613" y="1828800"/>
            <a:ext cx="0" cy="2057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724400" y="2514600"/>
            <a:ext cx="0" cy="1219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819400" y="2514600"/>
            <a:ext cx="0" cy="12192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64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Central limit theorem</a:t>
            </a:r>
            <a:endParaRPr lang="en-IN"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04800" y="1066799"/>
            <a:ext cx="8229600" cy="51054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t>We will introduce one important concept here that will aid us in calculating</a:t>
            </a:r>
          </a:p>
          <a:p>
            <a:pPr marL="0" indent="0">
              <a:buNone/>
            </a:pPr>
            <a:r>
              <a:rPr lang="en-US" sz="2000" dirty="0" smtClean="0"/>
              <a:t>the probability or chance: the Central Limit Theorem</a:t>
            </a:r>
          </a:p>
          <a:p>
            <a:endParaRPr lang="en-US" sz="2000" dirty="0" smtClean="0"/>
          </a:p>
          <a:p>
            <a:pPr marL="0" indent="0">
              <a:buNone/>
            </a:pPr>
            <a:endParaRPr lang="en-US" sz="2000" dirty="0" smtClean="0"/>
          </a:p>
          <a:p>
            <a:pPr marL="0" indent="0">
              <a:buNone/>
            </a:pPr>
            <a:r>
              <a:rPr lang="en-US" sz="2000" dirty="0" smtClean="0"/>
              <a:t>Supposing we have a population of 10,000 respondents to a survey, and we wish to pick a sample of 500</a:t>
            </a:r>
          </a:p>
          <a:p>
            <a:pPr marL="0" indent="0">
              <a:buNone/>
            </a:pPr>
            <a:endParaRPr lang="en-US" sz="2000" b="1" dirty="0"/>
          </a:p>
          <a:p>
            <a:pPr marL="0" indent="0">
              <a:buNone/>
            </a:pPr>
            <a:r>
              <a:rPr lang="en-US" sz="2000" dirty="0" smtClean="0"/>
              <a:t>How many samples are possible? </a:t>
            </a:r>
          </a:p>
          <a:p>
            <a:pPr marL="0" indent="0">
              <a:buNone/>
            </a:pPr>
            <a:endParaRPr lang="en-US" sz="2000" b="1" dirty="0"/>
          </a:p>
          <a:p>
            <a:pPr marL="0" indent="0">
              <a:buNone/>
            </a:pPr>
            <a:r>
              <a:rPr lang="en-US" sz="2000" dirty="0" smtClean="0"/>
              <a:t>What will be the mean of the samples? Same? Different?</a:t>
            </a:r>
          </a:p>
          <a:p>
            <a:pPr marL="0" indent="0">
              <a:buNone/>
            </a:pPr>
            <a:endParaRPr lang="en-US" sz="2000" b="1" dirty="0" smtClean="0"/>
          </a:p>
          <a:p>
            <a:pPr marL="0" indent="0">
              <a:buNone/>
            </a:pPr>
            <a:r>
              <a:rPr lang="en-US" sz="2000" b="1" dirty="0" smtClean="0"/>
              <a:t>If we plot a frequency distribution of the sample means – Excel simulation</a:t>
            </a: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p:txBody>
      </p:sp>
    </p:spTree>
    <p:extLst>
      <p:ext uri="{BB962C8B-B14F-4D97-AF65-F5344CB8AC3E}">
        <p14:creationId xmlns:p14="http://schemas.microsoft.com/office/powerpoint/2010/main" val="7823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p:sp>
        <p:nvSpPr>
          <p:cNvPr id="3" name="Content Placeholder 2"/>
          <p:cNvSpPr txBox="1">
            <a:spLocks/>
          </p:cNvSpPr>
          <p:nvPr/>
        </p:nvSpPr>
        <p:spPr>
          <a:xfrm>
            <a:off x="304800" y="1066799"/>
            <a:ext cx="8229600" cy="5105401"/>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sz="2400" b="1" dirty="0" smtClean="0"/>
              <a:t>Central Limit Theorem:  </a:t>
            </a:r>
          </a:p>
          <a:p>
            <a:pPr>
              <a:buFont typeface="Arial"/>
              <a:buNone/>
            </a:pPr>
            <a:r>
              <a:rPr lang="en-US" sz="2000" dirty="0" smtClean="0"/>
              <a:t>As sample size grows sufficiently large, the sampling distribution of</a:t>
            </a:r>
          </a:p>
          <a:p>
            <a:pPr>
              <a:buFont typeface="Arial"/>
              <a:buNone/>
            </a:pPr>
            <a:r>
              <a:rPr lang="en-US" sz="2000" dirty="0" smtClean="0"/>
              <a:t>the means will tend towards a normal distribution </a:t>
            </a:r>
            <a:r>
              <a:rPr lang="en-US" sz="2000" u="sng" dirty="0" smtClean="0"/>
              <a:t>(even if the underlying</a:t>
            </a:r>
          </a:p>
          <a:p>
            <a:pPr>
              <a:buFont typeface="Arial"/>
              <a:buNone/>
            </a:pPr>
            <a:r>
              <a:rPr lang="en-US" sz="2000" u="sng" dirty="0" smtClean="0"/>
              <a:t>population is not normal)</a:t>
            </a:r>
          </a:p>
          <a:p>
            <a:pPr>
              <a:buFont typeface="Arial"/>
              <a:buNone/>
            </a:pPr>
            <a:endParaRPr lang="en-US" sz="2000" u="sng" dirty="0"/>
          </a:p>
          <a:p>
            <a:pPr>
              <a:buFont typeface="Arial"/>
              <a:buNone/>
            </a:pPr>
            <a:r>
              <a:rPr lang="en-US" sz="2000" b="1" u="sng" dirty="0" smtClean="0"/>
              <a:t>Mathematically: </a:t>
            </a:r>
          </a:p>
          <a:p>
            <a:pPr lvl="0">
              <a:buNone/>
            </a:pPr>
            <a:r>
              <a:rPr lang="en-US" sz="2000" kern="0" dirty="0"/>
              <a:t>When we select simple random samples of size n, </a:t>
            </a:r>
            <a:r>
              <a:rPr lang="en-US" sz="2000" kern="0" dirty="0" smtClean="0"/>
              <a:t>the distribution </a:t>
            </a:r>
            <a:r>
              <a:rPr lang="en-US" sz="2000" kern="0" dirty="0"/>
              <a:t>of these </a:t>
            </a:r>
            <a:r>
              <a:rPr lang="en-US" sz="2000" kern="0" dirty="0" smtClean="0"/>
              <a:t>sample</a:t>
            </a:r>
          </a:p>
          <a:p>
            <a:pPr lvl="0">
              <a:buNone/>
            </a:pPr>
            <a:r>
              <a:rPr lang="en-US" sz="2000" kern="0" dirty="0"/>
              <a:t>c</a:t>
            </a:r>
            <a:r>
              <a:rPr lang="en-US" sz="2000" kern="0" dirty="0" smtClean="0"/>
              <a:t>an be modeled means </a:t>
            </a:r>
            <a:r>
              <a:rPr lang="en-US" sz="2000" kern="0" dirty="0"/>
              <a:t>with a probability model that </a:t>
            </a:r>
            <a:r>
              <a:rPr lang="en-US" sz="2000" kern="0" dirty="0" smtClean="0"/>
              <a:t>is</a:t>
            </a:r>
            <a:endParaRPr lang="en-US" sz="2000" kern="0" dirty="0"/>
          </a:p>
          <a:p>
            <a:pPr>
              <a:buFont typeface="Arial"/>
              <a:buNone/>
            </a:pPr>
            <a:endParaRPr lang="en-US" sz="2000" u="sng" dirty="0"/>
          </a:p>
          <a:p>
            <a:pPr>
              <a:buFont typeface="Arial"/>
              <a:buNone/>
            </a:pPr>
            <a:endParaRPr lang="en-US" sz="2000" b="1" dirty="0" smtClean="0"/>
          </a:p>
          <a:p>
            <a:pPr>
              <a:buFont typeface="Arial"/>
              <a:buNone/>
            </a:pPr>
            <a:endParaRPr lang="en-US" sz="2000" b="1" dirty="0"/>
          </a:p>
          <a:p>
            <a:pPr>
              <a:buFont typeface="Arial"/>
              <a:buNone/>
            </a:pPr>
            <a:endParaRPr lang="en-US" sz="2000" b="1" dirty="0" smtClean="0"/>
          </a:p>
          <a:p>
            <a:pPr>
              <a:buFont typeface="Arial"/>
              <a:buNone/>
            </a:pPr>
            <a:r>
              <a:rPr lang="en-US" sz="2000" b="1" u="sng" dirty="0" smtClean="0"/>
              <a:t>Implications</a:t>
            </a:r>
            <a:r>
              <a:rPr lang="en-US" sz="2000" u="sng" dirty="0" smtClean="0"/>
              <a:t> :  </a:t>
            </a:r>
            <a:r>
              <a:rPr lang="en-US" sz="2000" dirty="0" smtClean="0"/>
              <a:t>If sample size is sufficiently large (&gt; 30), you can always use a</a:t>
            </a:r>
          </a:p>
          <a:p>
            <a:pPr>
              <a:buFont typeface="Arial"/>
              <a:buNone/>
            </a:pPr>
            <a:r>
              <a:rPr lang="en-US" sz="2000" dirty="0" smtClean="0"/>
              <a:t>normal distribution as your test distribution without worrying about true</a:t>
            </a:r>
          </a:p>
          <a:p>
            <a:pPr>
              <a:buFont typeface="Arial"/>
              <a:buNone/>
            </a:pPr>
            <a:r>
              <a:rPr lang="en-US" sz="2000" dirty="0" smtClean="0"/>
              <a:t>population distribution</a:t>
            </a:r>
          </a:p>
          <a:p>
            <a:pPr>
              <a:buFont typeface="Arial"/>
              <a:buNone/>
            </a:pPr>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3807966636"/>
              </p:ext>
            </p:extLst>
          </p:nvPr>
        </p:nvGraphicFramePr>
        <p:xfrm>
          <a:off x="2979057" y="3810000"/>
          <a:ext cx="1447800" cy="939800"/>
        </p:xfrm>
        <a:graphic>
          <a:graphicData uri="http://schemas.openxmlformats.org/presentationml/2006/ole">
            <mc:AlternateContent xmlns:mc="http://schemas.openxmlformats.org/markup-compatibility/2006">
              <mc:Choice xmlns:v="urn:schemas-microsoft-com:vml" Requires="v">
                <p:oleObj spid="_x0000_s7189" name="Equation" r:id="rId4" imgW="723586" imgH="431613" progId="">
                  <p:embed/>
                </p:oleObj>
              </mc:Choice>
              <mc:Fallback>
                <p:oleObj name="Equation" r:id="rId4" imgW="723586" imgH="43161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9057" y="3810000"/>
                        <a:ext cx="1447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8951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304800" y="1066800"/>
            <a:ext cx="8686800" cy="57150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smtClean="0"/>
              <a:t>Inventory Optimization</a:t>
            </a:r>
          </a:p>
          <a:p>
            <a:pPr marL="0" indent="0">
              <a:buNone/>
            </a:pPr>
            <a:r>
              <a:rPr lang="en-US" sz="2000" dirty="0" smtClean="0"/>
              <a:t>You want to optimize inventory costs , and you are reviewing mobile electronic equipment. You have been using a daily sales average for this category as 310, with a </a:t>
            </a:r>
            <a:r>
              <a:rPr lang="en-US" sz="2000" dirty="0" err="1" smtClean="0"/>
              <a:t>std</a:t>
            </a:r>
            <a:r>
              <a:rPr lang="en-US" sz="2000" dirty="0" smtClean="0"/>
              <a:t> deviation of 85 (based on past data a year ago).  You take a current sample of the last 45 days to validate, and find that </a:t>
            </a:r>
            <a:r>
              <a:rPr lang="en-US" sz="2000" dirty="0" err="1" smtClean="0"/>
              <a:t>avg</a:t>
            </a:r>
            <a:r>
              <a:rPr lang="en-US" sz="2000" dirty="0" smtClean="0"/>
              <a:t> daily sales are 338. Should you increase inventory levels? </a:t>
            </a:r>
          </a:p>
          <a:p>
            <a:pPr marL="0" indent="0">
              <a:buNone/>
            </a:pPr>
            <a:endParaRPr lang="en-US" sz="2000" dirty="0"/>
          </a:p>
          <a:p>
            <a:pPr marL="0" indent="0">
              <a:buNone/>
            </a:pPr>
            <a:r>
              <a:rPr lang="en-US" sz="2000" dirty="0" smtClean="0"/>
              <a:t>SIMPLE ANSWERS?  </a:t>
            </a:r>
          </a:p>
          <a:p>
            <a:pPr marL="0" indent="0">
              <a:buNone/>
            </a:pPr>
            <a:endParaRPr lang="en-US" sz="2000" dirty="0"/>
          </a:p>
          <a:p>
            <a:pPr marL="0" indent="0">
              <a:buNone/>
            </a:pPr>
            <a:r>
              <a:rPr lang="en-US" sz="2000" dirty="0" smtClean="0"/>
              <a:t>Yes, data clearly shows increase in inventory levels. </a:t>
            </a:r>
          </a:p>
          <a:p>
            <a:pPr marL="0" indent="0">
              <a:buNone/>
            </a:pPr>
            <a:r>
              <a:rPr lang="en-US" sz="2000" dirty="0" smtClean="0"/>
              <a:t>No – we need a larger sample before we decide</a:t>
            </a:r>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27002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Summary statistics</a:t>
            </a:r>
            <a:endParaRPr lang="en-IN" sz="2800" dirty="0"/>
          </a:p>
        </p:txBody>
      </p:sp>
      <p:sp>
        <p:nvSpPr>
          <p:cNvPr id="4" name="TextBox 3"/>
          <p:cNvSpPr txBox="1"/>
          <p:nvPr/>
        </p:nvSpPr>
        <p:spPr>
          <a:xfrm>
            <a:off x="381000" y="1143000"/>
            <a:ext cx="8610600" cy="3970318"/>
          </a:xfrm>
          <a:prstGeom prst="rect">
            <a:avLst/>
          </a:prstGeom>
          <a:noFill/>
        </p:spPr>
        <p:txBody>
          <a:bodyPr wrap="square" rtlCol="0">
            <a:spAutoFit/>
          </a:bodyPr>
          <a:lstStyle/>
          <a:p>
            <a:r>
              <a:rPr lang="en-US" b="1" dirty="0" smtClean="0">
                <a:latin typeface="+mn-lt"/>
              </a:rPr>
              <a:t>Going beyond summary statistics</a:t>
            </a:r>
          </a:p>
          <a:p>
            <a:endParaRPr lang="en-US" b="1" dirty="0">
              <a:latin typeface="+mn-lt"/>
            </a:endParaRPr>
          </a:p>
          <a:p>
            <a:r>
              <a:rPr lang="en-US" b="1" dirty="0" smtClean="0">
                <a:latin typeface="+mn-lt"/>
              </a:rPr>
              <a:t>With large volumes of data :</a:t>
            </a:r>
          </a:p>
          <a:p>
            <a:r>
              <a:rPr lang="en-US" dirty="0">
                <a:latin typeface="+mn-lt"/>
              </a:rPr>
              <a:t>	</a:t>
            </a:r>
            <a:r>
              <a:rPr lang="en-US" dirty="0" smtClean="0">
                <a:latin typeface="+mn-lt"/>
              </a:rPr>
              <a:t>Many trends</a:t>
            </a:r>
          </a:p>
          <a:p>
            <a:r>
              <a:rPr lang="en-US" dirty="0">
                <a:latin typeface="+mn-lt"/>
              </a:rPr>
              <a:t>	</a:t>
            </a:r>
            <a:r>
              <a:rPr lang="en-US" dirty="0" smtClean="0">
                <a:latin typeface="+mn-lt"/>
              </a:rPr>
              <a:t>Multiple patterns </a:t>
            </a:r>
          </a:p>
          <a:p>
            <a:r>
              <a:rPr lang="en-US" dirty="0">
                <a:latin typeface="+mn-lt"/>
              </a:rPr>
              <a:t>	</a:t>
            </a:r>
            <a:r>
              <a:rPr lang="en-US" dirty="0" smtClean="0">
                <a:latin typeface="+mn-lt"/>
              </a:rPr>
              <a:t>Some contradictory findings</a:t>
            </a:r>
          </a:p>
          <a:p>
            <a:endParaRPr lang="en-US" dirty="0">
              <a:latin typeface="+mn-lt"/>
            </a:endParaRPr>
          </a:p>
          <a:p>
            <a:r>
              <a:rPr lang="en-US" b="1" dirty="0" smtClean="0">
                <a:latin typeface="+mn-lt"/>
              </a:rPr>
              <a:t>How do we establish</a:t>
            </a:r>
          </a:p>
          <a:p>
            <a:r>
              <a:rPr lang="en-US" dirty="0">
                <a:latin typeface="+mn-lt"/>
              </a:rPr>
              <a:t>	</a:t>
            </a:r>
            <a:r>
              <a:rPr lang="en-US" dirty="0" smtClean="0">
                <a:latin typeface="+mn-lt"/>
              </a:rPr>
              <a:t>Meaningful trends </a:t>
            </a:r>
            <a:r>
              <a:rPr lang="en-US" dirty="0" err="1" smtClean="0">
                <a:latin typeface="+mn-lt"/>
              </a:rPr>
              <a:t>vs</a:t>
            </a:r>
            <a:r>
              <a:rPr lang="en-US" dirty="0" smtClean="0">
                <a:latin typeface="+mn-lt"/>
              </a:rPr>
              <a:t> random “noise”</a:t>
            </a:r>
          </a:p>
          <a:p>
            <a:r>
              <a:rPr lang="en-US" dirty="0">
                <a:latin typeface="+mn-lt"/>
              </a:rPr>
              <a:t>	</a:t>
            </a:r>
            <a:r>
              <a:rPr lang="en-US" dirty="0" smtClean="0">
                <a:latin typeface="+mn-lt"/>
              </a:rPr>
              <a:t>Relative importance or impact?</a:t>
            </a:r>
          </a:p>
          <a:p>
            <a:endParaRPr lang="en-US" dirty="0" smtClean="0">
              <a:latin typeface="+mn-lt"/>
            </a:endParaRPr>
          </a:p>
          <a:p>
            <a:r>
              <a:rPr lang="en-US" b="1" dirty="0" smtClean="0">
                <a:latin typeface="+mn-lt"/>
              </a:rPr>
              <a:t>Inferential Statistics</a:t>
            </a:r>
          </a:p>
          <a:p>
            <a:r>
              <a:rPr lang="en-US" dirty="0">
                <a:latin typeface="+mn-lt"/>
              </a:rPr>
              <a:t>	</a:t>
            </a:r>
            <a:r>
              <a:rPr lang="en-US" dirty="0" smtClean="0">
                <a:latin typeface="+mn-lt"/>
              </a:rPr>
              <a:t>Allows us to find </a:t>
            </a:r>
            <a:r>
              <a:rPr lang="en-US" u="sng" dirty="0" smtClean="0">
                <a:latin typeface="+mn-lt"/>
              </a:rPr>
              <a:t>statistically significant </a:t>
            </a:r>
            <a:r>
              <a:rPr lang="en-US" dirty="0" smtClean="0">
                <a:latin typeface="+mn-lt"/>
              </a:rPr>
              <a:t>relationships</a:t>
            </a:r>
          </a:p>
          <a:p>
            <a:r>
              <a:rPr lang="en-US" dirty="0">
                <a:latin typeface="+mn-lt"/>
              </a:rPr>
              <a:t>	</a:t>
            </a:r>
            <a:r>
              <a:rPr lang="en-US" dirty="0" smtClean="0">
                <a:latin typeface="+mn-lt"/>
              </a:rPr>
              <a:t>Remove noise </a:t>
            </a:r>
            <a:endParaRPr lang="en-US" dirty="0">
              <a:latin typeface="+mn-lt"/>
            </a:endParaRPr>
          </a:p>
        </p:txBody>
      </p:sp>
    </p:spTree>
    <p:extLst>
      <p:ext uri="{BB962C8B-B14F-4D97-AF65-F5344CB8AC3E}">
        <p14:creationId xmlns:p14="http://schemas.microsoft.com/office/powerpoint/2010/main" val="189700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81000" y="1142999"/>
            <a:ext cx="3733800" cy="4247317"/>
          </a:xfrm>
          <a:prstGeom prst="rect">
            <a:avLst/>
          </a:prstGeom>
          <a:noFill/>
        </p:spPr>
        <p:txBody>
          <a:bodyPr wrap="square" rtlCol="0">
            <a:spAutoFit/>
          </a:bodyPr>
          <a:lstStyle/>
          <a:p>
            <a:r>
              <a:rPr lang="en-US" dirty="0" smtClean="0">
                <a:latin typeface="+mn-lt"/>
              </a:rPr>
              <a:t>One way to solve this is to run a hypothesis test.</a:t>
            </a:r>
          </a:p>
          <a:p>
            <a:endParaRPr lang="en-US" dirty="0">
              <a:latin typeface="+mn-lt"/>
            </a:endParaRPr>
          </a:p>
          <a:p>
            <a:r>
              <a:rPr lang="en-US" dirty="0" smtClean="0">
                <a:latin typeface="+mn-lt"/>
              </a:rPr>
              <a:t>1. Set up </a:t>
            </a:r>
            <a:r>
              <a:rPr lang="en-US" b="1" dirty="0" smtClean="0">
                <a:latin typeface="+mn-lt"/>
              </a:rPr>
              <a:t>NULL HYPOTHESIS</a:t>
            </a:r>
          </a:p>
          <a:p>
            <a:endParaRPr lang="en-US" dirty="0">
              <a:latin typeface="+mn-lt"/>
            </a:endParaRPr>
          </a:p>
          <a:p>
            <a:r>
              <a:rPr lang="en-US" dirty="0" smtClean="0">
                <a:latin typeface="+mn-lt"/>
              </a:rPr>
              <a:t>There is no increase in daily rate, observed differences are simply random chance variation</a:t>
            </a:r>
          </a:p>
          <a:p>
            <a:endParaRPr lang="en-US" dirty="0">
              <a:latin typeface="+mn-lt"/>
            </a:endParaRPr>
          </a:p>
          <a:p>
            <a:r>
              <a:rPr lang="en-US" dirty="0" smtClean="0">
                <a:latin typeface="+mn-lt"/>
              </a:rPr>
              <a:t>2. Set up </a:t>
            </a:r>
            <a:r>
              <a:rPr lang="en-US" b="1" dirty="0" smtClean="0">
                <a:latin typeface="+mn-lt"/>
              </a:rPr>
              <a:t>ALTERNATE HYPOTHESIS</a:t>
            </a:r>
            <a:r>
              <a:rPr lang="en-US" dirty="0" smtClean="0">
                <a:latin typeface="+mn-lt"/>
              </a:rPr>
              <a:t>:</a:t>
            </a:r>
          </a:p>
          <a:p>
            <a:r>
              <a:rPr lang="en-US" dirty="0" smtClean="0">
                <a:latin typeface="+mn-lt"/>
              </a:rPr>
              <a:t>Negation of Null: There is an increase in daily sales rate</a:t>
            </a:r>
          </a:p>
          <a:p>
            <a:endParaRPr lang="en-US" dirty="0">
              <a:latin typeface="+mn-lt"/>
            </a:endParaRPr>
          </a:p>
          <a:p>
            <a:r>
              <a:rPr lang="en-US" dirty="0" smtClean="0">
                <a:latin typeface="+mn-lt"/>
              </a:rPr>
              <a:t>3. Calculate </a:t>
            </a:r>
            <a:r>
              <a:rPr lang="en-US" b="1" dirty="0" smtClean="0">
                <a:latin typeface="+mn-lt"/>
              </a:rPr>
              <a:t>Probability </a:t>
            </a:r>
            <a:r>
              <a:rPr lang="en-US" dirty="0" smtClean="0">
                <a:latin typeface="+mn-lt"/>
              </a:rPr>
              <a:t>of observed outcome</a:t>
            </a:r>
            <a:endParaRPr lang="en-US" dirty="0">
              <a:latin typeface="+mn-lt"/>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444" t="32513" r="31054" b="29064"/>
          <a:stretch/>
        </p:blipFill>
        <p:spPr bwMode="auto">
          <a:xfrm>
            <a:off x="4578569" y="1755227"/>
            <a:ext cx="4489232" cy="266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61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81000" y="1142999"/>
            <a:ext cx="8229600" cy="3416320"/>
          </a:xfrm>
          <a:prstGeom prst="rect">
            <a:avLst/>
          </a:prstGeom>
          <a:noFill/>
        </p:spPr>
        <p:txBody>
          <a:bodyPr wrap="square" rtlCol="0">
            <a:spAutoFit/>
          </a:bodyPr>
          <a:lstStyle/>
          <a:p>
            <a:r>
              <a:rPr lang="en-US" sz="2000" b="1" dirty="0" smtClean="0">
                <a:latin typeface="+mn-lt"/>
              </a:rPr>
              <a:t>Probability of Observed Outcome?  </a:t>
            </a:r>
          </a:p>
          <a:p>
            <a:endParaRPr lang="en-US" dirty="0">
              <a:latin typeface="+mn-lt"/>
            </a:endParaRPr>
          </a:p>
          <a:p>
            <a:r>
              <a:rPr lang="en-US" u="sng" dirty="0" smtClean="0">
                <a:latin typeface="+mn-lt"/>
              </a:rPr>
              <a:t>Use Central Limit Theorem.  </a:t>
            </a:r>
          </a:p>
          <a:p>
            <a:endParaRPr lang="en-US" dirty="0">
              <a:latin typeface="+mn-lt"/>
            </a:endParaRPr>
          </a:p>
          <a:p>
            <a:r>
              <a:rPr lang="en-US" dirty="0" smtClean="0">
                <a:latin typeface="+mn-lt"/>
              </a:rPr>
              <a:t>This sample is one of multiple possible samples from the population of customers, </a:t>
            </a:r>
          </a:p>
          <a:p>
            <a:endParaRPr lang="en-US" dirty="0">
              <a:latin typeface="+mn-lt"/>
            </a:endParaRPr>
          </a:p>
          <a:p>
            <a:r>
              <a:rPr lang="en-US" dirty="0" smtClean="0">
                <a:latin typeface="+mn-lt"/>
              </a:rPr>
              <a:t>and therefore  means of all possible samples will follow a normal distribution</a:t>
            </a:r>
          </a:p>
          <a:p>
            <a:endParaRPr lang="en-US" dirty="0">
              <a:latin typeface="+mn-lt"/>
            </a:endParaRPr>
          </a:p>
          <a:p>
            <a:endParaRPr lang="en-US" dirty="0" smtClean="0">
              <a:latin typeface="+mn-lt"/>
            </a:endParaRPr>
          </a:p>
          <a:p>
            <a:r>
              <a:rPr lang="en-US" dirty="0" smtClean="0">
                <a:latin typeface="+mn-lt"/>
              </a:rPr>
              <a:t>Given a normal distribution,  we can compute probability of an observed outcome.</a:t>
            </a:r>
          </a:p>
          <a:p>
            <a:endParaRPr lang="en-US" dirty="0">
              <a:latin typeface="+mn-lt"/>
            </a:endParaRPr>
          </a:p>
          <a:p>
            <a:r>
              <a:rPr lang="en-US" dirty="0" smtClean="0">
                <a:latin typeface="+mn-lt"/>
              </a:rPr>
              <a:t>= NORM.DIST(338,315,85/(45^0.5),TRUE)</a:t>
            </a:r>
          </a:p>
        </p:txBody>
      </p:sp>
    </p:spTree>
    <p:extLst>
      <p:ext uri="{BB962C8B-B14F-4D97-AF65-F5344CB8AC3E}">
        <p14:creationId xmlns:p14="http://schemas.microsoft.com/office/powerpoint/2010/main" val="162778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457200" y="1142999"/>
            <a:ext cx="8229600" cy="2862322"/>
          </a:xfrm>
          <a:prstGeom prst="rect">
            <a:avLst/>
          </a:prstGeom>
          <a:noFill/>
        </p:spPr>
        <p:txBody>
          <a:bodyPr wrap="square" rtlCol="0">
            <a:spAutoFit/>
          </a:bodyPr>
          <a:lstStyle/>
          <a:p>
            <a:endParaRPr lang="en-US" dirty="0">
              <a:latin typeface="+mn-lt"/>
            </a:endParaRPr>
          </a:p>
          <a:p>
            <a:r>
              <a:rPr lang="en-US" dirty="0" smtClean="0">
                <a:latin typeface="+mn-lt"/>
              </a:rPr>
              <a:t>= NORM.DIST(338,315,85/(45^0.5),TRUE)</a:t>
            </a:r>
          </a:p>
          <a:p>
            <a:endParaRPr lang="en-US" dirty="0">
              <a:latin typeface="+mn-lt"/>
            </a:endParaRPr>
          </a:p>
          <a:p>
            <a:r>
              <a:rPr lang="en-US" dirty="0" smtClean="0">
                <a:latin typeface="+mn-lt"/>
              </a:rPr>
              <a:t>What will this generate?  </a:t>
            </a:r>
          </a:p>
          <a:p>
            <a:endParaRPr lang="en-US" dirty="0">
              <a:latin typeface="+mn-lt"/>
            </a:endParaRPr>
          </a:p>
          <a:p>
            <a:r>
              <a:rPr lang="en-US" dirty="0" smtClean="0">
                <a:latin typeface="+mn-lt"/>
              </a:rPr>
              <a:t>We need probability of outcomes as extreme or more extreme assuming that the null is true</a:t>
            </a:r>
          </a:p>
          <a:p>
            <a:endParaRPr lang="en-US" dirty="0">
              <a:latin typeface="+mn-lt"/>
            </a:endParaRPr>
          </a:p>
          <a:p>
            <a:r>
              <a:rPr lang="en-US" dirty="0" smtClean="0">
                <a:latin typeface="+mn-lt"/>
              </a:rPr>
              <a:t>That is:  </a:t>
            </a:r>
          </a:p>
          <a:p>
            <a:r>
              <a:rPr lang="en-US" dirty="0" smtClean="0">
                <a:latin typeface="+mn-lt"/>
              </a:rPr>
              <a:t>1 – </a:t>
            </a:r>
            <a:r>
              <a:rPr lang="en-US" dirty="0" err="1" smtClean="0">
                <a:latin typeface="+mn-lt"/>
              </a:rPr>
              <a:t>norm.dist</a:t>
            </a:r>
            <a:r>
              <a:rPr lang="en-US" dirty="0" smtClean="0">
                <a:latin typeface="+mn-lt"/>
              </a:rPr>
              <a:t>(338,315,85/(45^0.5),true) </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967" r="43293" b="16105"/>
          <a:stretch/>
        </p:blipFill>
        <p:spPr bwMode="auto">
          <a:xfrm>
            <a:off x="4582510" y="3733800"/>
            <a:ext cx="4353394" cy="208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1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81000" y="1066800"/>
            <a:ext cx="8458200" cy="2308324"/>
          </a:xfrm>
          <a:prstGeom prst="rect">
            <a:avLst/>
          </a:prstGeom>
          <a:noFill/>
        </p:spPr>
        <p:txBody>
          <a:bodyPr wrap="square" rtlCol="0">
            <a:spAutoFit/>
          </a:bodyPr>
          <a:lstStyle/>
          <a:p>
            <a:r>
              <a:rPr lang="en-US" dirty="0" smtClean="0">
                <a:latin typeface="+mn-lt"/>
              </a:rPr>
              <a:t>What if the observed probability was low? </a:t>
            </a:r>
          </a:p>
          <a:p>
            <a:endParaRPr lang="en-US" dirty="0">
              <a:latin typeface="+mn-lt"/>
            </a:endParaRPr>
          </a:p>
          <a:p>
            <a:endParaRPr lang="en-US" dirty="0" smtClean="0">
              <a:latin typeface="+mn-lt"/>
            </a:endParaRPr>
          </a:p>
          <a:p>
            <a:r>
              <a:rPr lang="en-US" dirty="0" smtClean="0">
                <a:latin typeface="+mn-lt"/>
              </a:rPr>
              <a:t>What if the observed probability was high?</a:t>
            </a:r>
          </a:p>
          <a:p>
            <a:endParaRPr lang="en-US" dirty="0">
              <a:latin typeface="+mn-lt"/>
            </a:endParaRPr>
          </a:p>
          <a:p>
            <a:endParaRPr lang="en-US" dirty="0" smtClean="0">
              <a:latin typeface="+mn-lt"/>
            </a:endParaRPr>
          </a:p>
          <a:p>
            <a:endParaRPr lang="en-US" dirty="0">
              <a:latin typeface="+mn-lt"/>
            </a:endParaRPr>
          </a:p>
          <a:p>
            <a:r>
              <a:rPr lang="en-US" dirty="0" smtClean="0">
                <a:latin typeface="+mn-lt"/>
              </a:rPr>
              <a:t>How do we decide the separation between low and high? </a:t>
            </a:r>
            <a:endParaRPr lang="en-US" dirty="0">
              <a:latin typeface="+mn-lt"/>
            </a:endParaRPr>
          </a:p>
        </p:txBody>
      </p:sp>
      <p:grpSp>
        <p:nvGrpSpPr>
          <p:cNvPr id="13" name="Group 12"/>
          <p:cNvGrpSpPr/>
          <p:nvPr/>
        </p:nvGrpSpPr>
        <p:grpSpPr>
          <a:xfrm>
            <a:off x="1295400" y="4132787"/>
            <a:ext cx="5486400" cy="1582213"/>
            <a:chOff x="1295400" y="4132787"/>
            <a:chExt cx="5486400" cy="1582213"/>
          </a:xfrm>
        </p:grpSpPr>
        <p:cxnSp>
          <p:nvCxnSpPr>
            <p:cNvPr id="5" name="Straight Connector 4"/>
            <p:cNvCxnSpPr/>
            <p:nvPr/>
          </p:nvCxnSpPr>
          <p:spPr>
            <a:xfrm>
              <a:off x="1295400" y="5715000"/>
              <a:ext cx="54864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Freeform 5"/>
            <p:cNvSpPr/>
            <p:nvPr/>
          </p:nvSpPr>
          <p:spPr>
            <a:xfrm>
              <a:off x="1324303" y="4132787"/>
              <a:ext cx="5202621" cy="1437696"/>
            </a:xfrm>
            <a:custGeom>
              <a:avLst/>
              <a:gdLst>
                <a:gd name="connsiteX0" fmla="*/ 0 w 5202621"/>
                <a:gd name="connsiteY0" fmla="*/ 1437696 h 1437696"/>
                <a:gd name="connsiteX1" fmla="*/ 1324304 w 5202621"/>
                <a:gd name="connsiteY1" fmla="*/ 1153916 h 1437696"/>
                <a:gd name="connsiteX2" fmla="*/ 2427890 w 5202621"/>
                <a:gd name="connsiteY2" fmla="*/ 66096 h 1437696"/>
                <a:gd name="connsiteX3" fmla="*/ 3011214 w 5202621"/>
                <a:gd name="connsiteY3" fmla="*/ 223751 h 1437696"/>
                <a:gd name="connsiteX4" fmla="*/ 3783725 w 5202621"/>
                <a:gd name="connsiteY4" fmla="*/ 1075089 h 1437696"/>
                <a:gd name="connsiteX5" fmla="*/ 5202621 w 5202621"/>
                <a:gd name="connsiteY5" fmla="*/ 1437696 h 1437696"/>
                <a:gd name="connsiteX6" fmla="*/ 5202621 w 5202621"/>
                <a:gd name="connsiteY6" fmla="*/ 1437696 h 143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2621" h="1437696">
                  <a:moveTo>
                    <a:pt x="0" y="1437696"/>
                  </a:moveTo>
                  <a:cubicBezTo>
                    <a:pt x="459828" y="1410106"/>
                    <a:pt x="919656" y="1382516"/>
                    <a:pt x="1324304" y="1153916"/>
                  </a:cubicBezTo>
                  <a:cubicBezTo>
                    <a:pt x="1728952" y="925316"/>
                    <a:pt x="2146738" y="221123"/>
                    <a:pt x="2427890" y="66096"/>
                  </a:cubicBezTo>
                  <a:cubicBezTo>
                    <a:pt x="2709042" y="-88931"/>
                    <a:pt x="2785242" y="55586"/>
                    <a:pt x="3011214" y="223751"/>
                  </a:cubicBezTo>
                  <a:cubicBezTo>
                    <a:pt x="3237186" y="391916"/>
                    <a:pt x="3418491" y="872765"/>
                    <a:pt x="3783725" y="1075089"/>
                  </a:cubicBezTo>
                  <a:cubicBezTo>
                    <a:pt x="4148959" y="1277413"/>
                    <a:pt x="5202621" y="1437696"/>
                    <a:pt x="5202621" y="1437696"/>
                  </a:cubicBezTo>
                  <a:lnTo>
                    <a:pt x="5202621" y="143769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a:off x="4953000" y="5105400"/>
            <a:ext cx="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4953000" y="4648200"/>
            <a:ext cx="1219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72200" y="4267200"/>
            <a:ext cx="2286000" cy="369332"/>
          </a:xfrm>
          <a:prstGeom prst="rect">
            <a:avLst/>
          </a:prstGeom>
          <a:noFill/>
        </p:spPr>
        <p:txBody>
          <a:bodyPr wrap="square" rtlCol="0">
            <a:spAutoFit/>
          </a:bodyPr>
          <a:lstStyle/>
          <a:p>
            <a:r>
              <a:rPr lang="en-US" dirty="0" smtClean="0">
                <a:latin typeface="+mn-lt"/>
              </a:rPr>
              <a:t>Low? Or High?</a:t>
            </a:r>
            <a:endParaRPr lang="en-US" dirty="0">
              <a:latin typeface="+mn-lt"/>
            </a:endParaRPr>
          </a:p>
        </p:txBody>
      </p:sp>
      <p:sp>
        <p:nvSpPr>
          <p:cNvPr id="12" name="TextBox 11"/>
          <p:cNvSpPr txBox="1"/>
          <p:nvPr/>
        </p:nvSpPr>
        <p:spPr>
          <a:xfrm>
            <a:off x="4762500" y="4679768"/>
            <a:ext cx="571500" cy="261610"/>
          </a:xfrm>
          <a:prstGeom prst="rect">
            <a:avLst/>
          </a:prstGeom>
          <a:noFill/>
        </p:spPr>
        <p:txBody>
          <a:bodyPr wrap="square" rtlCol="0">
            <a:spAutoFit/>
          </a:bodyPr>
          <a:lstStyle/>
          <a:p>
            <a:r>
              <a:rPr lang="en-US" sz="1100" dirty="0" smtClean="0">
                <a:latin typeface="+mn-lt"/>
              </a:rPr>
              <a:t>20%</a:t>
            </a:r>
            <a:endParaRPr lang="en-US" sz="1100" dirty="0">
              <a:latin typeface="+mn-lt"/>
            </a:endParaRPr>
          </a:p>
        </p:txBody>
      </p:sp>
    </p:spTree>
    <p:extLst>
      <p:ext uri="{BB962C8B-B14F-4D97-AF65-F5344CB8AC3E}">
        <p14:creationId xmlns:p14="http://schemas.microsoft.com/office/powerpoint/2010/main" val="31822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81000" y="1143000"/>
            <a:ext cx="8458200" cy="3970318"/>
          </a:xfrm>
          <a:prstGeom prst="rect">
            <a:avLst/>
          </a:prstGeom>
          <a:noFill/>
        </p:spPr>
        <p:txBody>
          <a:bodyPr wrap="square" rtlCol="0">
            <a:spAutoFit/>
          </a:bodyPr>
          <a:lstStyle/>
          <a:p>
            <a:r>
              <a:rPr lang="en-US" dirty="0" smtClean="0">
                <a:latin typeface="+mn-lt"/>
              </a:rPr>
              <a:t>Cut-off : </a:t>
            </a:r>
            <a:r>
              <a:rPr lang="en-US" b="1" dirty="0" smtClean="0">
                <a:latin typeface="+mn-lt"/>
              </a:rPr>
              <a:t>SIGNIFICANCE LEVEL (ALPHA, </a:t>
            </a:r>
            <a:r>
              <a:rPr lang="el-GR" b="1" dirty="0" smtClean="0">
                <a:latin typeface="+mn-lt"/>
              </a:rPr>
              <a:t>α</a:t>
            </a:r>
            <a:r>
              <a:rPr lang="en-US" b="1" dirty="0" smtClean="0">
                <a:latin typeface="+mn-lt"/>
              </a:rPr>
              <a:t> )</a:t>
            </a:r>
          </a:p>
          <a:p>
            <a:endParaRPr lang="en-US" dirty="0">
              <a:latin typeface="+mn-lt"/>
            </a:endParaRPr>
          </a:p>
          <a:p>
            <a:r>
              <a:rPr lang="en-US" dirty="0" smtClean="0">
                <a:latin typeface="+mn-lt"/>
              </a:rPr>
              <a:t>Calculated Probability: </a:t>
            </a:r>
            <a:r>
              <a:rPr lang="en-US" b="1" dirty="0" smtClean="0">
                <a:latin typeface="+mn-lt"/>
              </a:rPr>
              <a:t>P-VALUE</a:t>
            </a:r>
          </a:p>
          <a:p>
            <a:endParaRPr lang="en-US" dirty="0" smtClean="0">
              <a:latin typeface="+mn-lt"/>
            </a:endParaRPr>
          </a:p>
          <a:p>
            <a:endParaRPr lang="en-US" dirty="0">
              <a:latin typeface="+mn-lt"/>
            </a:endParaRPr>
          </a:p>
          <a:p>
            <a:endParaRPr lang="en-US" dirty="0" smtClean="0">
              <a:latin typeface="+mn-lt"/>
            </a:endParaRPr>
          </a:p>
          <a:p>
            <a:r>
              <a:rPr lang="en-US" dirty="0" smtClean="0">
                <a:latin typeface="+mn-lt"/>
              </a:rPr>
              <a:t>IF: </a:t>
            </a:r>
          </a:p>
          <a:p>
            <a:endParaRPr lang="en-US" dirty="0">
              <a:latin typeface="+mn-lt"/>
            </a:endParaRPr>
          </a:p>
          <a:p>
            <a:r>
              <a:rPr lang="en-US" dirty="0" smtClean="0">
                <a:latin typeface="+mn-lt"/>
              </a:rPr>
              <a:t>P-VALUE &lt; SIGNIFICANCE LEVEL </a:t>
            </a:r>
          </a:p>
          <a:p>
            <a:r>
              <a:rPr lang="en-US" dirty="0">
                <a:latin typeface="+mn-lt"/>
              </a:rPr>
              <a:t>	</a:t>
            </a:r>
            <a:r>
              <a:rPr lang="en-US" dirty="0" smtClean="0">
                <a:latin typeface="+mn-lt"/>
              </a:rPr>
              <a:t>REJECT THE NULL HYPOTHESIS </a:t>
            </a:r>
          </a:p>
          <a:p>
            <a:endParaRPr lang="en-US" dirty="0">
              <a:latin typeface="+mn-lt"/>
            </a:endParaRPr>
          </a:p>
          <a:p>
            <a:r>
              <a:rPr lang="en-US" dirty="0" smtClean="0">
                <a:latin typeface="+mn-lt"/>
              </a:rPr>
              <a:t>P-VALUE &gt; SIGNIFICANCE LEVEL</a:t>
            </a:r>
          </a:p>
          <a:p>
            <a:r>
              <a:rPr lang="en-US" dirty="0">
                <a:latin typeface="+mn-lt"/>
              </a:rPr>
              <a:t>	</a:t>
            </a:r>
            <a:r>
              <a:rPr lang="en-US" dirty="0" smtClean="0">
                <a:latin typeface="+mn-lt"/>
              </a:rPr>
              <a:t>FAIL TO REJECT THE NULL HYPOTHESIS</a:t>
            </a:r>
            <a:endParaRPr lang="en-US" dirty="0">
              <a:latin typeface="+mn-lt"/>
            </a:endParaRPr>
          </a:p>
          <a:p>
            <a:endParaRPr lang="en-US" dirty="0">
              <a:latin typeface="+mn-lt"/>
            </a:endParaRPr>
          </a:p>
        </p:txBody>
      </p:sp>
      <p:grpSp>
        <p:nvGrpSpPr>
          <p:cNvPr id="5" name="Group 4"/>
          <p:cNvGrpSpPr/>
          <p:nvPr/>
        </p:nvGrpSpPr>
        <p:grpSpPr>
          <a:xfrm>
            <a:off x="3124200" y="4648200"/>
            <a:ext cx="5486400" cy="1582213"/>
            <a:chOff x="1295400" y="4132787"/>
            <a:chExt cx="5486400" cy="1582213"/>
          </a:xfrm>
        </p:grpSpPr>
        <p:cxnSp>
          <p:nvCxnSpPr>
            <p:cNvPr id="6" name="Straight Connector 5"/>
            <p:cNvCxnSpPr/>
            <p:nvPr/>
          </p:nvCxnSpPr>
          <p:spPr>
            <a:xfrm>
              <a:off x="1295400" y="5715000"/>
              <a:ext cx="54864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Freeform 6"/>
            <p:cNvSpPr/>
            <p:nvPr/>
          </p:nvSpPr>
          <p:spPr>
            <a:xfrm>
              <a:off x="1324303" y="4132787"/>
              <a:ext cx="5202621" cy="1437696"/>
            </a:xfrm>
            <a:custGeom>
              <a:avLst/>
              <a:gdLst>
                <a:gd name="connsiteX0" fmla="*/ 0 w 5202621"/>
                <a:gd name="connsiteY0" fmla="*/ 1437696 h 1437696"/>
                <a:gd name="connsiteX1" fmla="*/ 1324304 w 5202621"/>
                <a:gd name="connsiteY1" fmla="*/ 1153916 h 1437696"/>
                <a:gd name="connsiteX2" fmla="*/ 2427890 w 5202621"/>
                <a:gd name="connsiteY2" fmla="*/ 66096 h 1437696"/>
                <a:gd name="connsiteX3" fmla="*/ 3011214 w 5202621"/>
                <a:gd name="connsiteY3" fmla="*/ 223751 h 1437696"/>
                <a:gd name="connsiteX4" fmla="*/ 3783725 w 5202621"/>
                <a:gd name="connsiteY4" fmla="*/ 1075089 h 1437696"/>
                <a:gd name="connsiteX5" fmla="*/ 5202621 w 5202621"/>
                <a:gd name="connsiteY5" fmla="*/ 1437696 h 1437696"/>
                <a:gd name="connsiteX6" fmla="*/ 5202621 w 5202621"/>
                <a:gd name="connsiteY6" fmla="*/ 1437696 h 143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2621" h="1437696">
                  <a:moveTo>
                    <a:pt x="0" y="1437696"/>
                  </a:moveTo>
                  <a:cubicBezTo>
                    <a:pt x="459828" y="1410106"/>
                    <a:pt x="919656" y="1382516"/>
                    <a:pt x="1324304" y="1153916"/>
                  </a:cubicBezTo>
                  <a:cubicBezTo>
                    <a:pt x="1728952" y="925316"/>
                    <a:pt x="2146738" y="221123"/>
                    <a:pt x="2427890" y="66096"/>
                  </a:cubicBezTo>
                  <a:cubicBezTo>
                    <a:pt x="2709042" y="-88931"/>
                    <a:pt x="2785242" y="55586"/>
                    <a:pt x="3011214" y="223751"/>
                  </a:cubicBezTo>
                  <a:cubicBezTo>
                    <a:pt x="3237186" y="391916"/>
                    <a:pt x="3418491" y="872765"/>
                    <a:pt x="3783725" y="1075089"/>
                  </a:cubicBezTo>
                  <a:cubicBezTo>
                    <a:pt x="4148959" y="1277413"/>
                    <a:pt x="5202621" y="1437696"/>
                    <a:pt x="5202621" y="1437696"/>
                  </a:cubicBezTo>
                  <a:lnTo>
                    <a:pt x="5202621" y="143769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9" name="Straight Connector 8"/>
          <p:cNvCxnSpPr/>
          <p:nvPr/>
        </p:nvCxnSpPr>
        <p:spPr>
          <a:xfrm>
            <a:off x="7696200" y="5943600"/>
            <a:ext cx="0" cy="286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791200" y="4648200"/>
            <a:ext cx="0" cy="15822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5791200" y="5943600"/>
            <a:ext cx="190500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429906" y="5826516"/>
            <a:ext cx="649013" cy="369332"/>
          </a:xfrm>
          <a:prstGeom prst="rect">
            <a:avLst/>
          </a:prstGeom>
          <a:noFill/>
        </p:spPr>
        <p:txBody>
          <a:bodyPr wrap="square" rtlCol="0">
            <a:spAutoFit/>
          </a:bodyPr>
          <a:lstStyle/>
          <a:p>
            <a:r>
              <a:rPr lang="el-GR" dirty="0" smtClean="0"/>
              <a:t>α</a:t>
            </a:r>
            <a:endParaRPr lang="en-US" dirty="0"/>
          </a:p>
        </p:txBody>
      </p:sp>
    </p:spTree>
    <p:extLst>
      <p:ext uri="{BB962C8B-B14F-4D97-AF65-F5344CB8AC3E}">
        <p14:creationId xmlns:p14="http://schemas.microsoft.com/office/powerpoint/2010/main" val="73217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04800" y="1143000"/>
            <a:ext cx="8305800" cy="3693319"/>
          </a:xfrm>
          <a:prstGeom prst="rect">
            <a:avLst/>
          </a:prstGeom>
          <a:noFill/>
        </p:spPr>
        <p:txBody>
          <a:bodyPr wrap="square" rtlCol="0">
            <a:spAutoFit/>
          </a:bodyPr>
          <a:lstStyle/>
          <a:p>
            <a:r>
              <a:rPr lang="en-US" b="1" dirty="0" smtClean="0">
                <a:latin typeface="+mn-lt"/>
              </a:rPr>
              <a:t>Significance Level usually 5%</a:t>
            </a:r>
          </a:p>
          <a:p>
            <a:endParaRPr lang="en-US" dirty="0">
              <a:latin typeface="+mn-lt"/>
            </a:endParaRPr>
          </a:p>
          <a:p>
            <a:r>
              <a:rPr lang="en-US" dirty="0" smtClean="0">
                <a:latin typeface="+mn-lt"/>
              </a:rPr>
              <a:t>In the inventory example:</a:t>
            </a:r>
          </a:p>
          <a:p>
            <a:endParaRPr lang="en-US" dirty="0" smtClean="0">
              <a:latin typeface="+mn-lt"/>
            </a:endParaRPr>
          </a:p>
          <a:p>
            <a:r>
              <a:rPr lang="en-US" dirty="0" smtClean="0">
                <a:latin typeface="+mn-lt"/>
              </a:rPr>
              <a:t>Null Hypothesis: Daily Sales rate has not changed </a:t>
            </a:r>
          </a:p>
          <a:p>
            <a:endParaRPr lang="en-US" dirty="0" smtClean="0">
              <a:latin typeface="+mn-lt"/>
            </a:endParaRPr>
          </a:p>
          <a:p>
            <a:r>
              <a:rPr lang="en-US" dirty="0" smtClean="0">
                <a:latin typeface="+mn-lt"/>
              </a:rPr>
              <a:t>Alternate Hypothesis: Daily Sales Rate has increased </a:t>
            </a:r>
          </a:p>
          <a:p>
            <a:endParaRPr lang="en-US" dirty="0">
              <a:latin typeface="+mn-lt"/>
            </a:endParaRPr>
          </a:p>
          <a:p>
            <a:r>
              <a:rPr lang="en-US" dirty="0" smtClean="0">
                <a:latin typeface="+mn-lt"/>
              </a:rPr>
              <a:t>Significance Level: 5%</a:t>
            </a:r>
          </a:p>
          <a:p>
            <a:endParaRPr lang="en-US" dirty="0" smtClean="0">
              <a:latin typeface="+mn-lt"/>
            </a:endParaRPr>
          </a:p>
          <a:p>
            <a:r>
              <a:rPr lang="en-US" dirty="0" smtClean="0">
                <a:latin typeface="+mn-lt"/>
              </a:rPr>
              <a:t>P-Value : 1 – NORM.DIST(338,315,85,TRUE) =  0.013</a:t>
            </a:r>
          </a:p>
          <a:p>
            <a:endParaRPr lang="en-US" dirty="0">
              <a:latin typeface="+mn-lt"/>
            </a:endParaRPr>
          </a:p>
          <a:p>
            <a:r>
              <a:rPr lang="en-US" dirty="0" smtClean="0">
                <a:latin typeface="+mn-lt"/>
              </a:rPr>
              <a:t>Conclusion?  </a:t>
            </a:r>
            <a:endParaRPr lang="en-US" dirty="0">
              <a:latin typeface="+mn-lt"/>
            </a:endParaRPr>
          </a:p>
        </p:txBody>
      </p:sp>
    </p:spTree>
    <p:extLst>
      <p:ext uri="{BB962C8B-B14F-4D97-AF65-F5344CB8AC3E}">
        <p14:creationId xmlns:p14="http://schemas.microsoft.com/office/powerpoint/2010/main" val="19292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81000" y="1219200"/>
            <a:ext cx="8305800" cy="4801314"/>
          </a:xfrm>
          <a:prstGeom prst="rect">
            <a:avLst/>
          </a:prstGeom>
          <a:noFill/>
        </p:spPr>
        <p:txBody>
          <a:bodyPr wrap="square" rtlCol="0">
            <a:spAutoFit/>
          </a:bodyPr>
          <a:lstStyle/>
          <a:p>
            <a:r>
              <a:rPr lang="en-US" dirty="0" smtClean="0">
                <a:latin typeface="+mn-lt"/>
              </a:rPr>
              <a:t>You believe that average discounts on books is maintained around 24%. You take a random sample of 100 books and find that average discount is 26%, with a </a:t>
            </a:r>
            <a:r>
              <a:rPr lang="en-US" dirty="0" err="1" smtClean="0">
                <a:latin typeface="+mn-lt"/>
              </a:rPr>
              <a:t>std</a:t>
            </a:r>
            <a:r>
              <a:rPr lang="en-US" dirty="0" smtClean="0">
                <a:latin typeface="+mn-lt"/>
              </a:rPr>
              <a:t> deviation of 6%. Is this a substantial difference? Are your books discounted more than expected?</a:t>
            </a:r>
          </a:p>
          <a:p>
            <a:endParaRPr lang="en-US" dirty="0">
              <a:latin typeface="+mn-lt"/>
            </a:endParaRPr>
          </a:p>
          <a:p>
            <a:endParaRPr lang="en-US" dirty="0" smtClean="0">
              <a:latin typeface="+mn-lt"/>
            </a:endParaRPr>
          </a:p>
          <a:p>
            <a:r>
              <a:rPr lang="en-US" b="1" dirty="0" smtClean="0">
                <a:solidFill>
                  <a:srgbClr val="FF0000"/>
                </a:solidFill>
                <a:latin typeface="+mn-lt"/>
              </a:rPr>
              <a:t>NULL HYPOTHESIS:</a:t>
            </a:r>
          </a:p>
          <a:p>
            <a:r>
              <a:rPr lang="en-US" b="1" dirty="0">
                <a:solidFill>
                  <a:srgbClr val="FF0000"/>
                </a:solidFill>
                <a:latin typeface="+mn-lt"/>
              </a:rPr>
              <a:t>	</a:t>
            </a:r>
            <a:r>
              <a:rPr lang="en-US" b="1" dirty="0" smtClean="0">
                <a:latin typeface="+mn-lt"/>
              </a:rPr>
              <a:t>Discounts are still averaging 24%</a:t>
            </a:r>
          </a:p>
          <a:p>
            <a:r>
              <a:rPr lang="en-US" b="1" dirty="0" smtClean="0">
                <a:solidFill>
                  <a:srgbClr val="FF0000"/>
                </a:solidFill>
                <a:latin typeface="+mn-lt"/>
              </a:rPr>
              <a:t>ALTERNATE HYPOTHESIS:</a:t>
            </a:r>
          </a:p>
          <a:p>
            <a:r>
              <a:rPr lang="en-US" b="1" dirty="0">
                <a:solidFill>
                  <a:srgbClr val="FF0000"/>
                </a:solidFill>
                <a:latin typeface="+mn-lt"/>
              </a:rPr>
              <a:t>	</a:t>
            </a:r>
            <a:r>
              <a:rPr lang="en-US" b="1" dirty="0" smtClean="0">
                <a:latin typeface="+mn-lt"/>
              </a:rPr>
              <a:t>Discounts are steeper than 24%</a:t>
            </a:r>
          </a:p>
          <a:p>
            <a:r>
              <a:rPr lang="en-US" b="1" dirty="0" smtClean="0">
                <a:solidFill>
                  <a:srgbClr val="FF0000"/>
                </a:solidFill>
                <a:latin typeface="+mn-lt"/>
              </a:rPr>
              <a:t>SIGNIFICANCE LEVEL: </a:t>
            </a:r>
          </a:p>
          <a:p>
            <a:r>
              <a:rPr lang="en-US" b="1" dirty="0">
                <a:solidFill>
                  <a:srgbClr val="FF0000"/>
                </a:solidFill>
                <a:latin typeface="+mn-lt"/>
              </a:rPr>
              <a:t>	</a:t>
            </a:r>
            <a:r>
              <a:rPr lang="en-US" b="1" dirty="0" smtClean="0">
                <a:latin typeface="+mn-lt"/>
              </a:rPr>
              <a:t>10% </a:t>
            </a:r>
          </a:p>
          <a:p>
            <a:endParaRPr lang="en-US" b="1" dirty="0">
              <a:solidFill>
                <a:srgbClr val="FF0000"/>
              </a:solidFill>
              <a:latin typeface="+mn-lt"/>
            </a:endParaRPr>
          </a:p>
          <a:p>
            <a:r>
              <a:rPr lang="en-US" b="1" dirty="0" smtClean="0">
                <a:solidFill>
                  <a:srgbClr val="FF0000"/>
                </a:solidFill>
                <a:latin typeface="+mn-lt"/>
              </a:rPr>
              <a:t>P –VALUE: </a:t>
            </a:r>
          </a:p>
          <a:p>
            <a:r>
              <a:rPr lang="en-US" b="1" dirty="0">
                <a:solidFill>
                  <a:srgbClr val="FF0000"/>
                </a:solidFill>
                <a:latin typeface="+mn-lt"/>
              </a:rPr>
              <a:t>	</a:t>
            </a:r>
            <a:r>
              <a:rPr lang="en-US" b="1" dirty="0" smtClean="0">
                <a:latin typeface="+mn-lt"/>
              </a:rPr>
              <a:t>= 1- </a:t>
            </a:r>
            <a:r>
              <a:rPr lang="en-US" b="1" dirty="0" err="1" smtClean="0">
                <a:latin typeface="+mn-lt"/>
              </a:rPr>
              <a:t>norm.dist</a:t>
            </a:r>
            <a:r>
              <a:rPr lang="en-US" b="1" dirty="0" smtClean="0">
                <a:latin typeface="+mn-lt"/>
              </a:rPr>
              <a:t>(27,24, 6/10, true)  = 0.0004</a:t>
            </a:r>
          </a:p>
          <a:p>
            <a:endParaRPr lang="en-US" b="1" dirty="0">
              <a:solidFill>
                <a:srgbClr val="FF0000"/>
              </a:solidFill>
              <a:latin typeface="+mn-lt"/>
            </a:endParaRPr>
          </a:p>
          <a:p>
            <a:r>
              <a:rPr lang="en-US" b="1" dirty="0" smtClean="0">
                <a:solidFill>
                  <a:srgbClr val="FF0000"/>
                </a:solidFill>
                <a:latin typeface="+mn-lt"/>
              </a:rPr>
              <a:t>CONCLUSION?</a:t>
            </a:r>
            <a:endParaRPr lang="en-US" b="1" dirty="0">
              <a:solidFill>
                <a:srgbClr val="FF0000"/>
              </a:solidFill>
              <a:latin typeface="+mn-lt"/>
            </a:endParaRPr>
          </a:p>
        </p:txBody>
      </p:sp>
      <p:cxnSp>
        <p:nvCxnSpPr>
          <p:cNvPr id="10" name="Elbow Connector 9"/>
          <p:cNvCxnSpPr/>
          <p:nvPr/>
        </p:nvCxnSpPr>
        <p:spPr>
          <a:xfrm flipV="1">
            <a:off x="3581400" y="4191000"/>
            <a:ext cx="3505200" cy="838200"/>
          </a:xfrm>
          <a:prstGeom prst="bentConnector3">
            <a:avLst>
              <a:gd name="adj1" fmla="val -825"/>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086600" y="3810000"/>
            <a:ext cx="1524000" cy="1477328"/>
          </a:xfrm>
          <a:prstGeom prst="rect">
            <a:avLst/>
          </a:prstGeom>
          <a:noFill/>
        </p:spPr>
        <p:txBody>
          <a:bodyPr wrap="square" rtlCol="0">
            <a:spAutoFit/>
          </a:bodyPr>
          <a:lstStyle/>
          <a:p>
            <a:r>
              <a:rPr lang="en-US" dirty="0" smtClean="0">
                <a:latin typeface="+mn-lt"/>
              </a:rPr>
              <a:t>Notice used Sample </a:t>
            </a:r>
            <a:r>
              <a:rPr lang="en-US" dirty="0" err="1" smtClean="0">
                <a:latin typeface="+mn-lt"/>
              </a:rPr>
              <a:t>std</a:t>
            </a:r>
            <a:r>
              <a:rPr lang="en-US" dirty="0">
                <a:latin typeface="+mn-lt"/>
              </a:rPr>
              <a:t> </a:t>
            </a:r>
            <a:r>
              <a:rPr lang="en-US" dirty="0" smtClean="0">
                <a:latin typeface="+mn-lt"/>
              </a:rPr>
              <a:t>deviation instead of pop. </a:t>
            </a:r>
            <a:r>
              <a:rPr lang="en-US" dirty="0" err="1" smtClean="0">
                <a:latin typeface="+mn-lt"/>
              </a:rPr>
              <a:t>std</a:t>
            </a:r>
            <a:r>
              <a:rPr lang="en-US" dirty="0" smtClean="0">
                <a:latin typeface="+mn-lt"/>
              </a:rPr>
              <a:t> </a:t>
            </a:r>
            <a:r>
              <a:rPr lang="en-US" dirty="0" err="1" smtClean="0">
                <a:latin typeface="+mn-lt"/>
              </a:rPr>
              <a:t>dev</a:t>
            </a:r>
            <a:endParaRPr lang="en-US" dirty="0">
              <a:latin typeface="+mn-lt"/>
            </a:endParaRPr>
          </a:p>
        </p:txBody>
      </p:sp>
    </p:spTree>
    <p:extLst>
      <p:ext uri="{BB962C8B-B14F-4D97-AF65-F5344CB8AC3E}">
        <p14:creationId xmlns:p14="http://schemas.microsoft.com/office/powerpoint/2010/main" val="149251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81000" y="1295400"/>
            <a:ext cx="8458200" cy="3970318"/>
          </a:xfrm>
          <a:prstGeom prst="rect">
            <a:avLst/>
          </a:prstGeom>
          <a:noFill/>
        </p:spPr>
        <p:txBody>
          <a:bodyPr wrap="square" rtlCol="0">
            <a:spAutoFit/>
          </a:bodyPr>
          <a:lstStyle/>
          <a:p>
            <a:r>
              <a:rPr lang="en-US" b="1" dirty="0" smtClean="0">
                <a:latin typeface="+mn-lt"/>
              </a:rPr>
              <a:t>Types of Hypothesis Tests:</a:t>
            </a:r>
          </a:p>
          <a:p>
            <a:endParaRPr lang="en-US" dirty="0">
              <a:latin typeface="+mn-lt"/>
            </a:endParaRPr>
          </a:p>
          <a:p>
            <a:r>
              <a:rPr lang="en-US" b="1" dirty="0" smtClean="0">
                <a:latin typeface="+mn-lt"/>
              </a:rPr>
              <a:t>1. One Tail and Two Tail Tests</a:t>
            </a:r>
          </a:p>
          <a:p>
            <a:r>
              <a:rPr lang="en-US" dirty="0">
                <a:latin typeface="+mn-lt"/>
              </a:rPr>
              <a:t>	</a:t>
            </a:r>
            <a:endParaRPr lang="en-US" dirty="0" smtClean="0">
              <a:latin typeface="+mn-lt"/>
            </a:endParaRPr>
          </a:p>
          <a:p>
            <a:r>
              <a:rPr lang="en-US" b="1" dirty="0" smtClean="0">
                <a:latin typeface="+mn-lt"/>
              </a:rPr>
              <a:t>2. Large Sample (Z Tests)  and Small Sample Tests (T Tests)</a:t>
            </a:r>
          </a:p>
          <a:p>
            <a:r>
              <a:rPr lang="en-US" dirty="0" smtClean="0">
                <a:latin typeface="+mn-lt"/>
              </a:rPr>
              <a:t> </a:t>
            </a:r>
          </a:p>
          <a:p>
            <a:r>
              <a:rPr lang="en-US" b="1" dirty="0" smtClean="0">
                <a:latin typeface="+mn-lt"/>
              </a:rPr>
              <a:t>3. One sample and Two Sample Tests </a:t>
            </a:r>
          </a:p>
          <a:p>
            <a:r>
              <a:rPr lang="en-US" dirty="0">
                <a:latin typeface="+mn-lt"/>
              </a:rPr>
              <a:t>	</a:t>
            </a:r>
            <a:r>
              <a:rPr lang="en-US" b="1" dirty="0" smtClean="0">
                <a:latin typeface="+mn-lt"/>
              </a:rPr>
              <a:t>Single Sample Z/T tests, Independent Sample T tests, Paired Sample T tests</a:t>
            </a:r>
          </a:p>
          <a:p>
            <a:endParaRPr lang="en-US" dirty="0" smtClean="0">
              <a:latin typeface="+mn-lt"/>
            </a:endParaRPr>
          </a:p>
          <a:p>
            <a:r>
              <a:rPr lang="en-US" b="1" dirty="0" smtClean="0">
                <a:latin typeface="+mn-lt"/>
              </a:rPr>
              <a:t>4. Multiple sample tests </a:t>
            </a:r>
          </a:p>
          <a:p>
            <a:r>
              <a:rPr lang="en-US" b="1" dirty="0">
                <a:latin typeface="+mn-lt"/>
              </a:rPr>
              <a:t>	</a:t>
            </a:r>
            <a:r>
              <a:rPr lang="en-US" b="1" dirty="0" smtClean="0">
                <a:latin typeface="+mn-lt"/>
              </a:rPr>
              <a:t>ANOVA</a:t>
            </a:r>
          </a:p>
          <a:p>
            <a:endParaRPr lang="en-US" dirty="0" smtClean="0">
              <a:latin typeface="+mn-lt"/>
            </a:endParaRPr>
          </a:p>
          <a:p>
            <a:r>
              <a:rPr lang="en-US" b="1" dirty="0" smtClean="0">
                <a:latin typeface="+mn-lt"/>
              </a:rPr>
              <a:t>5. Non-parametric Tests</a:t>
            </a:r>
          </a:p>
          <a:p>
            <a:r>
              <a:rPr lang="en-US" dirty="0">
                <a:latin typeface="+mn-lt"/>
              </a:rPr>
              <a:t>	</a:t>
            </a:r>
            <a:r>
              <a:rPr lang="en-US" b="1" dirty="0" smtClean="0">
                <a:latin typeface="+mn-lt"/>
              </a:rPr>
              <a:t>Chi Square Tests</a:t>
            </a:r>
            <a:endParaRPr lang="en-US" b="1" dirty="0">
              <a:latin typeface="+mn-lt"/>
            </a:endParaRPr>
          </a:p>
        </p:txBody>
      </p:sp>
    </p:spTree>
    <p:extLst>
      <p:ext uri="{BB962C8B-B14F-4D97-AF65-F5344CB8AC3E}">
        <p14:creationId xmlns:p14="http://schemas.microsoft.com/office/powerpoint/2010/main" val="285491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81000" y="1219200"/>
            <a:ext cx="8305800" cy="1754326"/>
          </a:xfrm>
          <a:prstGeom prst="rect">
            <a:avLst/>
          </a:prstGeom>
          <a:noFill/>
        </p:spPr>
        <p:txBody>
          <a:bodyPr wrap="square" rtlCol="0">
            <a:spAutoFit/>
          </a:bodyPr>
          <a:lstStyle/>
          <a:p>
            <a:r>
              <a:rPr lang="en-US" b="1" dirty="0" smtClean="0">
                <a:latin typeface="+mn-lt"/>
              </a:rPr>
              <a:t>If  Alternate Hypothesis is set up as:</a:t>
            </a:r>
          </a:p>
          <a:p>
            <a:endParaRPr lang="en-US" b="1" dirty="0">
              <a:solidFill>
                <a:srgbClr val="FF0000"/>
              </a:solidFill>
              <a:latin typeface="+mn-lt"/>
            </a:endParaRPr>
          </a:p>
          <a:p>
            <a:r>
              <a:rPr lang="en-US" b="1" dirty="0" smtClean="0">
                <a:latin typeface="+mn-lt"/>
              </a:rPr>
              <a:t>Sample mean not equal to population mean:</a:t>
            </a:r>
          </a:p>
          <a:p>
            <a:r>
              <a:rPr lang="en-US" b="1" dirty="0">
                <a:solidFill>
                  <a:srgbClr val="FF0000"/>
                </a:solidFill>
                <a:latin typeface="+mn-lt"/>
              </a:rPr>
              <a:t>	</a:t>
            </a:r>
            <a:r>
              <a:rPr lang="en-US" b="1" dirty="0" smtClean="0">
                <a:solidFill>
                  <a:srgbClr val="FF0000"/>
                </a:solidFill>
                <a:latin typeface="+mn-lt"/>
              </a:rPr>
              <a:t>Two Tail Test</a:t>
            </a:r>
          </a:p>
          <a:p>
            <a:endParaRPr lang="en-US" b="1" dirty="0">
              <a:solidFill>
                <a:srgbClr val="FF0000"/>
              </a:solidFill>
              <a:latin typeface="+mn-lt"/>
            </a:endParaRPr>
          </a:p>
          <a:p>
            <a:r>
              <a:rPr lang="en-US" b="1" dirty="0" smtClean="0">
                <a:latin typeface="+mn-lt"/>
              </a:rPr>
              <a:t>P-VALUE should be compared to SIGNIFICANCE LEVEL/2 </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6828" r="54198" b="27245"/>
          <a:stretch/>
        </p:blipFill>
        <p:spPr bwMode="auto">
          <a:xfrm>
            <a:off x="2961290" y="3452649"/>
            <a:ext cx="5959366" cy="318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69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857" y="1985103"/>
            <a:ext cx="3726543" cy="2209800"/>
          </a:xfrm>
          <a:prstGeom prst="rect">
            <a:avLst/>
          </a:prstGeom>
        </p:spPr>
      </p:pic>
      <p:sp>
        <p:nvSpPr>
          <p:cNvPr id="3" name="Title 2"/>
          <p:cNvSpPr>
            <a:spLocks noGrp="1"/>
          </p:cNvSpPr>
          <p:nvPr>
            <p:ph type="title"/>
          </p:nvPr>
        </p:nvSpPr>
        <p:spPr/>
        <p:txBody>
          <a:bodyPr/>
          <a:lstStyle/>
          <a:p>
            <a:r>
              <a:rPr lang="en-US" dirty="0" smtClean="0"/>
              <a:t>Hypothesis testing</a:t>
            </a:r>
            <a:endParaRPr lang="en-IN" dirty="0"/>
          </a:p>
        </p:txBody>
      </p:sp>
      <p:sp>
        <p:nvSpPr>
          <p:cNvPr id="4" name="TextBox 3"/>
          <p:cNvSpPr txBox="1"/>
          <p:nvPr/>
        </p:nvSpPr>
        <p:spPr>
          <a:xfrm>
            <a:off x="381000" y="1143000"/>
            <a:ext cx="8534400" cy="4247317"/>
          </a:xfrm>
          <a:prstGeom prst="rect">
            <a:avLst/>
          </a:prstGeom>
          <a:noFill/>
        </p:spPr>
        <p:txBody>
          <a:bodyPr wrap="square" rtlCol="0">
            <a:spAutoFit/>
          </a:bodyPr>
          <a:lstStyle/>
          <a:p>
            <a:r>
              <a:rPr lang="en-US" b="1" dirty="0" smtClean="0">
                <a:latin typeface="+mn-lt"/>
              </a:rPr>
              <a:t>Large Sample and Small Sample Tests</a:t>
            </a:r>
          </a:p>
          <a:p>
            <a:endParaRPr lang="en-US" b="1" dirty="0">
              <a:latin typeface="+mn-lt"/>
            </a:endParaRPr>
          </a:p>
          <a:p>
            <a:r>
              <a:rPr lang="en-US" b="1" dirty="0" smtClean="0">
                <a:latin typeface="+mn-lt"/>
              </a:rPr>
              <a:t>Is sample size &gt; 30 – Use CLT and Normal Distribution</a:t>
            </a:r>
          </a:p>
          <a:p>
            <a:endParaRPr lang="en-US" b="1" dirty="0">
              <a:latin typeface="+mn-lt"/>
            </a:endParaRPr>
          </a:p>
          <a:p>
            <a:r>
              <a:rPr lang="en-US" b="1" dirty="0" smtClean="0">
                <a:latin typeface="+mn-lt"/>
              </a:rPr>
              <a:t>Sample Size &lt; 30 – Use T Distribution</a:t>
            </a:r>
          </a:p>
          <a:p>
            <a:endParaRPr lang="en-US" b="1" dirty="0">
              <a:latin typeface="+mn-lt"/>
            </a:endParaRPr>
          </a:p>
          <a:p>
            <a:pPr marL="0" indent="0">
              <a:buNone/>
            </a:pPr>
            <a:r>
              <a:rPr lang="en-IN" dirty="0">
                <a:latin typeface="+mn-lt"/>
              </a:rPr>
              <a:t>Suppose we have a simple random sample of size </a:t>
            </a:r>
            <a:r>
              <a:rPr lang="en-IN" i="1" dirty="0" smtClean="0">
                <a:latin typeface="+mn-lt"/>
              </a:rPr>
              <a:t>n </a:t>
            </a:r>
            <a:r>
              <a:rPr lang="en-IN" dirty="0">
                <a:latin typeface="+mn-lt"/>
              </a:rPr>
              <a:t> </a:t>
            </a:r>
            <a:endParaRPr lang="en-IN" dirty="0" smtClean="0">
              <a:latin typeface="+mn-lt"/>
            </a:endParaRPr>
          </a:p>
          <a:p>
            <a:pPr marL="0" indent="0">
              <a:buNone/>
            </a:pPr>
            <a:r>
              <a:rPr lang="en-IN" dirty="0" smtClean="0">
                <a:latin typeface="+mn-lt"/>
              </a:rPr>
              <a:t>drawn </a:t>
            </a:r>
            <a:r>
              <a:rPr lang="en-IN" dirty="0">
                <a:latin typeface="+mn-lt"/>
              </a:rPr>
              <a:t>from a Normal population  </a:t>
            </a:r>
            <a:r>
              <a:rPr lang="en-IN" dirty="0" smtClean="0">
                <a:latin typeface="+mn-lt"/>
              </a:rPr>
              <a:t>with mean</a:t>
            </a:r>
            <a:r>
              <a:rPr lang="en-IN" dirty="0">
                <a:latin typeface="+mn-lt"/>
              </a:rPr>
              <a:t> µ and </a:t>
            </a:r>
            <a:endParaRPr lang="en-IN" dirty="0" smtClean="0">
              <a:latin typeface="+mn-lt"/>
            </a:endParaRPr>
          </a:p>
          <a:p>
            <a:pPr marL="0" indent="0">
              <a:buNone/>
            </a:pPr>
            <a:r>
              <a:rPr lang="en-IN" dirty="0" smtClean="0">
                <a:latin typeface="+mn-lt"/>
              </a:rPr>
              <a:t>standard </a:t>
            </a:r>
            <a:r>
              <a:rPr lang="en-IN" dirty="0">
                <a:latin typeface="+mn-lt"/>
              </a:rPr>
              <a:t>deviation sigma. </a:t>
            </a:r>
          </a:p>
          <a:p>
            <a:pPr marL="0" indent="0">
              <a:buNone/>
            </a:pPr>
            <a:r>
              <a:rPr lang="en-IN" dirty="0">
                <a:latin typeface="+mn-lt"/>
              </a:rPr>
              <a:t>  </a:t>
            </a:r>
          </a:p>
          <a:p>
            <a:endParaRPr lang="en-IN" dirty="0">
              <a:latin typeface="+mn-lt"/>
            </a:endParaRPr>
          </a:p>
          <a:p>
            <a:pPr marL="0" indent="0">
              <a:buNone/>
            </a:pPr>
            <a:endParaRPr lang="en-IN" dirty="0" smtClean="0">
              <a:latin typeface="+mn-lt"/>
            </a:endParaRPr>
          </a:p>
          <a:p>
            <a:pPr marL="0" indent="0">
              <a:buNone/>
            </a:pPr>
            <a:r>
              <a:rPr lang="en-IN" dirty="0" smtClean="0">
                <a:latin typeface="+mn-lt"/>
              </a:rPr>
              <a:t>has </a:t>
            </a:r>
            <a:r>
              <a:rPr lang="en-IN" dirty="0">
                <a:latin typeface="+mn-lt"/>
              </a:rPr>
              <a:t>a </a:t>
            </a:r>
            <a:r>
              <a:rPr lang="en-IN" i="1" dirty="0">
                <a:latin typeface="+mn-lt"/>
              </a:rPr>
              <a:t>t</a:t>
            </a:r>
            <a:r>
              <a:rPr lang="en-IN" dirty="0">
                <a:latin typeface="+mn-lt"/>
              </a:rPr>
              <a:t> distribution with </a:t>
            </a:r>
            <a:r>
              <a:rPr lang="en-IN" b="1" i="1" dirty="0">
                <a:latin typeface="+mn-lt"/>
              </a:rPr>
              <a:t>n</a:t>
            </a:r>
            <a:r>
              <a:rPr lang="en-IN" b="1" dirty="0">
                <a:latin typeface="+mn-lt"/>
              </a:rPr>
              <a:t>-1</a:t>
            </a:r>
            <a:r>
              <a:rPr lang="en-IN" dirty="0">
                <a:latin typeface="+mn-lt"/>
              </a:rPr>
              <a:t> degrees of freedom</a:t>
            </a:r>
          </a:p>
          <a:p>
            <a:endParaRPr lang="en-US" b="1" dirty="0" smtClean="0">
              <a:latin typeface="+mn-lt"/>
            </a:endParaRPr>
          </a:p>
          <a:p>
            <a:endParaRPr lang="en-US" dirty="0">
              <a:latin typeface="+mn-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810000"/>
            <a:ext cx="7620000" cy="533400"/>
          </a:xfrm>
          <a:prstGeom prst="rect">
            <a:avLst/>
          </a:prstGeom>
        </p:spPr>
      </p:pic>
    </p:spTree>
    <p:extLst>
      <p:ext uri="{BB962C8B-B14F-4D97-AF65-F5344CB8AC3E}">
        <p14:creationId xmlns:p14="http://schemas.microsoft.com/office/powerpoint/2010/main" val="303279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TextBox 2"/>
          <p:cNvSpPr txBox="1"/>
          <p:nvPr/>
        </p:nvSpPr>
        <p:spPr>
          <a:xfrm>
            <a:off x="381000" y="1219200"/>
            <a:ext cx="4419600" cy="4524315"/>
          </a:xfrm>
          <a:prstGeom prst="rect">
            <a:avLst/>
          </a:prstGeom>
          <a:noFill/>
        </p:spPr>
        <p:txBody>
          <a:bodyPr wrap="square" rtlCol="0">
            <a:spAutoFit/>
          </a:bodyPr>
          <a:lstStyle/>
          <a:p>
            <a:r>
              <a:rPr lang="en-US" dirty="0" smtClean="0">
                <a:latin typeface="+mn-lt"/>
              </a:rPr>
              <a:t>You receive customer complaints about a courier vendor you use for delivery of products purchased – they do not seem to be </a:t>
            </a:r>
            <a:r>
              <a:rPr lang="en-US" u="sng" dirty="0" smtClean="0">
                <a:latin typeface="+mn-lt"/>
              </a:rPr>
              <a:t>delivering on time</a:t>
            </a:r>
            <a:r>
              <a:rPr lang="en-US" dirty="0" smtClean="0">
                <a:latin typeface="+mn-lt"/>
              </a:rPr>
              <a:t>. </a:t>
            </a:r>
          </a:p>
          <a:p>
            <a:endParaRPr lang="en-US" dirty="0">
              <a:latin typeface="+mn-lt"/>
            </a:endParaRPr>
          </a:p>
          <a:p>
            <a:r>
              <a:rPr lang="en-US" dirty="0" smtClean="0">
                <a:latin typeface="+mn-lt"/>
              </a:rPr>
              <a:t>You confront the vendor and they claim that they </a:t>
            </a:r>
            <a:r>
              <a:rPr lang="en-US" u="sng" dirty="0" smtClean="0">
                <a:latin typeface="+mn-lt"/>
              </a:rPr>
              <a:t>meet industry standards</a:t>
            </a:r>
            <a:r>
              <a:rPr lang="en-US" dirty="0" smtClean="0">
                <a:latin typeface="+mn-lt"/>
              </a:rPr>
              <a:t>, and that the complaints are  a result of isolated and one-off situations</a:t>
            </a:r>
          </a:p>
          <a:p>
            <a:endParaRPr lang="en-US" dirty="0">
              <a:latin typeface="+mn-lt"/>
            </a:endParaRPr>
          </a:p>
          <a:p>
            <a:r>
              <a:rPr lang="en-US" dirty="0" smtClean="0">
                <a:latin typeface="+mn-lt"/>
              </a:rPr>
              <a:t>You </a:t>
            </a:r>
            <a:r>
              <a:rPr lang="en-US" u="sng" dirty="0" smtClean="0">
                <a:latin typeface="+mn-lt"/>
              </a:rPr>
              <a:t>compare the delivery times </a:t>
            </a:r>
            <a:r>
              <a:rPr lang="en-US" dirty="0" smtClean="0">
                <a:latin typeface="+mn-lt"/>
              </a:rPr>
              <a:t>for random (39) transactions to the same city between this vendor (</a:t>
            </a:r>
            <a:r>
              <a:rPr lang="en-US" b="1" dirty="0" err="1" smtClean="0">
                <a:latin typeface="+mn-lt"/>
              </a:rPr>
              <a:t>FastCourier</a:t>
            </a:r>
            <a:r>
              <a:rPr lang="en-US" dirty="0" smtClean="0">
                <a:latin typeface="+mn-lt"/>
              </a:rPr>
              <a:t>) and your most reliable courier vendor (</a:t>
            </a:r>
            <a:r>
              <a:rPr lang="en-US" b="1" dirty="0" err="1" smtClean="0">
                <a:latin typeface="+mn-lt"/>
              </a:rPr>
              <a:t>ReliableCourier</a:t>
            </a:r>
            <a:r>
              <a:rPr lang="en-US" dirty="0" smtClean="0">
                <a:latin typeface="+mn-lt"/>
              </a:rPr>
              <a:t>)</a:t>
            </a:r>
          </a:p>
          <a:p>
            <a:endParaRPr lang="en-US" dirty="0">
              <a:latin typeface="+mn-lt"/>
            </a:endParaRPr>
          </a:p>
          <a:p>
            <a:r>
              <a:rPr lang="en-US" dirty="0" smtClean="0">
                <a:latin typeface="+mn-lt"/>
              </a:rPr>
              <a:t> </a:t>
            </a:r>
            <a:endParaRPr lang="en-US" dirty="0">
              <a:latin typeface="+mn-lt"/>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4" t="22963" r="80613" b="6556"/>
          <a:stretch/>
        </p:blipFill>
        <p:spPr bwMode="auto">
          <a:xfrm>
            <a:off x="5105400" y="1176202"/>
            <a:ext cx="3657600" cy="545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64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15962"/>
          </a:xfrm>
        </p:spPr>
        <p:txBody>
          <a:bodyPr>
            <a:normAutofit fontScale="90000"/>
          </a:bodyPr>
          <a:lstStyle/>
          <a:p>
            <a:r>
              <a:rPr lang="en-US" dirty="0" smtClean="0"/>
              <a:t>HYPOTHESIS TESTING</a:t>
            </a:r>
            <a:br>
              <a:rPr lang="en-US" dirty="0" smtClean="0"/>
            </a:br>
            <a:r>
              <a:rPr lang="en-US" sz="2700" dirty="0" smtClean="0"/>
              <a:t>T - TESTS</a:t>
            </a:r>
            <a:endParaRPr lang="en-IN" sz="27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381000" y="1066800"/>
            <a:ext cx="8229600" cy="51054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smtClean="0"/>
              <a:t>If sample size is &lt; 30, your data may not be normally distributed. </a:t>
            </a:r>
          </a:p>
          <a:p>
            <a:pPr marL="0" indent="0">
              <a:buNone/>
            </a:pPr>
            <a:endParaRPr lang="en-US" sz="1600" dirty="0" smtClean="0"/>
          </a:p>
          <a:p>
            <a:pPr marL="0" indent="0">
              <a:buNone/>
            </a:pPr>
            <a:r>
              <a:rPr lang="en-US" sz="1600" dirty="0" smtClean="0"/>
              <a:t>In order to compute probability of an observed outcome when sample size &lt; 30, use a                   </a:t>
            </a:r>
            <a:r>
              <a:rPr lang="en-US" sz="1600" b="1" dirty="0" smtClean="0"/>
              <a:t>t- distribution </a:t>
            </a:r>
            <a:r>
              <a:rPr lang="en-US" sz="1600" dirty="0" smtClean="0"/>
              <a:t>or a t-test</a:t>
            </a:r>
          </a:p>
          <a:p>
            <a:pPr marL="0" indent="0">
              <a:buNone/>
            </a:pPr>
            <a:endParaRPr lang="en-IN" sz="1600" dirty="0" smtClean="0"/>
          </a:p>
          <a:p>
            <a:pPr marL="0" indent="0">
              <a:buNone/>
            </a:pPr>
            <a:r>
              <a:rPr lang="en-IN" sz="1600" dirty="0" smtClean="0"/>
              <a:t>Suppose we have a simple random sample of size </a:t>
            </a:r>
            <a:r>
              <a:rPr lang="en-IN" sz="1600" i="1" dirty="0" smtClean="0"/>
              <a:t>n</a:t>
            </a:r>
            <a:r>
              <a:rPr lang="en-IN" sz="1600" dirty="0" smtClean="0"/>
              <a:t> drawn from a Normal population  with</a:t>
            </a:r>
          </a:p>
          <a:p>
            <a:pPr marL="0" indent="0">
              <a:buNone/>
            </a:pPr>
            <a:r>
              <a:rPr lang="en-IN" sz="1600" dirty="0" smtClean="0"/>
              <a:t>mean µ and standard deviation sigma. </a:t>
            </a:r>
          </a:p>
          <a:p>
            <a:pPr marL="0" indent="0">
              <a:buNone/>
            </a:pPr>
            <a:r>
              <a:rPr lang="en-IN" sz="1600" dirty="0" smtClean="0"/>
              <a:t>  </a:t>
            </a:r>
          </a:p>
          <a:p>
            <a:endParaRPr lang="en-IN" sz="1600" dirty="0" smtClean="0"/>
          </a:p>
          <a:p>
            <a:pPr marL="0" indent="0">
              <a:buNone/>
            </a:pPr>
            <a:r>
              <a:rPr lang="en-IN" sz="1600" dirty="0" smtClean="0"/>
              <a:t>has a </a:t>
            </a:r>
            <a:r>
              <a:rPr lang="en-IN" sz="1600" i="1" dirty="0" smtClean="0"/>
              <a:t>t</a:t>
            </a:r>
            <a:r>
              <a:rPr lang="en-IN" sz="1600" dirty="0" smtClean="0"/>
              <a:t> distribution with </a:t>
            </a:r>
            <a:r>
              <a:rPr lang="en-IN" sz="1600" b="1" i="1" dirty="0" smtClean="0"/>
              <a:t>n</a:t>
            </a:r>
            <a:r>
              <a:rPr lang="en-IN" sz="1600" b="1" dirty="0" smtClean="0"/>
              <a:t>-1</a:t>
            </a:r>
            <a:r>
              <a:rPr lang="en-IN" sz="1600" dirty="0" smtClean="0"/>
              <a:t> degrees of freedom</a:t>
            </a:r>
          </a:p>
          <a:p>
            <a:endParaRPr lang="en-US" sz="1600" dirty="0" smtClean="0"/>
          </a:p>
          <a:p>
            <a:pPr marL="0" indent="0">
              <a:buNone/>
            </a:pPr>
            <a:r>
              <a:rPr lang="en-US" sz="1600" dirty="0" smtClean="0"/>
              <a:t>As sample size increases and approaches 30, the t-</a:t>
            </a:r>
            <a:r>
              <a:rPr lang="en-US" sz="1600" dirty="0" err="1" smtClean="0"/>
              <a:t>dist</a:t>
            </a:r>
            <a:endParaRPr lang="en-US" sz="1600" dirty="0" smtClean="0"/>
          </a:p>
          <a:p>
            <a:pPr marL="0" indent="0">
              <a:buNone/>
            </a:pPr>
            <a:r>
              <a:rPr lang="en-US" sz="1600" dirty="0" smtClean="0"/>
              <a:t>approximates a normal distribution</a:t>
            </a:r>
          </a:p>
          <a:p>
            <a:endParaRPr lang="en-US" sz="1400" dirty="0" smtClean="0"/>
          </a:p>
          <a:p>
            <a:endParaRPr lang="en-IN" sz="1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185886"/>
            <a:ext cx="7620000" cy="533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056" y="2971800"/>
            <a:ext cx="3726543" cy="2209800"/>
          </a:xfrm>
          <a:prstGeom prst="rect">
            <a:avLst/>
          </a:prstGeom>
        </p:spPr>
      </p:pic>
    </p:spTree>
    <p:extLst>
      <p:ext uri="{BB962C8B-B14F-4D97-AF65-F5344CB8AC3E}">
        <p14:creationId xmlns:p14="http://schemas.microsoft.com/office/powerpoint/2010/main" val="125484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15962"/>
          </a:xfrm>
        </p:spPr>
        <p:txBody>
          <a:bodyPr>
            <a:normAutofit fontScale="90000"/>
          </a:bodyPr>
          <a:lstStyle/>
          <a:p>
            <a:r>
              <a:rPr lang="en-US" dirty="0" smtClean="0"/>
              <a:t>HYPOTHESIS TESTING</a:t>
            </a:r>
            <a:br>
              <a:rPr lang="en-US" dirty="0" smtClean="0"/>
            </a:br>
            <a:r>
              <a:rPr lang="en-US" sz="2700" dirty="0" smtClean="0"/>
              <a:t>T - TESTS</a:t>
            </a:r>
            <a:endParaRPr lang="en-IN" sz="2700" dirty="0"/>
          </a:p>
        </p:txBody>
      </p:sp>
      <p:sp>
        <p:nvSpPr>
          <p:cNvPr id="4" name="TextBox 3"/>
          <p:cNvSpPr txBox="1"/>
          <p:nvPr/>
        </p:nvSpPr>
        <p:spPr>
          <a:xfrm>
            <a:off x="381000" y="990600"/>
            <a:ext cx="8534400" cy="6186309"/>
          </a:xfrm>
          <a:prstGeom prst="rect">
            <a:avLst/>
          </a:prstGeom>
          <a:noFill/>
        </p:spPr>
        <p:txBody>
          <a:bodyPr wrap="square" rtlCol="0">
            <a:spAutoFit/>
          </a:bodyPr>
          <a:lstStyle/>
          <a:p>
            <a:r>
              <a:rPr lang="en-US" b="1" dirty="0" smtClean="0">
                <a:latin typeface="+mn-lt"/>
              </a:rPr>
              <a:t>You believe books are your most popular category of sales, with a 35% share of transactions. A random sample of 10 days shows books share of total daily sales averaging 32%, </a:t>
            </a:r>
            <a:r>
              <a:rPr lang="en-US" b="1" dirty="0" err="1" smtClean="0">
                <a:latin typeface="+mn-lt"/>
              </a:rPr>
              <a:t>std</a:t>
            </a:r>
            <a:r>
              <a:rPr lang="en-US" b="1" dirty="0" smtClean="0">
                <a:latin typeface="+mn-lt"/>
              </a:rPr>
              <a:t> deviation 3%. Has share of books reduced? Use a 5% level of significance</a:t>
            </a:r>
          </a:p>
          <a:p>
            <a:endParaRPr lang="en-US" b="1" dirty="0">
              <a:solidFill>
                <a:srgbClr val="FF0000"/>
              </a:solidFill>
              <a:latin typeface="+mn-lt"/>
            </a:endParaRPr>
          </a:p>
          <a:p>
            <a:r>
              <a:rPr lang="en-US" b="1" dirty="0" smtClean="0">
                <a:solidFill>
                  <a:srgbClr val="FF0000"/>
                </a:solidFill>
                <a:latin typeface="+mn-lt"/>
              </a:rPr>
              <a:t>NULL HYPOTHESIS</a:t>
            </a:r>
          </a:p>
          <a:p>
            <a:r>
              <a:rPr lang="en-US" dirty="0">
                <a:latin typeface="+mn-lt"/>
              </a:rPr>
              <a:t>	</a:t>
            </a:r>
            <a:r>
              <a:rPr lang="en-US" dirty="0" smtClean="0">
                <a:latin typeface="+mn-lt"/>
              </a:rPr>
              <a:t>Share of books category = 35%</a:t>
            </a:r>
            <a:endParaRPr lang="en-US" dirty="0">
              <a:latin typeface="+mn-lt"/>
            </a:endParaRPr>
          </a:p>
          <a:p>
            <a:r>
              <a:rPr lang="en-US" b="1" dirty="0" smtClean="0">
                <a:solidFill>
                  <a:srgbClr val="FF0000"/>
                </a:solidFill>
                <a:latin typeface="+mn-lt"/>
              </a:rPr>
              <a:t>ALTERNATE HYPOTHESIS </a:t>
            </a:r>
          </a:p>
          <a:p>
            <a:r>
              <a:rPr lang="en-US" dirty="0">
                <a:latin typeface="+mn-lt"/>
              </a:rPr>
              <a:t>	</a:t>
            </a:r>
            <a:r>
              <a:rPr lang="en-US" dirty="0" smtClean="0">
                <a:latin typeface="+mn-lt"/>
              </a:rPr>
              <a:t>Share of books category  not equal to 35%   (TWO TAIL TEST)</a:t>
            </a:r>
          </a:p>
          <a:p>
            <a:endParaRPr lang="en-US" dirty="0">
              <a:latin typeface="+mn-lt"/>
            </a:endParaRPr>
          </a:p>
          <a:p>
            <a:r>
              <a:rPr lang="en-US" b="1" dirty="0" smtClean="0">
                <a:solidFill>
                  <a:srgbClr val="FF0000"/>
                </a:solidFill>
                <a:latin typeface="+mn-lt"/>
              </a:rPr>
              <a:t>SIGNIFICANCE LEVEL: 5%</a:t>
            </a:r>
          </a:p>
          <a:p>
            <a:endParaRPr lang="en-US" dirty="0">
              <a:latin typeface="+mn-lt"/>
            </a:endParaRPr>
          </a:p>
          <a:p>
            <a:r>
              <a:rPr lang="en-US" b="1" dirty="0" smtClean="0">
                <a:solidFill>
                  <a:srgbClr val="FF0000"/>
                </a:solidFill>
                <a:latin typeface="+mn-lt"/>
              </a:rPr>
              <a:t>P-VALUE: Calculate  T  stat, and use Excel</a:t>
            </a:r>
          </a:p>
          <a:p>
            <a:endParaRPr lang="en-US" dirty="0">
              <a:latin typeface="+mn-lt"/>
            </a:endParaRPr>
          </a:p>
          <a:p>
            <a:endParaRPr lang="en-US" dirty="0" smtClean="0">
              <a:latin typeface="+mn-lt"/>
            </a:endParaRPr>
          </a:p>
          <a:p>
            <a:endParaRPr lang="en-US" dirty="0">
              <a:latin typeface="+mn-lt"/>
            </a:endParaRPr>
          </a:p>
          <a:p>
            <a:r>
              <a:rPr lang="en-US" dirty="0" smtClean="0">
                <a:latin typeface="+mn-lt"/>
              </a:rPr>
              <a:t>T =  (32 -35)/(3/(10^0.5)) = -3.16 </a:t>
            </a:r>
          </a:p>
          <a:p>
            <a:endParaRPr lang="en-US" dirty="0">
              <a:latin typeface="+mn-lt"/>
            </a:endParaRPr>
          </a:p>
          <a:p>
            <a:r>
              <a:rPr lang="en-US" dirty="0" smtClean="0">
                <a:latin typeface="+mn-lt"/>
              </a:rPr>
              <a:t>Excel:  = T.DIST(X, </a:t>
            </a:r>
            <a:r>
              <a:rPr lang="en-US" dirty="0" err="1" smtClean="0">
                <a:latin typeface="+mn-lt"/>
              </a:rPr>
              <a:t>deg_freedom</a:t>
            </a:r>
            <a:r>
              <a:rPr lang="en-US" dirty="0" smtClean="0">
                <a:latin typeface="+mn-lt"/>
              </a:rPr>
              <a:t>, cumulative) = T.DIST(-3.16, 9, TRUE) = 0.005</a:t>
            </a:r>
          </a:p>
          <a:p>
            <a:endParaRPr lang="en-US" dirty="0">
              <a:latin typeface="+mn-lt"/>
            </a:endParaRPr>
          </a:p>
          <a:p>
            <a:endParaRPr lang="en-US" dirty="0">
              <a:latin typeface="+mn-lt"/>
            </a:endParaRPr>
          </a:p>
          <a:p>
            <a:endParaRPr lang="en-US"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419600"/>
            <a:ext cx="7620000" cy="533400"/>
          </a:xfrm>
          <a:prstGeom prst="rect">
            <a:avLst/>
          </a:prstGeom>
        </p:spPr>
      </p:pic>
    </p:spTree>
    <p:extLst>
      <p:ext uri="{BB962C8B-B14F-4D97-AF65-F5344CB8AC3E}">
        <p14:creationId xmlns:p14="http://schemas.microsoft.com/office/powerpoint/2010/main" val="406886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715962"/>
          </a:xfrm>
        </p:spPr>
        <p:txBody>
          <a:bodyPr>
            <a:normAutofit fontScale="90000"/>
          </a:bodyPr>
          <a:lstStyle/>
          <a:p>
            <a:r>
              <a:rPr lang="en-US" dirty="0" smtClean="0"/>
              <a:t>HYPOTHESIS TESTING</a:t>
            </a:r>
            <a:br>
              <a:rPr lang="en-US" dirty="0" smtClean="0"/>
            </a:br>
            <a:r>
              <a:rPr lang="en-US" sz="2700" dirty="0" smtClean="0"/>
              <a:t>T - TESTS</a:t>
            </a:r>
            <a:endParaRPr lang="en-IN" sz="2700" dirty="0"/>
          </a:p>
        </p:txBody>
      </p:sp>
      <p:sp>
        <p:nvSpPr>
          <p:cNvPr id="4" name="TextBox 3"/>
          <p:cNvSpPr txBox="1"/>
          <p:nvPr/>
        </p:nvSpPr>
        <p:spPr>
          <a:xfrm>
            <a:off x="304800" y="1066800"/>
            <a:ext cx="8534400" cy="1200329"/>
          </a:xfrm>
          <a:prstGeom prst="rect">
            <a:avLst/>
          </a:prstGeom>
          <a:noFill/>
        </p:spPr>
        <p:txBody>
          <a:bodyPr wrap="square" rtlCol="0">
            <a:spAutoFit/>
          </a:bodyPr>
          <a:lstStyle/>
          <a:p>
            <a:r>
              <a:rPr lang="en-US" b="1" dirty="0" smtClean="0">
                <a:latin typeface="+mn-lt"/>
              </a:rPr>
              <a:t>Often, we want to test difference  in sample means between two samples (not sample </a:t>
            </a:r>
            <a:r>
              <a:rPr lang="en-US" b="1" dirty="0" err="1" smtClean="0">
                <a:latin typeface="+mn-lt"/>
              </a:rPr>
              <a:t>vs</a:t>
            </a:r>
            <a:r>
              <a:rPr lang="en-US" b="1" dirty="0" smtClean="0">
                <a:latin typeface="+mn-lt"/>
              </a:rPr>
              <a:t> population)</a:t>
            </a:r>
          </a:p>
          <a:p>
            <a:endParaRPr lang="en-US" dirty="0">
              <a:latin typeface="+mn-lt"/>
            </a:endParaRPr>
          </a:p>
          <a:p>
            <a:r>
              <a:rPr lang="en-US" b="1" dirty="0" smtClean="0">
                <a:latin typeface="+mn-lt"/>
              </a:rPr>
              <a:t>example: A/B Testing</a:t>
            </a:r>
            <a:endParaRPr lang="en-US" b="1" dirty="0">
              <a:latin typeface="+mn-lt"/>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99" t="25009" r="61347" b="41341"/>
          <a:stretch/>
        </p:blipFill>
        <p:spPr bwMode="auto">
          <a:xfrm>
            <a:off x="2514600" y="2743200"/>
            <a:ext cx="3297621" cy="29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99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715962"/>
          </a:xfrm>
        </p:spPr>
        <p:txBody>
          <a:bodyPr>
            <a:normAutofit fontScale="90000"/>
          </a:bodyPr>
          <a:lstStyle/>
          <a:p>
            <a:r>
              <a:rPr lang="en-US" dirty="0" smtClean="0"/>
              <a:t>HYPOTHESIS TESTING</a:t>
            </a:r>
            <a:br>
              <a:rPr lang="en-US" dirty="0" smtClean="0"/>
            </a:br>
            <a:r>
              <a:rPr lang="en-US" sz="2700" dirty="0" smtClean="0"/>
              <a:t>T - TESTS</a:t>
            </a:r>
            <a:endParaRPr lang="en-IN" sz="2700" dirty="0"/>
          </a:p>
        </p:txBody>
      </p:sp>
      <p:sp>
        <p:nvSpPr>
          <p:cNvPr id="4" name="TextBox 3"/>
          <p:cNvSpPr txBox="1"/>
          <p:nvPr/>
        </p:nvSpPr>
        <p:spPr>
          <a:xfrm>
            <a:off x="381000" y="1143000"/>
            <a:ext cx="8458200" cy="923330"/>
          </a:xfrm>
          <a:prstGeom prst="rect">
            <a:avLst/>
          </a:prstGeom>
          <a:noFill/>
        </p:spPr>
        <p:txBody>
          <a:bodyPr wrap="square" rtlCol="0">
            <a:spAutoFit/>
          </a:bodyPr>
          <a:lstStyle/>
          <a:p>
            <a:r>
              <a:rPr lang="en-US" b="1" dirty="0" smtClean="0">
                <a:latin typeface="+mn-lt"/>
              </a:rPr>
              <a:t>Independent Sample T Tests</a:t>
            </a:r>
          </a:p>
          <a:p>
            <a:endParaRPr lang="en-US" dirty="0">
              <a:latin typeface="+mn-lt"/>
            </a:endParaRPr>
          </a:p>
          <a:p>
            <a:r>
              <a:rPr lang="en-US" dirty="0" smtClean="0">
                <a:latin typeface="+mn-lt"/>
              </a:rPr>
              <a:t>Excel: Data \Data Analysis\ T-Test: Two Sample </a:t>
            </a:r>
            <a:endParaRPr lang="en-US" dirty="0">
              <a:latin typeface="+mn-lt"/>
            </a:endParaRP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99" t="25009" r="61347" b="41341"/>
          <a:stretch/>
        </p:blipFill>
        <p:spPr bwMode="auto">
          <a:xfrm>
            <a:off x="1121979" y="2596054"/>
            <a:ext cx="3297621" cy="29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Data Analy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627585"/>
            <a:ext cx="4655500" cy="2274442"/>
          </a:xfrm>
          <a:prstGeom prst="rect">
            <a:avLst/>
          </a:prstGeom>
        </p:spPr>
      </p:pic>
    </p:spTree>
    <p:extLst>
      <p:ext uri="{BB962C8B-B14F-4D97-AF65-F5344CB8AC3E}">
        <p14:creationId xmlns:p14="http://schemas.microsoft.com/office/powerpoint/2010/main" val="22620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 Excel - Copy of India Times Data"/>
          <p:cNvPicPr>
            <a:picLocks noChangeAspect="1"/>
          </p:cNvPicPr>
          <p:nvPr/>
        </p:nvPicPr>
        <p:blipFill rotWithShape="1">
          <a:blip r:embed="rId2">
            <a:extLst>
              <a:ext uri="{28A0092B-C50C-407E-A947-70E740481C1C}">
                <a14:useLocalDpi xmlns:a14="http://schemas.microsoft.com/office/drawing/2010/main" val="0"/>
              </a:ext>
            </a:extLst>
          </a:blip>
          <a:srcRect l="1207" t="24218" r="60344" b="33186"/>
          <a:stretch/>
        </p:blipFill>
        <p:spPr>
          <a:xfrm>
            <a:off x="457200" y="1447800"/>
            <a:ext cx="7924800" cy="4726450"/>
          </a:xfrm>
          <a:prstGeom prst="rect">
            <a:avLst/>
          </a:prstGeom>
        </p:spPr>
      </p:pic>
      <p:sp>
        <p:nvSpPr>
          <p:cNvPr id="4" name="Title 2"/>
          <p:cNvSpPr>
            <a:spLocks noGrp="1"/>
          </p:cNvSpPr>
          <p:nvPr>
            <p:ph type="title"/>
          </p:nvPr>
        </p:nvSpPr>
        <p:spPr>
          <a:xfrm>
            <a:off x="457200" y="228600"/>
            <a:ext cx="8229600" cy="715962"/>
          </a:xfrm>
        </p:spPr>
        <p:txBody>
          <a:bodyPr>
            <a:normAutofit fontScale="90000"/>
          </a:bodyPr>
          <a:lstStyle/>
          <a:p>
            <a:r>
              <a:rPr lang="en-US" dirty="0" smtClean="0"/>
              <a:t>HYPOTHESIS TESTING</a:t>
            </a:r>
            <a:br>
              <a:rPr lang="en-US" dirty="0" smtClean="0"/>
            </a:br>
            <a:r>
              <a:rPr lang="en-US" sz="2700" dirty="0" smtClean="0"/>
              <a:t>T - TESTS</a:t>
            </a:r>
            <a:endParaRPr lang="en-IN" sz="2700" dirty="0"/>
          </a:p>
        </p:txBody>
      </p:sp>
    </p:spTree>
    <p:extLst>
      <p:ext uri="{BB962C8B-B14F-4D97-AF65-F5344CB8AC3E}">
        <p14:creationId xmlns:p14="http://schemas.microsoft.com/office/powerpoint/2010/main" val="1268878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15962"/>
          </a:xfrm>
        </p:spPr>
        <p:txBody>
          <a:bodyPr>
            <a:normAutofit fontScale="90000"/>
          </a:bodyPr>
          <a:lstStyle/>
          <a:p>
            <a:r>
              <a:rPr lang="en-US" dirty="0" smtClean="0"/>
              <a:t>HYPOTHESIS TESTING</a:t>
            </a:r>
            <a:br>
              <a:rPr lang="en-US" dirty="0" smtClean="0"/>
            </a:br>
            <a:r>
              <a:rPr lang="en-US" sz="2700" dirty="0" smtClean="0"/>
              <a:t>Multiple sample tests</a:t>
            </a:r>
            <a:endParaRPr lang="en-IN" sz="2700" dirty="0"/>
          </a:p>
        </p:txBody>
      </p:sp>
      <p:sp>
        <p:nvSpPr>
          <p:cNvPr id="4" name="TextBox 3"/>
          <p:cNvSpPr txBox="1"/>
          <p:nvPr/>
        </p:nvSpPr>
        <p:spPr>
          <a:xfrm>
            <a:off x="304800" y="1219200"/>
            <a:ext cx="8382000" cy="1477328"/>
          </a:xfrm>
          <a:prstGeom prst="rect">
            <a:avLst/>
          </a:prstGeom>
          <a:noFill/>
        </p:spPr>
        <p:txBody>
          <a:bodyPr wrap="square" rtlCol="0">
            <a:spAutoFit/>
          </a:bodyPr>
          <a:lstStyle/>
          <a:p>
            <a:r>
              <a:rPr lang="en-US" dirty="0" smtClean="0">
                <a:latin typeface="+mn-lt"/>
              </a:rPr>
              <a:t>What if you have multiple samples? </a:t>
            </a:r>
          </a:p>
          <a:p>
            <a:endParaRPr lang="en-US" dirty="0">
              <a:latin typeface="+mn-lt"/>
            </a:endParaRPr>
          </a:p>
          <a:p>
            <a:r>
              <a:rPr lang="en-US" dirty="0" smtClean="0">
                <a:latin typeface="+mn-lt"/>
              </a:rPr>
              <a:t>Supposing you are checking effectiveness of click rate based on 4 different layouts</a:t>
            </a:r>
          </a:p>
          <a:p>
            <a:endParaRPr lang="en-US" dirty="0">
              <a:latin typeface="+mn-lt"/>
            </a:endParaRPr>
          </a:p>
          <a:p>
            <a:r>
              <a:rPr lang="en-US" dirty="0" smtClean="0">
                <a:latin typeface="+mn-lt"/>
              </a:rPr>
              <a:t>This is the data: </a:t>
            </a:r>
            <a:endParaRPr lang="en-US" dirty="0">
              <a:latin typeface="+mn-lt"/>
            </a:endParaRPr>
          </a:p>
        </p:txBody>
      </p:sp>
      <p:pic>
        <p:nvPicPr>
          <p:cNvPr id="5" name="Picture 4" descr="Microsoft Excel - Copy of India Times Data"/>
          <p:cNvPicPr>
            <a:picLocks noChangeAspect="1"/>
          </p:cNvPicPr>
          <p:nvPr/>
        </p:nvPicPr>
        <p:blipFill rotWithShape="1">
          <a:blip r:embed="rId2">
            <a:extLst>
              <a:ext uri="{28A0092B-C50C-407E-A947-70E740481C1C}">
                <a14:useLocalDpi xmlns:a14="http://schemas.microsoft.com/office/drawing/2010/main" val="0"/>
              </a:ext>
            </a:extLst>
          </a:blip>
          <a:srcRect l="2069" t="23899" r="71380" b="49840"/>
          <a:stretch/>
        </p:blipFill>
        <p:spPr>
          <a:xfrm>
            <a:off x="2617075" y="2814144"/>
            <a:ext cx="5447947" cy="2900856"/>
          </a:xfrm>
          <a:prstGeom prst="rect">
            <a:avLst/>
          </a:prstGeom>
        </p:spPr>
      </p:pic>
    </p:spTree>
    <p:extLst>
      <p:ext uri="{BB962C8B-B14F-4D97-AF65-F5344CB8AC3E}">
        <p14:creationId xmlns:p14="http://schemas.microsoft.com/office/powerpoint/2010/main" val="18338624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715962"/>
          </a:xfrm>
        </p:spPr>
        <p:txBody>
          <a:bodyPr>
            <a:normAutofit fontScale="90000"/>
          </a:bodyPr>
          <a:lstStyle/>
          <a:p>
            <a:r>
              <a:rPr lang="en-US" dirty="0" smtClean="0"/>
              <a:t>HYPOTHESIS TESTING</a:t>
            </a:r>
            <a:br>
              <a:rPr lang="en-US" dirty="0" smtClean="0"/>
            </a:br>
            <a:r>
              <a:rPr lang="en-US" sz="2700" dirty="0" smtClean="0"/>
              <a:t>ANOVA</a:t>
            </a:r>
            <a:endParaRPr lang="en-IN" sz="2700" dirty="0"/>
          </a:p>
        </p:txBody>
      </p:sp>
      <p:sp>
        <p:nvSpPr>
          <p:cNvPr id="4" name="TextBox 3"/>
          <p:cNvSpPr txBox="1"/>
          <p:nvPr/>
        </p:nvSpPr>
        <p:spPr>
          <a:xfrm>
            <a:off x="381000" y="1219200"/>
            <a:ext cx="8382000" cy="369332"/>
          </a:xfrm>
          <a:prstGeom prst="rect">
            <a:avLst/>
          </a:prstGeom>
          <a:noFill/>
        </p:spPr>
        <p:txBody>
          <a:bodyPr wrap="square" rtlCol="0">
            <a:spAutoFit/>
          </a:bodyPr>
          <a:lstStyle/>
          <a:p>
            <a:r>
              <a:rPr lang="en-US" dirty="0" smtClean="0">
                <a:latin typeface="+mn-lt"/>
              </a:rPr>
              <a:t>Use ANOVA: SINGLE FACTOR in Data Analysis</a:t>
            </a:r>
            <a:endParaRPr lang="en-US" dirty="0">
              <a:latin typeface="+mn-lt"/>
            </a:endParaRPr>
          </a:p>
        </p:txBody>
      </p:sp>
      <p:pic>
        <p:nvPicPr>
          <p:cNvPr id="5" name="Picture 4" descr="Microsoft Excel - Copy of India Times Data"/>
          <p:cNvPicPr>
            <a:picLocks noChangeAspect="1"/>
          </p:cNvPicPr>
          <p:nvPr/>
        </p:nvPicPr>
        <p:blipFill rotWithShape="1">
          <a:blip r:embed="rId2">
            <a:extLst>
              <a:ext uri="{28A0092B-C50C-407E-A947-70E740481C1C}">
                <a14:useLocalDpi xmlns:a14="http://schemas.microsoft.com/office/drawing/2010/main" val="0"/>
              </a:ext>
            </a:extLst>
          </a:blip>
          <a:srcRect l="4167" t="50000" r="58103" b="6925"/>
          <a:stretch/>
        </p:blipFill>
        <p:spPr>
          <a:xfrm>
            <a:off x="533400" y="1981200"/>
            <a:ext cx="6934200" cy="4261920"/>
          </a:xfrm>
          <a:prstGeom prst="rect">
            <a:avLst/>
          </a:prstGeom>
        </p:spPr>
      </p:pic>
      <p:sp>
        <p:nvSpPr>
          <p:cNvPr id="6" name="Oval 5"/>
          <p:cNvSpPr/>
          <p:nvPr/>
        </p:nvSpPr>
        <p:spPr>
          <a:xfrm>
            <a:off x="5410200" y="4876800"/>
            <a:ext cx="1295400" cy="685800"/>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5908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715962"/>
          </a:xfrm>
        </p:spPr>
        <p:txBody>
          <a:bodyPr>
            <a:normAutofit fontScale="90000"/>
          </a:bodyPr>
          <a:lstStyle/>
          <a:p>
            <a:r>
              <a:rPr lang="en-US" dirty="0" smtClean="0"/>
              <a:t>HYPOTHESIS TESTING</a:t>
            </a:r>
            <a:br>
              <a:rPr lang="en-US" dirty="0" smtClean="0"/>
            </a:br>
            <a:r>
              <a:rPr lang="en-US" sz="2700" dirty="0" smtClean="0"/>
              <a:t>ANOVA</a:t>
            </a:r>
            <a:endParaRPr lang="en-IN" sz="2700" dirty="0"/>
          </a:p>
        </p:txBody>
      </p:sp>
      <p:sp>
        <p:nvSpPr>
          <p:cNvPr id="4" name="TextBox 3"/>
          <p:cNvSpPr txBox="1"/>
          <p:nvPr/>
        </p:nvSpPr>
        <p:spPr>
          <a:xfrm>
            <a:off x="304800" y="1066800"/>
            <a:ext cx="8686800" cy="2031325"/>
          </a:xfrm>
          <a:prstGeom prst="rect">
            <a:avLst/>
          </a:prstGeom>
          <a:noFill/>
        </p:spPr>
        <p:txBody>
          <a:bodyPr wrap="square" rtlCol="0">
            <a:spAutoFit/>
          </a:bodyPr>
          <a:lstStyle/>
          <a:p>
            <a:r>
              <a:rPr lang="en-US" dirty="0" smtClean="0">
                <a:latin typeface="+mn-lt"/>
              </a:rPr>
              <a:t>What If you change more than one factor at a time? </a:t>
            </a:r>
          </a:p>
          <a:p>
            <a:endParaRPr lang="en-US" dirty="0">
              <a:latin typeface="+mn-lt"/>
            </a:endParaRPr>
          </a:p>
          <a:p>
            <a:r>
              <a:rPr lang="en-US" dirty="0" smtClean="0">
                <a:latin typeface="+mn-lt"/>
              </a:rPr>
              <a:t>Layout, and Color</a:t>
            </a:r>
          </a:p>
          <a:p>
            <a:endParaRPr lang="en-US" dirty="0">
              <a:latin typeface="+mn-lt"/>
            </a:endParaRPr>
          </a:p>
          <a:p>
            <a:r>
              <a:rPr lang="en-US" dirty="0" smtClean="0">
                <a:latin typeface="+mn-lt"/>
              </a:rPr>
              <a:t>3 layouts, 2 Colors: 6 Combinations. </a:t>
            </a:r>
          </a:p>
          <a:p>
            <a:endParaRPr lang="en-US" dirty="0">
              <a:latin typeface="+mn-lt"/>
            </a:endParaRPr>
          </a:p>
          <a:p>
            <a:r>
              <a:rPr lang="en-US" dirty="0" smtClean="0">
                <a:latin typeface="+mn-lt"/>
              </a:rPr>
              <a:t>USE 2 FACTOR ANOVA </a:t>
            </a:r>
            <a:endParaRPr lang="en-US" dirty="0">
              <a:latin typeface="+mn-lt"/>
            </a:endParaRPr>
          </a:p>
        </p:txBody>
      </p:sp>
    </p:spTree>
    <p:extLst>
      <p:ext uri="{BB962C8B-B14F-4D97-AF65-F5344CB8AC3E}">
        <p14:creationId xmlns:p14="http://schemas.microsoft.com/office/powerpoint/2010/main" val="20762352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15962"/>
          </a:xfrm>
        </p:spPr>
        <p:txBody>
          <a:bodyPr>
            <a:normAutofit fontScale="90000"/>
          </a:bodyPr>
          <a:lstStyle/>
          <a:p>
            <a:r>
              <a:rPr lang="en-US" dirty="0" smtClean="0"/>
              <a:t>HYPOTHESIS TESTING</a:t>
            </a:r>
            <a:br>
              <a:rPr lang="en-US" dirty="0" smtClean="0"/>
            </a:br>
            <a:r>
              <a:rPr lang="en-US" sz="2700" dirty="0" smtClean="0"/>
              <a:t>ANOVA</a:t>
            </a:r>
            <a:endParaRPr lang="en-IN" sz="2700" dirty="0"/>
          </a:p>
        </p:txBody>
      </p:sp>
      <p:sp>
        <p:nvSpPr>
          <p:cNvPr id="4" name="TextBox 3"/>
          <p:cNvSpPr txBox="1"/>
          <p:nvPr/>
        </p:nvSpPr>
        <p:spPr>
          <a:xfrm>
            <a:off x="381000" y="1295400"/>
            <a:ext cx="8305800" cy="2308324"/>
          </a:xfrm>
          <a:prstGeom prst="rect">
            <a:avLst/>
          </a:prstGeom>
          <a:noFill/>
        </p:spPr>
        <p:txBody>
          <a:bodyPr wrap="square" rtlCol="0">
            <a:spAutoFit/>
          </a:bodyPr>
          <a:lstStyle/>
          <a:p>
            <a:r>
              <a:rPr lang="en-US" dirty="0" smtClean="0">
                <a:latin typeface="+mn-lt"/>
              </a:rPr>
              <a:t>ANOVA: Assumptions:</a:t>
            </a:r>
          </a:p>
          <a:p>
            <a:endParaRPr lang="en-US" dirty="0">
              <a:latin typeface="+mn-lt"/>
            </a:endParaRPr>
          </a:p>
          <a:p>
            <a:r>
              <a:rPr lang="en-US" dirty="0" smtClean="0">
                <a:latin typeface="+mn-lt"/>
              </a:rPr>
              <a:t>Can use when dependent variable is continuous, and independent variables are discrete</a:t>
            </a:r>
          </a:p>
          <a:p>
            <a:endParaRPr lang="en-US" dirty="0">
              <a:latin typeface="+mn-lt"/>
            </a:endParaRPr>
          </a:p>
          <a:p>
            <a:r>
              <a:rPr lang="en-US" dirty="0" smtClean="0">
                <a:latin typeface="+mn-lt"/>
              </a:rPr>
              <a:t>Requires samples to come from normally distributed populations</a:t>
            </a:r>
          </a:p>
          <a:p>
            <a:r>
              <a:rPr lang="en-US" dirty="0" smtClean="0">
                <a:latin typeface="+mn-lt"/>
              </a:rPr>
              <a:t>Sample Variances should not be very different</a:t>
            </a:r>
          </a:p>
          <a:p>
            <a:r>
              <a:rPr lang="en-US" dirty="0" smtClean="0">
                <a:latin typeface="+mn-lt"/>
              </a:rPr>
              <a:t>Samples should b independent</a:t>
            </a:r>
            <a:endParaRPr lang="en-US" dirty="0">
              <a:latin typeface="+mn-lt"/>
            </a:endParaRPr>
          </a:p>
        </p:txBody>
      </p:sp>
    </p:spTree>
    <p:extLst>
      <p:ext uri="{BB962C8B-B14F-4D97-AF65-F5344CB8AC3E}">
        <p14:creationId xmlns:p14="http://schemas.microsoft.com/office/powerpoint/2010/main" val="18304590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914400"/>
          </a:xfrm>
        </p:spPr>
        <p:txBody>
          <a:bodyPr>
            <a:normAutofit fontScale="90000"/>
          </a:bodyPr>
          <a:lstStyle/>
          <a:p>
            <a:r>
              <a:rPr lang="en-US" dirty="0" smtClean="0"/>
              <a:t>HYPOTHESIS TESTING</a:t>
            </a:r>
            <a:br>
              <a:rPr lang="en-US" dirty="0" smtClean="0"/>
            </a:br>
            <a:r>
              <a:rPr lang="en-US" sz="2700" dirty="0" smtClean="0"/>
              <a:t>Chi Square</a:t>
            </a:r>
            <a:endParaRPr lang="en-IN" sz="2700" dirty="0"/>
          </a:p>
        </p:txBody>
      </p:sp>
      <p:sp>
        <p:nvSpPr>
          <p:cNvPr id="4" name="TextBox 3"/>
          <p:cNvSpPr txBox="1"/>
          <p:nvPr/>
        </p:nvSpPr>
        <p:spPr>
          <a:xfrm>
            <a:off x="381000" y="1143000"/>
            <a:ext cx="8534400" cy="2585323"/>
          </a:xfrm>
          <a:prstGeom prst="rect">
            <a:avLst/>
          </a:prstGeom>
          <a:noFill/>
        </p:spPr>
        <p:txBody>
          <a:bodyPr wrap="square" rtlCol="0">
            <a:spAutoFit/>
          </a:bodyPr>
          <a:lstStyle/>
          <a:p>
            <a:r>
              <a:rPr lang="en-US" dirty="0" smtClean="0">
                <a:latin typeface="+mn-lt"/>
              </a:rPr>
              <a:t>Chi Square Tests are Non-Parametric Tests </a:t>
            </a:r>
          </a:p>
          <a:p>
            <a:r>
              <a:rPr lang="en-US" dirty="0">
                <a:latin typeface="+mn-lt"/>
              </a:rPr>
              <a:t>	</a:t>
            </a:r>
            <a:r>
              <a:rPr lang="en-US" dirty="0" smtClean="0">
                <a:latin typeface="+mn-lt"/>
              </a:rPr>
              <a:t>Do not require underlying population to follow any distribution</a:t>
            </a:r>
          </a:p>
          <a:p>
            <a:endParaRPr lang="en-US" dirty="0">
              <a:latin typeface="+mn-lt"/>
            </a:endParaRPr>
          </a:p>
          <a:p>
            <a:r>
              <a:rPr lang="en-US" dirty="0" smtClean="0">
                <a:latin typeface="+mn-lt"/>
              </a:rPr>
              <a:t>Work on the basis of OBSERVED  and EXPECTED frequencies</a:t>
            </a:r>
          </a:p>
          <a:p>
            <a:endParaRPr lang="en-US" dirty="0">
              <a:latin typeface="+mn-lt"/>
            </a:endParaRPr>
          </a:p>
          <a:p>
            <a:r>
              <a:rPr lang="en-US" dirty="0" smtClean="0">
                <a:latin typeface="+mn-lt"/>
              </a:rPr>
              <a:t>Used when you are dealing with COUNT or FREQUENCIES</a:t>
            </a:r>
          </a:p>
          <a:p>
            <a:endParaRPr lang="en-US" dirty="0">
              <a:latin typeface="+mn-lt"/>
            </a:endParaRPr>
          </a:p>
          <a:p>
            <a:r>
              <a:rPr lang="en-US" dirty="0" smtClean="0">
                <a:latin typeface="+mn-lt"/>
              </a:rPr>
              <a:t>Ex:  A/B Testing</a:t>
            </a:r>
          </a:p>
          <a:p>
            <a:endParaRPr lang="en-US" dirty="0">
              <a:latin typeface="+mn-lt"/>
            </a:endParaRPr>
          </a:p>
        </p:txBody>
      </p:sp>
      <p:pic>
        <p:nvPicPr>
          <p:cNvPr id="5" name="Picture 4" descr="Microsoft Excel - statistical_significance_calculator  [Read-Only]"/>
          <p:cNvPicPr>
            <a:picLocks noChangeAspect="1"/>
          </p:cNvPicPr>
          <p:nvPr/>
        </p:nvPicPr>
        <p:blipFill rotWithShape="1">
          <a:blip r:embed="rId2">
            <a:extLst>
              <a:ext uri="{28A0092B-C50C-407E-A947-70E740481C1C}">
                <a14:useLocalDpi xmlns:a14="http://schemas.microsoft.com/office/drawing/2010/main" val="0"/>
              </a:ext>
            </a:extLst>
          </a:blip>
          <a:srcRect l="2586" t="34787" r="62242" b="43920"/>
          <a:stretch/>
        </p:blipFill>
        <p:spPr>
          <a:xfrm>
            <a:off x="633248" y="3581400"/>
            <a:ext cx="6312760" cy="2057400"/>
          </a:xfrm>
          <a:prstGeom prst="rect">
            <a:avLst/>
          </a:prstGeom>
        </p:spPr>
      </p:pic>
      <p:sp>
        <p:nvSpPr>
          <p:cNvPr id="6" name="TextBox 5"/>
          <p:cNvSpPr txBox="1"/>
          <p:nvPr/>
        </p:nvSpPr>
        <p:spPr>
          <a:xfrm>
            <a:off x="0" y="6324600"/>
            <a:ext cx="5334000" cy="246221"/>
          </a:xfrm>
          <a:prstGeom prst="rect">
            <a:avLst/>
          </a:prstGeom>
          <a:noFill/>
        </p:spPr>
        <p:txBody>
          <a:bodyPr wrap="square" rtlCol="0">
            <a:spAutoFit/>
          </a:bodyPr>
          <a:lstStyle/>
          <a:p>
            <a:r>
              <a:rPr lang="en-US" sz="1000" dirty="0" smtClean="0">
                <a:latin typeface="+mn-lt"/>
              </a:rPr>
              <a:t>From Occam’s Razor blog : </a:t>
            </a:r>
            <a:r>
              <a:rPr lang="en-US" sz="1000" dirty="0" err="1" smtClean="0">
                <a:latin typeface="+mn-lt"/>
              </a:rPr>
              <a:t>Kaushik</a:t>
            </a:r>
            <a:r>
              <a:rPr lang="en-US" sz="1000" dirty="0" smtClean="0">
                <a:latin typeface="+mn-lt"/>
              </a:rPr>
              <a:t> </a:t>
            </a:r>
            <a:r>
              <a:rPr lang="en-US" sz="1000" dirty="0" err="1" smtClean="0">
                <a:latin typeface="+mn-lt"/>
              </a:rPr>
              <a:t>Avinash</a:t>
            </a:r>
            <a:endParaRPr lang="en-US" sz="1000" dirty="0">
              <a:latin typeface="+mn-lt"/>
            </a:endParaRPr>
          </a:p>
        </p:txBody>
      </p:sp>
    </p:spTree>
    <p:extLst>
      <p:ext uri="{BB962C8B-B14F-4D97-AF65-F5344CB8AC3E}">
        <p14:creationId xmlns:p14="http://schemas.microsoft.com/office/powerpoint/2010/main" val="2561488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4" t="22963" r="80613" b="6556"/>
          <a:stretch/>
        </p:blipFill>
        <p:spPr bwMode="auto">
          <a:xfrm>
            <a:off x="4724400" y="1143000"/>
            <a:ext cx="4191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1000" y="1143000"/>
            <a:ext cx="4038600" cy="3477875"/>
          </a:xfrm>
          <a:prstGeom prst="rect">
            <a:avLst/>
          </a:prstGeom>
          <a:noFill/>
        </p:spPr>
        <p:txBody>
          <a:bodyPr wrap="square" rtlCol="0">
            <a:spAutoFit/>
          </a:bodyPr>
          <a:lstStyle/>
          <a:p>
            <a:r>
              <a:rPr lang="en-US" sz="2000" dirty="0" smtClean="0">
                <a:latin typeface="+mn-lt"/>
              </a:rPr>
              <a:t>Is 6.18 different from 5.28?</a:t>
            </a:r>
          </a:p>
          <a:p>
            <a:r>
              <a:rPr lang="en-US" sz="2000" dirty="0">
                <a:latin typeface="+mn-lt"/>
              </a:rPr>
              <a:t>	</a:t>
            </a:r>
            <a:r>
              <a:rPr lang="en-US" sz="2000" dirty="0" smtClean="0">
                <a:latin typeface="+mn-lt"/>
              </a:rPr>
              <a:t>Is it a big difference? </a:t>
            </a:r>
          </a:p>
          <a:p>
            <a:r>
              <a:rPr lang="en-US" sz="2000" dirty="0">
                <a:latin typeface="+mn-lt"/>
              </a:rPr>
              <a:t>	</a:t>
            </a:r>
            <a:r>
              <a:rPr lang="en-US" sz="2000" dirty="0" smtClean="0">
                <a:latin typeface="+mn-lt"/>
              </a:rPr>
              <a:t>What would you conclude?</a:t>
            </a:r>
          </a:p>
          <a:p>
            <a:endParaRPr lang="en-US" sz="2000" dirty="0">
              <a:latin typeface="+mn-lt"/>
            </a:endParaRPr>
          </a:p>
          <a:p>
            <a:endParaRPr lang="en-US" sz="2000" dirty="0" smtClean="0">
              <a:latin typeface="+mn-lt"/>
            </a:endParaRPr>
          </a:p>
          <a:p>
            <a:r>
              <a:rPr lang="en-US" sz="2000" dirty="0" smtClean="0">
                <a:latin typeface="+mn-lt"/>
              </a:rPr>
              <a:t>Absolute difference: 0.90 days</a:t>
            </a:r>
          </a:p>
          <a:p>
            <a:r>
              <a:rPr lang="en-US" sz="2000" dirty="0" smtClean="0">
                <a:latin typeface="+mn-lt"/>
              </a:rPr>
              <a:t>% Diff (relative to Reliable):  16% </a:t>
            </a:r>
          </a:p>
          <a:p>
            <a:endParaRPr lang="en-US" sz="2000" dirty="0">
              <a:latin typeface="+mn-lt"/>
            </a:endParaRPr>
          </a:p>
          <a:p>
            <a:r>
              <a:rPr lang="en-US" sz="2000" dirty="0" smtClean="0">
                <a:latin typeface="+mn-lt"/>
              </a:rPr>
              <a:t>Should we take another sample? </a:t>
            </a:r>
          </a:p>
          <a:p>
            <a:r>
              <a:rPr lang="en-US" sz="2000" dirty="0" smtClean="0">
                <a:latin typeface="+mn-lt"/>
              </a:rPr>
              <a:t>Is this the population?</a:t>
            </a:r>
          </a:p>
          <a:p>
            <a:r>
              <a:rPr lang="en-US" sz="2000" dirty="0" smtClean="0">
                <a:latin typeface="+mn-lt"/>
              </a:rPr>
              <a:t>Is sample size an issue? </a:t>
            </a:r>
            <a:endParaRPr lang="en-US" sz="2000" dirty="0">
              <a:latin typeface="+mn-lt"/>
            </a:endParaRPr>
          </a:p>
        </p:txBody>
      </p:sp>
    </p:spTree>
    <p:extLst>
      <p:ext uri="{BB962C8B-B14F-4D97-AF65-F5344CB8AC3E}">
        <p14:creationId xmlns:p14="http://schemas.microsoft.com/office/powerpoint/2010/main" val="155608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715962"/>
          </a:xfrm>
        </p:spPr>
        <p:txBody>
          <a:bodyPr>
            <a:normAutofit fontScale="90000"/>
          </a:bodyPr>
          <a:lstStyle/>
          <a:p>
            <a:r>
              <a:rPr lang="en-US" dirty="0" smtClean="0"/>
              <a:t>HYPOTHESIS TESTING</a:t>
            </a:r>
            <a:br>
              <a:rPr lang="en-US" dirty="0" smtClean="0"/>
            </a:br>
            <a:r>
              <a:rPr lang="en-US" sz="2700" dirty="0" smtClean="0"/>
              <a:t>Chi Square</a:t>
            </a:r>
            <a:endParaRPr lang="en-IN" sz="2700" dirty="0"/>
          </a:p>
        </p:txBody>
      </p:sp>
      <p:sp>
        <p:nvSpPr>
          <p:cNvPr id="4" name="TextBox 3"/>
          <p:cNvSpPr txBox="1"/>
          <p:nvPr/>
        </p:nvSpPr>
        <p:spPr>
          <a:xfrm>
            <a:off x="381000" y="1295400"/>
            <a:ext cx="8610600" cy="923330"/>
          </a:xfrm>
          <a:prstGeom prst="rect">
            <a:avLst/>
          </a:prstGeom>
          <a:noFill/>
        </p:spPr>
        <p:txBody>
          <a:bodyPr wrap="square" rtlCol="0">
            <a:spAutoFit/>
          </a:bodyPr>
          <a:lstStyle/>
          <a:p>
            <a:r>
              <a:rPr lang="en-US" dirty="0" smtClean="0">
                <a:latin typeface="+mn-lt"/>
              </a:rPr>
              <a:t>What we have are “Observed” frequencies.</a:t>
            </a:r>
          </a:p>
          <a:p>
            <a:endParaRPr lang="en-US" dirty="0">
              <a:latin typeface="+mn-lt"/>
            </a:endParaRPr>
          </a:p>
          <a:p>
            <a:r>
              <a:rPr lang="en-US" dirty="0" smtClean="0">
                <a:latin typeface="+mn-lt"/>
              </a:rPr>
              <a:t>What would be “Expected”  frequencies? </a:t>
            </a:r>
            <a:endParaRPr lang="en-US" dirty="0">
              <a:latin typeface="+mn-lt"/>
            </a:endParaRPr>
          </a:p>
        </p:txBody>
      </p:sp>
      <p:pic>
        <p:nvPicPr>
          <p:cNvPr id="6" name="Picture 5" descr="Microsoft Excel - statistical_significance_calculator  [Read-Only]"/>
          <p:cNvPicPr>
            <a:picLocks noChangeAspect="1"/>
          </p:cNvPicPr>
          <p:nvPr/>
        </p:nvPicPr>
        <p:blipFill rotWithShape="1">
          <a:blip r:embed="rId2">
            <a:extLst>
              <a:ext uri="{28A0092B-C50C-407E-A947-70E740481C1C}">
                <a14:useLocalDpi xmlns:a14="http://schemas.microsoft.com/office/drawing/2010/main" val="0"/>
              </a:ext>
            </a:extLst>
          </a:blip>
          <a:srcRect l="2931" t="25414" r="64827" b="47918"/>
          <a:stretch/>
        </p:blipFill>
        <p:spPr>
          <a:xfrm>
            <a:off x="685800" y="2438400"/>
            <a:ext cx="6934200" cy="3087644"/>
          </a:xfrm>
          <a:prstGeom prst="rect">
            <a:avLst/>
          </a:prstGeom>
        </p:spPr>
      </p:pic>
      <p:cxnSp>
        <p:nvCxnSpPr>
          <p:cNvPr id="8" name="Straight Arrow Connector 7"/>
          <p:cNvCxnSpPr/>
          <p:nvPr/>
        </p:nvCxnSpPr>
        <p:spPr>
          <a:xfrm>
            <a:off x="6553200" y="487680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077200" y="4659868"/>
            <a:ext cx="914400" cy="369332"/>
          </a:xfrm>
          <a:prstGeom prst="rect">
            <a:avLst/>
          </a:prstGeom>
          <a:noFill/>
        </p:spPr>
        <p:txBody>
          <a:bodyPr wrap="square" rtlCol="0">
            <a:spAutoFit/>
          </a:bodyPr>
          <a:lstStyle/>
          <a:p>
            <a:r>
              <a:rPr lang="en-US" dirty="0" smtClean="0">
                <a:latin typeface="+mn-lt"/>
              </a:rPr>
              <a:t>How?</a:t>
            </a:r>
            <a:endParaRPr lang="en-US" dirty="0">
              <a:latin typeface="+mn-lt"/>
            </a:endParaRPr>
          </a:p>
        </p:txBody>
      </p:sp>
    </p:spTree>
    <p:extLst>
      <p:ext uri="{BB962C8B-B14F-4D97-AF65-F5344CB8AC3E}">
        <p14:creationId xmlns:p14="http://schemas.microsoft.com/office/powerpoint/2010/main" val="132312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715962"/>
          </a:xfrm>
        </p:spPr>
        <p:txBody>
          <a:bodyPr>
            <a:normAutofit fontScale="90000"/>
          </a:bodyPr>
          <a:lstStyle/>
          <a:p>
            <a:r>
              <a:rPr lang="en-US" dirty="0" smtClean="0"/>
              <a:t>HYPOTHESIS TESTING</a:t>
            </a:r>
            <a:br>
              <a:rPr lang="en-US" dirty="0" smtClean="0"/>
            </a:br>
            <a:r>
              <a:rPr lang="en-US" sz="2700" dirty="0" smtClean="0"/>
              <a:t>Chi Square</a:t>
            </a:r>
            <a:endParaRPr lang="en-IN" sz="2700" dirty="0"/>
          </a:p>
        </p:txBody>
      </p:sp>
      <p:sp>
        <p:nvSpPr>
          <p:cNvPr id="4" name="TextBox 3"/>
          <p:cNvSpPr txBox="1"/>
          <p:nvPr/>
        </p:nvSpPr>
        <p:spPr>
          <a:xfrm>
            <a:off x="381000" y="1219200"/>
            <a:ext cx="8610600" cy="1477328"/>
          </a:xfrm>
          <a:prstGeom prst="rect">
            <a:avLst/>
          </a:prstGeom>
          <a:noFill/>
        </p:spPr>
        <p:txBody>
          <a:bodyPr wrap="square" rtlCol="0">
            <a:spAutoFit/>
          </a:bodyPr>
          <a:lstStyle/>
          <a:p>
            <a:r>
              <a:rPr lang="en-US" dirty="0" smtClean="0"/>
              <a:t>Use CHI.TEST function in Excel </a:t>
            </a:r>
          </a:p>
          <a:p>
            <a:endParaRPr lang="en-US" dirty="0"/>
          </a:p>
          <a:p>
            <a:r>
              <a:rPr lang="en-US" dirty="0" smtClean="0"/>
              <a:t>=CHITEST(</a:t>
            </a:r>
            <a:r>
              <a:rPr lang="en-US" dirty="0" err="1" smtClean="0"/>
              <a:t>observed_range</a:t>
            </a:r>
            <a:r>
              <a:rPr lang="en-US" dirty="0" smtClean="0"/>
              <a:t>, </a:t>
            </a:r>
            <a:r>
              <a:rPr lang="en-US" dirty="0" err="1" smtClean="0"/>
              <a:t>expected_range</a:t>
            </a:r>
            <a:r>
              <a:rPr lang="en-US" dirty="0" smtClean="0"/>
              <a:t>)</a:t>
            </a:r>
          </a:p>
          <a:p>
            <a:endParaRPr lang="en-US" dirty="0"/>
          </a:p>
          <a:p>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28" t="25464" r="65588" b="37268"/>
          <a:stretch/>
        </p:blipFill>
        <p:spPr bwMode="auto">
          <a:xfrm>
            <a:off x="894693" y="2514600"/>
            <a:ext cx="6191907" cy="390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62600" y="5486400"/>
            <a:ext cx="1828800" cy="381000"/>
          </a:xfrm>
          <a:prstGeom prst="rect">
            <a:avLst/>
          </a:prstGeom>
          <a:noFill/>
        </p:spPr>
        <p:txBody>
          <a:bodyPr wrap="square" rtlCol="0">
            <a:spAutoFit/>
          </a:bodyPr>
          <a:lstStyle/>
          <a:p>
            <a:r>
              <a:rPr lang="en-US" dirty="0" smtClean="0">
                <a:latin typeface="+mn-lt"/>
              </a:rPr>
              <a:t>= 0.0515</a:t>
            </a:r>
            <a:endParaRPr lang="en-US" dirty="0">
              <a:latin typeface="+mn-lt"/>
            </a:endParaRPr>
          </a:p>
        </p:txBody>
      </p:sp>
    </p:spTree>
    <p:extLst>
      <p:ext uri="{BB962C8B-B14F-4D97-AF65-F5344CB8AC3E}">
        <p14:creationId xmlns:p14="http://schemas.microsoft.com/office/powerpoint/2010/main" val="93083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15962"/>
          </a:xfrm>
        </p:spPr>
        <p:txBody>
          <a:bodyPr>
            <a:normAutofit fontScale="90000"/>
          </a:bodyPr>
          <a:lstStyle/>
          <a:p>
            <a:r>
              <a:rPr lang="en-US" dirty="0" smtClean="0"/>
              <a:t>A/B Testing</a:t>
            </a:r>
            <a:br>
              <a:rPr lang="en-US" dirty="0" smtClean="0"/>
            </a:br>
            <a:r>
              <a:rPr lang="en-US" dirty="0" smtClean="0"/>
              <a:t>case study</a:t>
            </a:r>
            <a:endParaRPr lang="en-IN" sz="2700" dirty="0"/>
          </a:p>
        </p:txBody>
      </p:sp>
      <p:sp>
        <p:nvSpPr>
          <p:cNvPr id="5" name="Rectangle 4"/>
          <p:cNvSpPr/>
          <p:nvPr/>
        </p:nvSpPr>
        <p:spPr>
          <a:xfrm>
            <a:off x="304800" y="1143000"/>
            <a:ext cx="8382000" cy="923330"/>
          </a:xfrm>
          <a:prstGeom prst="rect">
            <a:avLst/>
          </a:prstGeom>
        </p:spPr>
        <p:txBody>
          <a:bodyPr wrap="square">
            <a:spAutoFit/>
          </a:bodyPr>
          <a:lstStyle/>
          <a:p>
            <a:r>
              <a:rPr lang="en-US" dirty="0">
                <a:latin typeface="+mn-lt"/>
                <a:hlinkClick r:id="rId2"/>
              </a:rPr>
              <a:t>http://</a:t>
            </a:r>
            <a:r>
              <a:rPr lang="en-US" dirty="0" smtClean="0">
                <a:latin typeface="+mn-lt"/>
                <a:hlinkClick r:id="rId2"/>
              </a:rPr>
              <a:t>mediative.com/case-studies/academy123-the-power-of-ab-testing.php</a:t>
            </a:r>
            <a:endParaRPr lang="en-US" dirty="0" smtClean="0">
              <a:latin typeface="+mn-lt"/>
            </a:endParaRPr>
          </a:p>
          <a:p>
            <a:endParaRPr lang="en-US" dirty="0">
              <a:latin typeface="+mn-lt"/>
            </a:endParaRPr>
          </a:p>
          <a:p>
            <a:r>
              <a:rPr lang="en-US" dirty="0" smtClean="0">
                <a:latin typeface="+mn-lt"/>
              </a:rPr>
              <a:t>What would you conclude?  </a:t>
            </a:r>
            <a:endParaRPr lang="en-US" dirty="0">
              <a:latin typeface="+mn-lt"/>
            </a:endParaRPr>
          </a:p>
        </p:txBody>
      </p:sp>
      <p:pic>
        <p:nvPicPr>
          <p:cNvPr id="2" name="Picture 1" descr="Academy 123 - Harnessing the Power of A/B Testing | Enquiro Case Studies - Google Chrome"/>
          <p:cNvPicPr>
            <a:picLocks noChangeAspect="1"/>
          </p:cNvPicPr>
          <p:nvPr/>
        </p:nvPicPr>
        <p:blipFill rotWithShape="1">
          <a:blip r:embed="rId3">
            <a:extLst>
              <a:ext uri="{28A0092B-C50C-407E-A947-70E740481C1C}">
                <a14:useLocalDpi xmlns:a14="http://schemas.microsoft.com/office/drawing/2010/main" val="0"/>
              </a:ext>
            </a:extLst>
          </a:blip>
          <a:srcRect l="59138" t="37029" r="16551" b="24219"/>
          <a:stretch/>
        </p:blipFill>
        <p:spPr>
          <a:xfrm>
            <a:off x="1752600" y="2066330"/>
            <a:ext cx="5105400" cy="4381228"/>
          </a:xfrm>
          <a:prstGeom prst="rect">
            <a:avLst/>
          </a:prstGeom>
        </p:spPr>
      </p:pic>
    </p:spTree>
    <p:extLst>
      <p:ext uri="{BB962C8B-B14F-4D97-AF65-F5344CB8AC3E}">
        <p14:creationId xmlns:p14="http://schemas.microsoft.com/office/powerpoint/2010/main" val="14258495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models</a:t>
            </a:r>
            <a:endParaRPr lang="en-US" dirty="0"/>
          </a:p>
        </p:txBody>
      </p:sp>
      <p:sp>
        <p:nvSpPr>
          <p:cNvPr id="3" name="TextBox 2"/>
          <p:cNvSpPr txBox="1"/>
          <p:nvPr/>
        </p:nvSpPr>
        <p:spPr>
          <a:xfrm>
            <a:off x="381000" y="1295400"/>
            <a:ext cx="8610600" cy="3477875"/>
          </a:xfrm>
          <a:prstGeom prst="rect">
            <a:avLst/>
          </a:prstGeom>
          <a:noFill/>
        </p:spPr>
        <p:txBody>
          <a:bodyPr wrap="square" rtlCol="0">
            <a:spAutoFit/>
          </a:bodyPr>
          <a:lstStyle/>
          <a:p>
            <a:pPr marL="285750" indent="-285750">
              <a:buFont typeface="Arial" pitchFamily="34" charset="0"/>
              <a:buChar char="•"/>
            </a:pPr>
            <a:r>
              <a:rPr lang="en-US" sz="2000" dirty="0" smtClean="0">
                <a:latin typeface="+mn-lt"/>
              </a:rPr>
              <a:t>What is a model?</a:t>
            </a:r>
          </a:p>
          <a:p>
            <a:pPr marL="285750" indent="-285750">
              <a:buFont typeface="Arial" pitchFamily="34" charset="0"/>
              <a:buChar char="•"/>
            </a:pPr>
            <a:endParaRPr lang="en-US" sz="2000" dirty="0">
              <a:latin typeface="+mn-lt"/>
            </a:endParaRPr>
          </a:p>
          <a:p>
            <a:pPr marL="285750" indent="-285750">
              <a:buFont typeface="Arial" pitchFamily="34" charset="0"/>
              <a:buChar char="•"/>
            </a:pPr>
            <a:r>
              <a:rPr lang="en-US" sz="2000" dirty="0" smtClean="0">
                <a:latin typeface="+mn-lt"/>
              </a:rPr>
              <a:t>Regression – Introduction </a:t>
            </a:r>
          </a:p>
          <a:p>
            <a:pPr marL="285750" indent="-285750">
              <a:buFont typeface="Arial" pitchFamily="34" charset="0"/>
              <a:buChar char="•"/>
            </a:pPr>
            <a:endParaRPr lang="en-US" sz="2000" dirty="0">
              <a:latin typeface="+mn-lt"/>
            </a:endParaRPr>
          </a:p>
          <a:p>
            <a:pPr marL="285750" indent="-285750">
              <a:buFont typeface="Arial" pitchFamily="34" charset="0"/>
              <a:buChar char="•"/>
            </a:pPr>
            <a:r>
              <a:rPr lang="en-US" sz="2000" dirty="0" smtClean="0">
                <a:latin typeface="+mn-lt"/>
              </a:rPr>
              <a:t>Simple Linear Regression </a:t>
            </a:r>
          </a:p>
          <a:p>
            <a:pPr marL="285750" indent="-285750">
              <a:buFont typeface="Arial" pitchFamily="34" charset="0"/>
              <a:buChar char="•"/>
            </a:pPr>
            <a:endParaRPr lang="en-US" sz="2000" dirty="0">
              <a:latin typeface="+mn-lt"/>
            </a:endParaRPr>
          </a:p>
          <a:p>
            <a:pPr marL="285750" indent="-285750">
              <a:buFont typeface="Arial" pitchFamily="34" charset="0"/>
              <a:buChar char="•"/>
            </a:pPr>
            <a:r>
              <a:rPr lang="en-US" sz="2000" dirty="0" smtClean="0">
                <a:latin typeface="+mn-lt"/>
              </a:rPr>
              <a:t>Multiple Linear Regression </a:t>
            </a:r>
          </a:p>
          <a:p>
            <a:pPr marL="285750" indent="-285750">
              <a:buFont typeface="Arial" pitchFamily="34" charset="0"/>
              <a:buChar char="•"/>
            </a:pPr>
            <a:endParaRPr lang="en-US" sz="2000" dirty="0">
              <a:latin typeface="+mn-lt"/>
            </a:endParaRPr>
          </a:p>
          <a:p>
            <a:pPr marL="285750" indent="-285750">
              <a:buFont typeface="Arial" pitchFamily="34" charset="0"/>
              <a:buChar char="•"/>
            </a:pPr>
            <a:r>
              <a:rPr lang="en-US" sz="2000" dirty="0" smtClean="0">
                <a:latin typeface="+mn-lt"/>
              </a:rPr>
              <a:t>Case Study – Second Hand Car Prices  </a:t>
            </a:r>
          </a:p>
          <a:p>
            <a:pPr marL="285750" indent="-285750">
              <a:buFont typeface="Arial" pitchFamily="34" charset="0"/>
              <a:buChar char="•"/>
            </a:pPr>
            <a:endParaRPr lang="en-US" sz="2000" dirty="0">
              <a:latin typeface="+mn-lt"/>
            </a:endParaRPr>
          </a:p>
          <a:p>
            <a:pPr marL="285750" indent="-285750">
              <a:buFont typeface="Arial" pitchFamily="34" charset="0"/>
              <a:buChar char="•"/>
            </a:pPr>
            <a:endParaRPr lang="en-US" sz="2000" dirty="0">
              <a:latin typeface="+mn-lt"/>
            </a:endParaRPr>
          </a:p>
        </p:txBody>
      </p:sp>
    </p:spTree>
    <p:extLst>
      <p:ext uri="{BB962C8B-B14F-4D97-AF65-F5344CB8AC3E}">
        <p14:creationId xmlns:p14="http://schemas.microsoft.com/office/powerpoint/2010/main" val="32353486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Regression models</a:t>
            </a:r>
            <a:endParaRPr lang="en-US" dirty="0"/>
          </a:p>
        </p:txBody>
      </p:sp>
      <p:sp>
        <p:nvSpPr>
          <p:cNvPr id="4" name="TextBox 3"/>
          <p:cNvSpPr txBox="1"/>
          <p:nvPr/>
        </p:nvSpPr>
        <p:spPr>
          <a:xfrm>
            <a:off x="304800" y="1066800"/>
            <a:ext cx="8534400" cy="4739759"/>
          </a:xfrm>
          <a:prstGeom prst="rect">
            <a:avLst/>
          </a:prstGeom>
          <a:noFill/>
        </p:spPr>
        <p:txBody>
          <a:bodyPr wrap="square" rtlCol="0">
            <a:spAutoFit/>
          </a:bodyPr>
          <a:lstStyle/>
          <a:p>
            <a:r>
              <a:rPr lang="en-US" sz="2000" b="1" dirty="0" smtClean="0">
                <a:latin typeface="+mn-lt"/>
              </a:rPr>
              <a:t>What is a model?  </a:t>
            </a:r>
          </a:p>
          <a:p>
            <a:endParaRPr lang="en-US" dirty="0">
              <a:latin typeface="+mn-lt"/>
            </a:endParaRPr>
          </a:p>
          <a:p>
            <a:r>
              <a:rPr lang="en-US" dirty="0" smtClean="0">
                <a:latin typeface="+mn-lt"/>
              </a:rPr>
              <a:t>“</a:t>
            </a:r>
            <a:r>
              <a:rPr lang="en-US" dirty="0">
                <a:latin typeface="+mn-lt"/>
              </a:rPr>
              <a:t>A </a:t>
            </a:r>
            <a:r>
              <a:rPr lang="en-US" b="1" dirty="0">
                <a:latin typeface="+mn-lt"/>
              </a:rPr>
              <a:t>mathematical model</a:t>
            </a:r>
            <a:r>
              <a:rPr lang="en-US" dirty="0">
                <a:latin typeface="+mn-lt"/>
              </a:rPr>
              <a:t> is a description of a </a:t>
            </a:r>
            <a:r>
              <a:rPr lang="en-US" dirty="0">
                <a:latin typeface="+mn-lt"/>
                <a:hlinkClick r:id="rId2" tooltip="System"/>
              </a:rPr>
              <a:t>system</a:t>
            </a:r>
            <a:r>
              <a:rPr lang="en-US" dirty="0">
                <a:latin typeface="+mn-lt"/>
              </a:rPr>
              <a:t> using </a:t>
            </a:r>
            <a:r>
              <a:rPr lang="en-US" dirty="0">
                <a:latin typeface="+mn-lt"/>
                <a:hlinkClick r:id="rId3" tooltip="Mathematics"/>
              </a:rPr>
              <a:t>mathematical</a:t>
            </a:r>
            <a:r>
              <a:rPr lang="en-US" dirty="0">
                <a:latin typeface="+mn-lt"/>
              </a:rPr>
              <a:t> concepts and </a:t>
            </a:r>
            <a:r>
              <a:rPr lang="en-US" dirty="0" smtClean="0">
                <a:latin typeface="+mn-lt"/>
              </a:rPr>
              <a:t>language. </a:t>
            </a:r>
          </a:p>
          <a:p>
            <a:endParaRPr lang="en-US" dirty="0">
              <a:latin typeface="+mn-lt"/>
            </a:endParaRPr>
          </a:p>
          <a:p>
            <a:r>
              <a:rPr lang="en-US" dirty="0">
                <a:latin typeface="+mn-lt"/>
              </a:rPr>
              <a:t> A model may help to explain a system and to study the effects of different components, and to make predictions about </a:t>
            </a:r>
            <a:r>
              <a:rPr lang="en-US" dirty="0" err="1">
                <a:latin typeface="+mn-lt"/>
              </a:rPr>
              <a:t>behaviour</a:t>
            </a:r>
            <a:r>
              <a:rPr lang="en-US" dirty="0" smtClean="0">
                <a:latin typeface="+mn-lt"/>
              </a:rPr>
              <a:t>.” </a:t>
            </a:r>
            <a:r>
              <a:rPr lang="en-US" baseline="30000" dirty="0" smtClean="0">
                <a:latin typeface="+mn-lt"/>
              </a:rPr>
              <a:t>1</a:t>
            </a:r>
          </a:p>
          <a:p>
            <a:endParaRPr lang="en-US" baseline="30000" dirty="0">
              <a:latin typeface="+mn-lt"/>
            </a:endParaRPr>
          </a:p>
          <a:p>
            <a:endParaRPr lang="en-US" baseline="30000" dirty="0" smtClean="0">
              <a:latin typeface="+mn-lt"/>
            </a:endParaRPr>
          </a:p>
          <a:p>
            <a:r>
              <a:rPr lang="en-US" dirty="0" smtClean="0">
                <a:latin typeface="+mn-lt"/>
              </a:rPr>
              <a:t>Examples of models in business analytics:</a:t>
            </a:r>
          </a:p>
          <a:p>
            <a:endParaRPr lang="en-US" baseline="30000" dirty="0">
              <a:latin typeface="+mn-lt"/>
            </a:endParaRPr>
          </a:p>
          <a:p>
            <a:pPr marL="342900" indent="-342900">
              <a:buAutoNum type="arabicPeriod"/>
            </a:pPr>
            <a:r>
              <a:rPr lang="en-US" dirty="0" smtClean="0">
                <a:latin typeface="+mn-lt"/>
              </a:rPr>
              <a:t>Pricing Elasticity Models</a:t>
            </a:r>
          </a:p>
          <a:p>
            <a:pPr marL="342900" indent="-342900">
              <a:buAutoNum type="arabicPeriod"/>
            </a:pPr>
            <a:r>
              <a:rPr lang="en-US" dirty="0" smtClean="0">
                <a:latin typeface="+mn-lt"/>
              </a:rPr>
              <a:t>Marketing Effectiveness</a:t>
            </a:r>
          </a:p>
          <a:p>
            <a:pPr marL="342900" indent="-342900">
              <a:buAutoNum type="arabicPeriod"/>
            </a:pPr>
            <a:r>
              <a:rPr lang="en-US" dirty="0" smtClean="0">
                <a:latin typeface="+mn-lt"/>
              </a:rPr>
              <a:t>Fraud Detection</a:t>
            </a:r>
          </a:p>
          <a:p>
            <a:pPr marL="342900" indent="-342900">
              <a:buAutoNum type="arabicPeriod"/>
            </a:pPr>
            <a:r>
              <a:rPr lang="en-US" dirty="0" smtClean="0">
                <a:latin typeface="+mn-lt"/>
              </a:rPr>
              <a:t>Customer Segmentation</a:t>
            </a:r>
          </a:p>
          <a:p>
            <a:pPr marL="342900" indent="-342900">
              <a:buAutoNum type="arabicPeriod"/>
            </a:pPr>
            <a:r>
              <a:rPr lang="en-US" dirty="0" smtClean="0">
                <a:latin typeface="+mn-lt"/>
              </a:rPr>
              <a:t>Product Basket Analysis </a:t>
            </a:r>
          </a:p>
          <a:p>
            <a:pPr marL="342900" indent="-342900">
              <a:buAutoNum type="arabicPeriod"/>
            </a:pPr>
            <a:endParaRPr lang="en-US" dirty="0" smtClean="0">
              <a:latin typeface="+mn-lt"/>
            </a:endParaRPr>
          </a:p>
          <a:p>
            <a:pPr marL="342900" indent="-342900">
              <a:buAutoNum type="arabicPeriod"/>
            </a:pPr>
            <a:endParaRPr lang="en-US" baseline="30000" dirty="0">
              <a:latin typeface="+mn-lt"/>
            </a:endParaRPr>
          </a:p>
        </p:txBody>
      </p:sp>
      <p:sp>
        <p:nvSpPr>
          <p:cNvPr id="5" name="TextBox 4"/>
          <p:cNvSpPr txBox="1"/>
          <p:nvPr/>
        </p:nvSpPr>
        <p:spPr>
          <a:xfrm>
            <a:off x="152400" y="6096000"/>
            <a:ext cx="6858000" cy="261610"/>
          </a:xfrm>
          <a:prstGeom prst="rect">
            <a:avLst/>
          </a:prstGeom>
          <a:noFill/>
        </p:spPr>
        <p:txBody>
          <a:bodyPr wrap="square" rtlCol="0">
            <a:spAutoFit/>
          </a:bodyPr>
          <a:lstStyle/>
          <a:p>
            <a:r>
              <a:rPr lang="en-US" sz="1050" dirty="0" smtClean="0">
                <a:latin typeface="+mn-lt"/>
              </a:rPr>
              <a:t>1. Wikipedia.com</a:t>
            </a:r>
            <a:endParaRPr lang="en-US" sz="1050" dirty="0">
              <a:latin typeface="+mn-lt"/>
            </a:endParaRPr>
          </a:p>
        </p:txBody>
      </p:sp>
    </p:spTree>
    <p:extLst>
      <p:ext uri="{BB962C8B-B14F-4D97-AF65-F5344CB8AC3E}">
        <p14:creationId xmlns:p14="http://schemas.microsoft.com/office/powerpoint/2010/main" val="86146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MODELS</a:t>
            </a:r>
            <a:endParaRPr lang="en-US" dirty="0"/>
          </a:p>
        </p:txBody>
      </p:sp>
      <p:sp>
        <p:nvSpPr>
          <p:cNvPr id="3" name="TextBox 2"/>
          <p:cNvSpPr txBox="1"/>
          <p:nvPr/>
        </p:nvSpPr>
        <p:spPr>
          <a:xfrm>
            <a:off x="304800" y="1143000"/>
            <a:ext cx="8534400" cy="5109091"/>
          </a:xfrm>
          <a:prstGeom prst="rect">
            <a:avLst/>
          </a:prstGeom>
          <a:noFill/>
        </p:spPr>
        <p:txBody>
          <a:bodyPr wrap="square" rtlCol="0">
            <a:spAutoFit/>
          </a:bodyPr>
          <a:lstStyle/>
          <a:p>
            <a:r>
              <a:rPr lang="en-US" dirty="0" smtClean="0">
                <a:latin typeface="+mn-lt"/>
              </a:rPr>
              <a:t>A regression model looks at </a:t>
            </a:r>
            <a:r>
              <a:rPr lang="en-US" b="1" dirty="0" smtClean="0">
                <a:latin typeface="+mn-lt"/>
              </a:rPr>
              <a:t>relationships</a:t>
            </a:r>
            <a:r>
              <a:rPr lang="en-US" dirty="0" smtClean="0">
                <a:latin typeface="+mn-lt"/>
              </a:rPr>
              <a:t> between a continuous </a:t>
            </a:r>
            <a:r>
              <a:rPr lang="en-US" b="1" dirty="0" smtClean="0">
                <a:latin typeface="+mn-lt"/>
              </a:rPr>
              <a:t>dependent</a:t>
            </a:r>
            <a:r>
              <a:rPr lang="en-US" dirty="0" smtClean="0">
                <a:latin typeface="+mn-lt"/>
              </a:rPr>
              <a:t> variable and multiple </a:t>
            </a:r>
            <a:r>
              <a:rPr lang="en-US" b="1" dirty="0" smtClean="0">
                <a:latin typeface="+mn-lt"/>
              </a:rPr>
              <a:t>independent variables </a:t>
            </a:r>
            <a:r>
              <a:rPr lang="en-US" dirty="0" smtClean="0">
                <a:latin typeface="+mn-lt"/>
              </a:rPr>
              <a:t>that are hypothesized to have an influence on the dependent variable</a:t>
            </a:r>
          </a:p>
          <a:p>
            <a:endParaRPr lang="en-US" dirty="0">
              <a:latin typeface="+mn-lt"/>
            </a:endParaRPr>
          </a:p>
          <a:p>
            <a:r>
              <a:rPr lang="en-US" sz="2000" b="1" dirty="0" smtClean="0">
                <a:latin typeface="+mn-lt"/>
              </a:rPr>
              <a:t>Sales = f(? ) </a:t>
            </a:r>
          </a:p>
          <a:p>
            <a:endParaRPr lang="en-US" dirty="0">
              <a:latin typeface="+mn-lt"/>
            </a:endParaRPr>
          </a:p>
          <a:p>
            <a:r>
              <a:rPr lang="en-US" dirty="0" smtClean="0">
                <a:latin typeface="+mn-lt"/>
              </a:rPr>
              <a:t>own price, competitor price, own promotions, competitor promotions, seasonality </a:t>
            </a:r>
          </a:p>
          <a:p>
            <a:endParaRPr lang="en-US" dirty="0">
              <a:latin typeface="+mn-lt"/>
            </a:endParaRPr>
          </a:p>
          <a:p>
            <a:endParaRPr lang="en-US" dirty="0" smtClean="0">
              <a:latin typeface="+mn-lt"/>
            </a:endParaRPr>
          </a:p>
          <a:p>
            <a:r>
              <a:rPr lang="en-US" b="1" dirty="0" smtClean="0">
                <a:latin typeface="+mn-lt"/>
              </a:rPr>
              <a:t>Dependent Variable:  Sales</a:t>
            </a:r>
            <a:r>
              <a:rPr lang="en-US" dirty="0" smtClean="0">
                <a:latin typeface="+mn-lt"/>
              </a:rPr>
              <a:t>  </a:t>
            </a:r>
          </a:p>
          <a:p>
            <a:r>
              <a:rPr lang="en-US" b="1" dirty="0" smtClean="0">
                <a:latin typeface="+mn-lt"/>
              </a:rPr>
              <a:t>Independent Variables:  </a:t>
            </a:r>
            <a:r>
              <a:rPr lang="en-US" dirty="0" smtClean="0">
                <a:latin typeface="+mn-lt"/>
              </a:rPr>
              <a:t>Own price, competitive price, promotions </a:t>
            </a:r>
            <a:r>
              <a:rPr lang="en-US" dirty="0" err="1" smtClean="0">
                <a:latin typeface="+mn-lt"/>
              </a:rPr>
              <a:t>etc</a:t>
            </a:r>
            <a:endParaRPr lang="en-US" dirty="0">
              <a:latin typeface="+mn-lt"/>
            </a:endParaRPr>
          </a:p>
          <a:p>
            <a:endParaRPr lang="en-US" dirty="0" smtClean="0">
              <a:latin typeface="+mn-lt"/>
            </a:endParaRPr>
          </a:p>
          <a:p>
            <a:endParaRPr lang="en-US" dirty="0" smtClean="0">
              <a:latin typeface="+mn-lt"/>
            </a:endParaRPr>
          </a:p>
          <a:p>
            <a:r>
              <a:rPr lang="en-US" b="1" dirty="0" smtClean="0">
                <a:latin typeface="+mn-lt"/>
              </a:rPr>
              <a:t>A regression model estimates the mathematical form of function f. </a:t>
            </a:r>
          </a:p>
          <a:p>
            <a:endParaRPr lang="en-US" b="1" dirty="0">
              <a:latin typeface="+mn-lt"/>
            </a:endParaRPr>
          </a:p>
          <a:p>
            <a:endParaRPr lang="en-US" b="1" dirty="0" smtClean="0">
              <a:latin typeface="+mn-lt"/>
            </a:endParaRPr>
          </a:p>
          <a:p>
            <a:endParaRPr lang="en-US" dirty="0">
              <a:latin typeface="+mn-lt"/>
            </a:endParaRPr>
          </a:p>
          <a:p>
            <a:endParaRPr lang="en-US" dirty="0">
              <a:latin typeface="+mn-lt"/>
            </a:endParaRPr>
          </a:p>
        </p:txBody>
      </p:sp>
    </p:spTree>
    <p:extLst>
      <p:ext uri="{BB962C8B-B14F-4D97-AF65-F5344CB8AC3E}">
        <p14:creationId xmlns:p14="http://schemas.microsoft.com/office/powerpoint/2010/main" val="7565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 OLS</a:t>
            </a:r>
            <a:endParaRPr lang="en-US" dirty="0"/>
          </a:p>
        </p:txBody>
      </p:sp>
      <p:pic>
        <p:nvPicPr>
          <p:cNvPr id="3" name="Picture 6"/>
          <p:cNvPicPr>
            <a:picLocks noChangeAspect="1" noChangeArrowheads="1"/>
          </p:cNvPicPr>
          <p:nvPr/>
        </p:nvPicPr>
        <p:blipFill>
          <a:blip r:embed="rId2" cstate="print"/>
          <a:srcRect/>
          <a:stretch>
            <a:fillRect/>
          </a:stretch>
        </p:blipFill>
        <p:spPr bwMode="auto">
          <a:xfrm>
            <a:off x="304800" y="1524000"/>
            <a:ext cx="8686800" cy="4038600"/>
          </a:xfrm>
          <a:prstGeom prst="rect">
            <a:avLst/>
          </a:prstGeom>
          <a:noFill/>
          <a:ln w="9525">
            <a:noFill/>
            <a:miter lim="800000"/>
            <a:headEnd/>
            <a:tailEnd/>
          </a:ln>
        </p:spPr>
      </p:pic>
      <p:sp>
        <p:nvSpPr>
          <p:cNvPr id="7" name="TextBox 6"/>
          <p:cNvSpPr txBox="1"/>
          <p:nvPr/>
        </p:nvSpPr>
        <p:spPr>
          <a:xfrm>
            <a:off x="457200" y="1143000"/>
            <a:ext cx="8229600" cy="369332"/>
          </a:xfrm>
          <a:prstGeom prst="rect">
            <a:avLst/>
          </a:prstGeom>
          <a:noFill/>
        </p:spPr>
        <p:txBody>
          <a:bodyPr wrap="square" rtlCol="0">
            <a:spAutoFit/>
          </a:bodyPr>
          <a:lstStyle/>
          <a:p>
            <a:r>
              <a:rPr lang="en-US" dirty="0" smtClean="0">
                <a:latin typeface="+mn-lt"/>
              </a:rPr>
              <a:t>No of fatalities in highway accidents and number of drivers in a state</a:t>
            </a:r>
            <a:endParaRPr lang="en-US" dirty="0">
              <a:latin typeface="+mn-lt"/>
            </a:endParaRPr>
          </a:p>
        </p:txBody>
      </p:sp>
      <p:sp>
        <p:nvSpPr>
          <p:cNvPr id="8" name="TextBox 7"/>
          <p:cNvSpPr txBox="1"/>
          <p:nvPr/>
        </p:nvSpPr>
        <p:spPr>
          <a:xfrm>
            <a:off x="457200" y="5562600"/>
            <a:ext cx="8382000" cy="369332"/>
          </a:xfrm>
          <a:prstGeom prst="rect">
            <a:avLst/>
          </a:prstGeom>
          <a:noFill/>
        </p:spPr>
        <p:txBody>
          <a:bodyPr wrap="square" rtlCol="0">
            <a:spAutoFit/>
          </a:bodyPr>
          <a:lstStyle/>
          <a:p>
            <a:r>
              <a:rPr lang="en-US" dirty="0" smtClean="0">
                <a:latin typeface="+mn-lt"/>
              </a:rPr>
              <a:t>Is there a relationship? What kind?</a:t>
            </a:r>
            <a:endParaRPr lang="en-US" dirty="0">
              <a:latin typeface="+mn-lt"/>
            </a:endParaRPr>
          </a:p>
        </p:txBody>
      </p:sp>
    </p:spTree>
    <p:extLst>
      <p:ext uri="{BB962C8B-B14F-4D97-AF65-F5344CB8AC3E}">
        <p14:creationId xmlns:p14="http://schemas.microsoft.com/office/powerpoint/2010/main" val="205009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 OLS</a:t>
            </a:r>
            <a:endParaRPr lang="en-US" dirty="0"/>
          </a:p>
        </p:txBody>
      </p:sp>
      <p:pic>
        <p:nvPicPr>
          <p:cNvPr id="3" name="Picture 6"/>
          <p:cNvPicPr>
            <a:picLocks noChangeAspect="1" noChangeArrowheads="1"/>
          </p:cNvPicPr>
          <p:nvPr/>
        </p:nvPicPr>
        <p:blipFill>
          <a:blip r:embed="rId2" cstate="print"/>
          <a:srcRect/>
          <a:stretch>
            <a:fillRect/>
          </a:stretch>
        </p:blipFill>
        <p:spPr bwMode="auto">
          <a:xfrm>
            <a:off x="304800" y="1600200"/>
            <a:ext cx="8686800" cy="4038600"/>
          </a:xfrm>
          <a:prstGeom prst="rect">
            <a:avLst/>
          </a:prstGeom>
          <a:noFill/>
          <a:ln w="9525">
            <a:noFill/>
            <a:miter lim="800000"/>
            <a:headEnd/>
            <a:tailEnd/>
          </a:ln>
        </p:spPr>
      </p:pic>
      <p:sp>
        <p:nvSpPr>
          <p:cNvPr id="4" name="Line 7"/>
          <p:cNvSpPr>
            <a:spLocks noChangeShapeType="1"/>
          </p:cNvSpPr>
          <p:nvPr/>
        </p:nvSpPr>
        <p:spPr bwMode="auto">
          <a:xfrm flipV="1">
            <a:off x="914400" y="2819400"/>
            <a:ext cx="3733800" cy="2209800"/>
          </a:xfrm>
          <a:prstGeom prst="line">
            <a:avLst/>
          </a:prstGeom>
          <a:noFill/>
          <a:ln w="28575">
            <a:solidFill>
              <a:srgbClr val="FF0000"/>
            </a:solidFill>
            <a:round/>
            <a:headEnd/>
            <a:tailEnd/>
          </a:ln>
        </p:spPr>
        <p:txBody>
          <a:bodyPr/>
          <a:lstStyle/>
          <a:p>
            <a:endParaRPr lang="en-US"/>
          </a:p>
        </p:txBody>
      </p:sp>
      <p:sp>
        <p:nvSpPr>
          <p:cNvPr id="5" name="Line 8"/>
          <p:cNvSpPr>
            <a:spLocks noChangeShapeType="1"/>
          </p:cNvSpPr>
          <p:nvPr/>
        </p:nvSpPr>
        <p:spPr bwMode="auto">
          <a:xfrm flipV="1">
            <a:off x="990600" y="2667000"/>
            <a:ext cx="5410200" cy="2362200"/>
          </a:xfrm>
          <a:prstGeom prst="line">
            <a:avLst/>
          </a:prstGeom>
          <a:noFill/>
          <a:ln w="28575">
            <a:solidFill>
              <a:srgbClr val="008000"/>
            </a:solidFill>
            <a:round/>
            <a:headEnd/>
            <a:tailEnd/>
          </a:ln>
        </p:spPr>
        <p:txBody>
          <a:bodyPr/>
          <a:lstStyle/>
          <a:p>
            <a:endParaRPr lang="en-US"/>
          </a:p>
        </p:txBody>
      </p:sp>
      <p:sp>
        <p:nvSpPr>
          <p:cNvPr id="6" name="Line 9"/>
          <p:cNvSpPr>
            <a:spLocks noChangeShapeType="1"/>
          </p:cNvSpPr>
          <p:nvPr/>
        </p:nvSpPr>
        <p:spPr bwMode="auto">
          <a:xfrm flipV="1">
            <a:off x="914400" y="3429000"/>
            <a:ext cx="4572000" cy="1600200"/>
          </a:xfrm>
          <a:prstGeom prst="line">
            <a:avLst/>
          </a:prstGeom>
          <a:noFill/>
          <a:ln w="28575">
            <a:solidFill>
              <a:srgbClr val="993366"/>
            </a:solidFill>
            <a:round/>
            <a:headEnd/>
            <a:tailEnd/>
          </a:ln>
        </p:spPr>
        <p:txBody>
          <a:bodyPr/>
          <a:lstStyle/>
          <a:p>
            <a:endParaRPr lang="en-US"/>
          </a:p>
        </p:txBody>
      </p:sp>
      <p:sp>
        <p:nvSpPr>
          <p:cNvPr id="7" name="TextBox 6"/>
          <p:cNvSpPr txBox="1"/>
          <p:nvPr/>
        </p:nvSpPr>
        <p:spPr>
          <a:xfrm>
            <a:off x="457200" y="1143000"/>
            <a:ext cx="8229600" cy="369332"/>
          </a:xfrm>
          <a:prstGeom prst="rect">
            <a:avLst/>
          </a:prstGeom>
          <a:noFill/>
        </p:spPr>
        <p:txBody>
          <a:bodyPr wrap="square" rtlCol="0">
            <a:spAutoFit/>
          </a:bodyPr>
          <a:lstStyle/>
          <a:p>
            <a:r>
              <a:rPr lang="en-US" dirty="0" smtClean="0">
                <a:latin typeface="+mn-lt"/>
              </a:rPr>
              <a:t>How many lines could be drawn through these points? </a:t>
            </a:r>
            <a:endParaRPr lang="en-US" dirty="0">
              <a:latin typeface="+mn-lt"/>
            </a:endParaRPr>
          </a:p>
        </p:txBody>
      </p:sp>
      <p:sp>
        <p:nvSpPr>
          <p:cNvPr id="8" name="TextBox 7"/>
          <p:cNvSpPr txBox="1"/>
          <p:nvPr/>
        </p:nvSpPr>
        <p:spPr>
          <a:xfrm>
            <a:off x="457200" y="5715000"/>
            <a:ext cx="8534400" cy="381000"/>
          </a:xfrm>
          <a:prstGeom prst="rect">
            <a:avLst/>
          </a:prstGeom>
          <a:noFill/>
        </p:spPr>
        <p:txBody>
          <a:bodyPr wrap="square" rtlCol="0">
            <a:spAutoFit/>
          </a:bodyPr>
          <a:lstStyle/>
          <a:p>
            <a:r>
              <a:rPr lang="en-US" b="1" dirty="0" smtClean="0">
                <a:latin typeface="+mn-lt"/>
              </a:rPr>
              <a:t>Which is the “best” line?  </a:t>
            </a:r>
            <a:endParaRPr lang="en-US" b="1" dirty="0">
              <a:latin typeface="+mn-lt"/>
            </a:endParaRPr>
          </a:p>
        </p:txBody>
      </p:sp>
    </p:spTree>
    <p:extLst>
      <p:ext uri="{BB962C8B-B14F-4D97-AF65-F5344CB8AC3E}">
        <p14:creationId xmlns:p14="http://schemas.microsoft.com/office/powerpoint/2010/main" val="314531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LINEAR REGRESSION - OLS</a:t>
            </a:r>
            <a:endParaRPr lang="en-US" dirty="0"/>
          </a:p>
        </p:txBody>
      </p:sp>
      <p:sp>
        <p:nvSpPr>
          <p:cNvPr id="4" name="TextBox 3"/>
          <p:cNvSpPr txBox="1"/>
          <p:nvPr/>
        </p:nvSpPr>
        <p:spPr>
          <a:xfrm>
            <a:off x="304800" y="1219200"/>
            <a:ext cx="8534400" cy="3416320"/>
          </a:xfrm>
          <a:prstGeom prst="rect">
            <a:avLst/>
          </a:prstGeom>
          <a:noFill/>
        </p:spPr>
        <p:txBody>
          <a:bodyPr wrap="square" rtlCol="0">
            <a:spAutoFit/>
          </a:bodyPr>
          <a:lstStyle/>
          <a:p>
            <a:r>
              <a:rPr lang="en-US" dirty="0" smtClean="0">
                <a:latin typeface="+mn-lt"/>
              </a:rPr>
              <a:t>The best possible line is the line that is </a:t>
            </a:r>
            <a:r>
              <a:rPr lang="en-US" b="1" dirty="0" smtClean="0">
                <a:latin typeface="+mn-lt"/>
              </a:rPr>
              <a:t>as close as possible </a:t>
            </a:r>
            <a:r>
              <a:rPr lang="en-US" dirty="0" smtClean="0">
                <a:latin typeface="+mn-lt"/>
              </a:rPr>
              <a:t>to </a:t>
            </a:r>
            <a:r>
              <a:rPr lang="en-US" b="1" dirty="0" smtClean="0">
                <a:latin typeface="+mn-lt"/>
              </a:rPr>
              <a:t>as many points </a:t>
            </a:r>
            <a:r>
              <a:rPr lang="en-US" dirty="0" smtClean="0">
                <a:latin typeface="+mn-lt"/>
              </a:rPr>
              <a:t>as possible!</a:t>
            </a:r>
          </a:p>
          <a:p>
            <a:endParaRPr lang="en-US" dirty="0">
              <a:latin typeface="+mn-lt"/>
            </a:endParaRPr>
          </a:p>
          <a:p>
            <a:r>
              <a:rPr lang="en-US" dirty="0" smtClean="0">
                <a:latin typeface="+mn-lt"/>
              </a:rPr>
              <a:t>So if: </a:t>
            </a:r>
          </a:p>
          <a:p>
            <a:endParaRPr lang="en-US" dirty="0">
              <a:latin typeface="+mn-lt"/>
            </a:endParaRPr>
          </a:p>
          <a:p>
            <a:r>
              <a:rPr lang="en-US" b="1" dirty="0" smtClean="0">
                <a:latin typeface="+mn-lt"/>
              </a:rPr>
              <a:t>Fatalities  = f(number of drivers) </a:t>
            </a:r>
          </a:p>
          <a:p>
            <a:endParaRPr lang="en-US" dirty="0">
              <a:latin typeface="+mn-lt"/>
            </a:endParaRPr>
          </a:p>
          <a:p>
            <a:r>
              <a:rPr lang="en-US" dirty="0" smtClean="0">
                <a:latin typeface="+mn-lt"/>
              </a:rPr>
              <a:t>We can write: fatalities =  b0  + b1 * (Number of drivers) :       Y  =  C + MX </a:t>
            </a:r>
          </a:p>
          <a:p>
            <a:endParaRPr lang="en-US" dirty="0">
              <a:latin typeface="+mn-lt"/>
            </a:endParaRPr>
          </a:p>
          <a:p>
            <a:r>
              <a:rPr lang="en-US" b="1" dirty="0" smtClean="0">
                <a:latin typeface="+mn-lt"/>
              </a:rPr>
              <a:t>The </a:t>
            </a:r>
            <a:r>
              <a:rPr lang="en-US" b="1" smtClean="0">
                <a:latin typeface="+mn-lt"/>
              </a:rPr>
              <a:t>OLS regression method </a:t>
            </a:r>
            <a:r>
              <a:rPr lang="en-US" b="1" dirty="0" smtClean="0">
                <a:latin typeface="+mn-lt"/>
              </a:rPr>
              <a:t>estimates b0 and b1 is such a way that those estimates will generate a line that is as close as possible to as many points as possible. </a:t>
            </a:r>
          </a:p>
          <a:p>
            <a:endParaRPr lang="en-US" b="1" dirty="0">
              <a:latin typeface="+mn-lt"/>
            </a:endParaRPr>
          </a:p>
          <a:p>
            <a:endParaRPr lang="en-US" b="1" dirty="0" smtClean="0">
              <a:latin typeface="+mn-lt"/>
            </a:endParaRPr>
          </a:p>
        </p:txBody>
      </p:sp>
    </p:spTree>
    <p:extLst>
      <p:ext uri="{BB962C8B-B14F-4D97-AF65-F5344CB8AC3E}">
        <p14:creationId xmlns:p14="http://schemas.microsoft.com/office/powerpoint/2010/main" val="30003663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LINEAR REGRESSION - OLS</a:t>
            </a:r>
            <a:endParaRPr lang="en-US" dirty="0"/>
          </a:p>
        </p:txBody>
      </p:sp>
      <p:sp>
        <p:nvSpPr>
          <p:cNvPr id="4" name="TextBox 3"/>
          <p:cNvSpPr txBox="1"/>
          <p:nvPr/>
        </p:nvSpPr>
        <p:spPr>
          <a:xfrm>
            <a:off x="304800" y="1219200"/>
            <a:ext cx="8610600" cy="3600986"/>
          </a:xfrm>
          <a:prstGeom prst="rect">
            <a:avLst/>
          </a:prstGeom>
          <a:noFill/>
        </p:spPr>
        <p:txBody>
          <a:bodyPr wrap="square" rtlCol="0">
            <a:spAutoFit/>
          </a:bodyPr>
          <a:lstStyle/>
          <a:p>
            <a:r>
              <a:rPr lang="en-US" dirty="0" smtClean="0">
                <a:latin typeface="+mn-lt"/>
              </a:rPr>
              <a:t>A regression equation is typically written as:</a:t>
            </a:r>
          </a:p>
          <a:p>
            <a:endParaRPr lang="en-US" dirty="0">
              <a:latin typeface="+mn-lt"/>
            </a:endParaRPr>
          </a:p>
          <a:p>
            <a:r>
              <a:rPr lang="en-US" sz="2400" dirty="0" smtClean="0">
                <a:latin typeface="+mn-lt"/>
              </a:rPr>
              <a:t>Y = </a:t>
            </a:r>
            <a:r>
              <a:rPr lang="el-GR" sz="2400" dirty="0" smtClean="0">
                <a:latin typeface="+mn-lt"/>
              </a:rPr>
              <a:t>β</a:t>
            </a:r>
            <a:r>
              <a:rPr lang="en-US" sz="2400" baseline="-25000" dirty="0" smtClean="0">
                <a:latin typeface="+mn-lt"/>
              </a:rPr>
              <a:t>0</a:t>
            </a:r>
            <a:r>
              <a:rPr lang="en-US" sz="2400" dirty="0" smtClean="0">
                <a:latin typeface="+mn-lt"/>
              </a:rPr>
              <a:t>  + </a:t>
            </a:r>
            <a:r>
              <a:rPr lang="el-GR" sz="2400" dirty="0" smtClean="0">
                <a:latin typeface="+mn-lt"/>
              </a:rPr>
              <a:t>β</a:t>
            </a:r>
            <a:r>
              <a:rPr lang="en-US" sz="2400" baseline="-25000" dirty="0" smtClean="0">
                <a:latin typeface="+mn-lt"/>
              </a:rPr>
              <a:t>1</a:t>
            </a:r>
            <a:r>
              <a:rPr lang="en-US" sz="2400" dirty="0">
                <a:latin typeface="+mn-lt"/>
              </a:rPr>
              <a:t>X</a:t>
            </a:r>
            <a:r>
              <a:rPr lang="en-US" sz="2400" dirty="0" smtClean="0">
                <a:latin typeface="+mn-lt"/>
              </a:rPr>
              <a:t> + e </a:t>
            </a:r>
          </a:p>
          <a:p>
            <a:endParaRPr lang="en-US" dirty="0" smtClean="0">
              <a:latin typeface="+mn-lt"/>
            </a:endParaRPr>
          </a:p>
          <a:p>
            <a:endParaRPr lang="en-US" dirty="0">
              <a:latin typeface="+mn-lt"/>
            </a:endParaRPr>
          </a:p>
          <a:p>
            <a:pPr marL="742950" lvl="1" indent="-285750">
              <a:buFont typeface="Arial" pitchFamily="34" charset="0"/>
              <a:buChar char="•"/>
            </a:pPr>
            <a:r>
              <a:rPr lang="en-US" dirty="0" smtClean="0">
                <a:latin typeface="+mn-lt"/>
              </a:rPr>
              <a:t>If single X: Simple Linear Regression</a:t>
            </a:r>
          </a:p>
          <a:p>
            <a:pPr marL="742950" lvl="1" indent="-285750">
              <a:buFont typeface="Arial" pitchFamily="34" charset="0"/>
              <a:buChar char="•"/>
            </a:pPr>
            <a:endParaRPr lang="en-US" dirty="0">
              <a:latin typeface="+mn-lt"/>
            </a:endParaRPr>
          </a:p>
          <a:p>
            <a:pPr marL="742950" lvl="1" indent="-285750">
              <a:buFont typeface="Arial" pitchFamily="34" charset="0"/>
              <a:buChar char="•"/>
            </a:pPr>
            <a:r>
              <a:rPr lang="en-US" dirty="0" smtClean="0">
                <a:latin typeface="+mn-lt"/>
              </a:rPr>
              <a:t>If multiple X : Multiple Linear Regression</a:t>
            </a:r>
          </a:p>
          <a:p>
            <a:endParaRPr lang="en-US" dirty="0">
              <a:latin typeface="+mn-lt"/>
            </a:endParaRPr>
          </a:p>
          <a:p>
            <a:endParaRPr lang="en-US" dirty="0" smtClean="0">
              <a:latin typeface="+mn-lt"/>
            </a:endParaRPr>
          </a:p>
          <a:p>
            <a:endParaRPr lang="en-US" dirty="0">
              <a:latin typeface="+mn-lt"/>
            </a:endParaRPr>
          </a:p>
          <a:p>
            <a:r>
              <a:rPr lang="en-US" sz="2400" dirty="0" smtClean="0">
                <a:latin typeface="+mn-lt"/>
              </a:rPr>
              <a:t>Y = </a:t>
            </a:r>
            <a:r>
              <a:rPr lang="el-GR" sz="2400" dirty="0">
                <a:latin typeface="+mn-lt"/>
              </a:rPr>
              <a:t>β</a:t>
            </a:r>
            <a:r>
              <a:rPr lang="en-US" sz="2400" baseline="-25000" dirty="0" smtClean="0">
                <a:latin typeface="+mn-lt"/>
              </a:rPr>
              <a:t>0</a:t>
            </a:r>
            <a:r>
              <a:rPr lang="en-US" sz="2400" dirty="0" smtClean="0">
                <a:latin typeface="+mn-lt"/>
              </a:rPr>
              <a:t> + </a:t>
            </a:r>
            <a:r>
              <a:rPr lang="el-GR" sz="2400" dirty="0" smtClean="0">
                <a:latin typeface="+mn-lt"/>
              </a:rPr>
              <a:t>β1</a:t>
            </a:r>
            <a:r>
              <a:rPr lang="en-US" sz="2400" dirty="0" smtClean="0">
                <a:latin typeface="+mn-lt"/>
              </a:rPr>
              <a:t>x</a:t>
            </a:r>
            <a:r>
              <a:rPr lang="en-US" sz="2400" baseline="-25000" dirty="0" smtClean="0">
                <a:latin typeface="+mn-lt"/>
              </a:rPr>
              <a:t>1</a:t>
            </a:r>
            <a:r>
              <a:rPr lang="en-US" sz="2400" dirty="0" smtClean="0">
                <a:latin typeface="+mn-lt"/>
              </a:rPr>
              <a:t> + </a:t>
            </a:r>
            <a:r>
              <a:rPr lang="el-GR" sz="2400" dirty="0" smtClean="0">
                <a:latin typeface="+mn-lt"/>
              </a:rPr>
              <a:t>β</a:t>
            </a:r>
            <a:r>
              <a:rPr lang="en-US" sz="2400" baseline="-25000" dirty="0" smtClean="0">
                <a:latin typeface="+mn-lt"/>
              </a:rPr>
              <a:t>2</a:t>
            </a:r>
            <a:r>
              <a:rPr lang="en-US" sz="2400" dirty="0" smtClean="0">
                <a:latin typeface="+mn-lt"/>
              </a:rPr>
              <a:t>x</a:t>
            </a:r>
            <a:r>
              <a:rPr lang="en-US" sz="2400" baseline="-25000" dirty="0" smtClean="0">
                <a:latin typeface="+mn-lt"/>
              </a:rPr>
              <a:t>2</a:t>
            </a:r>
            <a:r>
              <a:rPr lang="en-US" sz="2400" dirty="0" smtClean="0">
                <a:latin typeface="+mn-lt"/>
              </a:rPr>
              <a:t> + </a:t>
            </a:r>
            <a:r>
              <a:rPr lang="el-GR" sz="2400" dirty="0" smtClean="0">
                <a:latin typeface="+mn-lt"/>
              </a:rPr>
              <a:t>β</a:t>
            </a:r>
            <a:r>
              <a:rPr lang="en-US" sz="2400" baseline="-25000" dirty="0" smtClean="0">
                <a:latin typeface="+mn-lt"/>
              </a:rPr>
              <a:t>3</a:t>
            </a:r>
            <a:r>
              <a:rPr lang="en-US" sz="2400" dirty="0" smtClean="0">
                <a:latin typeface="+mn-lt"/>
              </a:rPr>
              <a:t>x</a:t>
            </a:r>
            <a:r>
              <a:rPr lang="en-US" sz="2400" baseline="-25000" dirty="0" smtClean="0">
                <a:latin typeface="+mn-lt"/>
              </a:rPr>
              <a:t>3</a:t>
            </a:r>
            <a:r>
              <a:rPr lang="en-US" sz="2400" dirty="0" smtClean="0">
                <a:latin typeface="+mn-lt"/>
              </a:rPr>
              <a:t> + </a:t>
            </a:r>
            <a:r>
              <a:rPr lang="el-GR" sz="2400" dirty="0" smtClean="0">
                <a:latin typeface="+mn-lt"/>
              </a:rPr>
              <a:t>β</a:t>
            </a:r>
            <a:r>
              <a:rPr lang="en-US" sz="2400" baseline="-25000" dirty="0" smtClean="0">
                <a:latin typeface="+mn-lt"/>
              </a:rPr>
              <a:t>4</a:t>
            </a:r>
            <a:r>
              <a:rPr lang="en-US" sz="2400" dirty="0" smtClean="0">
                <a:latin typeface="+mn-lt"/>
              </a:rPr>
              <a:t>x</a:t>
            </a:r>
            <a:r>
              <a:rPr lang="en-US" sz="2400" baseline="-25000" dirty="0" smtClean="0">
                <a:latin typeface="+mn-lt"/>
              </a:rPr>
              <a:t>4</a:t>
            </a:r>
            <a:r>
              <a:rPr lang="en-US" sz="2400" dirty="0" smtClean="0">
                <a:latin typeface="+mn-lt"/>
              </a:rPr>
              <a:t> + e</a:t>
            </a:r>
            <a:endParaRPr lang="en-US" sz="2400" dirty="0">
              <a:latin typeface="+mn-lt"/>
            </a:endParaRPr>
          </a:p>
        </p:txBody>
      </p:sp>
    </p:spTree>
    <p:extLst>
      <p:ext uri="{BB962C8B-B14F-4D97-AF65-F5344CB8AC3E}">
        <p14:creationId xmlns:p14="http://schemas.microsoft.com/office/powerpoint/2010/main" val="180415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15962"/>
          </a:xfrm>
        </p:spPr>
        <p:txBody>
          <a:bodyPr>
            <a:normAutofit fontScale="90000"/>
          </a:bodyPr>
          <a:lstStyle/>
          <a:p>
            <a:r>
              <a:rPr lang="en-US" dirty="0" smtClean="0"/>
              <a:t>CASE STUDY 2</a:t>
            </a:r>
            <a:br>
              <a:rPr lang="en-US" dirty="0" smtClean="0"/>
            </a:br>
            <a:r>
              <a:rPr lang="en-US" dirty="0" smtClean="0"/>
              <a:t>A/B TESTING</a:t>
            </a:r>
            <a:endParaRPr lang="en-US" dirty="0"/>
          </a:p>
        </p:txBody>
      </p:sp>
      <p:sp>
        <p:nvSpPr>
          <p:cNvPr id="3" name="TextBox 2"/>
          <p:cNvSpPr txBox="1"/>
          <p:nvPr/>
        </p:nvSpPr>
        <p:spPr>
          <a:xfrm>
            <a:off x="381000" y="1219200"/>
            <a:ext cx="8610600" cy="3139321"/>
          </a:xfrm>
          <a:prstGeom prst="rect">
            <a:avLst/>
          </a:prstGeom>
          <a:noFill/>
        </p:spPr>
        <p:txBody>
          <a:bodyPr wrap="square" rtlCol="0">
            <a:spAutoFit/>
          </a:bodyPr>
          <a:lstStyle/>
          <a:p>
            <a:r>
              <a:rPr lang="en-US" dirty="0" smtClean="0">
                <a:latin typeface="+mn-lt"/>
              </a:rPr>
              <a:t>You are testing banner ads on your ecommerce website, with changes in copy. </a:t>
            </a:r>
          </a:p>
          <a:p>
            <a:endParaRPr lang="en-US" dirty="0">
              <a:latin typeface="+mn-lt"/>
            </a:endParaRPr>
          </a:p>
          <a:p>
            <a:r>
              <a:rPr lang="en-US" dirty="0" smtClean="0">
                <a:latin typeface="+mn-lt"/>
              </a:rPr>
              <a:t>You run with one type of banner for 10 days, and check key KPIs (say purchase rate). </a:t>
            </a:r>
          </a:p>
          <a:p>
            <a:endParaRPr lang="en-US" dirty="0">
              <a:latin typeface="+mn-lt"/>
            </a:endParaRPr>
          </a:p>
          <a:p>
            <a:r>
              <a:rPr lang="en-US" dirty="0" smtClean="0">
                <a:latin typeface="+mn-lt"/>
              </a:rPr>
              <a:t>You then run second banner for next 10 days and check purchase rate</a:t>
            </a:r>
          </a:p>
          <a:p>
            <a:endParaRPr lang="en-US" dirty="0">
              <a:latin typeface="+mn-lt"/>
            </a:endParaRPr>
          </a:p>
          <a:p>
            <a:r>
              <a:rPr lang="en-US" dirty="0" smtClean="0">
                <a:latin typeface="+mn-lt"/>
              </a:rPr>
              <a:t>This is the data, on a daily basis. </a:t>
            </a:r>
          </a:p>
          <a:p>
            <a:endParaRPr lang="en-US" dirty="0">
              <a:latin typeface="+mn-lt"/>
            </a:endParaRPr>
          </a:p>
          <a:p>
            <a:endParaRPr lang="en-US" dirty="0" smtClean="0">
              <a:latin typeface="+mn-lt"/>
            </a:endParaRPr>
          </a:p>
          <a:p>
            <a:endParaRPr lang="en-US" dirty="0">
              <a:latin typeface="+mn-lt"/>
            </a:endParaRPr>
          </a:p>
          <a:p>
            <a:r>
              <a:rPr lang="en-US" dirty="0" smtClean="0">
                <a:latin typeface="+mn-lt"/>
              </a:rPr>
              <a:t>Is Banner B better? How confident are you?</a:t>
            </a:r>
            <a:endParaRPr lang="en-US" dirty="0">
              <a:latin typeface="+mn-lt"/>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99" t="25009" r="61347" b="41341"/>
          <a:stretch/>
        </p:blipFill>
        <p:spPr bwMode="auto">
          <a:xfrm>
            <a:off x="5008178" y="2900854"/>
            <a:ext cx="3297621" cy="29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99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LINEAR REGRESSION - OLS</a:t>
            </a:r>
            <a:endParaRPr lang="en-US" dirty="0"/>
          </a:p>
        </p:txBody>
      </p:sp>
      <p:sp>
        <p:nvSpPr>
          <p:cNvPr id="4" name="TextBox 3"/>
          <p:cNvSpPr txBox="1"/>
          <p:nvPr/>
        </p:nvSpPr>
        <p:spPr>
          <a:xfrm>
            <a:off x="304800" y="1143000"/>
            <a:ext cx="8382000" cy="4524315"/>
          </a:xfrm>
          <a:prstGeom prst="rect">
            <a:avLst/>
          </a:prstGeom>
          <a:noFill/>
        </p:spPr>
        <p:txBody>
          <a:bodyPr wrap="square" rtlCol="0">
            <a:spAutoFit/>
          </a:bodyPr>
          <a:lstStyle/>
          <a:p>
            <a:r>
              <a:rPr lang="en-US" dirty="0" smtClean="0">
                <a:latin typeface="+mn-lt"/>
              </a:rPr>
              <a:t>When multiple factors influence dependent variable, a regression allows you to </a:t>
            </a:r>
          </a:p>
          <a:p>
            <a:endParaRPr lang="en-US" dirty="0">
              <a:latin typeface="+mn-lt"/>
            </a:endParaRPr>
          </a:p>
          <a:p>
            <a:pPr marL="285750" indent="-285750">
              <a:buFont typeface="Arial" pitchFamily="34" charset="0"/>
              <a:buChar char="•"/>
            </a:pPr>
            <a:r>
              <a:rPr lang="en-US" dirty="0" smtClean="0">
                <a:latin typeface="+mn-lt"/>
              </a:rPr>
              <a:t>compute the isolated impact of each factor </a:t>
            </a:r>
          </a:p>
          <a:p>
            <a:endParaRPr lang="en-US" dirty="0">
              <a:latin typeface="+mn-lt"/>
            </a:endParaRPr>
          </a:p>
          <a:p>
            <a:pPr marL="285750" indent="-285750">
              <a:buFont typeface="Arial" pitchFamily="34" charset="0"/>
              <a:buChar char="•"/>
            </a:pPr>
            <a:r>
              <a:rPr lang="en-US" dirty="0" smtClean="0">
                <a:latin typeface="+mn-lt"/>
              </a:rPr>
              <a:t>after taking into account the impact of other factors</a:t>
            </a:r>
          </a:p>
          <a:p>
            <a:pPr marL="285750" indent="-285750">
              <a:buFont typeface="Arial" pitchFamily="34" charset="0"/>
              <a:buChar char="•"/>
            </a:pPr>
            <a:endParaRPr lang="en-US" dirty="0">
              <a:latin typeface="+mn-lt"/>
            </a:endParaRPr>
          </a:p>
          <a:p>
            <a:endParaRPr lang="en-US" dirty="0" smtClean="0">
              <a:latin typeface="+mn-lt"/>
            </a:endParaRPr>
          </a:p>
          <a:p>
            <a:r>
              <a:rPr lang="en-US" b="1" dirty="0" smtClean="0">
                <a:latin typeface="+mn-lt"/>
              </a:rPr>
              <a:t>Assumptions:</a:t>
            </a:r>
          </a:p>
          <a:p>
            <a:pPr marL="800100" lvl="1" indent="-342900">
              <a:buFont typeface="Arial" pitchFamily="34" charset="0"/>
              <a:buChar char="•"/>
            </a:pPr>
            <a:r>
              <a:rPr lang="en-US" dirty="0">
                <a:latin typeface="+mn-lt"/>
              </a:rPr>
              <a:t>	</a:t>
            </a:r>
            <a:r>
              <a:rPr lang="en-US" dirty="0" smtClean="0">
                <a:latin typeface="+mn-lt"/>
              </a:rPr>
              <a:t>Random samples from an underlying population</a:t>
            </a:r>
          </a:p>
          <a:p>
            <a:pPr marL="800100" lvl="1" indent="-342900">
              <a:buFont typeface="Arial" pitchFamily="34" charset="0"/>
              <a:buChar char="•"/>
            </a:pPr>
            <a:endParaRPr lang="en-US" dirty="0" smtClean="0">
              <a:latin typeface="+mn-lt"/>
            </a:endParaRPr>
          </a:p>
          <a:p>
            <a:pPr marL="800100" lvl="1" indent="-342900">
              <a:buFont typeface="Arial" pitchFamily="34" charset="0"/>
              <a:buChar char="•"/>
            </a:pPr>
            <a:r>
              <a:rPr lang="en-US" dirty="0">
                <a:latin typeface="+mn-lt"/>
              </a:rPr>
              <a:t>	</a:t>
            </a:r>
            <a:r>
              <a:rPr lang="en-US" dirty="0" smtClean="0">
                <a:latin typeface="+mn-lt"/>
              </a:rPr>
              <a:t>Variable distributions are normal </a:t>
            </a:r>
          </a:p>
          <a:p>
            <a:pPr marL="800100" lvl="1" indent="-342900">
              <a:buFont typeface="Arial" pitchFamily="34" charset="0"/>
              <a:buChar char="•"/>
            </a:pPr>
            <a:endParaRPr lang="en-US" dirty="0" smtClean="0">
              <a:latin typeface="+mn-lt"/>
            </a:endParaRPr>
          </a:p>
          <a:p>
            <a:pPr marL="800100" lvl="1" indent="-342900">
              <a:buFont typeface="Arial" pitchFamily="34" charset="0"/>
              <a:buChar char="•"/>
            </a:pPr>
            <a:r>
              <a:rPr lang="en-US" dirty="0">
                <a:latin typeface="+mn-lt"/>
              </a:rPr>
              <a:t>	</a:t>
            </a:r>
            <a:r>
              <a:rPr lang="en-US" dirty="0" smtClean="0">
                <a:latin typeface="+mn-lt"/>
              </a:rPr>
              <a:t>Independent variables are not highly correlated with one another</a:t>
            </a:r>
          </a:p>
          <a:p>
            <a:pPr marL="285750" indent="-285750">
              <a:buFont typeface="Arial" pitchFamily="34" charset="0"/>
              <a:buChar char="•"/>
            </a:pPr>
            <a:endParaRPr lang="en-US" dirty="0">
              <a:latin typeface="+mn-lt"/>
            </a:endParaRPr>
          </a:p>
          <a:p>
            <a:pPr marL="285750" indent="-285750">
              <a:buFont typeface="Arial" pitchFamily="34" charset="0"/>
              <a:buChar char="•"/>
            </a:pPr>
            <a:endParaRPr lang="en-US" dirty="0" smtClean="0">
              <a:latin typeface="+mn-lt"/>
            </a:endParaRPr>
          </a:p>
          <a:p>
            <a:endParaRPr lang="en-US" dirty="0">
              <a:latin typeface="+mn-lt"/>
            </a:endParaRPr>
          </a:p>
        </p:txBody>
      </p:sp>
    </p:spTree>
    <p:extLst>
      <p:ext uri="{BB962C8B-B14F-4D97-AF65-F5344CB8AC3E}">
        <p14:creationId xmlns:p14="http://schemas.microsoft.com/office/powerpoint/2010/main" val="264443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LINEAR REGRESSION - OLS</a:t>
            </a:r>
            <a:endParaRPr lang="en-US" dirty="0"/>
          </a:p>
        </p:txBody>
      </p:sp>
      <p:sp>
        <p:nvSpPr>
          <p:cNvPr id="4" name="TextBox 3"/>
          <p:cNvSpPr txBox="1"/>
          <p:nvPr/>
        </p:nvSpPr>
        <p:spPr>
          <a:xfrm>
            <a:off x="381000" y="1219200"/>
            <a:ext cx="8458200" cy="2862322"/>
          </a:xfrm>
          <a:prstGeom prst="rect">
            <a:avLst/>
          </a:prstGeom>
          <a:noFill/>
        </p:spPr>
        <p:txBody>
          <a:bodyPr wrap="square" rtlCol="0">
            <a:spAutoFit/>
          </a:bodyPr>
          <a:lstStyle/>
          <a:p>
            <a:r>
              <a:rPr lang="en-US" b="1" dirty="0" smtClean="0">
                <a:latin typeface="+mn-lt"/>
              </a:rPr>
              <a:t>How to run a regression</a:t>
            </a:r>
          </a:p>
          <a:p>
            <a:endParaRPr lang="en-US" dirty="0">
              <a:latin typeface="+mn-lt"/>
            </a:endParaRPr>
          </a:p>
          <a:p>
            <a:r>
              <a:rPr lang="en-US" dirty="0" smtClean="0">
                <a:latin typeface="+mn-lt"/>
              </a:rPr>
              <a:t>Excel: </a:t>
            </a:r>
          </a:p>
          <a:p>
            <a:r>
              <a:rPr lang="en-US" dirty="0" smtClean="0">
                <a:latin typeface="+mn-lt"/>
              </a:rPr>
              <a:t>Data Analysis: Regression </a:t>
            </a:r>
          </a:p>
          <a:p>
            <a:endParaRPr lang="en-US" dirty="0" smtClean="0">
              <a:latin typeface="+mn-lt"/>
            </a:endParaRPr>
          </a:p>
          <a:p>
            <a:pPr marL="742950" lvl="1" indent="-285750">
              <a:buFont typeface="Arial" pitchFamily="34" charset="0"/>
              <a:buChar char="•"/>
            </a:pPr>
            <a:r>
              <a:rPr lang="en-US" dirty="0" smtClean="0">
                <a:latin typeface="+mn-lt"/>
              </a:rPr>
              <a:t>All variables should be in a continuous range </a:t>
            </a:r>
          </a:p>
          <a:p>
            <a:pPr marL="742950" lvl="1" indent="-285750">
              <a:buFont typeface="Arial" pitchFamily="34" charset="0"/>
              <a:buChar char="•"/>
            </a:pPr>
            <a:endParaRPr lang="en-US" dirty="0" smtClean="0">
              <a:latin typeface="+mn-lt"/>
            </a:endParaRPr>
          </a:p>
          <a:p>
            <a:pPr marL="742950" lvl="1" indent="-285750">
              <a:buFont typeface="Arial" pitchFamily="34" charset="0"/>
              <a:buChar char="•"/>
            </a:pPr>
            <a:r>
              <a:rPr lang="en-US" dirty="0" smtClean="0">
                <a:latin typeface="+mn-lt"/>
              </a:rPr>
              <a:t>Target variable should be first or last column </a:t>
            </a:r>
          </a:p>
          <a:p>
            <a:pPr marL="742950" lvl="1" indent="-285750">
              <a:buFont typeface="Arial" pitchFamily="34" charset="0"/>
              <a:buChar char="•"/>
            </a:pPr>
            <a:endParaRPr lang="en-US" dirty="0" smtClean="0">
              <a:latin typeface="+mn-lt"/>
            </a:endParaRPr>
          </a:p>
          <a:p>
            <a:pPr marL="742950" lvl="1" indent="-285750">
              <a:buFont typeface="Arial" pitchFamily="34" charset="0"/>
              <a:buChar char="•"/>
            </a:pPr>
            <a:r>
              <a:rPr lang="en-US" dirty="0" smtClean="0">
                <a:latin typeface="+mn-lt"/>
              </a:rPr>
              <a:t>Non numeric variables cannot be included </a:t>
            </a:r>
            <a:endParaRPr lang="en-US" dirty="0">
              <a:latin typeface="+mn-lt"/>
            </a:endParaRPr>
          </a:p>
        </p:txBody>
      </p:sp>
    </p:spTree>
    <p:extLst>
      <p:ext uri="{BB962C8B-B14F-4D97-AF65-F5344CB8AC3E}">
        <p14:creationId xmlns:p14="http://schemas.microsoft.com/office/powerpoint/2010/main" val="141283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304800"/>
            <a:ext cx="8229600" cy="715962"/>
          </a:xfrm>
        </p:spPr>
        <p:txBody>
          <a:bodyPr>
            <a:normAutofit fontScale="90000"/>
          </a:bodyPr>
          <a:lstStyle/>
          <a:p>
            <a:r>
              <a:rPr lang="en-US" dirty="0" smtClean="0"/>
              <a:t>CASE STUDY OLS</a:t>
            </a:r>
            <a:br>
              <a:rPr lang="en-US" dirty="0" smtClean="0"/>
            </a:br>
            <a:r>
              <a:rPr lang="en-US" dirty="0" smtClean="0"/>
              <a:t>Marketing effectiveness</a:t>
            </a:r>
            <a:endParaRPr lang="en-US" dirty="0"/>
          </a:p>
        </p:txBody>
      </p:sp>
      <p:sp>
        <p:nvSpPr>
          <p:cNvPr id="4" name="TextBox 3"/>
          <p:cNvSpPr txBox="1"/>
          <p:nvPr/>
        </p:nvSpPr>
        <p:spPr>
          <a:xfrm>
            <a:off x="381000" y="1143000"/>
            <a:ext cx="8534400" cy="3416320"/>
          </a:xfrm>
          <a:prstGeom prst="rect">
            <a:avLst/>
          </a:prstGeom>
          <a:noFill/>
        </p:spPr>
        <p:txBody>
          <a:bodyPr wrap="square" rtlCol="0">
            <a:spAutoFit/>
          </a:bodyPr>
          <a:lstStyle/>
          <a:p>
            <a:r>
              <a:rPr lang="en-US" dirty="0" smtClean="0">
                <a:latin typeface="+mn-lt"/>
              </a:rPr>
              <a:t>A manufacturer wants to understand how effective their marketing campaigns have been. The manufacturer sells via brick-and-mortar stores, but also via online stores ( a small share)</a:t>
            </a:r>
          </a:p>
          <a:p>
            <a:endParaRPr lang="en-US" dirty="0">
              <a:latin typeface="+mn-lt"/>
            </a:endParaRPr>
          </a:p>
          <a:p>
            <a:r>
              <a:rPr lang="en-US" dirty="0" smtClean="0">
                <a:latin typeface="+mn-lt"/>
              </a:rPr>
              <a:t>In terms of marketing, they have relied heavily on traditional vehicles: TV, in store discounts. Their marketing team has pushed for online campaigns, but management is not convinced of efficacy. </a:t>
            </a:r>
          </a:p>
          <a:p>
            <a:endParaRPr lang="en-US" dirty="0">
              <a:latin typeface="+mn-lt"/>
            </a:endParaRPr>
          </a:p>
          <a:p>
            <a:r>
              <a:rPr lang="en-US" dirty="0" smtClean="0">
                <a:latin typeface="+mn-lt"/>
              </a:rPr>
              <a:t>You have access to 2 years of weekly sales data, and details on promotions via multiple channels/vehicles. </a:t>
            </a:r>
          </a:p>
          <a:p>
            <a:endParaRPr lang="en-US" dirty="0">
              <a:latin typeface="+mn-lt"/>
            </a:endParaRPr>
          </a:p>
          <a:p>
            <a:r>
              <a:rPr lang="en-US" dirty="0" smtClean="0">
                <a:latin typeface="+mn-lt"/>
              </a:rPr>
              <a:t>How would you assess performance of marketing overall and specifically by channel?</a:t>
            </a:r>
            <a:endParaRPr lang="en-US" dirty="0">
              <a:latin typeface="+mn-lt"/>
            </a:endParaRPr>
          </a:p>
        </p:txBody>
      </p:sp>
    </p:spTree>
    <p:extLst>
      <p:ext uri="{BB962C8B-B14F-4D97-AF65-F5344CB8AC3E}">
        <p14:creationId xmlns:p14="http://schemas.microsoft.com/office/powerpoint/2010/main" val="5322483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MARKETING EFFECTIVENESS CASE STUDY</a:t>
            </a:r>
            <a:endParaRPr lang="en-US" dirty="0"/>
          </a:p>
        </p:txBody>
      </p:sp>
      <p:pic>
        <p:nvPicPr>
          <p:cNvPr id="5" name="Picture 4" descr="Microsoft Excel - MMIXDATA"/>
          <p:cNvPicPr>
            <a:picLocks noChangeAspect="1"/>
          </p:cNvPicPr>
          <p:nvPr/>
        </p:nvPicPr>
        <p:blipFill rotWithShape="1">
          <a:blip r:embed="rId2">
            <a:extLst>
              <a:ext uri="{28A0092B-C50C-407E-A947-70E740481C1C}">
                <a14:useLocalDpi xmlns:a14="http://schemas.microsoft.com/office/drawing/2010/main" val="0"/>
              </a:ext>
            </a:extLst>
          </a:blip>
          <a:srcRect r="36063" b="7284"/>
          <a:stretch/>
        </p:blipFill>
        <p:spPr>
          <a:xfrm>
            <a:off x="261444" y="1066800"/>
            <a:ext cx="8272956" cy="5506684"/>
          </a:xfrm>
          <a:prstGeom prst="rect">
            <a:avLst/>
          </a:prstGeom>
        </p:spPr>
      </p:pic>
    </p:spTree>
    <p:extLst>
      <p:ext uri="{BB962C8B-B14F-4D97-AF65-F5344CB8AC3E}">
        <p14:creationId xmlns:p14="http://schemas.microsoft.com/office/powerpoint/2010/main" val="40823963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469" y="1219199"/>
            <a:ext cx="8305800" cy="2031325"/>
          </a:xfrm>
          <a:prstGeom prst="rect">
            <a:avLst/>
          </a:prstGeom>
          <a:noFill/>
        </p:spPr>
        <p:txBody>
          <a:bodyPr wrap="square" rtlCol="0">
            <a:spAutoFit/>
          </a:bodyPr>
          <a:lstStyle/>
          <a:p>
            <a:r>
              <a:rPr lang="en-US" b="1" dirty="0" smtClean="0">
                <a:latin typeface="+mn-lt"/>
              </a:rPr>
              <a:t>Convert Non-numeric data </a:t>
            </a:r>
          </a:p>
          <a:p>
            <a:r>
              <a:rPr lang="en-US" b="1" dirty="0">
                <a:latin typeface="+mn-lt"/>
              </a:rPr>
              <a:t>	</a:t>
            </a:r>
            <a:r>
              <a:rPr lang="en-US" b="1" dirty="0" smtClean="0">
                <a:latin typeface="+mn-lt"/>
              </a:rPr>
              <a:t>How? </a:t>
            </a:r>
          </a:p>
          <a:p>
            <a:endParaRPr lang="en-US" dirty="0">
              <a:latin typeface="+mn-lt"/>
            </a:endParaRPr>
          </a:p>
          <a:p>
            <a:endParaRPr lang="en-US" dirty="0">
              <a:latin typeface="+mn-lt"/>
            </a:endParaRPr>
          </a:p>
          <a:p>
            <a:r>
              <a:rPr lang="en-US" b="1" dirty="0" smtClean="0">
                <a:latin typeface="+mn-lt"/>
              </a:rPr>
              <a:t>Dummy Variables: </a:t>
            </a:r>
          </a:p>
          <a:p>
            <a:endParaRPr lang="en-US" dirty="0">
              <a:latin typeface="+mn-lt"/>
            </a:endParaRPr>
          </a:p>
          <a:p>
            <a:r>
              <a:rPr lang="en-US" b="1" dirty="0" smtClean="0">
                <a:latin typeface="+mn-lt"/>
              </a:rPr>
              <a:t>Can only use total levels – 1 of dummy </a:t>
            </a:r>
            <a:endParaRPr lang="en-US" b="1" dirty="0">
              <a:latin typeface="+mn-lt"/>
            </a:endParaRPr>
          </a:p>
        </p:txBody>
      </p:sp>
      <p:sp>
        <p:nvSpPr>
          <p:cNvPr id="5" name="Title 1"/>
          <p:cNvSpPr txBox="1">
            <a:spLocks/>
          </p:cNvSpPr>
          <p:nvPr/>
        </p:nvSpPr>
        <p:spPr>
          <a:xfrm>
            <a:off x="609600" y="381000"/>
            <a:ext cx="8229600" cy="71596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kern="1200" cap="all" baseline="0">
                <a:solidFill>
                  <a:schemeClr val="tx1"/>
                </a:solidFill>
                <a:latin typeface="+mj-lt"/>
                <a:ea typeface="+mj-ea"/>
                <a:cs typeface="+mj-cs"/>
              </a:defRPr>
            </a:lvl1pPr>
          </a:lstStyle>
          <a:p>
            <a:r>
              <a:rPr lang="en-US" dirty="0" smtClean="0"/>
              <a:t>MARKETING EFFECTIVENESS CASE STUDY</a:t>
            </a:r>
            <a:endParaRPr lang="en-US" dirty="0"/>
          </a:p>
        </p:txBody>
      </p:sp>
    </p:spTree>
    <p:extLst>
      <p:ext uri="{BB962C8B-B14F-4D97-AF65-F5344CB8AC3E}">
        <p14:creationId xmlns:p14="http://schemas.microsoft.com/office/powerpoint/2010/main" val="239482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MARKETING EFFECTIVENESS CASE STUDY</a:t>
            </a:r>
            <a:endParaRPr lang="en-US" dirty="0"/>
          </a:p>
        </p:txBody>
      </p:sp>
      <p:sp>
        <p:nvSpPr>
          <p:cNvPr id="4" name="TextBox 3"/>
          <p:cNvSpPr txBox="1"/>
          <p:nvPr/>
        </p:nvSpPr>
        <p:spPr>
          <a:xfrm>
            <a:off x="304800" y="1060075"/>
            <a:ext cx="8458200" cy="2585323"/>
          </a:xfrm>
          <a:prstGeom prst="rect">
            <a:avLst/>
          </a:prstGeom>
          <a:noFill/>
        </p:spPr>
        <p:txBody>
          <a:bodyPr wrap="square" rtlCol="0">
            <a:spAutoFit/>
          </a:bodyPr>
          <a:lstStyle/>
          <a:p>
            <a:r>
              <a:rPr lang="en-US" dirty="0" smtClean="0">
                <a:latin typeface="+mn-lt"/>
              </a:rPr>
              <a:t>Interpreting output of a regression model</a:t>
            </a:r>
          </a:p>
          <a:p>
            <a:endParaRPr lang="en-US" dirty="0">
              <a:latin typeface="+mn-lt"/>
            </a:endParaRPr>
          </a:p>
          <a:p>
            <a:pPr lvl="2"/>
            <a:r>
              <a:rPr lang="en-US" b="1" dirty="0" smtClean="0">
                <a:latin typeface="+mn-lt"/>
              </a:rPr>
              <a:t>Sign</a:t>
            </a:r>
          </a:p>
          <a:p>
            <a:pPr lvl="2"/>
            <a:endParaRPr lang="en-US" dirty="0">
              <a:latin typeface="+mn-lt"/>
            </a:endParaRPr>
          </a:p>
          <a:p>
            <a:pPr lvl="2"/>
            <a:r>
              <a:rPr lang="en-US" b="1" dirty="0" smtClean="0">
                <a:latin typeface="+mn-lt"/>
              </a:rPr>
              <a:t>Significance </a:t>
            </a:r>
          </a:p>
          <a:p>
            <a:pPr lvl="2"/>
            <a:endParaRPr lang="en-US" dirty="0">
              <a:latin typeface="+mn-lt"/>
            </a:endParaRPr>
          </a:p>
          <a:p>
            <a:pPr lvl="2"/>
            <a:r>
              <a:rPr lang="en-US" b="1" dirty="0" smtClean="0">
                <a:latin typeface="+mn-lt"/>
              </a:rPr>
              <a:t>Overall fit (R Square)</a:t>
            </a:r>
          </a:p>
          <a:p>
            <a:pPr lvl="2"/>
            <a:endParaRPr lang="en-US" dirty="0">
              <a:latin typeface="+mn-lt"/>
            </a:endParaRPr>
          </a:p>
          <a:p>
            <a:pPr lvl="2"/>
            <a:r>
              <a:rPr lang="en-US" b="1" dirty="0" smtClean="0">
                <a:latin typeface="+mn-lt"/>
              </a:rPr>
              <a:t>Actual </a:t>
            </a:r>
            <a:r>
              <a:rPr lang="en-US" b="1" dirty="0" err="1" smtClean="0">
                <a:latin typeface="+mn-lt"/>
              </a:rPr>
              <a:t>vs</a:t>
            </a:r>
            <a:r>
              <a:rPr lang="en-US" b="1" dirty="0" smtClean="0">
                <a:latin typeface="+mn-lt"/>
              </a:rPr>
              <a:t> Predicted Plots </a:t>
            </a:r>
            <a:endParaRPr lang="en-US" b="1" dirty="0">
              <a:latin typeface="+mn-lt"/>
            </a:endParaRPr>
          </a:p>
        </p:txBody>
      </p:sp>
    </p:spTree>
    <p:extLst>
      <p:ext uri="{BB962C8B-B14F-4D97-AF65-F5344CB8AC3E}">
        <p14:creationId xmlns:p14="http://schemas.microsoft.com/office/powerpoint/2010/main" val="265804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5029200"/>
            <a:ext cx="5410200" cy="523220"/>
          </a:xfrm>
          <a:prstGeom prst="rect">
            <a:avLst/>
          </a:prstGeom>
          <a:noFill/>
        </p:spPr>
        <p:txBody>
          <a:bodyPr wrap="square" rtlCol="0">
            <a:spAutoFit/>
          </a:bodyPr>
          <a:lstStyle/>
          <a:p>
            <a:pPr algn="ctr"/>
            <a:r>
              <a:rPr lang="en-US" sz="2800" b="1" dirty="0" smtClean="0">
                <a:solidFill>
                  <a:schemeClr val="tx2"/>
                </a:solidFill>
              </a:rPr>
              <a:t>www.jigsawacademy.com</a:t>
            </a:r>
            <a:endParaRPr lang="en-IN" sz="2800" b="1" dirty="0">
              <a:solidFill>
                <a:schemeClr val="tx2"/>
              </a:solidFill>
            </a:endParaRPr>
          </a:p>
        </p:txBody>
      </p:sp>
      <p:pic>
        <p:nvPicPr>
          <p:cNvPr id="21506" name="Picture 2" descr="E:\jigsaw\Marketing\New logo\Blu logo final.jpg"/>
          <p:cNvPicPr>
            <a:picLocks noChangeAspect="1" noChangeArrowheads="1"/>
          </p:cNvPicPr>
          <p:nvPr/>
        </p:nvPicPr>
        <p:blipFill rotWithShape="1">
          <a:blip r:embed="rId3">
            <a:extLst>
              <a:ext uri="{28A0092B-C50C-407E-A947-70E740481C1C}">
                <a14:useLocalDpi xmlns:a14="http://schemas.microsoft.com/office/drawing/2010/main" val="0"/>
              </a:ext>
            </a:extLst>
          </a:blip>
          <a:srcRect t="25116" b="36194"/>
          <a:stretch/>
        </p:blipFill>
        <p:spPr bwMode="auto">
          <a:xfrm>
            <a:off x="1386681" y="1418168"/>
            <a:ext cx="6599238" cy="3611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154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Sample VS population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04800" y="1066799"/>
            <a:ext cx="8458200" cy="45720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dirty="0" smtClean="0"/>
              <a:t>In the previous slide, we have introduced the concept of sample and population</a:t>
            </a:r>
          </a:p>
          <a:p>
            <a:pPr marL="0" indent="0">
              <a:buNone/>
            </a:pPr>
            <a:r>
              <a:rPr lang="en-US" sz="2200" b="1" dirty="0" smtClean="0"/>
              <a:t>Examples of Populations</a:t>
            </a:r>
          </a:p>
          <a:p>
            <a:pPr lvl="1"/>
            <a:r>
              <a:rPr lang="en-US" sz="2200" dirty="0" smtClean="0"/>
              <a:t>All applications received for credit cards from Bank XYZ </a:t>
            </a:r>
          </a:p>
          <a:p>
            <a:pPr lvl="1"/>
            <a:r>
              <a:rPr lang="en-US" sz="2200" dirty="0" smtClean="0"/>
              <a:t>All consumers of Product Y</a:t>
            </a:r>
          </a:p>
          <a:p>
            <a:pPr lvl="1"/>
            <a:r>
              <a:rPr lang="en-US" sz="2200" dirty="0" smtClean="0"/>
              <a:t>What others can you think of? </a:t>
            </a:r>
          </a:p>
          <a:p>
            <a:pPr marL="0" indent="0">
              <a:buNone/>
            </a:pPr>
            <a:r>
              <a:rPr lang="en-US" sz="2200" b="1" dirty="0" smtClean="0"/>
              <a:t>Examples of Samples:</a:t>
            </a:r>
          </a:p>
          <a:p>
            <a:pPr lvl="1"/>
            <a:r>
              <a:rPr lang="en-US" sz="2200" dirty="0" smtClean="0"/>
              <a:t>All applications received in the last 3 months </a:t>
            </a:r>
          </a:p>
          <a:p>
            <a:pPr lvl="1"/>
            <a:r>
              <a:rPr lang="en-US" sz="2200" dirty="0" smtClean="0"/>
              <a:t>Women consumers over the age of 45 that have bough Product Y in the last 6 months</a:t>
            </a:r>
          </a:p>
          <a:p>
            <a:pPr lvl="1"/>
            <a:r>
              <a:rPr lang="en-US" sz="2200" dirty="0" smtClean="0"/>
              <a:t>What else?  </a:t>
            </a:r>
          </a:p>
        </p:txBody>
      </p:sp>
    </p:spTree>
    <p:extLst>
      <p:ext uri="{BB962C8B-B14F-4D97-AF65-F5344CB8AC3E}">
        <p14:creationId xmlns:p14="http://schemas.microsoft.com/office/powerpoint/2010/main" val="146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Sample </a:t>
            </a:r>
            <a:r>
              <a:rPr lang="en-US" sz="2800" dirty="0" err="1" smtClean="0"/>
              <a:t>vs</a:t>
            </a:r>
            <a:r>
              <a:rPr lang="en-US" sz="2800" dirty="0" smtClean="0"/>
              <a:t> population</a:t>
            </a:r>
            <a:endParaRPr lang="en-IN" sz="2800" dirty="0"/>
          </a:p>
        </p:txBody>
      </p:sp>
      <p:sp>
        <p:nvSpPr>
          <p:cNvPr id="5" name="Rectangle 4"/>
          <p:cNvSpPr/>
          <p:nvPr/>
        </p:nvSpPr>
        <p:spPr>
          <a:xfrm>
            <a:off x="0" y="6552755"/>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2"/>
          <p:cNvSpPr txBox="1">
            <a:spLocks/>
          </p:cNvSpPr>
          <p:nvPr/>
        </p:nvSpPr>
        <p:spPr>
          <a:xfrm>
            <a:off x="304800" y="1066800"/>
            <a:ext cx="8229600" cy="4495801"/>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t>Why do we need to separate the two? </a:t>
            </a:r>
          </a:p>
          <a:p>
            <a:pPr lvl="1"/>
            <a:r>
              <a:rPr lang="en-US" sz="2000" dirty="0" smtClean="0"/>
              <a:t>Population (or the Universe) tends to be very large, making it difficult (or impossible) to collect and analyze data on the population</a:t>
            </a:r>
          </a:p>
          <a:p>
            <a:pPr lvl="1"/>
            <a:r>
              <a:rPr lang="en-US" sz="2000" dirty="0" smtClean="0"/>
              <a:t>It is easier to take a subset of the population, analyze the subset, and then make inferences about the population</a:t>
            </a:r>
          </a:p>
          <a:p>
            <a:endParaRPr lang="en-US" sz="2400" dirty="0" smtClean="0"/>
          </a:p>
          <a:p>
            <a:pPr marL="0" indent="0">
              <a:buNone/>
            </a:pPr>
            <a:r>
              <a:rPr lang="en-US" sz="2400" dirty="0" smtClean="0"/>
              <a:t>The second point depends on a fundamental assumption – what is that? </a:t>
            </a:r>
          </a:p>
          <a:p>
            <a:endParaRPr lang="en-US" sz="2000" b="1" dirty="0" smtClean="0">
              <a:solidFill>
                <a:srgbClr val="C00000"/>
              </a:solidFill>
            </a:endParaRPr>
          </a:p>
          <a:p>
            <a:pPr marL="0" indent="0">
              <a:buNone/>
            </a:pPr>
            <a:r>
              <a:rPr lang="en-US" sz="2400" b="1" dirty="0" smtClean="0">
                <a:solidFill>
                  <a:srgbClr val="C00000"/>
                </a:solidFill>
              </a:rPr>
              <a:t>Representativeness </a:t>
            </a:r>
          </a:p>
          <a:p>
            <a:pPr lvl="1"/>
            <a:r>
              <a:rPr lang="en-US" sz="2400" dirty="0" smtClean="0"/>
              <a:t>We have to find a sample that is representative of the population that it belongs to</a:t>
            </a:r>
            <a:endParaRPr lang="en-US" sz="2400" dirty="0"/>
          </a:p>
        </p:txBody>
      </p:sp>
    </p:spTree>
    <p:extLst>
      <p:ext uri="{BB962C8B-B14F-4D97-AF65-F5344CB8AC3E}">
        <p14:creationId xmlns:p14="http://schemas.microsoft.com/office/powerpoint/2010/main" val="146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nodeType="clickEffect">
                                  <p:stCondLst>
                                    <p:cond delay="0"/>
                                  </p:stCondLst>
                                  <p:iterate type="lt">
                                    <p:tmPct val="4000"/>
                                  </p:iterate>
                                  <p:childTnLst>
                                    <p:set>
                                      <p:cBhvr override="childStyle">
                                        <p:cTn id="22" dur="500" fill="hold"/>
                                        <p:tgtEl>
                                          <p:spTgt spid="4">
                                            <p:txEl>
                                              <p:pRg st="6" end="6"/>
                                            </p:txEl>
                                          </p:spTgt>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4">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Equity">
  <a:themeElements>
    <a:clrScheme name="1_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1_Equity">
      <a:majorFont>
        <a:latin typeface="Franklin Gothic Book"/>
        <a:ea typeface=""/>
        <a:cs typeface=""/>
      </a:majorFont>
      <a:minorFont>
        <a:latin typeface="Perpet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Equity">
  <a:themeElements>
    <a:clrScheme name="2_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2_Equity">
      <a:majorFont>
        <a:latin typeface="Franklin Gothic Book"/>
        <a:ea typeface=""/>
        <a:cs typeface=""/>
      </a:majorFont>
      <a:minorFont>
        <a:latin typeface="Perpet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quity">
  <a:themeElements>
    <a:clrScheme name="3_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3_Equity">
      <a:majorFont>
        <a:latin typeface="Franklin Gothic Book"/>
        <a:ea typeface=""/>
        <a:cs typeface=""/>
      </a:majorFont>
      <a:minorFont>
        <a:latin typeface="Perpet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Equity">
  <a:themeElements>
    <a:clrScheme name="4_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4_Equity">
      <a:majorFont>
        <a:latin typeface="Franklin Gothic Book"/>
        <a:ea typeface=""/>
        <a:cs typeface=""/>
      </a:majorFont>
      <a:minorFont>
        <a:latin typeface="Perpet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JS</Template>
  <TotalTime>3708734</TotalTime>
  <Words>4686</Words>
  <Application>Microsoft Office PowerPoint</Application>
  <PresentationFormat>On-screen Show (4:3)</PresentationFormat>
  <Paragraphs>806</Paragraphs>
  <Slides>76</Slides>
  <Notes>28</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76</vt:i4>
      </vt:variant>
    </vt:vector>
  </HeadingPairs>
  <TitlesOfParts>
    <vt:vector size="82" baseType="lpstr">
      <vt:lpstr>1_Equity</vt:lpstr>
      <vt:lpstr>2_Equity</vt:lpstr>
      <vt:lpstr>3_Equity</vt:lpstr>
      <vt:lpstr>4_Equity</vt:lpstr>
      <vt:lpstr>Theme1</vt:lpstr>
      <vt:lpstr>Equation</vt:lpstr>
      <vt:lpstr>Inferential Statistics</vt:lpstr>
      <vt:lpstr>INTRODUCTION</vt:lpstr>
      <vt:lpstr>Summary statistics</vt:lpstr>
      <vt:lpstr>Summary statistics</vt:lpstr>
      <vt:lpstr>CASE STUDY</vt:lpstr>
      <vt:lpstr>Case study</vt:lpstr>
      <vt:lpstr>CASE STUDY 2 A/B TESTING</vt:lpstr>
      <vt:lpstr>Sample VS population</vt:lpstr>
      <vt:lpstr>Sample vs population</vt:lpstr>
      <vt:lpstr>Sample vs population</vt:lpstr>
      <vt:lpstr>How to choose a sample</vt:lpstr>
      <vt:lpstr>Case study</vt:lpstr>
      <vt:lpstr>Random variables  and probability</vt:lpstr>
      <vt:lpstr>Another example</vt:lpstr>
      <vt:lpstr>Probability distribution</vt:lpstr>
      <vt:lpstr>Expected value of a  random variable</vt:lpstr>
      <vt:lpstr>Expected VALUES</vt:lpstr>
      <vt:lpstr>Probability distribution</vt:lpstr>
      <vt:lpstr>Discrete probability distribution  function: binomial distribution</vt:lpstr>
      <vt:lpstr>Discrete probability distribution  function: binomial distribution</vt:lpstr>
      <vt:lpstr>Discrete probability distribution  function: binomial distribution</vt:lpstr>
      <vt:lpstr>Discrete probability distribution  function: binomial distribution</vt:lpstr>
      <vt:lpstr>Discrete probability distribution  function: binomial distribution</vt:lpstr>
      <vt:lpstr>EXCEL STATISTICAL FUNCTIONS</vt:lpstr>
      <vt:lpstr>EXCEL STATISTICAL FUNCTIONS</vt:lpstr>
      <vt:lpstr>BINOMIAL DISTRIBUTION</vt:lpstr>
      <vt:lpstr>Poisson distribution</vt:lpstr>
      <vt:lpstr>Poisson distribution</vt:lpstr>
      <vt:lpstr>Poisson distribution GROUP CASE STUDY</vt:lpstr>
      <vt:lpstr>Continuous probability distributions</vt:lpstr>
      <vt:lpstr>Normal probability distribution</vt:lpstr>
      <vt:lpstr>NORMAL DISTRIBUTION</vt:lpstr>
      <vt:lpstr>Normal probability distribution</vt:lpstr>
      <vt:lpstr>Normal distribution</vt:lpstr>
      <vt:lpstr>Normal distribution</vt:lpstr>
      <vt:lpstr>Normal distribution</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 T - TESTS</vt:lpstr>
      <vt:lpstr>HYPOTHESIS TESTING T - TESTS</vt:lpstr>
      <vt:lpstr>HYPOTHESIS TESTING T - TESTS</vt:lpstr>
      <vt:lpstr>HYPOTHESIS TESTING T - TESTS</vt:lpstr>
      <vt:lpstr>HYPOTHESIS TESTING T - TESTS</vt:lpstr>
      <vt:lpstr>HYPOTHESIS TESTING Multiple sample tests</vt:lpstr>
      <vt:lpstr>HYPOTHESIS TESTING ANOVA</vt:lpstr>
      <vt:lpstr>HYPOTHESIS TESTING ANOVA</vt:lpstr>
      <vt:lpstr>HYPOTHESIS TESTING ANOVA</vt:lpstr>
      <vt:lpstr>HYPOTHESIS TESTING Chi Square</vt:lpstr>
      <vt:lpstr>HYPOTHESIS TESTING Chi Square</vt:lpstr>
      <vt:lpstr>HYPOTHESIS TESTING Chi Square</vt:lpstr>
      <vt:lpstr>A/B Testing case study</vt:lpstr>
      <vt:lpstr>Regression models</vt:lpstr>
      <vt:lpstr>Regression models</vt:lpstr>
      <vt:lpstr>REGRESSION MODELS</vt:lpstr>
      <vt:lpstr>LINEAR REGRESSION - OLS</vt:lpstr>
      <vt:lpstr>LINEAR REGRESSION - OLS</vt:lpstr>
      <vt:lpstr>LINEAR REGRESSION - OLS</vt:lpstr>
      <vt:lpstr>LINEAR REGRESSION - OLS</vt:lpstr>
      <vt:lpstr>LINEAR REGRESSION - OLS</vt:lpstr>
      <vt:lpstr>LINEAR REGRESSION - OLS</vt:lpstr>
      <vt:lpstr>CASE STUDY OLS Marketing effectiveness</vt:lpstr>
      <vt:lpstr>MARKETING EFFECTIVENESS CASE STUDY</vt:lpstr>
      <vt:lpstr>PowerPoint Presentation</vt:lpstr>
      <vt:lpstr>MARKETING EFFECTIVENESS CASE STUDY</vt:lpstr>
      <vt:lpstr>PowerPoint Presentation</vt:lpstr>
    </vt:vector>
  </TitlesOfParts>
  <Company>SYMPHONY MARKETING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dc:title>
  <dc:creator>sdigumar</dc:creator>
  <cp:lastModifiedBy>lenovo</cp:lastModifiedBy>
  <cp:revision>311</cp:revision>
  <dcterms:created xsi:type="dcterms:W3CDTF">2010-09-24T09:17:53Z</dcterms:created>
  <dcterms:modified xsi:type="dcterms:W3CDTF">2012-09-30T08:41:47Z</dcterms:modified>
</cp:coreProperties>
</file>