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410" r:id="rId2"/>
    <p:sldId id="265" r:id="rId3"/>
    <p:sldId id="390" r:id="rId4"/>
    <p:sldId id="409" r:id="rId5"/>
    <p:sldId id="418" r:id="rId6"/>
    <p:sldId id="388" r:id="rId7"/>
    <p:sldId id="389" r:id="rId8"/>
    <p:sldId id="397" r:id="rId9"/>
    <p:sldId id="419" r:id="rId10"/>
    <p:sldId id="386" r:id="rId11"/>
    <p:sldId id="392" r:id="rId12"/>
    <p:sldId id="368" r:id="rId13"/>
    <p:sldId id="420" r:id="rId14"/>
    <p:sldId id="383" r:id="rId15"/>
    <p:sldId id="398" r:id="rId16"/>
    <p:sldId id="421" r:id="rId17"/>
    <p:sldId id="399" r:id="rId18"/>
    <p:sldId id="400" r:id="rId19"/>
    <p:sldId id="422" r:id="rId20"/>
    <p:sldId id="423" r:id="rId21"/>
    <p:sldId id="394" r:id="rId22"/>
    <p:sldId id="424" r:id="rId23"/>
    <p:sldId id="404" r:id="rId24"/>
    <p:sldId id="425" r:id="rId25"/>
    <p:sldId id="426" r:id="rId26"/>
    <p:sldId id="428" r:id="rId27"/>
    <p:sldId id="427" r:id="rId28"/>
    <p:sldId id="429" r:id="rId29"/>
    <p:sldId id="385" r:id="rId30"/>
    <p:sldId id="430" r:id="rId31"/>
    <p:sldId id="431" r:id="rId32"/>
    <p:sldId id="407" r:id="rId33"/>
    <p:sldId id="408" r:id="rId34"/>
    <p:sldId id="432" r:id="rId35"/>
    <p:sldId id="433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83B92E8-E156-41C6-B232-8AB68B540546}">
          <p14:sldIdLst>
            <p14:sldId id="410"/>
            <p14:sldId id="265"/>
            <p14:sldId id="390"/>
            <p14:sldId id="409"/>
            <p14:sldId id="418"/>
            <p14:sldId id="388"/>
            <p14:sldId id="389"/>
            <p14:sldId id="397"/>
            <p14:sldId id="419"/>
            <p14:sldId id="386"/>
            <p14:sldId id="392"/>
            <p14:sldId id="368"/>
            <p14:sldId id="420"/>
            <p14:sldId id="383"/>
            <p14:sldId id="398"/>
            <p14:sldId id="421"/>
            <p14:sldId id="399"/>
            <p14:sldId id="400"/>
            <p14:sldId id="422"/>
            <p14:sldId id="423"/>
            <p14:sldId id="394"/>
            <p14:sldId id="424"/>
            <p14:sldId id="404"/>
            <p14:sldId id="425"/>
            <p14:sldId id="426"/>
            <p14:sldId id="428"/>
            <p14:sldId id="427"/>
            <p14:sldId id="429"/>
            <p14:sldId id="385"/>
            <p14:sldId id="430"/>
            <p14:sldId id="431"/>
            <p14:sldId id="407"/>
            <p14:sldId id="408"/>
            <p14:sldId id="432"/>
            <p14:sldId id="4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7" autoAdjust="0"/>
    <p:restoredTop sz="94434" autoAdjust="0"/>
  </p:normalViewPr>
  <p:slideViewPr>
    <p:cSldViewPr>
      <p:cViewPr varScale="1">
        <p:scale>
          <a:sx n="42" d="100"/>
          <a:sy n="42" d="100"/>
        </p:scale>
        <p:origin x="125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D5CD2B-9695-4B84-95D2-090FD52C609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7F6ECD1-52AC-4634-9943-CFF0504C50D5}">
      <dgm:prSet phldrT="[Text]" custT="1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IN" sz="1900" b="1" dirty="0" smtClean="0">
              <a:latin typeface="Fontin Sans Bold"/>
            </a:rPr>
            <a:t>Reap book reviews from various sites</a:t>
          </a:r>
          <a:endParaRPr lang="en-IN" sz="1900" dirty="0">
            <a:latin typeface="Fontin Sans Bold"/>
          </a:endParaRPr>
        </a:p>
      </dgm:t>
    </dgm:pt>
    <dgm:pt modelId="{A252C8A8-1517-4A14-8ADE-299F5B017C5E}" type="parTrans" cxnId="{6C9FC495-9CDE-4206-A7CD-402445EB5F0F}">
      <dgm:prSet/>
      <dgm:spPr/>
      <dgm:t>
        <a:bodyPr/>
        <a:lstStyle/>
        <a:p>
          <a:endParaRPr lang="en-IN"/>
        </a:p>
      </dgm:t>
    </dgm:pt>
    <dgm:pt modelId="{7B302168-8E9D-4086-A45C-44DB46AB82AF}" type="sibTrans" cxnId="{6C9FC495-9CDE-4206-A7CD-402445EB5F0F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IN"/>
        </a:p>
      </dgm:t>
    </dgm:pt>
    <dgm:pt modelId="{4469688B-8C5F-47DE-A90F-369AD0956651}">
      <dgm:prSet phldrT="[Text]" custT="1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IN" sz="1900" b="1" dirty="0" smtClean="0">
              <a:latin typeface="Fontin Sans Bold"/>
            </a:rPr>
            <a:t>Highlight the best and worst category of books for each genre</a:t>
          </a:r>
          <a:endParaRPr lang="en-IN" sz="1900" dirty="0">
            <a:latin typeface="Fontin Sans Bold"/>
          </a:endParaRPr>
        </a:p>
      </dgm:t>
    </dgm:pt>
    <dgm:pt modelId="{2CDE777B-90FA-4FDF-9A01-EFFA0C9D1B55}" type="parTrans" cxnId="{FC98F265-1ED5-4088-88F3-A115A3A79E5E}">
      <dgm:prSet/>
      <dgm:spPr/>
      <dgm:t>
        <a:bodyPr/>
        <a:lstStyle/>
        <a:p>
          <a:endParaRPr lang="en-IN"/>
        </a:p>
      </dgm:t>
    </dgm:pt>
    <dgm:pt modelId="{5DE4B3D3-AEE8-4454-A32F-575917F271A7}" type="sibTrans" cxnId="{FC98F265-1ED5-4088-88F3-A115A3A79E5E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IN"/>
        </a:p>
      </dgm:t>
    </dgm:pt>
    <dgm:pt modelId="{03D0A99F-163B-4863-B7FD-3BFABB6AAB82}">
      <dgm:prSet phldrT="[Text]" custT="1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IN" sz="1900" b="1" dirty="0" smtClean="0">
              <a:latin typeface="Fontin Sans Bold"/>
            </a:rPr>
            <a:t>Suggest a great book for you to read</a:t>
          </a:r>
          <a:endParaRPr lang="en-IN" sz="1900" dirty="0">
            <a:latin typeface="Fontin Sans Bold"/>
          </a:endParaRPr>
        </a:p>
      </dgm:t>
    </dgm:pt>
    <dgm:pt modelId="{A5D16BBD-A3FF-4B2C-B1F1-8EFDE63FD1F3}" type="parTrans" cxnId="{57A28A7C-D3BE-4999-B809-F322359E8398}">
      <dgm:prSet/>
      <dgm:spPr/>
      <dgm:t>
        <a:bodyPr/>
        <a:lstStyle/>
        <a:p>
          <a:endParaRPr lang="en-IN"/>
        </a:p>
      </dgm:t>
    </dgm:pt>
    <dgm:pt modelId="{734C2128-2425-4CC7-9979-06F998E58B06}" type="sibTrans" cxnId="{57A28A7C-D3BE-4999-B809-F322359E8398}">
      <dgm:prSet/>
      <dgm:spPr/>
      <dgm:t>
        <a:bodyPr/>
        <a:lstStyle/>
        <a:p>
          <a:endParaRPr lang="en-IN"/>
        </a:p>
      </dgm:t>
    </dgm:pt>
    <dgm:pt modelId="{05333F2F-5C40-45A0-8E46-858DA7F64BE7}" type="pres">
      <dgm:prSet presAssocID="{D9D5CD2B-9695-4B84-95D2-090FD52C6093}" presName="Name0" presStyleCnt="0">
        <dgm:presLayoutVars>
          <dgm:dir/>
          <dgm:resizeHandles val="exact"/>
        </dgm:presLayoutVars>
      </dgm:prSet>
      <dgm:spPr/>
    </dgm:pt>
    <dgm:pt modelId="{FA5EDC6B-8617-457D-8B1C-DBA7E25B3A72}" type="pres">
      <dgm:prSet presAssocID="{67F6ECD1-52AC-4634-9943-CFF0504C50D5}" presName="node" presStyleLbl="node1" presStyleIdx="0" presStyleCnt="3" custScaleY="10520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AABDE6E-264F-47CF-B745-7A77F35E11B4}" type="pres">
      <dgm:prSet presAssocID="{7B302168-8E9D-4086-A45C-44DB46AB82AF}" presName="sibTrans" presStyleLbl="sibTrans2D1" presStyleIdx="0" presStyleCnt="2"/>
      <dgm:spPr/>
      <dgm:t>
        <a:bodyPr/>
        <a:lstStyle/>
        <a:p>
          <a:endParaRPr lang="en-IN"/>
        </a:p>
      </dgm:t>
    </dgm:pt>
    <dgm:pt modelId="{D19D8F2E-B148-40E8-B646-36901C523229}" type="pres">
      <dgm:prSet presAssocID="{7B302168-8E9D-4086-A45C-44DB46AB82AF}" presName="connectorText" presStyleLbl="sibTrans2D1" presStyleIdx="0" presStyleCnt="2"/>
      <dgm:spPr/>
      <dgm:t>
        <a:bodyPr/>
        <a:lstStyle/>
        <a:p>
          <a:endParaRPr lang="en-IN"/>
        </a:p>
      </dgm:t>
    </dgm:pt>
    <dgm:pt modelId="{E335F045-414A-4C7D-8C40-5F1E1A467139}" type="pres">
      <dgm:prSet presAssocID="{4469688B-8C5F-47DE-A90F-369AD0956651}" presName="node" presStyleLbl="node1" presStyleIdx="1" presStyleCnt="3" custScaleY="10815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17F419F-1058-450D-81B1-108BBF59B9A5}" type="pres">
      <dgm:prSet presAssocID="{5DE4B3D3-AEE8-4454-A32F-575917F271A7}" presName="sibTrans" presStyleLbl="sibTrans2D1" presStyleIdx="1" presStyleCnt="2"/>
      <dgm:spPr/>
      <dgm:t>
        <a:bodyPr/>
        <a:lstStyle/>
        <a:p>
          <a:endParaRPr lang="en-IN"/>
        </a:p>
      </dgm:t>
    </dgm:pt>
    <dgm:pt modelId="{62058432-3D54-4899-B02E-0AA1AAFCF518}" type="pres">
      <dgm:prSet presAssocID="{5DE4B3D3-AEE8-4454-A32F-575917F271A7}" presName="connectorText" presStyleLbl="sibTrans2D1" presStyleIdx="1" presStyleCnt="2"/>
      <dgm:spPr/>
      <dgm:t>
        <a:bodyPr/>
        <a:lstStyle/>
        <a:p>
          <a:endParaRPr lang="en-IN"/>
        </a:p>
      </dgm:t>
    </dgm:pt>
    <dgm:pt modelId="{4F614631-4B8B-4562-8273-52CE0662496C}" type="pres">
      <dgm:prSet presAssocID="{03D0A99F-163B-4863-B7FD-3BFABB6AAB82}" presName="node" presStyleLbl="node1" presStyleIdx="2" presStyleCnt="3" custScaleY="10520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C8524477-EB4B-4691-A2C4-A15C206E44B8}" type="presOf" srcId="{D9D5CD2B-9695-4B84-95D2-090FD52C6093}" destId="{05333F2F-5C40-45A0-8E46-858DA7F64BE7}" srcOrd="0" destOrd="0" presId="urn:microsoft.com/office/officeart/2005/8/layout/process1"/>
    <dgm:cxn modelId="{6C9FC495-9CDE-4206-A7CD-402445EB5F0F}" srcId="{D9D5CD2B-9695-4B84-95D2-090FD52C6093}" destId="{67F6ECD1-52AC-4634-9943-CFF0504C50D5}" srcOrd="0" destOrd="0" parTransId="{A252C8A8-1517-4A14-8ADE-299F5B017C5E}" sibTransId="{7B302168-8E9D-4086-A45C-44DB46AB82AF}"/>
    <dgm:cxn modelId="{54D48028-FBA4-46E9-885D-AF7C4A52652C}" type="presOf" srcId="{7B302168-8E9D-4086-A45C-44DB46AB82AF}" destId="{8AABDE6E-264F-47CF-B745-7A77F35E11B4}" srcOrd="0" destOrd="0" presId="urn:microsoft.com/office/officeart/2005/8/layout/process1"/>
    <dgm:cxn modelId="{2CAFFD4E-BCA2-4D63-A51F-1D36356698B7}" type="presOf" srcId="{7B302168-8E9D-4086-A45C-44DB46AB82AF}" destId="{D19D8F2E-B148-40E8-B646-36901C523229}" srcOrd="1" destOrd="0" presId="urn:microsoft.com/office/officeart/2005/8/layout/process1"/>
    <dgm:cxn modelId="{57A28A7C-D3BE-4999-B809-F322359E8398}" srcId="{D9D5CD2B-9695-4B84-95D2-090FD52C6093}" destId="{03D0A99F-163B-4863-B7FD-3BFABB6AAB82}" srcOrd="2" destOrd="0" parTransId="{A5D16BBD-A3FF-4B2C-B1F1-8EFDE63FD1F3}" sibTransId="{734C2128-2425-4CC7-9979-06F998E58B06}"/>
    <dgm:cxn modelId="{FC98F265-1ED5-4088-88F3-A115A3A79E5E}" srcId="{D9D5CD2B-9695-4B84-95D2-090FD52C6093}" destId="{4469688B-8C5F-47DE-A90F-369AD0956651}" srcOrd="1" destOrd="0" parTransId="{2CDE777B-90FA-4FDF-9A01-EFFA0C9D1B55}" sibTransId="{5DE4B3D3-AEE8-4454-A32F-575917F271A7}"/>
    <dgm:cxn modelId="{DBFDDAD0-4FF1-4FA6-8D2D-0706DE5DB057}" type="presOf" srcId="{5DE4B3D3-AEE8-4454-A32F-575917F271A7}" destId="{F17F419F-1058-450D-81B1-108BBF59B9A5}" srcOrd="0" destOrd="0" presId="urn:microsoft.com/office/officeart/2005/8/layout/process1"/>
    <dgm:cxn modelId="{0423A344-BF43-4317-8BFC-AC7E41791DC0}" type="presOf" srcId="{67F6ECD1-52AC-4634-9943-CFF0504C50D5}" destId="{FA5EDC6B-8617-457D-8B1C-DBA7E25B3A72}" srcOrd="0" destOrd="0" presId="urn:microsoft.com/office/officeart/2005/8/layout/process1"/>
    <dgm:cxn modelId="{C1323616-4FCE-40DC-994B-431862B2D130}" type="presOf" srcId="{5DE4B3D3-AEE8-4454-A32F-575917F271A7}" destId="{62058432-3D54-4899-B02E-0AA1AAFCF518}" srcOrd="1" destOrd="0" presId="urn:microsoft.com/office/officeart/2005/8/layout/process1"/>
    <dgm:cxn modelId="{7DBC4DDF-2239-49EA-9C12-CDC3DA32B4A1}" type="presOf" srcId="{03D0A99F-163B-4863-B7FD-3BFABB6AAB82}" destId="{4F614631-4B8B-4562-8273-52CE0662496C}" srcOrd="0" destOrd="0" presId="urn:microsoft.com/office/officeart/2005/8/layout/process1"/>
    <dgm:cxn modelId="{AA5BB847-4CDF-4529-BF06-A3C93AA79BD3}" type="presOf" srcId="{4469688B-8C5F-47DE-A90F-369AD0956651}" destId="{E335F045-414A-4C7D-8C40-5F1E1A467139}" srcOrd="0" destOrd="0" presId="urn:microsoft.com/office/officeart/2005/8/layout/process1"/>
    <dgm:cxn modelId="{FC73BC9C-2C3B-4671-BC81-B42A6E355E7D}" type="presParOf" srcId="{05333F2F-5C40-45A0-8E46-858DA7F64BE7}" destId="{FA5EDC6B-8617-457D-8B1C-DBA7E25B3A72}" srcOrd="0" destOrd="0" presId="urn:microsoft.com/office/officeart/2005/8/layout/process1"/>
    <dgm:cxn modelId="{6BCA27C1-6CE2-496B-80CD-61A739FEFC0D}" type="presParOf" srcId="{05333F2F-5C40-45A0-8E46-858DA7F64BE7}" destId="{8AABDE6E-264F-47CF-B745-7A77F35E11B4}" srcOrd="1" destOrd="0" presId="urn:microsoft.com/office/officeart/2005/8/layout/process1"/>
    <dgm:cxn modelId="{86891473-1185-4A57-ADCA-9A42F00DCFA8}" type="presParOf" srcId="{8AABDE6E-264F-47CF-B745-7A77F35E11B4}" destId="{D19D8F2E-B148-40E8-B646-36901C523229}" srcOrd="0" destOrd="0" presId="urn:microsoft.com/office/officeart/2005/8/layout/process1"/>
    <dgm:cxn modelId="{43482025-A62D-4DFA-A4CC-1183BC301FD2}" type="presParOf" srcId="{05333F2F-5C40-45A0-8E46-858DA7F64BE7}" destId="{E335F045-414A-4C7D-8C40-5F1E1A467139}" srcOrd="2" destOrd="0" presId="urn:microsoft.com/office/officeart/2005/8/layout/process1"/>
    <dgm:cxn modelId="{E0441A71-0D1E-4AE0-A794-6EFEFA462C61}" type="presParOf" srcId="{05333F2F-5C40-45A0-8E46-858DA7F64BE7}" destId="{F17F419F-1058-450D-81B1-108BBF59B9A5}" srcOrd="3" destOrd="0" presId="urn:microsoft.com/office/officeart/2005/8/layout/process1"/>
    <dgm:cxn modelId="{BA6D1372-F234-4E33-952C-0F0BBE165865}" type="presParOf" srcId="{F17F419F-1058-450D-81B1-108BBF59B9A5}" destId="{62058432-3D54-4899-B02E-0AA1AAFCF518}" srcOrd="0" destOrd="0" presId="urn:microsoft.com/office/officeart/2005/8/layout/process1"/>
    <dgm:cxn modelId="{7D3E65C7-D7D8-45F8-83B2-6A5E24D1457E}" type="presParOf" srcId="{05333F2F-5C40-45A0-8E46-858DA7F64BE7}" destId="{4F614631-4B8B-4562-8273-52CE0662496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EC4249-6BEF-453F-AA7A-BFA94412320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267356A-C049-4EAB-812D-32B1EB69F007}">
      <dgm:prSet/>
      <dgm:spPr/>
      <dgm:t>
        <a:bodyPr/>
        <a:lstStyle/>
        <a:p>
          <a:pPr rtl="0">
            <a:lnSpc>
              <a:spcPct val="150000"/>
            </a:lnSpc>
          </a:pPr>
          <a:r>
            <a:rPr lang="en-IN" dirty="0" smtClean="0">
              <a:latin typeface="Fontin Sans Bold"/>
            </a:rPr>
            <a:t>Doesn’t help you to discover things you are unaware of</a:t>
          </a:r>
          <a:endParaRPr lang="en-IN" dirty="0">
            <a:latin typeface="Fontin Sans Bold"/>
          </a:endParaRPr>
        </a:p>
      </dgm:t>
    </dgm:pt>
    <dgm:pt modelId="{9A530D87-3F8F-4B4D-88AC-5A8ACA0702B0}" type="parTrans" cxnId="{8A91B85E-C353-4578-91DE-CE1DE53F002B}">
      <dgm:prSet/>
      <dgm:spPr/>
      <dgm:t>
        <a:bodyPr/>
        <a:lstStyle/>
        <a:p>
          <a:pPr>
            <a:lnSpc>
              <a:spcPct val="150000"/>
            </a:lnSpc>
          </a:pPr>
          <a:endParaRPr lang="en-IN"/>
        </a:p>
      </dgm:t>
    </dgm:pt>
    <dgm:pt modelId="{E95EC368-B816-4EB6-9C2C-CC3B8C45E35B}" type="sibTrans" cxnId="{8A91B85E-C353-4578-91DE-CE1DE53F002B}">
      <dgm:prSet/>
      <dgm:spPr/>
      <dgm:t>
        <a:bodyPr/>
        <a:lstStyle/>
        <a:p>
          <a:pPr>
            <a:lnSpc>
              <a:spcPct val="150000"/>
            </a:lnSpc>
          </a:pPr>
          <a:endParaRPr lang="en-IN"/>
        </a:p>
      </dgm:t>
    </dgm:pt>
    <dgm:pt modelId="{D00AD5E0-F097-4544-9E5E-E89B1D5973C3}">
      <dgm:prSet/>
      <dgm:spPr/>
      <dgm:t>
        <a:bodyPr/>
        <a:lstStyle/>
        <a:p>
          <a:pPr rtl="0">
            <a:lnSpc>
              <a:spcPct val="150000"/>
            </a:lnSpc>
          </a:pPr>
          <a:r>
            <a:rPr lang="en-IN" dirty="0" smtClean="0">
              <a:latin typeface="Fontin Sans Bold"/>
            </a:rPr>
            <a:t>Search results often lack relevance</a:t>
          </a:r>
          <a:endParaRPr lang="en-IN" dirty="0">
            <a:latin typeface="Fontin Sans Bold"/>
          </a:endParaRPr>
        </a:p>
      </dgm:t>
    </dgm:pt>
    <dgm:pt modelId="{82F38E2D-F752-4BAA-8BD2-D19C043CCB51}" type="parTrans" cxnId="{0A67CE3C-874A-4919-9CD4-FF213D85A63E}">
      <dgm:prSet/>
      <dgm:spPr/>
      <dgm:t>
        <a:bodyPr/>
        <a:lstStyle/>
        <a:p>
          <a:pPr>
            <a:lnSpc>
              <a:spcPct val="150000"/>
            </a:lnSpc>
          </a:pPr>
          <a:endParaRPr lang="en-IN"/>
        </a:p>
      </dgm:t>
    </dgm:pt>
    <dgm:pt modelId="{FC6F8274-D79B-4265-8ACE-B472CA335B52}" type="sibTrans" cxnId="{0A67CE3C-874A-4919-9CD4-FF213D85A63E}">
      <dgm:prSet/>
      <dgm:spPr/>
      <dgm:t>
        <a:bodyPr/>
        <a:lstStyle/>
        <a:p>
          <a:pPr>
            <a:lnSpc>
              <a:spcPct val="150000"/>
            </a:lnSpc>
          </a:pPr>
          <a:endParaRPr lang="en-IN"/>
        </a:p>
      </dgm:t>
    </dgm:pt>
    <dgm:pt modelId="{CB0249F1-234A-4446-860D-191A44740E00}">
      <dgm:prSet/>
      <dgm:spPr/>
      <dgm:t>
        <a:bodyPr/>
        <a:lstStyle/>
        <a:p>
          <a:pPr rtl="0">
            <a:lnSpc>
              <a:spcPct val="150000"/>
            </a:lnSpc>
          </a:pPr>
          <a:r>
            <a:rPr lang="en-IN" dirty="0" smtClean="0">
              <a:latin typeface="Fontin Sans Bold"/>
            </a:rPr>
            <a:t>Helps you find documents, not knowledge</a:t>
          </a:r>
          <a:endParaRPr lang="en-IN" dirty="0">
            <a:latin typeface="Fontin Sans Bold"/>
          </a:endParaRPr>
        </a:p>
      </dgm:t>
    </dgm:pt>
    <dgm:pt modelId="{773F9B7F-50BC-4780-A5B9-5754CF7BBB19}" type="parTrans" cxnId="{39023136-23DE-44A8-AD1F-705CAA6E69B8}">
      <dgm:prSet/>
      <dgm:spPr/>
      <dgm:t>
        <a:bodyPr/>
        <a:lstStyle/>
        <a:p>
          <a:pPr>
            <a:lnSpc>
              <a:spcPct val="150000"/>
            </a:lnSpc>
          </a:pPr>
          <a:endParaRPr lang="en-IN"/>
        </a:p>
      </dgm:t>
    </dgm:pt>
    <dgm:pt modelId="{1B24A5D2-48E9-4F04-99E0-6CE4DAD5F775}" type="sibTrans" cxnId="{39023136-23DE-44A8-AD1F-705CAA6E69B8}">
      <dgm:prSet/>
      <dgm:spPr/>
      <dgm:t>
        <a:bodyPr/>
        <a:lstStyle/>
        <a:p>
          <a:pPr>
            <a:lnSpc>
              <a:spcPct val="150000"/>
            </a:lnSpc>
          </a:pPr>
          <a:endParaRPr lang="en-IN"/>
        </a:p>
      </dgm:t>
    </dgm:pt>
    <dgm:pt modelId="{590A4D7A-9965-4939-900F-285474FB54DD}" type="pres">
      <dgm:prSet presAssocID="{26EC4249-6BEF-453F-AA7A-BFA94412320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BE31A070-A9F8-4F8D-A6BF-D4A4D581FB8E}" type="pres">
      <dgm:prSet presAssocID="{2267356A-C049-4EAB-812D-32B1EB69F007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5F45B0C-5B6A-4061-9B2D-89AD03ABAB83}" type="pres">
      <dgm:prSet presAssocID="{E95EC368-B816-4EB6-9C2C-CC3B8C45E35B}" presName="spacer" presStyleCnt="0"/>
      <dgm:spPr/>
    </dgm:pt>
    <dgm:pt modelId="{A37F3259-6994-42EE-AAD4-3C9E0DFDDEA8}" type="pres">
      <dgm:prSet presAssocID="{D00AD5E0-F097-4544-9E5E-E89B1D5973C3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6BD1462-F853-49D9-BE13-42171AF413AA}" type="pres">
      <dgm:prSet presAssocID="{FC6F8274-D79B-4265-8ACE-B472CA335B52}" presName="spacer" presStyleCnt="0"/>
      <dgm:spPr/>
    </dgm:pt>
    <dgm:pt modelId="{37D0E75F-B4FC-446E-B91C-601DE16301F5}" type="pres">
      <dgm:prSet presAssocID="{CB0249F1-234A-4446-860D-191A44740E00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A67CE3C-874A-4919-9CD4-FF213D85A63E}" srcId="{26EC4249-6BEF-453F-AA7A-BFA944123208}" destId="{D00AD5E0-F097-4544-9E5E-E89B1D5973C3}" srcOrd="1" destOrd="0" parTransId="{82F38E2D-F752-4BAA-8BD2-D19C043CCB51}" sibTransId="{FC6F8274-D79B-4265-8ACE-B472CA335B52}"/>
    <dgm:cxn modelId="{ED7336B0-A2F8-44EB-BB2B-F26164C8E074}" type="presOf" srcId="{26EC4249-6BEF-453F-AA7A-BFA944123208}" destId="{590A4D7A-9965-4939-900F-285474FB54DD}" srcOrd="0" destOrd="0" presId="urn:microsoft.com/office/officeart/2005/8/layout/vList2"/>
    <dgm:cxn modelId="{39023136-23DE-44A8-AD1F-705CAA6E69B8}" srcId="{26EC4249-6BEF-453F-AA7A-BFA944123208}" destId="{CB0249F1-234A-4446-860D-191A44740E00}" srcOrd="2" destOrd="0" parTransId="{773F9B7F-50BC-4780-A5B9-5754CF7BBB19}" sibTransId="{1B24A5D2-48E9-4F04-99E0-6CE4DAD5F775}"/>
    <dgm:cxn modelId="{47578E76-C162-4DF4-A0AB-3105CD1F77C6}" type="presOf" srcId="{2267356A-C049-4EAB-812D-32B1EB69F007}" destId="{BE31A070-A9F8-4F8D-A6BF-D4A4D581FB8E}" srcOrd="0" destOrd="0" presId="urn:microsoft.com/office/officeart/2005/8/layout/vList2"/>
    <dgm:cxn modelId="{DC532DCF-6C2D-4D1D-912D-CB2B88076D61}" type="presOf" srcId="{CB0249F1-234A-4446-860D-191A44740E00}" destId="{37D0E75F-B4FC-446E-B91C-601DE16301F5}" srcOrd="0" destOrd="0" presId="urn:microsoft.com/office/officeart/2005/8/layout/vList2"/>
    <dgm:cxn modelId="{8A91B85E-C353-4578-91DE-CE1DE53F002B}" srcId="{26EC4249-6BEF-453F-AA7A-BFA944123208}" destId="{2267356A-C049-4EAB-812D-32B1EB69F007}" srcOrd="0" destOrd="0" parTransId="{9A530D87-3F8F-4B4D-88AC-5A8ACA0702B0}" sibTransId="{E95EC368-B816-4EB6-9C2C-CC3B8C45E35B}"/>
    <dgm:cxn modelId="{E298E6BC-74E7-4505-B8B6-CC4AE09C6B5C}" type="presOf" srcId="{D00AD5E0-F097-4544-9E5E-E89B1D5973C3}" destId="{A37F3259-6994-42EE-AAD4-3C9E0DFDDEA8}" srcOrd="0" destOrd="0" presId="urn:microsoft.com/office/officeart/2005/8/layout/vList2"/>
    <dgm:cxn modelId="{24F53FBC-1A11-47EF-AE74-07C22C6102A1}" type="presParOf" srcId="{590A4D7A-9965-4939-900F-285474FB54DD}" destId="{BE31A070-A9F8-4F8D-A6BF-D4A4D581FB8E}" srcOrd="0" destOrd="0" presId="urn:microsoft.com/office/officeart/2005/8/layout/vList2"/>
    <dgm:cxn modelId="{77C72E07-4ED3-4BDE-A1EF-0BD7A5FEF628}" type="presParOf" srcId="{590A4D7A-9965-4939-900F-285474FB54DD}" destId="{25F45B0C-5B6A-4061-9B2D-89AD03ABAB83}" srcOrd="1" destOrd="0" presId="urn:microsoft.com/office/officeart/2005/8/layout/vList2"/>
    <dgm:cxn modelId="{1724E69A-F6F4-48F0-B6D3-57ED748805A6}" type="presParOf" srcId="{590A4D7A-9965-4939-900F-285474FB54DD}" destId="{A37F3259-6994-42EE-AAD4-3C9E0DFDDEA8}" srcOrd="2" destOrd="0" presId="urn:microsoft.com/office/officeart/2005/8/layout/vList2"/>
    <dgm:cxn modelId="{7805AE36-699E-4911-A21B-0B68B528BE5A}" type="presParOf" srcId="{590A4D7A-9965-4939-900F-285474FB54DD}" destId="{46BD1462-F853-49D9-BE13-42171AF413AA}" srcOrd="3" destOrd="0" presId="urn:microsoft.com/office/officeart/2005/8/layout/vList2"/>
    <dgm:cxn modelId="{4816AB48-3856-4EA7-909F-050103B5D61E}" type="presParOf" srcId="{590A4D7A-9965-4939-900F-285474FB54DD}" destId="{37D0E75F-B4FC-446E-B91C-601DE16301F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E41A9B-EED3-4E32-867D-781178385BD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F121E57-B252-4622-B023-B7EE1127DC5E}">
      <dgm:prSet/>
      <dgm:spPr/>
      <dgm:t>
        <a:bodyPr/>
        <a:lstStyle/>
        <a:p>
          <a:pPr rtl="0"/>
          <a:r>
            <a:rPr lang="en-IN" dirty="0" smtClean="0">
              <a:latin typeface="Fontin Sans Bold"/>
            </a:rPr>
            <a:t>Numeric Data (Meaningful Indices)</a:t>
          </a:r>
          <a:endParaRPr lang="en-IN" dirty="0">
            <a:latin typeface="Fontin Sans Bold"/>
          </a:endParaRPr>
        </a:p>
      </dgm:t>
    </dgm:pt>
    <dgm:pt modelId="{112EACEA-482A-42A3-A330-3FF6DA20EAB6}" type="parTrans" cxnId="{A036601A-4F58-40E8-AC62-96903ECCC318}">
      <dgm:prSet/>
      <dgm:spPr/>
      <dgm:t>
        <a:bodyPr/>
        <a:lstStyle/>
        <a:p>
          <a:endParaRPr lang="en-IN"/>
        </a:p>
      </dgm:t>
    </dgm:pt>
    <dgm:pt modelId="{212B27E3-90BD-45F5-BFC9-3E9D6AD8E3E9}" type="sibTrans" cxnId="{A036601A-4F58-40E8-AC62-96903ECCC318}">
      <dgm:prSet/>
      <dgm:spPr/>
      <dgm:t>
        <a:bodyPr/>
        <a:lstStyle/>
        <a:p>
          <a:endParaRPr lang="en-IN"/>
        </a:p>
      </dgm:t>
    </dgm:pt>
    <dgm:pt modelId="{6F060409-C927-436F-9EC2-0AD8B9DE741C}">
      <dgm:prSet/>
      <dgm:spPr/>
      <dgm:t>
        <a:bodyPr/>
        <a:lstStyle/>
        <a:p>
          <a:pPr rtl="0"/>
          <a:r>
            <a:rPr lang="en-IN" dirty="0" smtClean="0">
              <a:latin typeface="Fontin Sans Bold"/>
            </a:rPr>
            <a:t>Used in an analysis or predictive modelling</a:t>
          </a:r>
          <a:endParaRPr lang="en-IN" dirty="0">
            <a:latin typeface="Fontin Sans Bold"/>
          </a:endParaRPr>
        </a:p>
      </dgm:t>
    </dgm:pt>
    <dgm:pt modelId="{5F8775EE-4E03-4A5D-AC2E-DB6017E00C26}" type="parTrans" cxnId="{113D8101-D3FB-499B-A497-C4050D718960}">
      <dgm:prSet/>
      <dgm:spPr/>
      <dgm:t>
        <a:bodyPr/>
        <a:lstStyle/>
        <a:p>
          <a:endParaRPr lang="en-IN"/>
        </a:p>
      </dgm:t>
    </dgm:pt>
    <dgm:pt modelId="{8A0489FE-3B39-4A44-99E1-2AC3822E573C}" type="sibTrans" cxnId="{113D8101-D3FB-499B-A497-C4050D718960}">
      <dgm:prSet/>
      <dgm:spPr/>
      <dgm:t>
        <a:bodyPr/>
        <a:lstStyle/>
        <a:p>
          <a:endParaRPr lang="en-IN"/>
        </a:p>
      </dgm:t>
    </dgm:pt>
    <dgm:pt modelId="{2E0BDE26-C514-4369-B617-8F1EF33661CD}">
      <dgm:prSet/>
      <dgm:spPr/>
      <dgm:t>
        <a:bodyPr/>
        <a:lstStyle/>
        <a:p>
          <a:pPr rtl="0"/>
          <a:r>
            <a:rPr lang="en-IN" dirty="0" smtClean="0">
              <a:latin typeface="Fontin Sans Bold"/>
            </a:rPr>
            <a:t>Unstructured Data</a:t>
          </a:r>
          <a:endParaRPr lang="en-IN" dirty="0">
            <a:latin typeface="Fontin Sans Bold"/>
          </a:endParaRPr>
        </a:p>
      </dgm:t>
    </dgm:pt>
    <dgm:pt modelId="{67CFAEAB-1661-43F9-A13D-6CBE404C877E}" type="sibTrans" cxnId="{40E2F33B-1774-4509-8098-FF2766E860EA}">
      <dgm:prSet/>
      <dgm:spPr/>
      <dgm:t>
        <a:bodyPr/>
        <a:lstStyle/>
        <a:p>
          <a:endParaRPr lang="en-IN"/>
        </a:p>
      </dgm:t>
    </dgm:pt>
    <dgm:pt modelId="{4A2811B2-2529-4AAB-8891-87F943A0B4AF}" type="parTrans" cxnId="{40E2F33B-1774-4509-8098-FF2766E860EA}">
      <dgm:prSet/>
      <dgm:spPr/>
      <dgm:t>
        <a:bodyPr/>
        <a:lstStyle/>
        <a:p>
          <a:endParaRPr lang="en-IN"/>
        </a:p>
      </dgm:t>
    </dgm:pt>
    <dgm:pt modelId="{B4E092E0-AA5C-4665-B774-5E8672FF2FB5}" type="pres">
      <dgm:prSet presAssocID="{A1E41A9B-EED3-4E32-867D-781178385BD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D8157EB2-8426-4E62-B991-A89B2B6F14CA}" type="pres">
      <dgm:prSet presAssocID="{2E0BDE26-C514-4369-B617-8F1EF33661C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C1D8068-4A0F-491A-90FD-CF65EF41B584}" type="pres">
      <dgm:prSet presAssocID="{67CFAEAB-1661-43F9-A13D-6CBE404C877E}" presName="sibTrans" presStyleLbl="sibTrans2D1" presStyleIdx="0" presStyleCnt="2"/>
      <dgm:spPr/>
      <dgm:t>
        <a:bodyPr/>
        <a:lstStyle/>
        <a:p>
          <a:endParaRPr lang="en-IN"/>
        </a:p>
      </dgm:t>
    </dgm:pt>
    <dgm:pt modelId="{5B4D106F-87FD-478C-ADD0-409C35635353}" type="pres">
      <dgm:prSet presAssocID="{67CFAEAB-1661-43F9-A13D-6CBE404C877E}" presName="connectorText" presStyleLbl="sibTrans2D1" presStyleIdx="0" presStyleCnt="2"/>
      <dgm:spPr/>
      <dgm:t>
        <a:bodyPr/>
        <a:lstStyle/>
        <a:p>
          <a:endParaRPr lang="en-IN"/>
        </a:p>
      </dgm:t>
    </dgm:pt>
    <dgm:pt modelId="{3AF8D198-D101-41B2-BAFF-8C9AD5C053C9}" type="pres">
      <dgm:prSet presAssocID="{4F121E57-B252-4622-B023-B7EE1127DC5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0DE2C08-2499-49DE-9509-FBCB41952784}" type="pres">
      <dgm:prSet presAssocID="{212B27E3-90BD-45F5-BFC9-3E9D6AD8E3E9}" presName="sibTrans" presStyleLbl="sibTrans2D1" presStyleIdx="1" presStyleCnt="2"/>
      <dgm:spPr/>
      <dgm:t>
        <a:bodyPr/>
        <a:lstStyle/>
        <a:p>
          <a:endParaRPr lang="en-IN"/>
        </a:p>
      </dgm:t>
    </dgm:pt>
    <dgm:pt modelId="{2D2EABC6-1FC3-44A5-9405-4B29BFB6D529}" type="pres">
      <dgm:prSet presAssocID="{212B27E3-90BD-45F5-BFC9-3E9D6AD8E3E9}" presName="connectorText" presStyleLbl="sibTrans2D1" presStyleIdx="1" presStyleCnt="2"/>
      <dgm:spPr/>
      <dgm:t>
        <a:bodyPr/>
        <a:lstStyle/>
        <a:p>
          <a:endParaRPr lang="en-IN"/>
        </a:p>
      </dgm:t>
    </dgm:pt>
    <dgm:pt modelId="{904A7565-4F5D-4FE8-AC79-EDD702CDCCD0}" type="pres">
      <dgm:prSet presAssocID="{6F060409-C927-436F-9EC2-0AD8B9DE741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84CA164E-8953-495F-ABC8-101B985A5374}" type="presOf" srcId="{67CFAEAB-1661-43F9-A13D-6CBE404C877E}" destId="{5B4D106F-87FD-478C-ADD0-409C35635353}" srcOrd="1" destOrd="0" presId="urn:microsoft.com/office/officeart/2005/8/layout/process1"/>
    <dgm:cxn modelId="{40E2F33B-1774-4509-8098-FF2766E860EA}" srcId="{A1E41A9B-EED3-4E32-867D-781178385BDC}" destId="{2E0BDE26-C514-4369-B617-8F1EF33661CD}" srcOrd="0" destOrd="0" parTransId="{4A2811B2-2529-4AAB-8891-87F943A0B4AF}" sibTransId="{67CFAEAB-1661-43F9-A13D-6CBE404C877E}"/>
    <dgm:cxn modelId="{916BA7B0-26C1-4419-99C0-6908579132DA}" type="presOf" srcId="{2E0BDE26-C514-4369-B617-8F1EF33661CD}" destId="{D8157EB2-8426-4E62-B991-A89B2B6F14CA}" srcOrd="0" destOrd="0" presId="urn:microsoft.com/office/officeart/2005/8/layout/process1"/>
    <dgm:cxn modelId="{A036601A-4F58-40E8-AC62-96903ECCC318}" srcId="{A1E41A9B-EED3-4E32-867D-781178385BDC}" destId="{4F121E57-B252-4622-B023-B7EE1127DC5E}" srcOrd="1" destOrd="0" parTransId="{112EACEA-482A-42A3-A330-3FF6DA20EAB6}" sibTransId="{212B27E3-90BD-45F5-BFC9-3E9D6AD8E3E9}"/>
    <dgm:cxn modelId="{A825AC5F-3241-4429-BB14-9D13C3759831}" type="presOf" srcId="{6F060409-C927-436F-9EC2-0AD8B9DE741C}" destId="{904A7565-4F5D-4FE8-AC79-EDD702CDCCD0}" srcOrd="0" destOrd="0" presId="urn:microsoft.com/office/officeart/2005/8/layout/process1"/>
    <dgm:cxn modelId="{93EB7F24-63A8-4E47-B7CD-4434BA4A3D47}" type="presOf" srcId="{212B27E3-90BD-45F5-BFC9-3E9D6AD8E3E9}" destId="{2D2EABC6-1FC3-44A5-9405-4B29BFB6D529}" srcOrd="1" destOrd="0" presId="urn:microsoft.com/office/officeart/2005/8/layout/process1"/>
    <dgm:cxn modelId="{113D8101-D3FB-499B-A497-C4050D718960}" srcId="{A1E41A9B-EED3-4E32-867D-781178385BDC}" destId="{6F060409-C927-436F-9EC2-0AD8B9DE741C}" srcOrd="2" destOrd="0" parTransId="{5F8775EE-4E03-4A5D-AC2E-DB6017E00C26}" sibTransId="{8A0489FE-3B39-4A44-99E1-2AC3822E573C}"/>
    <dgm:cxn modelId="{BF4BDD96-D337-4412-966E-89A54A0584D0}" type="presOf" srcId="{212B27E3-90BD-45F5-BFC9-3E9D6AD8E3E9}" destId="{A0DE2C08-2499-49DE-9509-FBCB41952784}" srcOrd="0" destOrd="0" presId="urn:microsoft.com/office/officeart/2005/8/layout/process1"/>
    <dgm:cxn modelId="{6E43DF11-371D-431A-8810-FD62BFC352A9}" type="presOf" srcId="{A1E41A9B-EED3-4E32-867D-781178385BDC}" destId="{B4E092E0-AA5C-4665-B774-5E8672FF2FB5}" srcOrd="0" destOrd="0" presId="urn:microsoft.com/office/officeart/2005/8/layout/process1"/>
    <dgm:cxn modelId="{E2F087A5-34FF-4494-A0FF-E72585850284}" type="presOf" srcId="{4F121E57-B252-4622-B023-B7EE1127DC5E}" destId="{3AF8D198-D101-41B2-BAFF-8C9AD5C053C9}" srcOrd="0" destOrd="0" presId="urn:microsoft.com/office/officeart/2005/8/layout/process1"/>
    <dgm:cxn modelId="{1826E9CB-9E1C-4BE4-9957-E3A88633E1F7}" type="presOf" srcId="{67CFAEAB-1661-43F9-A13D-6CBE404C877E}" destId="{6C1D8068-4A0F-491A-90FD-CF65EF41B584}" srcOrd="0" destOrd="0" presId="urn:microsoft.com/office/officeart/2005/8/layout/process1"/>
    <dgm:cxn modelId="{2BADAB3B-0EA3-420D-8F9E-006C28B20787}" type="presParOf" srcId="{B4E092E0-AA5C-4665-B774-5E8672FF2FB5}" destId="{D8157EB2-8426-4E62-B991-A89B2B6F14CA}" srcOrd="0" destOrd="0" presId="urn:microsoft.com/office/officeart/2005/8/layout/process1"/>
    <dgm:cxn modelId="{EEAE1AAF-08A3-46FF-B295-610495995CAC}" type="presParOf" srcId="{B4E092E0-AA5C-4665-B774-5E8672FF2FB5}" destId="{6C1D8068-4A0F-491A-90FD-CF65EF41B584}" srcOrd="1" destOrd="0" presId="urn:microsoft.com/office/officeart/2005/8/layout/process1"/>
    <dgm:cxn modelId="{275FA91F-0F40-4FA9-882B-B6CF3EBEECE3}" type="presParOf" srcId="{6C1D8068-4A0F-491A-90FD-CF65EF41B584}" destId="{5B4D106F-87FD-478C-ADD0-409C35635353}" srcOrd="0" destOrd="0" presId="urn:microsoft.com/office/officeart/2005/8/layout/process1"/>
    <dgm:cxn modelId="{867F05DE-B16D-4BFB-B0C2-9E8D8FA58120}" type="presParOf" srcId="{B4E092E0-AA5C-4665-B774-5E8672FF2FB5}" destId="{3AF8D198-D101-41B2-BAFF-8C9AD5C053C9}" srcOrd="2" destOrd="0" presId="urn:microsoft.com/office/officeart/2005/8/layout/process1"/>
    <dgm:cxn modelId="{BF4F1027-B764-42D1-A7BC-E4503EA8D5DC}" type="presParOf" srcId="{B4E092E0-AA5C-4665-B774-5E8672FF2FB5}" destId="{A0DE2C08-2499-49DE-9509-FBCB41952784}" srcOrd="3" destOrd="0" presId="urn:microsoft.com/office/officeart/2005/8/layout/process1"/>
    <dgm:cxn modelId="{825F67BB-7A7A-4643-85F1-E84EA68668E5}" type="presParOf" srcId="{A0DE2C08-2499-49DE-9509-FBCB41952784}" destId="{2D2EABC6-1FC3-44A5-9405-4B29BFB6D529}" srcOrd="0" destOrd="0" presId="urn:microsoft.com/office/officeart/2005/8/layout/process1"/>
    <dgm:cxn modelId="{F6F5732B-CB00-4992-9725-33F47FE25608}" type="presParOf" srcId="{B4E092E0-AA5C-4665-B774-5E8672FF2FB5}" destId="{904A7565-4F5D-4FE8-AC79-EDD702CDCCD0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A3A7486-46FE-45CE-986B-E49AA6F292AD}" type="doc">
      <dgm:prSet loTypeId="urn:microsoft.com/office/officeart/2005/8/layout/process1" loCatId="process" qsTypeId="urn:microsoft.com/office/officeart/2005/8/quickstyle/simple4" qsCatId="simple" csTypeId="urn:microsoft.com/office/officeart/2005/8/colors/accent1_2" csCatId="accent1" phldr="1"/>
      <dgm:spPr/>
    </dgm:pt>
    <dgm:pt modelId="{931B386C-A404-46DF-B670-0EF22AA95701}">
      <dgm:prSet phldrT="[Text]"/>
      <dgm:spPr/>
      <dgm:t>
        <a:bodyPr/>
        <a:lstStyle/>
        <a:p>
          <a:r>
            <a:rPr lang="en-IN" dirty="0" smtClean="0">
              <a:latin typeface="Fontin Sans Bold"/>
            </a:rPr>
            <a:t>Product Attributes/Product Reviews</a:t>
          </a:r>
          <a:endParaRPr lang="en-IN" dirty="0">
            <a:latin typeface="Fontin Sans Bold"/>
          </a:endParaRPr>
        </a:p>
      </dgm:t>
    </dgm:pt>
    <dgm:pt modelId="{E1EC1EF5-59E9-4655-9A3F-0A4461FD623A}" type="parTrans" cxnId="{1E109A9D-D8E7-4D75-A601-FBDB7FF03869}">
      <dgm:prSet/>
      <dgm:spPr/>
      <dgm:t>
        <a:bodyPr/>
        <a:lstStyle/>
        <a:p>
          <a:endParaRPr lang="en-IN"/>
        </a:p>
      </dgm:t>
    </dgm:pt>
    <dgm:pt modelId="{32E2977F-CD7D-422D-B269-AAA07A381E1D}" type="sibTrans" cxnId="{1E109A9D-D8E7-4D75-A601-FBDB7FF03869}">
      <dgm:prSet/>
      <dgm:spPr/>
      <dgm:t>
        <a:bodyPr/>
        <a:lstStyle/>
        <a:p>
          <a:endParaRPr lang="en-IN"/>
        </a:p>
      </dgm:t>
    </dgm:pt>
    <dgm:pt modelId="{5F4E8B3E-45EF-4CF0-8EB2-57AAB017422B}">
      <dgm:prSet phldrT="[Text]"/>
      <dgm:spPr/>
      <dgm:t>
        <a:bodyPr/>
        <a:lstStyle/>
        <a:p>
          <a:r>
            <a:rPr lang="en-IN" dirty="0" smtClean="0">
              <a:latin typeface="Fontin Sans Bold"/>
            </a:rPr>
            <a:t>Sentiment analysis</a:t>
          </a:r>
          <a:endParaRPr lang="en-IN" dirty="0">
            <a:latin typeface="Fontin Sans Bold"/>
          </a:endParaRPr>
        </a:p>
      </dgm:t>
    </dgm:pt>
    <dgm:pt modelId="{8DCE71B0-4DB5-4B56-8CDA-751DA783ED03}" type="parTrans" cxnId="{754DBC19-67F4-474F-AA45-315C137C082E}">
      <dgm:prSet/>
      <dgm:spPr/>
      <dgm:t>
        <a:bodyPr/>
        <a:lstStyle/>
        <a:p>
          <a:endParaRPr lang="en-IN"/>
        </a:p>
      </dgm:t>
    </dgm:pt>
    <dgm:pt modelId="{0BC15347-D738-4EB1-AC70-231F533CBD1F}" type="sibTrans" cxnId="{754DBC19-67F4-474F-AA45-315C137C082E}">
      <dgm:prSet/>
      <dgm:spPr/>
      <dgm:t>
        <a:bodyPr/>
        <a:lstStyle/>
        <a:p>
          <a:endParaRPr lang="en-IN"/>
        </a:p>
      </dgm:t>
    </dgm:pt>
    <dgm:pt modelId="{85D9E7E4-392A-46AB-A5E6-3849F30EC0C2}">
      <dgm:prSet phldrT="[Text]"/>
      <dgm:spPr/>
      <dgm:t>
        <a:bodyPr/>
        <a:lstStyle/>
        <a:p>
          <a:r>
            <a:rPr lang="en-IN" dirty="0" smtClean="0">
              <a:latin typeface="Fontin Sans Bold"/>
            </a:rPr>
            <a:t>Product Recommendations</a:t>
          </a:r>
          <a:endParaRPr lang="en-IN" dirty="0">
            <a:latin typeface="Fontin Sans Bold"/>
          </a:endParaRPr>
        </a:p>
      </dgm:t>
    </dgm:pt>
    <dgm:pt modelId="{85D2D45F-4075-439B-9AE4-4500BA0B726C}" type="parTrans" cxnId="{44A147A5-ACBB-49E8-B676-5043CA8B453A}">
      <dgm:prSet/>
      <dgm:spPr/>
      <dgm:t>
        <a:bodyPr/>
        <a:lstStyle/>
        <a:p>
          <a:endParaRPr lang="en-IN"/>
        </a:p>
      </dgm:t>
    </dgm:pt>
    <dgm:pt modelId="{9E2EA82C-E752-44F9-A3D8-E559D02117A9}" type="sibTrans" cxnId="{44A147A5-ACBB-49E8-B676-5043CA8B453A}">
      <dgm:prSet/>
      <dgm:spPr/>
      <dgm:t>
        <a:bodyPr/>
        <a:lstStyle/>
        <a:p>
          <a:endParaRPr lang="en-IN"/>
        </a:p>
      </dgm:t>
    </dgm:pt>
    <dgm:pt modelId="{62A0B49D-F7D1-43DB-A840-55AA99660A12}" type="pres">
      <dgm:prSet presAssocID="{3A3A7486-46FE-45CE-986B-E49AA6F292AD}" presName="Name0" presStyleCnt="0">
        <dgm:presLayoutVars>
          <dgm:dir/>
          <dgm:resizeHandles val="exact"/>
        </dgm:presLayoutVars>
      </dgm:prSet>
      <dgm:spPr/>
    </dgm:pt>
    <dgm:pt modelId="{EA6297BB-2BE3-41DA-AE17-9BE226553B8F}" type="pres">
      <dgm:prSet presAssocID="{931B386C-A404-46DF-B670-0EF22AA95701}" presName="node" presStyleLbl="node1" presStyleIdx="0" presStyleCnt="3" custScaleX="49592" custScaleY="46034" custLinFactNeighborX="-1984" custLinFactNeighborY="8489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36B8B7C-672C-43C6-94AC-D71094C3B8D0}" type="pres">
      <dgm:prSet presAssocID="{32E2977F-CD7D-422D-B269-AAA07A381E1D}" presName="sibTrans" presStyleLbl="sibTrans2D1" presStyleIdx="0" presStyleCnt="2" custScaleX="142020"/>
      <dgm:spPr/>
      <dgm:t>
        <a:bodyPr/>
        <a:lstStyle/>
        <a:p>
          <a:endParaRPr lang="en-IN"/>
        </a:p>
      </dgm:t>
    </dgm:pt>
    <dgm:pt modelId="{EB0C4C4A-719C-4957-AE29-EC661CA66520}" type="pres">
      <dgm:prSet presAssocID="{32E2977F-CD7D-422D-B269-AAA07A381E1D}" presName="connectorText" presStyleLbl="sibTrans2D1" presStyleIdx="0" presStyleCnt="2"/>
      <dgm:spPr/>
      <dgm:t>
        <a:bodyPr/>
        <a:lstStyle/>
        <a:p>
          <a:endParaRPr lang="en-IN"/>
        </a:p>
      </dgm:t>
    </dgm:pt>
    <dgm:pt modelId="{85AF1C5F-0429-4065-B0BE-FA9473AFE69B}" type="pres">
      <dgm:prSet presAssocID="{5F4E8B3E-45EF-4CF0-8EB2-57AAB017422B}" presName="node" presStyleLbl="node1" presStyleIdx="1" presStyleCnt="3" custScaleX="49592" custScaleY="46034" custLinFactNeighborX="-14328" custLinFactNeighborY="458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1166744-4C54-4881-B392-CA3589621A57}" type="pres">
      <dgm:prSet presAssocID="{0BC15347-D738-4EB1-AC70-231F533CBD1F}" presName="sibTrans" presStyleLbl="sibTrans2D1" presStyleIdx="1" presStyleCnt="2" custAng="0" custScaleX="104613" custScaleY="102225"/>
      <dgm:spPr/>
      <dgm:t>
        <a:bodyPr/>
        <a:lstStyle/>
        <a:p>
          <a:endParaRPr lang="en-IN"/>
        </a:p>
      </dgm:t>
    </dgm:pt>
    <dgm:pt modelId="{AD9C9859-5139-4DB0-B7D0-9A12DAA124BE}" type="pres">
      <dgm:prSet presAssocID="{0BC15347-D738-4EB1-AC70-231F533CBD1F}" presName="connectorText" presStyleLbl="sibTrans2D1" presStyleIdx="1" presStyleCnt="2"/>
      <dgm:spPr/>
      <dgm:t>
        <a:bodyPr/>
        <a:lstStyle/>
        <a:p>
          <a:endParaRPr lang="en-IN"/>
        </a:p>
      </dgm:t>
    </dgm:pt>
    <dgm:pt modelId="{726D4780-E33E-481B-9F11-80A26C4FB625}" type="pres">
      <dgm:prSet presAssocID="{85D9E7E4-392A-46AB-A5E6-3849F30EC0C2}" presName="node" presStyleLbl="node1" presStyleIdx="2" presStyleCnt="3" custScaleX="49592" custScaleY="46034" custLinFactNeighborX="-22975" custLinFactNeighborY="530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93BCCF16-509D-46C2-91F9-47A6E99BFDEE}" type="presOf" srcId="{5F4E8B3E-45EF-4CF0-8EB2-57AAB017422B}" destId="{85AF1C5F-0429-4065-B0BE-FA9473AFE69B}" srcOrd="0" destOrd="0" presId="urn:microsoft.com/office/officeart/2005/8/layout/process1"/>
    <dgm:cxn modelId="{FD5EBDB6-67D0-49AA-B8B8-F7046B3B9D73}" type="presOf" srcId="{3A3A7486-46FE-45CE-986B-E49AA6F292AD}" destId="{62A0B49D-F7D1-43DB-A840-55AA99660A12}" srcOrd="0" destOrd="0" presId="urn:microsoft.com/office/officeart/2005/8/layout/process1"/>
    <dgm:cxn modelId="{F0E5B82E-FAD2-4388-A29A-F33A8BB5A6A5}" type="presOf" srcId="{85D9E7E4-392A-46AB-A5E6-3849F30EC0C2}" destId="{726D4780-E33E-481B-9F11-80A26C4FB625}" srcOrd="0" destOrd="0" presId="urn:microsoft.com/office/officeart/2005/8/layout/process1"/>
    <dgm:cxn modelId="{04AECE91-9034-4F75-A5DB-070F25F82854}" type="presOf" srcId="{32E2977F-CD7D-422D-B269-AAA07A381E1D}" destId="{EB0C4C4A-719C-4957-AE29-EC661CA66520}" srcOrd="1" destOrd="0" presId="urn:microsoft.com/office/officeart/2005/8/layout/process1"/>
    <dgm:cxn modelId="{754DBC19-67F4-474F-AA45-315C137C082E}" srcId="{3A3A7486-46FE-45CE-986B-E49AA6F292AD}" destId="{5F4E8B3E-45EF-4CF0-8EB2-57AAB017422B}" srcOrd="1" destOrd="0" parTransId="{8DCE71B0-4DB5-4B56-8CDA-751DA783ED03}" sibTransId="{0BC15347-D738-4EB1-AC70-231F533CBD1F}"/>
    <dgm:cxn modelId="{235A09D1-7F17-4166-9A3E-218206C950E3}" type="presOf" srcId="{0BC15347-D738-4EB1-AC70-231F533CBD1F}" destId="{AD9C9859-5139-4DB0-B7D0-9A12DAA124BE}" srcOrd="1" destOrd="0" presId="urn:microsoft.com/office/officeart/2005/8/layout/process1"/>
    <dgm:cxn modelId="{1E109A9D-D8E7-4D75-A601-FBDB7FF03869}" srcId="{3A3A7486-46FE-45CE-986B-E49AA6F292AD}" destId="{931B386C-A404-46DF-B670-0EF22AA95701}" srcOrd="0" destOrd="0" parTransId="{E1EC1EF5-59E9-4655-9A3F-0A4461FD623A}" sibTransId="{32E2977F-CD7D-422D-B269-AAA07A381E1D}"/>
    <dgm:cxn modelId="{8937BDC9-05F1-4443-ADF8-3AD9FEEC9716}" type="presOf" srcId="{0BC15347-D738-4EB1-AC70-231F533CBD1F}" destId="{81166744-4C54-4881-B392-CA3589621A57}" srcOrd="0" destOrd="0" presId="urn:microsoft.com/office/officeart/2005/8/layout/process1"/>
    <dgm:cxn modelId="{A2982941-5F16-4879-A369-C50A50023C2B}" type="presOf" srcId="{32E2977F-CD7D-422D-B269-AAA07A381E1D}" destId="{736B8B7C-672C-43C6-94AC-D71094C3B8D0}" srcOrd="0" destOrd="0" presId="urn:microsoft.com/office/officeart/2005/8/layout/process1"/>
    <dgm:cxn modelId="{44A147A5-ACBB-49E8-B676-5043CA8B453A}" srcId="{3A3A7486-46FE-45CE-986B-E49AA6F292AD}" destId="{85D9E7E4-392A-46AB-A5E6-3849F30EC0C2}" srcOrd="2" destOrd="0" parTransId="{85D2D45F-4075-439B-9AE4-4500BA0B726C}" sibTransId="{9E2EA82C-E752-44F9-A3D8-E559D02117A9}"/>
    <dgm:cxn modelId="{131842B6-94A1-4307-BFA4-47CEA5A5DEE2}" type="presOf" srcId="{931B386C-A404-46DF-B670-0EF22AA95701}" destId="{EA6297BB-2BE3-41DA-AE17-9BE226553B8F}" srcOrd="0" destOrd="0" presId="urn:microsoft.com/office/officeart/2005/8/layout/process1"/>
    <dgm:cxn modelId="{1B2E7133-BF5B-47A7-B5EA-4E2984617957}" type="presParOf" srcId="{62A0B49D-F7D1-43DB-A840-55AA99660A12}" destId="{EA6297BB-2BE3-41DA-AE17-9BE226553B8F}" srcOrd="0" destOrd="0" presId="urn:microsoft.com/office/officeart/2005/8/layout/process1"/>
    <dgm:cxn modelId="{BC299392-77D7-472A-8765-5EA377F9667D}" type="presParOf" srcId="{62A0B49D-F7D1-43DB-A840-55AA99660A12}" destId="{736B8B7C-672C-43C6-94AC-D71094C3B8D0}" srcOrd="1" destOrd="0" presId="urn:microsoft.com/office/officeart/2005/8/layout/process1"/>
    <dgm:cxn modelId="{E1BDBC9C-B3B3-46D0-84DA-6BD445F4C3C4}" type="presParOf" srcId="{736B8B7C-672C-43C6-94AC-D71094C3B8D0}" destId="{EB0C4C4A-719C-4957-AE29-EC661CA66520}" srcOrd="0" destOrd="0" presId="urn:microsoft.com/office/officeart/2005/8/layout/process1"/>
    <dgm:cxn modelId="{9D8490F0-BF70-4F8B-8F98-F3A0DD3D910E}" type="presParOf" srcId="{62A0B49D-F7D1-43DB-A840-55AA99660A12}" destId="{85AF1C5F-0429-4065-B0BE-FA9473AFE69B}" srcOrd="2" destOrd="0" presId="urn:microsoft.com/office/officeart/2005/8/layout/process1"/>
    <dgm:cxn modelId="{5F47C675-22F1-463A-A5AD-129210359087}" type="presParOf" srcId="{62A0B49D-F7D1-43DB-A840-55AA99660A12}" destId="{81166744-4C54-4881-B392-CA3589621A57}" srcOrd="3" destOrd="0" presId="urn:microsoft.com/office/officeart/2005/8/layout/process1"/>
    <dgm:cxn modelId="{596C87A9-CC3E-4E76-A256-03D29F8EF892}" type="presParOf" srcId="{81166744-4C54-4881-B392-CA3589621A57}" destId="{AD9C9859-5139-4DB0-B7D0-9A12DAA124BE}" srcOrd="0" destOrd="0" presId="urn:microsoft.com/office/officeart/2005/8/layout/process1"/>
    <dgm:cxn modelId="{108D6DA4-DF53-42F3-96E9-3E27CEB15F76}" type="presParOf" srcId="{62A0B49D-F7D1-43DB-A840-55AA99660A12}" destId="{726D4780-E33E-481B-9F11-80A26C4FB62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428AD52-6D53-40A3-9BED-56C4E225C8E2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11FE1C91-C81D-407F-915F-83D0D54DBFFE}">
      <dgm:prSet/>
      <dgm:spPr/>
      <dgm:t>
        <a:bodyPr/>
        <a:lstStyle/>
        <a:p>
          <a:pPr rtl="0"/>
          <a:r>
            <a:rPr lang="en-IN" b="1" smtClean="0"/>
            <a:t>Tm package in R</a:t>
          </a:r>
          <a:endParaRPr lang="en-IN"/>
        </a:p>
      </dgm:t>
    </dgm:pt>
    <dgm:pt modelId="{E47B98A1-5824-4E83-9CC7-2C9D3539BDA3}" type="parTrans" cxnId="{96EC142B-B779-4914-8154-AE7B2C6D718B}">
      <dgm:prSet/>
      <dgm:spPr/>
      <dgm:t>
        <a:bodyPr/>
        <a:lstStyle/>
        <a:p>
          <a:endParaRPr lang="en-IN"/>
        </a:p>
      </dgm:t>
    </dgm:pt>
    <dgm:pt modelId="{313A3776-A46D-451D-8961-C0DCA22E360F}" type="sibTrans" cxnId="{96EC142B-B779-4914-8154-AE7B2C6D718B}">
      <dgm:prSet/>
      <dgm:spPr/>
      <dgm:t>
        <a:bodyPr/>
        <a:lstStyle/>
        <a:p>
          <a:endParaRPr lang="en-IN"/>
        </a:p>
      </dgm:t>
    </dgm:pt>
    <dgm:pt modelId="{4977EDF8-109A-4586-91D6-F2801D13A1D2}">
      <dgm:prSet/>
      <dgm:spPr/>
      <dgm:t>
        <a:bodyPr/>
        <a:lstStyle/>
        <a:p>
          <a:pPr rtl="0"/>
          <a:r>
            <a:rPr lang="en-IN" b="1" smtClean="0"/>
            <a:t>Regular Expressions</a:t>
          </a:r>
          <a:endParaRPr lang="en-IN"/>
        </a:p>
      </dgm:t>
    </dgm:pt>
    <dgm:pt modelId="{E9916918-E4AB-4EF7-A539-899F7101CA49}" type="parTrans" cxnId="{24F5FD68-4E04-4A89-9E5F-34C3DEF494E0}">
      <dgm:prSet/>
      <dgm:spPr/>
      <dgm:t>
        <a:bodyPr/>
        <a:lstStyle/>
        <a:p>
          <a:endParaRPr lang="en-IN"/>
        </a:p>
      </dgm:t>
    </dgm:pt>
    <dgm:pt modelId="{3E2B731D-CAC9-4093-95C5-256CD5B5D047}" type="sibTrans" cxnId="{24F5FD68-4E04-4A89-9E5F-34C3DEF494E0}">
      <dgm:prSet/>
      <dgm:spPr/>
      <dgm:t>
        <a:bodyPr/>
        <a:lstStyle/>
        <a:p>
          <a:endParaRPr lang="en-IN"/>
        </a:p>
      </dgm:t>
    </dgm:pt>
    <dgm:pt modelId="{4B24B6EE-AA08-4BC2-8F37-034E33F772BD}">
      <dgm:prSet/>
      <dgm:spPr/>
      <dgm:t>
        <a:bodyPr/>
        <a:lstStyle/>
        <a:p>
          <a:pPr rtl="0"/>
          <a:r>
            <a:rPr lang="en-IN" b="1" smtClean="0"/>
            <a:t>Sentiment Analysis</a:t>
          </a:r>
          <a:endParaRPr lang="en-IN"/>
        </a:p>
      </dgm:t>
    </dgm:pt>
    <dgm:pt modelId="{A5A0F2AB-F90A-48A2-8366-1DAB498700E5}" type="parTrans" cxnId="{0A57E406-5EBE-450E-BF4C-FF2286AA3D71}">
      <dgm:prSet/>
      <dgm:spPr/>
      <dgm:t>
        <a:bodyPr/>
        <a:lstStyle/>
        <a:p>
          <a:endParaRPr lang="en-IN"/>
        </a:p>
      </dgm:t>
    </dgm:pt>
    <dgm:pt modelId="{53498873-2102-49E8-887F-EA8431096985}" type="sibTrans" cxnId="{0A57E406-5EBE-450E-BF4C-FF2286AA3D71}">
      <dgm:prSet/>
      <dgm:spPr/>
      <dgm:t>
        <a:bodyPr/>
        <a:lstStyle/>
        <a:p>
          <a:endParaRPr lang="en-IN"/>
        </a:p>
      </dgm:t>
    </dgm:pt>
    <dgm:pt modelId="{CA0FAC21-CCED-4158-8EB3-456C2E4B6F89}">
      <dgm:prSet/>
      <dgm:spPr/>
      <dgm:t>
        <a:bodyPr/>
        <a:lstStyle/>
        <a:p>
          <a:pPr rtl="0"/>
          <a:r>
            <a:rPr lang="en-IN" b="1" smtClean="0"/>
            <a:t>Tweets Network Analysis</a:t>
          </a:r>
          <a:endParaRPr lang="en-IN"/>
        </a:p>
      </dgm:t>
    </dgm:pt>
    <dgm:pt modelId="{F7CD26D4-721A-49F0-AFAD-7BCA07A11D15}" type="parTrans" cxnId="{5EA42A72-EDCA-4688-B805-2F840E789A48}">
      <dgm:prSet/>
      <dgm:spPr/>
      <dgm:t>
        <a:bodyPr/>
        <a:lstStyle/>
        <a:p>
          <a:endParaRPr lang="en-IN"/>
        </a:p>
      </dgm:t>
    </dgm:pt>
    <dgm:pt modelId="{DC2D790B-0204-4A3F-BA37-F0128C93BE44}" type="sibTrans" cxnId="{5EA42A72-EDCA-4688-B805-2F840E789A48}">
      <dgm:prSet/>
      <dgm:spPr/>
      <dgm:t>
        <a:bodyPr/>
        <a:lstStyle/>
        <a:p>
          <a:endParaRPr lang="en-IN"/>
        </a:p>
      </dgm:t>
    </dgm:pt>
    <dgm:pt modelId="{9720FC6B-671D-43B9-9E4C-435259DDB704}">
      <dgm:prSet/>
      <dgm:spPr/>
      <dgm:t>
        <a:bodyPr/>
        <a:lstStyle/>
        <a:p>
          <a:pPr rtl="0"/>
          <a:r>
            <a:rPr lang="en-IN" b="1" smtClean="0"/>
            <a:t>Clustering methods</a:t>
          </a:r>
          <a:endParaRPr lang="en-IN"/>
        </a:p>
      </dgm:t>
    </dgm:pt>
    <dgm:pt modelId="{E30F3549-E340-4768-96E1-947CDE4DFD12}" type="parTrans" cxnId="{F4F716A5-99FA-4743-B453-879DC98E86B9}">
      <dgm:prSet/>
      <dgm:spPr/>
      <dgm:t>
        <a:bodyPr/>
        <a:lstStyle/>
        <a:p>
          <a:endParaRPr lang="en-IN"/>
        </a:p>
      </dgm:t>
    </dgm:pt>
    <dgm:pt modelId="{76B8210F-E4E7-438B-9157-663886CEA2AE}" type="sibTrans" cxnId="{F4F716A5-99FA-4743-B453-879DC98E86B9}">
      <dgm:prSet/>
      <dgm:spPr/>
      <dgm:t>
        <a:bodyPr/>
        <a:lstStyle/>
        <a:p>
          <a:endParaRPr lang="en-IN"/>
        </a:p>
      </dgm:t>
    </dgm:pt>
    <dgm:pt modelId="{6E2AC522-7A9E-445F-8BA3-052900ED4415}">
      <dgm:prSet/>
      <dgm:spPr/>
      <dgm:t>
        <a:bodyPr/>
        <a:lstStyle/>
        <a:p>
          <a:pPr rtl="0"/>
          <a:r>
            <a:rPr lang="en-IN" b="1" smtClean="0"/>
            <a:t>Topic Modelling</a:t>
          </a:r>
          <a:endParaRPr lang="en-IN"/>
        </a:p>
      </dgm:t>
    </dgm:pt>
    <dgm:pt modelId="{70919398-0E41-4AD3-9A02-B09BF9970F1A}" type="parTrans" cxnId="{E67EDDC5-2AE0-4B7A-AEBA-F5BF0B6CB194}">
      <dgm:prSet/>
      <dgm:spPr/>
      <dgm:t>
        <a:bodyPr/>
        <a:lstStyle/>
        <a:p>
          <a:endParaRPr lang="en-IN"/>
        </a:p>
      </dgm:t>
    </dgm:pt>
    <dgm:pt modelId="{5C91FF5D-9693-4524-BF36-9946511C58B6}" type="sibTrans" cxnId="{E67EDDC5-2AE0-4B7A-AEBA-F5BF0B6CB194}">
      <dgm:prSet/>
      <dgm:spPr/>
      <dgm:t>
        <a:bodyPr/>
        <a:lstStyle/>
        <a:p>
          <a:endParaRPr lang="en-IN"/>
        </a:p>
      </dgm:t>
    </dgm:pt>
    <dgm:pt modelId="{54DFFA7D-38C1-426A-B907-2C3DEFAEB648}" type="pres">
      <dgm:prSet presAssocID="{6428AD52-6D53-40A3-9BED-56C4E225C8E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6FD8F22B-1DA7-47B9-8AEB-BA068802DD58}" type="pres">
      <dgm:prSet presAssocID="{11FE1C91-C81D-407F-915F-83D0D54DBFFE}" presName="linNode" presStyleCnt="0"/>
      <dgm:spPr/>
    </dgm:pt>
    <dgm:pt modelId="{630680DD-B5C9-457B-8430-A3B3C98D7D25}" type="pres">
      <dgm:prSet presAssocID="{11FE1C91-C81D-407F-915F-83D0D54DBFFE}" presName="parentText" presStyleLbl="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DC6B7BE-867F-4338-9DAB-B5028E41B198}" type="pres">
      <dgm:prSet presAssocID="{313A3776-A46D-451D-8961-C0DCA22E360F}" presName="sp" presStyleCnt="0"/>
      <dgm:spPr/>
    </dgm:pt>
    <dgm:pt modelId="{79F88C0D-FD98-4089-913E-5D668E429FD8}" type="pres">
      <dgm:prSet presAssocID="{4977EDF8-109A-4586-91D6-F2801D13A1D2}" presName="linNode" presStyleCnt="0"/>
      <dgm:spPr/>
    </dgm:pt>
    <dgm:pt modelId="{3B936A2C-13D3-4134-AD16-04E82EA5EE8A}" type="pres">
      <dgm:prSet presAssocID="{4977EDF8-109A-4586-91D6-F2801D13A1D2}" presName="parentText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5C33B8F-B322-4115-84B3-BEB7A0DFC506}" type="pres">
      <dgm:prSet presAssocID="{3E2B731D-CAC9-4093-95C5-256CD5B5D047}" presName="sp" presStyleCnt="0"/>
      <dgm:spPr/>
    </dgm:pt>
    <dgm:pt modelId="{AF303084-E56E-4517-8980-E9DD8919A436}" type="pres">
      <dgm:prSet presAssocID="{4B24B6EE-AA08-4BC2-8F37-034E33F772BD}" presName="linNode" presStyleCnt="0"/>
      <dgm:spPr/>
    </dgm:pt>
    <dgm:pt modelId="{1B74125B-C589-42D4-98CE-A43DACB99A3A}" type="pres">
      <dgm:prSet presAssocID="{4B24B6EE-AA08-4BC2-8F37-034E33F772BD}" presName="parentText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DD9938E-7873-414B-AADD-8B9818D2990C}" type="pres">
      <dgm:prSet presAssocID="{53498873-2102-49E8-887F-EA8431096985}" presName="sp" presStyleCnt="0"/>
      <dgm:spPr/>
    </dgm:pt>
    <dgm:pt modelId="{5BFB50B4-CC32-4B28-88F4-D8D9DAA3B609}" type="pres">
      <dgm:prSet presAssocID="{CA0FAC21-CCED-4158-8EB3-456C2E4B6F89}" presName="linNode" presStyleCnt="0"/>
      <dgm:spPr/>
    </dgm:pt>
    <dgm:pt modelId="{33EB066D-06A6-4536-BA50-75276674F36C}" type="pres">
      <dgm:prSet presAssocID="{CA0FAC21-CCED-4158-8EB3-456C2E4B6F89}" presName="parentText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B479BB-534B-4632-9383-0B85E9FFF82D}" type="pres">
      <dgm:prSet presAssocID="{DC2D790B-0204-4A3F-BA37-F0128C93BE44}" presName="sp" presStyleCnt="0"/>
      <dgm:spPr/>
    </dgm:pt>
    <dgm:pt modelId="{50E9702C-D500-4699-BCF9-85B8B56CF14A}" type="pres">
      <dgm:prSet presAssocID="{9720FC6B-671D-43B9-9E4C-435259DDB704}" presName="linNode" presStyleCnt="0"/>
      <dgm:spPr/>
    </dgm:pt>
    <dgm:pt modelId="{2A88E448-0634-4CA1-A5D4-8B066D4ACFC2}" type="pres">
      <dgm:prSet presAssocID="{9720FC6B-671D-43B9-9E4C-435259DDB704}" presName="parentText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7DF5680-BAD1-475F-B590-CDC222E7F29A}" type="pres">
      <dgm:prSet presAssocID="{76B8210F-E4E7-438B-9157-663886CEA2AE}" presName="sp" presStyleCnt="0"/>
      <dgm:spPr/>
    </dgm:pt>
    <dgm:pt modelId="{715E823B-9BE1-4209-9A64-91EDD13E6C30}" type="pres">
      <dgm:prSet presAssocID="{6E2AC522-7A9E-445F-8BA3-052900ED4415}" presName="linNode" presStyleCnt="0"/>
      <dgm:spPr/>
    </dgm:pt>
    <dgm:pt modelId="{257FBE43-B9AE-4D30-9668-8BA7AE3CEB6E}" type="pres">
      <dgm:prSet presAssocID="{6E2AC522-7A9E-445F-8BA3-052900ED4415}" presName="parentText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1AA45D54-F7DA-4DE3-A2E0-79697E677298}" type="presOf" srcId="{6428AD52-6D53-40A3-9BED-56C4E225C8E2}" destId="{54DFFA7D-38C1-426A-B907-2C3DEFAEB648}" srcOrd="0" destOrd="0" presId="urn:microsoft.com/office/officeart/2005/8/layout/vList5"/>
    <dgm:cxn modelId="{A0AE3C15-2F53-413F-BBBD-E30CFE733697}" type="presOf" srcId="{11FE1C91-C81D-407F-915F-83D0D54DBFFE}" destId="{630680DD-B5C9-457B-8430-A3B3C98D7D25}" srcOrd="0" destOrd="0" presId="urn:microsoft.com/office/officeart/2005/8/layout/vList5"/>
    <dgm:cxn modelId="{96EC142B-B779-4914-8154-AE7B2C6D718B}" srcId="{6428AD52-6D53-40A3-9BED-56C4E225C8E2}" destId="{11FE1C91-C81D-407F-915F-83D0D54DBFFE}" srcOrd="0" destOrd="0" parTransId="{E47B98A1-5824-4E83-9CC7-2C9D3539BDA3}" sibTransId="{313A3776-A46D-451D-8961-C0DCA22E360F}"/>
    <dgm:cxn modelId="{E67EDDC5-2AE0-4B7A-AEBA-F5BF0B6CB194}" srcId="{6428AD52-6D53-40A3-9BED-56C4E225C8E2}" destId="{6E2AC522-7A9E-445F-8BA3-052900ED4415}" srcOrd="5" destOrd="0" parTransId="{70919398-0E41-4AD3-9A02-B09BF9970F1A}" sibTransId="{5C91FF5D-9693-4524-BF36-9946511C58B6}"/>
    <dgm:cxn modelId="{F98A8F3D-7491-4E9F-AAB0-CF69347FE215}" type="presOf" srcId="{CA0FAC21-CCED-4158-8EB3-456C2E4B6F89}" destId="{33EB066D-06A6-4536-BA50-75276674F36C}" srcOrd="0" destOrd="0" presId="urn:microsoft.com/office/officeart/2005/8/layout/vList5"/>
    <dgm:cxn modelId="{F4F716A5-99FA-4743-B453-879DC98E86B9}" srcId="{6428AD52-6D53-40A3-9BED-56C4E225C8E2}" destId="{9720FC6B-671D-43B9-9E4C-435259DDB704}" srcOrd="4" destOrd="0" parTransId="{E30F3549-E340-4768-96E1-947CDE4DFD12}" sibTransId="{76B8210F-E4E7-438B-9157-663886CEA2AE}"/>
    <dgm:cxn modelId="{5EA42A72-EDCA-4688-B805-2F840E789A48}" srcId="{6428AD52-6D53-40A3-9BED-56C4E225C8E2}" destId="{CA0FAC21-CCED-4158-8EB3-456C2E4B6F89}" srcOrd="3" destOrd="0" parTransId="{F7CD26D4-721A-49F0-AFAD-7BCA07A11D15}" sibTransId="{DC2D790B-0204-4A3F-BA37-F0128C93BE44}"/>
    <dgm:cxn modelId="{24F5FD68-4E04-4A89-9E5F-34C3DEF494E0}" srcId="{6428AD52-6D53-40A3-9BED-56C4E225C8E2}" destId="{4977EDF8-109A-4586-91D6-F2801D13A1D2}" srcOrd="1" destOrd="0" parTransId="{E9916918-E4AB-4EF7-A539-899F7101CA49}" sibTransId="{3E2B731D-CAC9-4093-95C5-256CD5B5D047}"/>
    <dgm:cxn modelId="{0A57E406-5EBE-450E-BF4C-FF2286AA3D71}" srcId="{6428AD52-6D53-40A3-9BED-56C4E225C8E2}" destId="{4B24B6EE-AA08-4BC2-8F37-034E33F772BD}" srcOrd="2" destOrd="0" parTransId="{A5A0F2AB-F90A-48A2-8366-1DAB498700E5}" sibTransId="{53498873-2102-49E8-887F-EA8431096985}"/>
    <dgm:cxn modelId="{8E79A8FB-2D32-4CC2-A0DB-6E0F143D1329}" type="presOf" srcId="{4977EDF8-109A-4586-91D6-F2801D13A1D2}" destId="{3B936A2C-13D3-4134-AD16-04E82EA5EE8A}" srcOrd="0" destOrd="0" presId="urn:microsoft.com/office/officeart/2005/8/layout/vList5"/>
    <dgm:cxn modelId="{E97203A2-93BC-4911-A46C-E2958CB544C2}" type="presOf" srcId="{9720FC6B-671D-43B9-9E4C-435259DDB704}" destId="{2A88E448-0634-4CA1-A5D4-8B066D4ACFC2}" srcOrd="0" destOrd="0" presId="urn:microsoft.com/office/officeart/2005/8/layout/vList5"/>
    <dgm:cxn modelId="{93834E4B-9CF4-4768-9CDF-A2397A209BA9}" type="presOf" srcId="{6E2AC522-7A9E-445F-8BA3-052900ED4415}" destId="{257FBE43-B9AE-4D30-9668-8BA7AE3CEB6E}" srcOrd="0" destOrd="0" presId="urn:microsoft.com/office/officeart/2005/8/layout/vList5"/>
    <dgm:cxn modelId="{C6450FDB-9F17-4C14-9D8C-C0F4C42D9E9C}" type="presOf" srcId="{4B24B6EE-AA08-4BC2-8F37-034E33F772BD}" destId="{1B74125B-C589-42D4-98CE-A43DACB99A3A}" srcOrd="0" destOrd="0" presId="urn:microsoft.com/office/officeart/2005/8/layout/vList5"/>
    <dgm:cxn modelId="{72635EE3-2412-4F5B-B9BC-2BB240582A63}" type="presParOf" srcId="{54DFFA7D-38C1-426A-B907-2C3DEFAEB648}" destId="{6FD8F22B-1DA7-47B9-8AEB-BA068802DD58}" srcOrd="0" destOrd="0" presId="urn:microsoft.com/office/officeart/2005/8/layout/vList5"/>
    <dgm:cxn modelId="{B9A2C8F4-8B1C-4947-A3B1-78111B8F1070}" type="presParOf" srcId="{6FD8F22B-1DA7-47B9-8AEB-BA068802DD58}" destId="{630680DD-B5C9-457B-8430-A3B3C98D7D25}" srcOrd="0" destOrd="0" presId="urn:microsoft.com/office/officeart/2005/8/layout/vList5"/>
    <dgm:cxn modelId="{D528A11D-E856-4BF7-B371-CF0EC393CD53}" type="presParOf" srcId="{54DFFA7D-38C1-426A-B907-2C3DEFAEB648}" destId="{0DC6B7BE-867F-4338-9DAB-B5028E41B198}" srcOrd="1" destOrd="0" presId="urn:microsoft.com/office/officeart/2005/8/layout/vList5"/>
    <dgm:cxn modelId="{B9223BA5-D37E-44BE-A9F5-2F4FA35359E1}" type="presParOf" srcId="{54DFFA7D-38C1-426A-B907-2C3DEFAEB648}" destId="{79F88C0D-FD98-4089-913E-5D668E429FD8}" srcOrd="2" destOrd="0" presId="urn:microsoft.com/office/officeart/2005/8/layout/vList5"/>
    <dgm:cxn modelId="{5F2D59A3-606D-43B5-A4B9-248B2E9C6854}" type="presParOf" srcId="{79F88C0D-FD98-4089-913E-5D668E429FD8}" destId="{3B936A2C-13D3-4134-AD16-04E82EA5EE8A}" srcOrd="0" destOrd="0" presId="urn:microsoft.com/office/officeart/2005/8/layout/vList5"/>
    <dgm:cxn modelId="{039C464F-9356-4A16-84B9-19F5D9FB409B}" type="presParOf" srcId="{54DFFA7D-38C1-426A-B907-2C3DEFAEB648}" destId="{85C33B8F-B322-4115-84B3-BEB7A0DFC506}" srcOrd="3" destOrd="0" presId="urn:microsoft.com/office/officeart/2005/8/layout/vList5"/>
    <dgm:cxn modelId="{BCD48C2F-C2F1-422F-84A9-6CE3093C72E5}" type="presParOf" srcId="{54DFFA7D-38C1-426A-B907-2C3DEFAEB648}" destId="{AF303084-E56E-4517-8980-E9DD8919A436}" srcOrd="4" destOrd="0" presId="urn:microsoft.com/office/officeart/2005/8/layout/vList5"/>
    <dgm:cxn modelId="{241C2D18-BB64-4E8B-97E5-F6C08856E71F}" type="presParOf" srcId="{AF303084-E56E-4517-8980-E9DD8919A436}" destId="{1B74125B-C589-42D4-98CE-A43DACB99A3A}" srcOrd="0" destOrd="0" presId="urn:microsoft.com/office/officeart/2005/8/layout/vList5"/>
    <dgm:cxn modelId="{CD1C2C45-8125-4C54-A8A0-8E8362235C2B}" type="presParOf" srcId="{54DFFA7D-38C1-426A-B907-2C3DEFAEB648}" destId="{2DD9938E-7873-414B-AADD-8B9818D2990C}" srcOrd="5" destOrd="0" presId="urn:microsoft.com/office/officeart/2005/8/layout/vList5"/>
    <dgm:cxn modelId="{C26EB9BD-91BB-4CCC-B4D8-EBEA3AD89878}" type="presParOf" srcId="{54DFFA7D-38C1-426A-B907-2C3DEFAEB648}" destId="{5BFB50B4-CC32-4B28-88F4-D8D9DAA3B609}" srcOrd="6" destOrd="0" presId="urn:microsoft.com/office/officeart/2005/8/layout/vList5"/>
    <dgm:cxn modelId="{C6AA4EDE-97E8-4B6F-A114-5FA65F9D8C7E}" type="presParOf" srcId="{5BFB50B4-CC32-4B28-88F4-D8D9DAA3B609}" destId="{33EB066D-06A6-4536-BA50-75276674F36C}" srcOrd="0" destOrd="0" presId="urn:microsoft.com/office/officeart/2005/8/layout/vList5"/>
    <dgm:cxn modelId="{2FF7238C-A77C-4397-9DA5-0B5915B44929}" type="presParOf" srcId="{54DFFA7D-38C1-426A-B907-2C3DEFAEB648}" destId="{E5B479BB-534B-4632-9383-0B85E9FFF82D}" srcOrd="7" destOrd="0" presId="urn:microsoft.com/office/officeart/2005/8/layout/vList5"/>
    <dgm:cxn modelId="{725E64E8-DA03-4AF4-97EE-258A780A39F5}" type="presParOf" srcId="{54DFFA7D-38C1-426A-B907-2C3DEFAEB648}" destId="{50E9702C-D500-4699-BCF9-85B8B56CF14A}" srcOrd="8" destOrd="0" presId="urn:microsoft.com/office/officeart/2005/8/layout/vList5"/>
    <dgm:cxn modelId="{A3899661-9FD8-4921-BB9A-071741D35269}" type="presParOf" srcId="{50E9702C-D500-4699-BCF9-85B8B56CF14A}" destId="{2A88E448-0634-4CA1-A5D4-8B066D4ACFC2}" srcOrd="0" destOrd="0" presId="urn:microsoft.com/office/officeart/2005/8/layout/vList5"/>
    <dgm:cxn modelId="{8E442372-1C09-4FA6-B5D7-A4D38520AEB9}" type="presParOf" srcId="{54DFFA7D-38C1-426A-B907-2C3DEFAEB648}" destId="{D7DF5680-BAD1-475F-B590-CDC222E7F29A}" srcOrd="9" destOrd="0" presId="urn:microsoft.com/office/officeart/2005/8/layout/vList5"/>
    <dgm:cxn modelId="{6D0BB45C-ED82-4089-BDA7-FF1FB7C1678A}" type="presParOf" srcId="{54DFFA7D-38C1-426A-B907-2C3DEFAEB648}" destId="{715E823B-9BE1-4209-9A64-91EDD13E6C30}" srcOrd="10" destOrd="0" presId="urn:microsoft.com/office/officeart/2005/8/layout/vList5"/>
    <dgm:cxn modelId="{993321DC-B782-4BA2-878E-DB37A9573D26}" type="presParOf" srcId="{715E823B-9BE1-4209-9A64-91EDD13E6C30}" destId="{257FBE43-B9AE-4D30-9668-8BA7AE3CEB6E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F48C6-7D1C-40B5-80C0-B81EAF67C0BA}" type="datetimeFigureOut">
              <a:rPr lang="en-IN" smtClean="0"/>
              <a:t>15-05-2015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114706-04CE-4A29-B635-16EC64F331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891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opedia.com/TERM/I/interface.html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3000" b="1" dirty="0" smtClean="0">
                <a:solidFill>
                  <a:srgbClr val="FF0000"/>
                </a:solidFill>
              </a:rPr>
              <a:t>Do</a:t>
            </a:r>
            <a:r>
              <a:rPr lang="en-IN" sz="3000" b="1" baseline="0" dirty="0" smtClean="0">
                <a:solidFill>
                  <a:srgbClr val="FF0000"/>
                </a:solidFill>
              </a:rPr>
              <a:t> we know the topic number for this?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14706-04CE-4A29-B635-16EC64F3318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8571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Closing Audio to be recorded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this topic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have discussed in detail about </a:t>
            </a:r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…..</a:t>
            </a:r>
          </a:p>
          <a:p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That’s it for this topic. </a:t>
            </a:r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any queries, do email us at info@jigsawacademy.com</a:t>
            </a:r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Thanks!</a:t>
            </a: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E8792-6D39-4D9D-AE37-7B8D810C8FE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6379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 of information : Reviews from various websites through google search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From this source, we extracted the “dimensions” of the data – which is nothing but</a:t>
            </a:r>
            <a:r>
              <a:rPr lang="en-US" altLang="en-US" baseline="0" dirty="0" smtClean="0"/>
              <a:t> the words in the </a:t>
            </a:r>
            <a:r>
              <a:rPr lang="en-US" altLang="en-US" baseline="0" dirty="0" err="1" smtClean="0"/>
              <a:t>reviews.This</a:t>
            </a:r>
            <a:r>
              <a:rPr lang="en-US" altLang="en-US" baseline="0" dirty="0" smtClean="0"/>
              <a:t> adds some </a:t>
            </a:r>
            <a:r>
              <a:rPr lang="en-US" altLang="en-US" dirty="0" smtClean="0"/>
              <a:t>implicit structure to the otherwise unstructured data we’re dealing with.</a:t>
            </a:r>
            <a:endParaRPr lang="en-US" alt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The goal is to identify</a:t>
            </a:r>
            <a:r>
              <a:rPr lang="en-US" altLang="en-US" baseline="0" dirty="0" smtClean="0"/>
              <a:t> which are the best books to read.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E8792-6D39-4D9D-AE37-7B8D810C8FE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647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text mining is the process of converted unstructured data into meaningful indices. 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that we mean numeric data which can be used in predictive modelling.</a:t>
            </a:r>
          </a:p>
          <a:p>
            <a:endParaRPr lang="en-IN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We’ll look at more methods in following sessions.</a:t>
            </a: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E8792-6D39-4D9D-AE37-7B8D810C8FE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789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E8792-6D39-4D9D-AE37-7B8D810C8FE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956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 of information : Reviews from various websites through google search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From this source, we extracted the “dimensions” of the data – which is nothing but</a:t>
            </a:r>
            <a:r>
              <a:rPr lang="en-US" altLang="en-US" baseline="0" dirty="0" smtClean="0"/>
              <a:t> the words in the </a:t>
            </a:r>
            <a:r>
              <a:rPr lang="en-US" altLang="en-US" baseline="0" dirty="0" err="1" smtClean="0"/>
              <a:t>reviews.This</a:t>
            </a:r>
            <a:r>
              <a:rPr lang="en-US" altLang="en-US" baseline="0" dirty="0" smtClean="0"/>
              <a:t> adds some </a:t>
            </a:r>
            <a:r>
              <a:rPr lang="en-US" altLang="en-US" dirty="0" smtClean="0"/>
              <a:t>implicit structure to the otherwise unstructured data we’re dealing with.</a:t>
            </a:r>
            <a:endParaRPr lang="en-US" alt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The goal is to identify</a:t>
            </a:r>
            <a:r>
              <a:rPr lang="en-US" altLang="en-US" baseline="0" dirty="0" smtClean="0"/>
              <a:t> which are the best books to read.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E8792-6D39-4D9D-AE37-7B8D810C8FE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699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Why aren’t there more products that do text mining?</a:t>
            </a:r>
          </a:p>
          <a:p>
            <a:r>
              <a:rPr lang="en-US" altLang="en-US" dirty="0" smtClean="0"/>
              <a:t>Because it’s hard!!!</a:t>
            </a:r>
          </a:p>
          <a:p>
            <a:r>
              <a:rPr lang="en-US" altLang="en-US" dirty="0" smtClean="0"/>
              <a:t>First, there are many possible dimensions of text. Consider just the classes of nouns that might be represented in a text collection. Then, add to that noun phrases (nouns plus adjectives or multi-word concepts).</a:t>
            </a:r>
          </a:p>
          <a:p>
            <a:r>
              <a:rPr lang="en-US" altLang="en-US" dirty="0" smtClean="0"/>
              <a:t>Second, different documents can look quite different. Never mind issues like formatting differences.</a:t>
            </a:r>
          </a:p>
          <a:p>
            <a:r>
              <a:rPr lang="en-US" altLang="en-US" dirty="0" smtClean="0"/>
              <a:t>Third, the relationships between words and concepts in text is subtle. Figuring out that a relationship exists is easy, providing the information about the nature of the relationship is tricky.</a:t>
            </a:r>
          </a:p>
          <a:p>
            <a:r>
              <a:rPr lang="en-US" altLang="en-US" dirty="0" smtClean="0"/>
              <a:t>Finally, the same word can have many meanings (e.g. “interest”), or many words can have the same meaning.</a:t>
            </a: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E8792-6D39-4D9D-AE37-7B8D810C8FE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419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Why aren’t there more products that do text mining?</a:t>
            </a:r>
          </a:p>
          <a:p>
            <a:r>
              <a:rPr lang="en-US" altLang="en-US" dirty="0" smtClean="0"/>
              <a:t>Because it’s hard!!!</a:t>
            </a:r>
          </a:p>
          <a:p>
            <a:r>
              <a:rPr lang="en-US" altLang="en-US" dirty="0" smtClean="0"/>
              <a:t>First, there are many possible dimensions of text. Consider just the classes of nouns that might be represented in a text collection. Then, add to that noun phrases (nouns plus adjectives or multi-word concepts).</a:t>
            </a:r>
          </a:p>
          <a:p>
            <a:r>
              <a:rPr lang="en-US" altLang="en-US" dirty="0" smtClean="0"/>
              <a:t>Second, different documents can look quite different. Never mind issues like formatting differences.</a:t>
            </a:r>
          </a:p>
          <a:p>
            <a:r>
              <a:rPr lang="en-US" altLang="en-US" dirty="0" smtClean="0"/>
              <a:t>Third, the relationships between words and concepts in text is subtle. Figuring out that a relationship exists is easy, providing the information about the nature of the relationship is tricky.</a:t>
            </a:r>
          </a:p>
          <a:p>
            <a:r>
              <a:rPr lang="en-US" altLang="en-US" dirty="0" smtClean="0"/>
              <a:t>Finally, the same word can have many meanings (e.g. “interest”), or many words can have the same meaning.</a:t>
            </a: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E8792-6D39-4D9D-AE37-7B8D810C8FE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3472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Why aren’t there more products that do text mining?</a:t>
            </a:r>
          </a:p>
          <a:p>
            <a:r>
              <a:rPr lang="en-US" altLang="en-US" dirty="0" smtClean="0"/>
              <a:t>Because it’s hard!!!</a:t>
            </a:r>
          </a:p>
          <a:p>
            <a:r>
              <a:rPr lang="en-US" altLang="en-US" dirty="0" smtClean="0"/>
              <a:t>First, there are many possible dimensions of text. Consider just the classes of nouns that might be represented in a text collection. Then, add to that noun phrases (nouns plus adjectives or multi-word concepts).</a:t>
            </a:r>
          </a:p>
          <a:p>
            <a:r>
              <a:rPr lang="en-US" altLang="en-US" dirty="0" smtClean="0"/>
              <a:t>Second, different documents can look quite different. Never mind issues like formatting differences.</a:t>
            </a:r>
          </a:p>
          <a:p>
            <a:r>
              <a:rPr lang="en-US" altLang="en-US" dirty="0" smtClean="0"/>
              <a:t>Third, the relationships between words and concepts in text is subtle. Figuring out that a relationship exists is easy, providing the information about the nature of the relationship is tricky.</a:t>
            </a:r>
          </a:p>
          <a:p>
            <a:r>
              <a:rPr lang="en-US" altLang="en-US" dirty="0" smtClean="0"/>
              <a:t>Finally, the same word can have many meanings (e.g. “interest”), or many words can have the same meaning.</a:t>
            </a: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E8792-6D39-4D9D-AE37-7B8D810C8FE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1446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 of information : Reviews from various websites through google search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From this source, we extracted the “dimensions” of the data – which is nothing but</a:t>
            </a:r>
            <a:r>
              <a:rPr lang="en-US" altLang="en-US" baseline="0" dirty="0" smtClean="0"/>
              <a:t> the words in the </a:t>
            </a:r>
            <a:r>
              <a:rPr lang="en-US" altLang="en-US" baseline="0" dirty="0" err="1" smtClean="0"/>
              <a:t>reviews.This</a:t>
            </a:r>
            <a:r>
              <a:rPr lang="en-US" altLang="en-US" baseline="0" dirty="0" smtClean="0"/>
              <a:t> adds some </a:t>
            </a:r>
            <a:r>
              <a:rPr lang="en-US" altLang="en-US" dirty="0" smtClean="0"/>
              <a:t>implicit structure to the otherwise unstructured data we’re dealing with.</a:t>
            </a:r>
            <a:endParaRPr lang="en-US" alt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The goal is to identify</a:t>
            </a:r>
            <a:r>
              <a:rPr lang="en-US" altLang="en-US" baseline="0" dirty="0" smtClean="0"/>
              <a:t> which are the best books to read.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E8792-6D39-4D9D-AE37-7B8D810C8FE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988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of NLP :</a:t>
            </a: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of Text Mining techniques to identify</a:t>
            </a: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</a:t>
            </a:r>
            <a:r>
              <a:rPr lang="en-I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analyze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 pages published in different </a:t>
            </a:r>
            <a:r>
              <a:rPr lang="en-I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languages,is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one of its example.</a:t>
            </a: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working on a multilingual speech recognition</a:t>
            </a:r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 [32], a good deal of attention must be paid to the</a:t>
            </a:r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languages to be recognized by the system</a:t>
            </a: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E8792-6D39-4D9D-AE37-7B8D810C8FE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44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 of information : Reviews from various websites through google search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From this source, we extracted the “dimensions” of the data – which is nothing but</a:t>
            </a:r>
            <a:r>
              <a:rPr lang="en-US" altLang="en-US" baseline="0" dirty="0" smtClean="0"/>
              <a:t> the words in the </a:t>
            </a:r>
            <a:r>
              <a:rPr lang="en-US" altLang="en-US" baseline="0" dirty="0" err="1" smtClean="0"/>
              <a:t>reviews.This</a:t>
            </a:r>
            <a:r>
              <a:rPr lang="en-US" altLang="en-US" baseline="0" dirty="0" smtClean="0"/>
              <a:t> adds some </a:t>
            </a:r>
            <a:r>
              <a:rPr lang="en-US" altLang="en-US" dirty="0" smtClean="0"/>
              <a:t>implicit structure to the otherwise unstructured data we’re dealing with.</a:t>
            </a:r>
            <a:endParaRPr lang="en-US" alt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The goal is to identify</a:t>
            </a:r>
            <a:r>
              <a:rPr lang="en-US" altLang="en-US" baseline="0" dirty="0" smtClean="0"/>
              <a:t> which are the best books to read.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E8792-6D39-4D9D-AE37-7B8D810C8F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98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of NLP :</a:t>
            </a: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of Text Mining techniques to identify</a:t>
            </a: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</a:t>
            </a:r>
            <a:r>
              <a:rPr lang="en-I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analyze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 pages published in different </a:t>
            </a:r>
            <a:r>
              <a:rPr lang="en-I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languages,is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one of its example.</a:t>
            </a: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working on a multilingual speech recognition</a:t>
            </a:r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 [32], a good deal of attention must be paid to the</a:t>
            </a:r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languages to be recognized by the system</a:t>
            </a: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E8792-6D39-4D9D-AE37-7B8D810C8FE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7300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3000" b="1" baseline="0" dirty="0" smtClean="0">
                <a:solidFill>
                  <a:srgbClr val="FF0000"/>
                </a:solidFill>
              </a:rPr>
              <a:t> In</a:t>
            </a:r>
          </a:p>
          <a:p>
            <a:r>
              <a:rPr lang="en-IN" sz="3000" b="1" baseline="0" dirty="0" smtClean="0">
                <a:solidFill>
                  <a:srgbClr val="FF0000"/>
                </a:solidFill>
              </a:rPr>
              <a:t>CRM domain the most widespread applications are</a:t>
            </a:r>
          </a:p>
          <a:p>
            <a:r>
              <a:rPr lang="en-IN" sz="3000" b="1" baseline="0" dirty="0" smtClean="0">
                <a:solidFill>
                  <a:srgbClr val="FF0000"/>
                </a:solidFill>
              </a:rPr>
              <a:t>related to the management of the contents of clients’</a:t>
            </a:r>
          </a:p>
          <a:p>
            <a:r>
              <a:rPr lang="en-IN" sz="3000" b="1" baseline="0" dirty="0" smtClean="0">
                <a:solidFill>
                  <a:srgbClr val="FF0000"/>
                </a:solidFill>
              </a:rPr>
              <a:t>messages. The customer, the end consumer of</a:t>
            </a:r>
          </a:p>
          <a:p>
            <a:r>
              <a:rPr lang="en-IN" sz="3000" b="1" baseline="0" dirty="0" smtClean="0">
                <a:solidFill>
                  <a:srgbClr val="FF0000"/>
                </a:solidFill>
              </a:rPr>
              <a:t>products and services, is receiving increased attention</a:t>
            </a:r>
          </a:p>
          <a:p>
            <a:r>
              <a:rPr lang="en-IN" sz="3000" b="1" baseline="0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IN" sz="3000" b="1" baseline="0" dirty="0" smtClean="0">
                <a:solidFill>
                  <a:srgbClr val="FF0000"/>
                </a:solidFill>
              </a:rPr>
              <a:t>Customers interacting with contact </a:t>
            </a:r>
            <a:r>
              <a:rPr lang="en-IN" sz="3000" b="1" baseline="0" dirty="0" err="1" smtClean="0">
                <a:solidFill>
                  <a:srgbClr val="FF0000"/>
                </a:solidFill>
              </a:rPr>
              <a:t>centers</a:t>
            </a:r>
            <a:r>
              <a:rPr lang="en-IN" sz="3000" b="1" baseline="0" dirty="0" smtClean="0">
                <a:solidFill>
                  <a:srgbClr val="FF0000"/>
                </a:solidFill>
              </a:rPr>
              <a:t>, typically</a:t>
            </a:r>
          </a:p>
          <a:p>
            <a:r>
              <a:rPr lang="en-IN" sz="3000" b="1" baseline="0" dirty="0" smtClean="0">
                <a:solidFill>
                  <a:srgbClr val="FF0000"/>
                </a:solidFill>
              </a:rPr>
              <a:t>fill out feedback surveys with free form text comments</a:t>
            </a:r>
          </a:p>
          <a:p>
            <a:r>
              <a:rPr lang="en-IN" sz="3000" b="1" baseline="0" dirty="0" smtClean="0">
                <a:solidFill>
                  <a:srgbClr val="FF0000"/>
                </a:solidFill>
              </a:rPr>
              <a:t>which are directly indicative of their (dis)satisfaction with</a:t>
            </a:r>
          </a:p>
          <a:p>
            <a:r>
              <a:rPr lang="en-IN" sz="3000" b="1" baseline="0" dirty="0" smtClean="0">
                <a:solidFill>
                  <a:srgbClr val="FF0000"/>
                </a:solidFill>
              </a:rPr>
              <a:t>products, services, or interactions. Currently, only manual</a:t>
            </a:r>
          </a:p>
          <a:p>
            <a:r>
              <a:rPr lang="en-IN" sz="3000" b="1" baseline="0" dirty="0" smtClean="0">
                <a:solidFill>
                  <a:srgbClr val="FF0000"/>
                </a:solidFill>
              </a:rPr>
              <a:t>analysis is done, if at all, on a small sample of available</a:t>
            </a:r>
          </a:p>
          <a:p>
            <a:r>
              <a:rPr lang="en-IN" sz="3000" b="1" baseline="0" dirty="0" smtClean="0">
                <a:solidFill>
                  <a:srgbClr val="FF0000"/>
                </a:solidFill>
              </a:rPr>
              <a:t>data. Various problem buckets identified by the analysis</a:t>
            </a:r>
          </a:p>
          <a:p>
            <a:r>
              <a:rPr lang="en-IN" sz="3000" b="1" baseline="0" dirty="0" smtClean="0">
                <a:solidFill>
                  <a:srgbClr val="FF0000"/>
                </a:solidFill>
              </a:rPr>
              <a:t>can directly lead to actions like improving a particular</a:t>
            </a:r>
          </a:p>
          <a:p>
            <a:r>
              <a:rPr lang="en-IN" sz="3000" b="1" baseline="0" dirty="0" smtClean="0">
                <a:solidFill>
                  <a:srgbClr val="FF0000"/>
                </a:solidFill>
              </a:rPr>
              <a:t>agent’s accent, or imparting product training for other</a:t>
            </a:r>
          </a:p>
          <a:p>
            <a:r>
              <a:rPr lang="en-IN" sz="3000" b="1" baseline="0" dirty="0" smtClean="0">
                <a:solidFill>
                  <a:srgbClr val="FF0000"/>
                </a:solidFill>
              </a:rPr>
              <a:t>agents. Text classification can help automate this making</a:t>
            </a:r>
          </a:p>
          <a:p>
            <a:r>
              <a:rPr lang="en-IN" sz="3000" b="1" baseline="0" dirty="0" smtClean="0">
                <a:solidFill>
                  <a:srgbClr val="FF0000"/>
                </a:solidFill>
              </a:rPr>
              <a:t>it consistent and exhaustive.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14706-04CE-4A29-B635-16EC64F3318E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1336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of NLP :</a:t>
            </a: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of Text Mining techniques to identify</a:t>
            </a: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</a:t>
            </a:r>
            <a:r>
              <a:rPr lang="en-I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analyze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 pages published in different </a:t>
            </a:r>
            <a:r>
              <a:rPr lang="en-I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languages,is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one of its example.</a:t>
            </a: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working on a multilingual speech recognition</a:t>
            </a:r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 [32], a good deal of attention must be paid to the</a:t>
            </a:r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languages to be recognized by the system</a:t>
            </a: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E8792-6D39-4D9D-AE37-7B8D810C8FE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310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Market analysis is</a:t>
            </a:r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 analysis done to understand the trends in a market for example to sell your product.</a:t>
            </a:r>
          </a:p>
          <a:p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It, uses TM mainly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analyse competitors and/or monitor</a:t>
            </a:r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customers' opinions to identify new potential customers,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well as to determine the companies’ image through the</a:t>
            </a:r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analysis of press reviews and other relevant sources.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many companies tele-marketing and e-mail activity</a:t>
            </a:r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represents one of the main sources for acquiring new</a:t>
            </a:r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customers</a:t>
            </a: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E8792-6D39-4D9D-AE37-7B8D810C8FE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0835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of NLP :</a:t>
            </a: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of Text Mining techniques to identify</a:t>
            </a: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</a:t>
            </a:r>
            <a:r>
              <a:rPr lang="en-I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analyze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 pages published in different </a:t>
            </a:r>
            <a:r>
              <a:rPr lang="en-I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languages,is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one of its example.</a:t>
            </a: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working on a multilingual speech recognition</a:t>
            </a:r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 [32], a good deal of attention must be paid to the</a:t>
            </a:r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languages to be recognized by the system</a:t>
            </a: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E8792-6D39-4D9D-AE37-7B8D810C8FE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0043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Definition  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 smtClean="0">
                <a:solidFill>
                  <a:srgbClr val="0070C0"/>
                </a:solidFill>
                <a:ea typeface="ＭＳ Ｐゴシック" panose="020B0600070205080204" pitchFamily="34" charset="-128"/>
              </a:rPr>
              <a:t>Natural Language Processing(NLP)</a:t>
            </a:r>
          </a:p>
          <a:p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Natural language processing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NLP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is a field of computer science, artificial intelligence, and linguistics concerned with the interactions between computers and human (</a:t>
            </a:r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natural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languages.</a:t>
            </a:r>
          </a:p>
          <a:p>
            <a:endParaRPr lang="en-I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deals with </a:t>
            </a:r>
            <a:r>
              <a:rPr lang="en-I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analyzing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understanding and generating the languages that humans use naturally in order to </a:t>
            </a:r>
            <a:r>
              <a:rPr lang="en-I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interface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 computers in both written and spoken contexts using natural human languages instead of computer languages.</a:t>
            </a:r>
          </a:p>
          <a:p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of NLP :</a:t>
            </a: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application</a:t>
            </a:r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NLP is that 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uses Text Mining techniques to identify</a:t>
            </a:r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</a:t>
            </a:r>
            <a:r>
              <a:rPr lang="en-I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analyze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 pages published in different </a:t>
            </a:r>
            <a:r>
              <a:rPr lang="en-I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languages,ie</a:t>
            </a:r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 acts as a language translator.</a:t>
            </a:r>
          </a:p>
          <a:p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E8792-6D39-4D9D-AE37-7B8D810C8FE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307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of NLP :</a:t>
            </a: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of Text Mining techniques to identify</a:t>
            </a: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</a:t>
            </a:r>
            <a:r>
              <a:rPr lang="en-I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analyze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 pages published in different </a:t>
            </a:r>
            <a:r>
              <a:rPr lang="en-I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languages,is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one of its example.</a:t>
            </a: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working on a multilingual speech recognition</a:t>
            </a:r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 [32], a good deal of attention must be paid to the</a:t>
            </a:r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languages to be recognized by the system</a:t>
            </a: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E8792-6D39-4D9D-AE37-7B8D810C8FE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465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Closing Audio to be recorded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this topic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have discussed in detail about </a:t>
            </a:r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…..</a:t>
            </a:r>
          </a:p>
          <a:p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That’s it for this topic. </a:t>
            </a:r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any queries, do email us at info@jigsawacademy.com</a:t>
            </a:r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Thanks!</a:t>
            </a: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E8792-6D39-4D9D-AE37-7B8D810C8FE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56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 of information : Reviews from various websites through google search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From this source, we extracted the “dimensions” of the data – which is nothing but</a:t>
            </a:r>
            <a:r>
              <a:rPr lang="en-US" altLang="en-US" baseline="0" dirty="0" smtClean="0"/>
              <a:t> the words in the </a:t>
            </a:r>
            <a:r>
              <a:rPr lang="en-US" altLang="en-US" baseline="0" dirty="0" err="1" smtClean="0"/>
              <a:t>reviews.This</a:t>
            </a:r>
            <a:r>
              <a:rPr lang="en-US" altLang="en-US" baseline="0" dirty="0" smtClean="0"/>
              <a:t> adds some </a:t>
            </a:r>
            <a:r>
              <a:rPr lang="en-US" altLang="en-US" dirty="0" smtClean="0"/>
              <a:t>implicit structure to the otherwise unstructured data we’re dealing with.</a:t>
            </a:r>
            <a:endParaRPr lang="en-US" alt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The goal is to identify</a:t>
            </a:r>
            <a:r>
              <a:rPr lang="en-US" altLang="en-US" baseline="0" dirty="0" smtClean="0"/>
              <a:t> which are the best books to read.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E8792-6D39-4D9D-AE37-7B8D810C8FE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923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E8792-6D39-4D9D-AE37-7B8D810C8FE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24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 of information : Reviews from various websites through google search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From this source, we extracted the “dimensions” of the data – which is nothing but</a:t>
            </a:r>
            <a:r>
              <a:rPr lang="en-US" altLang="en-US" baseline="0" dirty="0" smtClean="0"/>
              <a:t> the words in the </a:t>
            </a:r>
            <a:r>
              <a:rPr lang="en-US" altLang="en-US" baseline="0" dirty="0" err="1" smtClean="0"/>
              <a:t>reviews.This</a:t>
            </a:r>
            <a:r>
              <a:rPr lang="en-US" altLang="en-US" baseline="0" dirty="0" smtClean="0"/>
              <a:t> adds some </a:t>
            </a:r>
            <a:r>
              <a:rPr lang="en-US" altLang="en-US" dirty="0" smtClean="0"/>
              <a:t>implicit structure to the otherwise unstructured data we’re dealing with.</a:t>
            </a:r>
            <a:endParaRPr lang="en-US" alt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The goal is to identify</a:t>
            </a:r>
            <a:r>
              <a:rPr lang="en-US" altLang="en-US" baseline="0" dirty="0" smtClean="0"/>
              <a:t> which are the best books to read.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E8792-6D39-4D9D-AE37-7B8D810C8FE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4331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Generally for data mining itself, we have two types</a:t>
            </a:r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modelling</a:t>
            </a:r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techniques: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Supervised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Unsupervised</a:t>
            </a:r>
          </a:p>
          <a:p>
            <a:endParaRPr lang="en-IN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can be use for Text mining also.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Supervised Techniques : Mostly classification techniques are used for sentiment </a:t>
            </a:r>
            <a:r>
              <a:rPr lang="en-IN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analysis.Here</a:t>
            </a:r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you have the training data. You train the dataset and then validate the test 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</a:t>
            </a:r>
          </a:p>
          <a:p>
            <a:endParaRPr lang="en-IN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unsupervised techniques : Here we don’t have </a:t>
            </a:r>
            <a:r>
              <a:rPr lang="en-IN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ttraining</a:t>
            </a:r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test </a:t>
            </a:r>
            <a:r>
              <a:rPr lang="en-IN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datasets.You</a:t>
            </a:r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directly classify the words in the document based on an external dictionary.</a:t>
            </a:r>
          </a:p>
          <a:p>
            <a:r>
              <a:rPr lang="en-IN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Eg</a:t>
            </a:r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clustering, topic modelling, </a:t>
            </a:r>
            <a:r>
              <a:rPr lang="en-IN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endParaRPr lang="en-IN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E8792-6D39-4D9D-AE37-7B8D810C8FE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5951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Closing Audio to be recorded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this topic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have discussed in detail about </a:t>
            </a:r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…..</a:t>
            </a:r>
          </a:p>
          <a:p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That’s it for this topic. </a:t>
            </a:r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any queries, do email us at info@jigsawacademy.com</a:t>
            </a:r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Thanks!</a:t>
            </a: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E8792-6D39-4D9D-AE37-7B8D810C8FE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854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 of information : Reviews from various websites through google search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From this source, we extracted the “dimensions” of the data – which is nothing but</a:t>
            </a:r>
            <a:r>
              <a:rPr lang="en-US" altLang="en-US" baseline="0" dirty="0" smtClean="0"/>
              <a:t> the words in the </a:t>
            </a:r>
            <a:r>
              <a:rPr lang="en-US" altLang="en-US" baseline="0" dirty="0" err="1" smtClean="0"/>
              <a:t>reviews.This</a:t>
            </a:r>
            <a:r>
              <a:rPr lang="en-US" altLang="en-US" baseline="0" dirty="0" smtClean="0"/>
              <a:t> adds some </a:t>
            </a:r>
            <a:r>
              <a:rPr lang="en-US" altLang="en-US" dirty="0" smtClean="0"/>
              <a:t>implicit structure to the otherwise unstructured data we’re dealing with.</a:t>
            </a:r>
            <a:endParaRPr lang="en-US" alt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The goal is to identify</a:t>
            </a:r>
            <a:r>
              <a:rPr lang="en-US" altLang="en-US" baseline="0" dirty="0" smtClean="0"/>
              <a:t> which are the best books to read.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E8792-6D39-4D9D-AE37-7B8D810C8FE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7335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this course of text mining, we will look at each of these topics in Detail</a:t>
            </a:r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E8792-6D39-4D9D-AE37-7B8D810C8FE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74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</a:t>
            </a:r>
            <a:r>
              <a:rPr lang="en-US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Study :</a:t>
            </a:r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Suppose</a:t>
            </a:r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you wanted recommendations on which books to read?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b="1" dirty="0" smtClean="0">
                <a:solidFill>
                  <a:schemeClr val="accent1"/>
                </a:solidFill>
              </a:rPr>
              <a:t>Will doing a Google search be an ideal approach?</a:t>
            </a:r>
          </a:p>
          <a:p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E8792-6D39-4D9D-AE37-7B8D810C8FE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78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 look at an example 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Suppose</a:t>
            </a:r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you want to find out whether the book “Hitchhikers guide to galaxy” is a good book to read or not.</a:t>
            </a:r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you have reaped</a:t>
            </a:r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reviews from various sites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read</a:t>
            </a:r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all the reviews of this book.You look at the number of likes and dislikes from various social media sites.</a:t>
            </a:r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 you might look at what words actually help</a:t>
            </a:r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 identify whether it is a good book or a bad book.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then you decide whether you want to read this book or not.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this is more of a search mechanism. It is also quite tedious.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E8792-6D39-4D9D-AE37-7B8D810C8FE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74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 of information : Reviews from various websites through google search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From this source, we extracted the “dimensions” of the data – which is nothing but</a:t>
            </a:r>
            <a:r>
              <a:rPr lang="en-US" altLang="en-US" baseline="0" dirty="0" smtClean="0"/>
              <a:t> the words in the </a:t>
            </a:r>
            <a:r>
              <a:rPr lang="en-US" altLang="en-US" baseline="0" dirty="0" err="1" smtClean="0"/>
              <a:t>reviews.This</a:t>
            </a:r>
            <a:r>
              <a:rPr lang="en-US" altLang="en-US" baseline="0" dirty="0" smtClean="0"/>
              <a:t> adds some </a:t>
            </a:r>
            <a:r>
              <a:rPr lang="en-US" altLang="en-US" dirty="0" smtClean="0"/>
              <a:t>implicit structure to the otherwise unstructured data we’re dealing with.</a:t>
            </a:r>
            <a:endParaRPr lang="en-US" alt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The goal is to identify</a:t>
            </a:r>
            <a:r>
              <a:rPr lang="en-US" altLang="en-US" baseline="0" dirty="0" smtClean="0"/>
              <a:t> which are the best books to read.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E8792-6D39-4D9D-AE37-7B8D810C8FE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800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 of information : Reviews from various websites through google search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From this source, we extracted the “dimensions” of the data – which is nothing but</a:t>
            </a:r>
            <a:r>
              <a:rPr lang="en-US" altLang="en-US" baseline="0" dirty="0" smtClean="0"/>
              <a:t> the words in the </a:t>
            </a:r>
            <a:r>
              <a:rPr lang="en-US" altLang="en-US" baseline="0" dirty="0" err="1" smtClean="0"/>
              <a:t>reviews.This</a:t>
            </a:r>
            <a:r>
              <a:rPr lang="en-US" altLang="en-US" baseline="0" dirty="0" smtClean="0"/>
              <a:t> adds some </a:t>
            </a:r>
            <a:r>
              <a:rPr lang="en-US" altLang="en-US" dirty="0" smtClean="0"/>
              <a:t>implicit structure to the otherwise unstructured data we’re dealing with.</a:t>
            </a:r>
            <a:endParaRPr lang="en-US" alt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The goal is to identify</a:t>
            </a:r>
            <a:r>
              <a:rPr lang="en-US" altLang="en-US" baseline="0" dirty="0" smtClean="0"/>
              <a:t> which are the best books to read.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E8792-6D39-4D9D-AE37-7B8D810C8FE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5715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Closing Audio to be recorded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this topic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have discussed in detail about </a:t>
            </a:r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…..</a:t>
            </a:r>
          </a:p>
          <a:p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That’s it for this topic. </a:t>
            </a:r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any queries, do email us at info@jigsawacademy.com</a:t>
            </a:r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Thanks!</a:t>
            </a: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E8792-6D39-4D9D-AE37-7B8D810C8FE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2858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Closing Audio to be recorded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this topic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have discussed in detail about </a:t>
            </a:r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…..</a:t>
            </a:r>
          </a:p>
          <a:p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That’s it for this topic. </a:t>
            </a:r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any queries, do email us at info@jigsawacademy.com</a:t>
            </a:r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Thanks!</a:t>
            </a: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E8792-6D39-4D9D-AE37-7B8D810C8FE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02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DE75-C09D-4D5B-9A65-5213BEC0BBEE}" type="datetimeFigureOut">
              <a:rPr lang="en-IN" smtClean="0"/>
              <a:t>15-05-2015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DCD1-8D2B-48AA-97DC-F00098474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981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DE75-C09D-4D5B-9A65-5213BEC0BBEE}" type="datetimeFigureOut">
              <a:rPr lang="en-IN" smtClean="0"/>
              <a:t>15-05-2015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DCD1-8D2B-48AA-97DC-F00098474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7854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DE75-C09D-4D5B-9A65-5213BEC0BBEE}" type="datetimeFigureOut">
              <a:rPr lang="en-IN" smtClean="0"/>
              <a:t>15-05-2015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DCD1-8D2B-48AA-97DC-F00098474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566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2B20-2E3C-4DD3-ABEF-009DFE95114C}" type="datetimeFigureOut">
              <a:rPr lang="en-US" smtClean="0"/>
              <a:t>5/15/2015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F5914-6678-4021-8DC0-E90C8E9D8EB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Picture 6" descr="Slide1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1268760"/>
            <a:ext cx="850728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335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DE75-C09D-4D5B-9A65-5213BEC0BBEE}" type="datetimeFigureOut">
              <a:rPr lang="en-IN" smtClean="0"/>
              <a:t>15-05-2015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DCD1-8D2B-48AA-97DC-F00098474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87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DE75-C09D-4D5B-9A65-5213BEC0BBEE}" type="datetimeFigureOut">
              <a:rPr lang="en-IN" smtClean="0"/>
              <a:t>15-05-2015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DCD1-8D2B-48AA-97DC-F00098474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704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DE75-C09D-4D5B-9A65-5213BEC0BBEE}" type="datetimeFigureOut">
              <a:rPr lang="en-IN" smtClean="0"/>
              <a:t>15-05-2015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DCD1-8D2B-48AA-97DC-F00098474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261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DE75-C09D-4D5B-9A65-5213BEC0BBEE}" type="datetimeFigureOut">
              <a:rPr lang="en-IN" smtClean="0"/>
              <a:t>15-05-2015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DCD1-8D2B-48AA-97DC-F00098474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900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DE75-C09D-4D5B-9A65-5213BEC0BBEE}" type="datetimeFigureOut">
              <a:rPr lang="en-IN" smtClean="0"/>
              <a:t>15-05-2015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DCD1-8D2B-48AA-97DC-F00098474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364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DE75-C09D-4D5B-9A65-5213BEC0BBEE}" type="datetimeFigureOut">
              <a:rPr lang="en-IN" smtClean="0"/>
              <a:t>15-05-2015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DCD1-8D2B-48AA-97DC-F00098474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388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DE75-C09D-4D5B-9A65-5213BEC0BBEE}" type="datetimeFigureOut">
              <a:rPr lang="en-IN" smtClean="0"/>
              <a:t>15-05-2015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DCD1-8D2B-48AA-97DC-F00098474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911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DE75-C09D-4D5B-9A65-5213BEC0BBEE}" type="datetimeFigureOut">
              <a:rPr lang="en-IN" smtClean="0"/>
              <a:t>15-05-2015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DCD1-8D2B-48AA-97DC-F00098474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31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9DE75-C09D-4D5B-9A65-5213BEC0BBEE}" type="datetimeFigureOut">
              <a:rPr lang="en-IN" smtClean="0"/>
              <a:t>15-05-2015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4DCD1-8D2B-48AA-97DC-F00098474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874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0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xt Analytic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78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235572" y="692696"/>
            <a:ext cx="72683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dirty="0">
                <a:latin typeface="Fontin Sans "/>
              </a:rPr>
              <a:t>Need for Text Mining ?</a:t>
            </a: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799060" y="1340768"/>
            <a:ext cx="7704856" cy="10801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sz="2800" dirty="0" smtClean="0">
              <a:solidFill>
                <a:schemeClr val="accent1"/>
              </a:solidFill>
              <a:latin typeface="Fontin Sans Bold"/>
            </a:endParaRPr>
          </a:p>
          <a:p>
            <a:pPr marL="0" indent="0">
              <a:buNone/>
            </a:pPr>
            <a:r>
              <a:rPr lang="en-IN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ontin Sans Bold"/>
              </a:rPr>
              <a:t>Drawbacks of A </a:t>
            </a:r>
            <a:r>
              <a:rPr lang="en-IN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ontin Sans Bold"/>
              </a:rPr>
              <a:t>“Search” /Information </a:t>
            </a:r>
            <a:r>
              <a:rPr lang="en-IN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ontin Sans Bold"/>
              </a:rPr>
              <a:t>retrieval</a:t>
            </a:r>
          </a:p>
          <a:p>
            <a:pPr marL="0" indent="0">
              <a:buNone/>
            </a:pPr>
            <a:endParaRPr lang="en-IN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Fontin Sans Bold"/>
            </a:endParaRPr>
          </a:p>
          <a:p>
            <a:pPr marL="0" indent="0">
              <a:buNone/>
            </a:pPr>
            <a:endParaRPr lang="en-IN" sz="2800" dirty="0" smtClean="0">
              <a:latin typeface="Fontin Sans Bold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224820259"/>
              </p:ext>
            </p:extLst>
          </p:nvPr>
        </p:nvGraphicFramePr>
        <p:xfrm>
          <a:off x="842909" y="2564904"/>
          <a:ext cx="7497838" cy="367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0545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043608" y="764704"/>
            <a:ext cx="72683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dirty="0">
                <a:latin typeface="Fontin Sans "/>
              </a:rPr>
              <a:t>Need for Text Mining ?</a:t>
            </a: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447160" y="5234522"/>
            <a:ext cx="8208912" cy="9847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anose="05000000000000000000" pitchFamily="2" charset="2"/>
              <a:buChar char="ü"/>
            </a:pPr>
            <a:r>
              <a:rPr lang="en-IN" sz="2800" dirty="0">
                <a:latin typeface="Fontin Sans Bold"/>
              </a:rPr>
              <a:t>90% of the world’s data is </a:t>
            </a:r>
            <a:r>
              <a:rPr lang="en-IN" sz="2800" dirty="0" smtClean="0">
                <a:latin typeface="Fontin Sans Bold"/>
              </a:rPr>
              <a:t>unstructured </a:t>
            </a:r>
            <a:r>
              <a:rPr lang="en-IN" sz="2800" dirty="0">
                <a:latin typeface="Fontin Sans Bold"/>
              </a:rPr>
              <a:t>format</a:t>
            </a:r>
          </a:p>
          <a:p>
            <a:pPr marL="0" indent="0">
              <a:buNone/>
            </a:pPr>
            <a:endParaRPr lang="en-IN" sz="2800" dirty="0">
              <a:latin typeface="Fontin Sans Bold"/>
            </a:endParaRPr>
          </a:p>
          <a:p>
            <a:pPr marL="0" indent="0">
              <a:buNone/>
            </a:pPr>
            <a:endParaRPr lang="en-IN" sz="2800" dirty="0" smtClean="0">
              <a:latin typeface="Fontin Sans Bold"/>
            </a:endParaRPr>
          </a:p>
          <a:p>
            <a:pPr marL="0" indent="0">
              <a:buNone/>
            </a:pPr>
            <a:endParaRPr lang="en-IN" sz="2800" dirty="0">
              <a:latin typeface="Fontin Sans Bold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772816"/>
            <a:ext cx="4567745" cy="29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04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779204" y="2221995"/>
            <a:ext cx="5710241" cy="306208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sz="2600" dirty="0" smtClean="0">
              <a:latin typeface="Fontin Sans Bold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600" dirty="0">
                <a:latin typeface="Fontin Sans Bold"/>
                <a:ea typeface="ＭＳ Ｐゴシック" panose="020B0600070205080204" pitchFamily="34" charset="-128"/>
              </a:rPr>
              <a:t>Twitter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600" dirty="0">
                <a:latin typeface="Fontin Sans Bold"/>
                <a:ea typeface="ＭＳ Ｐゴシック" panose="020B0600070205080204" pitchFamily="34" charset="-128"/>
              </a:rPr>
              <a:t>Blogs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600" dirty="0">
                <a:latin typeface="Fontin Sans Bold"/>
                <a:ea typeface="ＭＳ Ｐゴシック" panose="020B0600070205080204" pitchFamily="34" charset="-128"/>
              </a:rPr>
              <a:t>Electronic Medical records(EMR)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600" dirty="0">
                <a:latin typeface="Fontin Sans Bold"/>
                <a:ea typeface="ＭＳ Ｐゴシック" panose="020B0600070205080204" pitchFamily="34" charset="-128"/>
              </a:rPr>
              <a:t>Customer feedbacks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600" dirty="0">
                <a:latin typeface="Fontin Sans Bold"/>
                <a:ea typeface="ＭＳ Ｐゴシック" panose="020B0600070205080204" pitchFamily="34" charset="-128"/>
              </a:rPr>
              <a:t>Invoices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42331" y="764704"/>
            <a:ext cx="72683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dirty="0" smtClean="0">
                <a:latin typeface="Fontin Sans "/>
              </a:rPr>
              <a:t>Need for Text Mining</a:t>
            </a:r>
            <a:endParaRPr lang="en-IN" sz="4000" b="1" dirty="0">
              <a:latin typeface="Fontin Sans 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39552" y="1844824"/>
            <a:ext cx="2268252" cy="38164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625955" y="2996952"/>
            <a:ext cx="2095446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600" dirty="0" smtClean="0">
                <a:latin typeface="Fontin Sans Bold"/>
              </a:rPr>
              <a:t>Unstructured</a:t>
            </a:r>
          </a:p>
          <a:p>
            <a:pPr algn="ctr"/>
            <a:r>
              <a:rPr lang="en-IN" sz="2600" dirty="0" smtClean="0">
                <a:latin typeface="Fontin Sans Bold"/>
              </a:rPr>
              <a:t> Data </a:t>
            </a:r>
          </a:p>
          <a:p>
            <a:pPr algn="ctr"/>
            <a:r>
              <a:rPr lang="en-IN" sz="2600" dirty="0" smtClean="0">
                <a:latin typeface="Fontin Sans Bold"/>
              </a:rPr>
              <a:t>Examples</a:t>
            </a:r>
            <a:endParaRPr lang="en-GB" sz="2600" dirty="0">
              <a:latin typeface="Fontin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365270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683568" y="461266"/>
            <a:ext cx="7497838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300" b="1" dirty="0" smtClean="0">
                <a:latin typeface="Fontin Sans Bold"/>
              </a:rPr>
              <a:t>INDEX</a:t>
            </a:r>
            <a:endParaRPr lang="en-IN" sz="3300" b="1" dirty="0">
              <a:latin typeface="Fontin Sans Bol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13216" y="1357141"/>
            <a:ext cx="3778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latin typeface="Fontin Sans Bold"/>
              </a:rPr>
              <a:t>Case Study: Book reviews</a:t>
            </a:r>
            <a:endParaRPr lang="en-GB" sz="2400" dirty="0">
              <a:latin typeface="Fontin Sans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13216" y="2085103"/>
            <a:ext cx="2940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latin typeface="Fontin Sans Bold"/>
              </a:rPr>
              <a:t>Need for text mining</a:t>
            </a:r>
            <a:endParaRPr lang="en-GB" sz="2400" dirty="0">
              <a:latin typeface="Fontin Sans Bol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13216" y="2812914"/>
            <a:ext cx="3153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latin typeface="Fontin Sans Bold"/>
              </a:rPr>
              <a:t>Text Mining Process</a:t>
            </a:r>
            <a:endParaRPr lang="en-GB" sz="2400" b="1" dirty="0">
              <a:latin typeface="Fontin Sans Bol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3215" y="3540725"/>
            <a:ext cx="3706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latin typeface="Fontin Sans Bold"/>
              </a:rPr>
              <a:t>Challenges of Text Mining</a:t>
            </a:r>
            <a:endParaRPr lang="en-GB" sz="2400" dirty="0">
              <a:latin typeface="Fontin Sans Bold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13215" y="4296018"/>
            <a:ext cx="3472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latin typeface="Fontin Sans Bold"/>
              </a:rPr>
              <a:t>Text Mining Applications</a:t>
            </a:r>
            <a:endParaRPr lang="en-GB" sz="2400" dirty="0">
              <a:latin typeface="Fontin Sans Bold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13215" y="5076303"/>
            <a:ext cx="3144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latin typeface="Fontin Sans Bold"/>
              </a:rPr>
              <a:t>Modelling Techniques</a:t>
            </a:r>
            <a:endParaRPr lang="en-GB" sz="2400" dirty="0">
              <a:latin typeface="Fontin Sans Bold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13215" y="5836440"/>
            <a:ext cx="4281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latin typeface="Fontin Sans Bold"/>
              </a:rPr>
              <a:t>List of Text Mining Techniques</a:t>
            </a:r>
            <a:endParaRPr lang="en-GB" sz="2400" dirty="0">
              <a:latin typeface="Fontin Sans Bold"/>
            </a:endParaRPr>
          </a:p>
        </p:txBody>
      </p:sp>
      <p:pic>
        <p:nvPicPr>
          <p:cNvPr id="20" name="Picture 19" descr="3 copy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652948"/>
            <a:ext cx="783949" cy="78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05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631316" y="548680"/>
            <a:ext cx="8164936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sz="4000" b="1">
                <a:solidFill>
                  <a:schemeClr val="tx1"/>
                </a:solidFill>
                <a:latin typeface="Fontin Sans "/>
                <a:ea typeface="+mj-ea"/>
                <a:cs typeface="+mj-cs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IN" dirty="0"/>
              <a:t>Text Mining Process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791372"/>
              </p:ext>
            </p:extLst>
          </p:nvPr>
        </p:nvGraphicFramePr>
        <p:xfrm>
          <a:off x="467544" y="2060848"/>
          <a:ext cx="8280920" cy="3671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Rectangle 8"/>
          <p:cNvSpPr/>
          <p:nvPr/>
        </p:nvSpPr>
        <p:spPr>
          <a:xfrm>
            <a:off x="872350" y="2060848"/>
            <a:ext cx="768286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IN" sz="3000" dirty="0">
                <a:latin typeface="Fontin Sans Bold"/>
              </a:rPr>
              <a:t>Text Mining = Data mining of text sources 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1316" y="5157192"/>
            <a:ext cx="816493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IN" sz="3000" dirty="0">
                <a:latin typeface="Fontin Sans Bold"/>
              </a:rPr>
              <a:t>Text Mining = Knowledge Discovery in Text </a:t>
            </a:r>
          </a:p>
        </p:txBody>
      </p:sp>
    </p:spTree>
    <p:extLst>
      <p:ext uri="{BB962C8B-B14F-4D97-AF65-F5344CB8AC3E}">
        <p14:creationId xmlns:p14="http://schemas.microsoft.com/office/powerpoint/2010/main" val="171271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918196" y="1261803"/>
            <a:ext cx="72683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dirty="0" smtClean="0">
                <a:latin typeface="Fontin Sans "/>
              </a:rPr>
              <a:t>“Search” Vs “Discover”</a:t>
            </a:r>
            <a:endParaRPr lang="en-IN" sz="4000" b="1" dirty="0">
              <a:latin typeface="Fontin Sans "/>
            </a:endParaRPr>
          </a:p>
        </p:txBody>
      </p:sp>
      <p:sp>
        <p:nvSpPr>
          <p:cNvPr id="4" name="Rectangle 1027"/>
          <p:cNvSpPr>
            <a:spLocks noChangeArrowheads="1"/>
          </p:cNvSpPr>
          <p:nvPr/>
        </p:nvSpPr>
        <p:spPr bwMode="auto">
          <a:xfrm>
            <a:off x="5938837" y="3440832"/>
            <a:ext cx="1981200" cy="94615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2"/>
            </a:contourClr>
          </a:sp3d>
        </p:spPr>
        <p:txBody>
          <a:bodyPr anchor="ctr">
            <a:spAutoFit/>
            <a:flatTx/>
          </a:bodyPr>
          <a:lstStyle/>
          <a:p>
            <a:pPr algn="ctr" eaLnBrk="0" hangingPunct="0"/>
            <a:r>
              <a:rPr lang="en-US" altLang="en-US" sz="2800">
                <a:solidFill>
                  <a:srgbClr val="FFFFFF"/>
                </a:solidFill>
                <a:latin typeface="Arial" panose="020B0604020202020204" pitchFamily="34" charset="0"/>
              </a:rPr>
              <a:t>Data </a:t>
            </a:r>
          </a:p>
          <a:p>
            <a:pPr algn="ctr" eaLnBrk="0" hangingPunct="0"/>
            <a:r>
              <a:rPr lang="en-US" altLang="en-US" sz="2800">
                <a:solidFill>
                  <a:srgbClr val="FFFFFF"/>
                </a:solidFill>
                <a:latin typeface="Arial" panose="020B0604020202020204" pitchFamily="34" charset="0"/>
              </a:rPr>
              <a:t>Mining</a:t>
            </a:r>
          </a:p>
        </p:txBody>
      </p:sp>
      <p:sp>
        <p:nvSpPr>
          <p:cNvPr id="5" name="Rectangle 1028"/>
          <p:cNvSpPr>
            <a:spLocks noChangeArrowheads="1"/>
          </p:cNvSpPr>
          <p:nvPr/>
        </p:nvSpPr>
        <p:spPr bwMode="auto">
          <a:xfrm>
            <a:off x="5938837" y="4888632"/>
            <a:ext cx="1981200" cy="946150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3300"/>
            </a:extrusionClr>
            <a:contourClr>
              <a:srgbClr val="FF3300"/>
            </a:contourClr>
          </a:sp3d>
          <a:extLst>
            <a:ext uri="{91240B29-F687-4F45-9708-019B960494DF}">
              <a14:hiddenLine xmlns:a14="http://schemas.microsoft.com/office/drawing/2010/main" w="25400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/>
          <a:p>
            <a:pPr algn="ctr" eaLnBrk="0" hangingPunct="0"/>
            <a:r>
              <a:rPr lang="en-US" altLang="en-US" sz="2800" dirty="0">
                <a:solidFill>
                  <a:srgbClr val="F7EECD"/>
                </a:solidFill>
                <a:latin typeface="Arial" panose="020B0604020202020204" pitchFamily="34" charset="0"/>
              </a:rPr>
              <a:t>Text </a:t>
            </a:r>
          </a:p>
          <a:p>
            <a:pPr algn="ctr" eaLnBrk="0" hangingPunct="0"/>
            <a:r>
              <a:rPr lang="en-US" altLang="en-US" sz="2800" dirty="0">
                <a:solidFill>
                  <a:srgbClr val="F7EECD"/>
                </a:solidFill>
                <a:latin typeface="Arial" panose="020B0604020202020204" pitchFamily="34" charset="0"/>
              </a:rPr>
              <a:t>Mining</a:t>
            </a:r>
          </a:p>
        </p:txBody>
      </p:sp>
      <p:sp>
        <p:nvSpPr>
          <p:cNvPr id="6" name="Rectangle 1029"/>
          <p:cNvSpPr>
            <a:spLocks noChangeArrowheads="1"/>
          </p:cNvSpPr>
          <p:nvPr/>
        </p:nvSpPr>
        <p:spPr bwMode="auto">
          <a:xfrm>
            <a:off x="2890837" y="3440832"/>
            <a:ext cx="1981200" cy="94615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2"/>
            </a:contourClr>
          </a:sp3d>
        </p:spPr>
        <p:txBody>
          <a:bodyPr anchor="ctr">
            <a:spAutoFit/>
            <a:flatTx/>
          </a:bodyPr>
          <a:lstStyle/>
          <a:p>
            <a:pPr algn="ctr" eaLnBrk="0" hangingPunct="0"/>
            <a:r>
              <a:rPr lang="en-US" altLang="en-US" sz="2800">
                <a:solidFill>
                  <a:srgbClr val="FFFFFF"/>
                </a:solidFill>
                <a:latin typeface="Arial" panose="020B0604020202020204" pitchFamily="34" charset="0"/>
              </a:rPr>
              <a:t>Data</a:t>
            </a:r>
          </a:p>
          <a:p>
            <a:pPr algn="ctr" eaLnBrk="0" hangingPunct="0"/>
            <a:r>
              <a:rPr lang="en-US" altLang="en-US" sz="2800">
                <a:solidFill>
                  <a:srgbClr val="FFFFFF"/>
                </a:solidFill>
                <a:latin typeface="Arial" panose="020B0604020202020204" pitchFamily="34" charset="0"/>
              </a:rPr>
              <a:t>Retrieval</a:t>
            </a:r>
          </a:p>
        </p:txBody>
      </p:sp>
      <p:sp>
        <p:nvSpPr>
          <p:cNvPr id="8" name="Rectangle 1030"/>
          <p:cNvSpPr>
            <a:spLocks noChangeArrowheads="1"/>
          </p:cNvSpPr>
          <p:nvPr/>
        </p:nvSpPr>
        <p:spPr bwMode="auto">
          <a:xfrm>
            <a:off x="2890837" y="4888632"/>
            <a:ext cx="1966913" cy="94615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2"/>
            </a:contourClr>
          </a:sp3d>
        </p:spPr>
        <p:txBody>
          <a:bodyPr anchor="ctr">
            <a:spAutoFit/>
            <a:flatTx/>
          </a:bodyPr>
          <a:lstStyle/>
          <a:p>
            <a:pPr algn="ctr" eaLnBrk="0" hangingPunct="0"/>
            <a:r>
              <a:rPr lang="en-US" altLang="en-US" sz="2800">
                <a:solidFill>
                  <a:srgbClr val="FFFFFF"/>
                </a:solidFill>
                <a:latin typeface="Arial" panose="020B0604020202020204" pitchFamily="34" charset="0"/>
              </a:rPr>
              <a:t>Information</a:t>
            </a:r>
          </a:p>
          <a:p>
            <a:pPr algn="ctr" eaLnBrk="0" hangingPunct="0"/>
            <a:r>
              <a:rPr lang="en-US" altLang="en-US" sz="2800">
                <a:solidFill>
                  <a:srgbClr val="FFFFFF"/>
                </a:solidFill>
                <a:latin typeface="Arial" panose="020B0604020202020204" pitchFamily="34" charset="0"/>
              </a:rPr>
              <a:t>Retrieval</a:t>
            </a:r>
          </a:p>
        </p:txBody>
      </p:sp>
      <p:sp>
        <p:nvSpPr>
          <p:cNvPr id="9" name="Text Box 1031"/>
          <p:cNvSpPr txBox="1">
            <a:spLocks noChangeArrowheads="1"/>
          </p:cNvSpPr>
          <p:nvPr/>
        </p:nvSpPr>
        <p:spPr bwMode="auto">
          <a:xfrm>
            <a:off x="2586037" y="1916832"/>
            <a:ext cx="25050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en-US" sz="2800" dirty="0">
                <a:latin typeface="Arial" panose="020B0604020202020204" pitchFamily="34" charset="0"/>
              </a:rPr>
              <a:t>Search</a:t>
            </a:r>
          </a:p>
          <a:p>
            <a:pPr algn="ctr" eaLnBrk="0" hangingPunct="0"/>
            <a:r>
              <a:rPr lang="en-US" altLang="en-US" sz="2800" dirty="0">
                <a:latin typeface="Arial" panose="020B0604020202020204" pitchFamily="34" charset="0"/>
              </a:rPr>
              <a:t>(goal-oriented)</a:t>
            </a:r>
          </a:p>
        </p:txBody>
      </p:sp>
      <p:sp>
        <p:nvSpPr>
          <p:cNvPr id="10" name="Text Box 1032"/>
          <p:cNvSpPr txBox="1">
            <a:spLocks noChangeArrowheads="1"/>
          </p:cNvSpPr>
          <p:nvPr/>
        </p:nvSpPr>
        <p:spPr bwMode="auto">
          <a:xfrm>
            <a:off x="5786437" y="1916832"/>
            <a:ext cx="244316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en-US" sz="2800">
                <a:latin typeface="Arial" panose="020B0604020202020204" pitchFamily="34" charset="0"/>
              </a:rPr>
              <a:t>Discover</a:t>
            </a:r>
          </a:p>
          <a:p>
            <a:pPr algn="ctr" eaLnBrk="0" hangingPunct="0"/>
            <a:r>
              <a:rPr lang="en-US" altLang="en-US" sz="2800">
                <a:latin typeface="Arial" panose="020B0604020202020204" pitchFamily="34" charset="0"/>
              </a:rPr>
              <a:t>(opportunistic)</a:t>
            </a:r>
          </a:p>
        </p:txBody>
      </p:sp>
      <p:sp>
        <p:nvSpPr>
          <p:cNvPr id="11" name="Text Box 1033"/>
          <p:cNvSpPr txBox="1">
            <a:spLocks noChangeArrowheads="1"/>
          </p:cNvSpPr>
          <p:nvPr/>
        </p:nvSpPr>
        <p:spPr bwMode="auto">
          <a:xfrm>
            <a:off x="528637" y="3364632"/>
            <a:ext cx="182721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en-US" sz="2800">
                <a:latin typeface="Arial" panose="020B0604020202020204" pitchFamily="34" charset="0"/>
              </a:rPr>
              <a:t>Structured</a:t>
            </a:r>
          </a:p>
          <a:p>
            <a:pPr eaLnBrk="0" hangingPunct="0"/>
            <a:r>
              <a:rPr lang="en-US" altLang="en-US" sz="2800">
                <a:latin typeface="Arial" panose="020B0604020202020204" pitchFamily="34" charset="0"/>
              </a:rPr>
              <a:t>Data</a:t>
            </a:r>
          </a:p>
        </p:txBody>
      </p:sp>
      <p:sp>
        <p:nvSpPr>
          <p:cNvPr id="12" name="Text Box 1034"/>
          <p:cNvSpPr txBox="1">
            <a:spLocks noChangeArrowheads="1"/>
          </p:cNvSpPr>
          <p:nvPr/>
        </p:nvSpPr>
        <p:spPr bwMode="auto">
          <a:xfrm>
            <a:off x="469900" y="4752107"/>
            <a:ext cx="222408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en-US" sz="2800" dirty="0">
                <a:latin typeface="Arial" panose="020B0604020202020204" pitchFamily="34" charset="0"/>
              </a:rPr>
              <a:t>Unstructured</a:t>
            </a:r>
          </a:p>
          <a:p>
            <a:pPr eaLnBrk="0" hangingPunct="0"/>
            <a:r>
              <a:rPr lang="en-US" altLang="en-US" sz="2800" dirty="0">
                <a:latin typeface="Arial" panose="020B0604020202020204" pitchFamily="34" charset="0"/>
              </a:rPr>
              <a:t>Data (Text)</a:t>
            </a:r>
          </a:p>
        </p:txBody>
      </p:sp>
      <p:sp>
        <p:nvSpPr>
          <p:cNvPr id="13" name="Line 1035"/>
          <p:cNvSpPr>
            <a:spLocks noChangeShapeType="1"/>
          </p:cNvSpPr>
          <p:nvPr/>
        </p:nvSpPr>
        <p:spPr bwMode="auto">
          <a:xfrm>
            <a:off x="2978869" y="3052192"/>
            <a:ext cx="5029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4" name="Line 1036"/>
          <p:cNvSpPr>
            <a:spLocks noChangeShapeType="1"/>
          </p:cNvSpPr>
          <p:nvPr/>
        </p:nvSpPr>
        <p:spPr bwMode="auto">
          <a:xfrm>
            <a:off x="2662237" y="3288432"/>
            <a:ext cx="0" cy="274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469900" y="330424"/>
            <a:ext cx="8164936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sz="4000" b="1">
                <a:solidFill>
                  <a:schemeClr val="tx1"/>
                </a:solidFill>
                <a:latin typeface="Fontin Sans "/>
                <a:ea typeface="+mj-ea"/>
                <a:cs typeface="+mj-cs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IN" dirty="0"/>
              <a:t>Text Mining Process</a:t>
            </a:r>
          </a:p>
        </p:txBody>
      </p:sp>
    </p:spTree>
    <p:extLst>
      <p:ext uri="{BB962C8B-B14F-4D97-AF65-F5344CB8AC3E}">
        <p14:creationId xmlns:p14="http://schemas.microsoft.com/office/powerpoint/2010/main" val="3486725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683568" y="461266"/>
            <a:ext cx="7497838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300" b="1" dirty="0" smtClean="0">
                <a:latin typeface="Fontin Sans Bold"/>
              </a:rPr>
              <a:t>INDEX</a:t>
            </a:r>
            <a:endParaRPr lang="en-IN" sz="3300" b="1" dirty="0">
              <a:latin typeface="Fontin Sans Bol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13216" y="1357141"/>
            <a:ext cx="3778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latin typeface="Fontin Sans Bold"/>
              </a:rPr>
              <a:t>Case Study: Book reviews</a:t>
            </a:r>
            <a:endParaRPr lang="en-GB" sz="2400" dirty="0">
              <a:latin typeface="Fontin Sans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13216" y="2085103"/>
            <a:ext cx="2940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latin typeface="Fontin Sans Bold"/>
              </a:rPr>
              <a:t>Need for text mining</a:t>
            </a:r>
            <a:endParaRPr lang="en-GB" sz="2400" dirty="0">
              <a:latin typeface="Fontin Sans Bol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13216" y="2812914"/>
            <a:ext cx="2939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latin typeface="Fontin Sans Bold"/>
              </a:rPr>
              <a:t>Text Mining Process</a:t>
            </a:r>
            <a:endParaRPr lang="en-GB" sz="2400" dirty="0">
              <a:latin typeface="Fontin Sans Bol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3215" y="3540725"/>
            <a:ext cx="3970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latin typeface="Fontin Sans Bold"/>
              </a:rPr>
              <a:t>Challenges of Text Mining</a:t>
            </a:r>
            <a:endParaRPr lang="en-GB" sz="2400" b="1" dirty="0">
              <a:latin typeface="Fontin Sans Bold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13215" y="4296018"/>
            <a:ext cx="3472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latin typeface="Fontin Sans Bold"/>
              </a:rPr>
              <a:t>Text Mining Applications</a:t>
            </a:r>
            <a:endParaRPr lang="en-GB" sz="2400" dirty="0">
              <a:latin typeface="Fontin Sans Bold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13215" y="5076303"/>
            <a:ext cx="3144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latin typeface="Fontin Sans Bold"/>
              </a:rPr>
              <a:t>Modelling Techniques</a:t>
            </a:r>
            <a:endParaRPr lang="en-GB" sz="2400" dirty="0">
              <a:latin typeface="Fontin Sans Bold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13215" y="5836440"/>
            <a:ext cx="4281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latin typeface="Fontin Sans Bold"/>
              </a:rPr>
              <a:t>List of Text Mining Techniques</a:t>
            </a:r>
            <a:endParaRPr lang="en-GB" sz="2400" dirty="0">
              <a:latin typeface="Fontin Sans Bold"/>
            </a:endParaRPr>
          </a:p>
        </p:txBody>
      </p:sp>
      <p:pic>
        <p:nvPicPr>
          <p:cNvPr id="20" name="Picture 19" descr="3 copy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380759"/>
            <a:ext cx="783949" cy="78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20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943980" y="764704"/>
            <a:ext cx="72683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dirty="0" smtClean="0">
                <a:latin typeface="Fontin Sans "/>
              </a:rPr>
              <a:t>Challenges of text mining</a:t>
            </a:r>
            <a:endParaRPr lang="en-IN" sz="4000" b="1" dirty="0">
              <a:latin typeface="Fontin Sans 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39552" y="1844824"/>
            <a:ext cx="8077200" cy="4176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800" b="1" dirty="0" smtClean="0">
                <a:latin typeface="Calibri (Body)"/>
              </a:rPr>
              <a:t>Very high number of possible “dimensions”</a:t>
            </a:r>
          </a:p>
          <a:p>
            <a:pPr lvl="1"/>
            <a:r>
              <a:rPr lang="en-US" altLang="en-US" dirty="0" smtClean="0">
                <a:latin typeface="Calibri (Body)"/>
              </a:rPr>
              <a:t>All possible word and phrase types in the language!</a:t>
            </a:r>
          </a:p>
          <a:p>
            <a:pPr marL="457200" lvl="1" indent="0">
              <a:buNone/>
            </a:pPr>
            <a:endParaRPr lang="en-US" altLang="en-US" dirty="0" smtClean="0">
              <a:latin typeface="Calibri (Body)"/>
            </a:endParaRPr>
          </a:p>
          <a:p>
            <a:r>
              <a:rPr lang="en-US" altLang="en-US" sz="2800" b="1" dirty="0" smtClean="0">
                <a:latin typeface="Calibri (Body)"/>
              </a:rPr>
              <a:t>Unlike data mining:</a:t>
            </a:r>
          </a:p>
          <a:p>
            <a:pPr lvl="1"/>
            <a:r>
              <a:rPr lang="en-US" altLang="en-US" dirty="0">
                <a:latin typeface="Calibri (Body)"/>
              </a:rPr>
              <a:t>R</a:t>
            </a:r>
            <a:r>
              <a:rPr lang="en-US" altLang="en-US" dirty="0" smtClean="0">
                <a:latin typeface="Calibri (Body)"/>
              </a:rPr>
              <a:t>ecords (= docs) are not structurally identical</a:t>
            </a:r>
          </a:p>
          <a:p>
            <a:pPr lvl="1"/>
            <a:r>
              <a:rPr lang="en-US" altLang="en-US" dirty="0">
                <a:latin typeface="Calibri (Body)"/>
              </a:rPr>
              <a:t>R</a:t>
            </a:r>
            <a:r>
              <a:rPr lang="en-US" altLang="en-US" dirty="0" smtClean="0">
                <a:latin typeface="Calibri (Body)"/>
              </a:rPr>
              <a:t>ecords are not statistically independent</a:t>
            </a:r>
          </a:p>
        </p:txBody>
      </p:sp>
    </p:spTree>
    <p:extLst>
      <p:ext uri="{BB962C8B-B14F-4D97-AF65-F5344CB8AC3E}">
        <p14:creationId xmlns:p14="http://schemas.microsoft.com/office/powerpoint/2010/main" val="1264519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755576" y="692696"/>
            <a:ext cx="72683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dirty="0" smtClean="0">
                <a:latin typeface="Fontin Sans "/>
              </a:rPr>
              <a:t>Challenges of Text </a:t>
            </a:r>
            <a:r>
              <a:rPr lang="en-IN" sz="4000" b="1" dirty="0">
                <a:latin typeface="Fontin Sans "/>
              </a:rPr>
              <a:t>M</a:t>
            </a:r>
            <a:r>
              <a:rPr lang="en-IN" sz="4000" b="1" dirty="0" smtClean="0">
                <a:latin typeface="Fontin Sans "/>
              </a:rPr>
              <a:t>ining</a:t>
            </a:r>
            <a:endParaRPr lang="en-IN" sz="4000" b="1" dirty="0">
              <a:latin typeface="Fontin Sans 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39552" y="1772816"/>
            <a:ext cx="8077200" cy="4752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600" b="1" dirty="0" smtClean="0">
                <a:latin typeface="Fontin Sans Bold"/>
              </a:rPr>
              <a:t>Complex and subtle relationships between concepts in text</a:t>
            </a:r>
          </a:p>
          <a:p>
            <a:pPr lvl="1"/>
            <a:r>
              <a:rPr lang="en-US" altLang="en-US" sz="2600" dirty="0" smtClean="0">
                <a:latin typeface="Fontin Sans Bold"/>
              </a:rPr>
              <a:t>“Cognizant merges with Tata Services”</a:t>
            </a:r>
          </a:p>
          <a:p>
            <a:pPr lvl="1"/>
            <a:r>
              <a:rPr lang="en-US" altLang="en-US" sz="2600" dirty="0" smtClean="0">
                <a:latin typeface="Fontin Sans Bold"/>
              </a:rPr>
              <a:t>“Tata Services is bought by Cognizant”</a:t>
            </a:r>
          </a:p>
          <a:p>
            <a:pPr marL="457200" lvl="1" indent="0">
              <a:buNone/>
            </a:pPr>
            <a:endParaRPr lang="en-US" altLang="en-US" sz="2600" dirty="0" smtClean="0">
              <a:latin typeface="Fontin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349746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755576" y="692696"/>
            <a:ext cx="72683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dirty="0" smtClean="0">
                <a:latin typeface="Fontin Sans "/>
              </a:rPr>
              <a:t>Challenges of Text </a:t>
            </a:r>
            <a:r>
              <a:rPr lang="en-IN" sz="4000" b="1" dirty="0">
                <a:latin typeface="Fontin Sans "/>
              </a:rPr>
              <a:t>M</a:t>
            </a:r>
            <a:r>
              <a:rPr lang="en-IN" sz="4000" b="1" dirty="0" smtClean="0">
                <a:latin typeface="Fontin Sans "/>
              </a:rPr>
              <a:t>ining</a:t>
            </a:r>
            <a:endParaRPr lang="en-IN" sz="4000" b="1" dirty="0">
              <a:latin typeface="Fontin Sans 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39552" y="1772816"/>
            <a:ext cx="8077200" cy="4752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600" b="1" dirty="0" smtClean="0">
                <a:latin typeface="Fontin Sans Bold"/>
              </a:rPr>
              <a:t>Complex and subtle relationships between concepts in text</a:t>
            </a:r>
          </a:p>
          <a:p>
            <a:pPr lvl="1"/>
            <a:r>
              <a:rPr lang="en-US" altLang="en-US" sz="2600" dirty="0" smtClean="0">
                <a:latin typeface="Fontin Sans Bold"/>
              </a:rPr>
              <a:t>“Cognizant merges with Tata Services”</a:t>
            </a:r>
          </a:p>
          <a:p>
            <a:pPr lvl="1"/>
            <a:r>
              <a:rPr lang="en-US" altLang="en-US" sz="2600" dirty="0" smtClean="0">
                <a:latin typeface="Fontin Sans Bold"/>
              </a:rPr>
              <a:t>“Tata Services is bought by Cognizant”</a:t>
            </a:r>
          </a:p>
          <a:p>
            <a:pPr marL="457200" lvl="1" indent="0">
              <a:buNone/>
            </a:pPr>
            <a:endParaRPr lang="en-US" altLang="en-US" sz="2600" dirty="0" smtClean="0">
              <a:latin typeface="Fontin Sans Bold"/>
            </a:endParaRPr>
          </a:p>
          <a:p>
            <a:r>
              <a:rPr lang="en-US" altLang="en-US" sz="2600" b="1" dirty="0" smtClean="0">
                <a:latin typeface="Fontin Sans Bold"/>
              </a:rPr>
              <a:t>Ambiguity and context sensitivity</a:t>
            </a:r>
          </a:p>
          <a:p>
            <a:pPr lvl="1"/>
            <a:r>
              <a:rPr lang="en-US" altLang="en-US" sz="2600" dirty="0" smtClean="0">
                <a:latin typeface="Fontin Sans Bold"/>
              </a:rPr>
              <a:t>automobile = car = vehicle = Toyota</a:t>
            </a:r>
          </a:p>
          <a:p>
            <a:pPr lvl="1"/>
            <a:r>
              <a:rPr lang="en-US" altLang="en-US" sz="2600" dirty="0" smtClean="0">
                <a:latin typeface="Fontin Sans Bold"/>
              </a:rPr>
              <a:t>Apple (the company) or apple (the fruit)</a:t>
            </a:r>
            <a:endParaRPr lang="en-US" altLang="en-US" sz="2600" dirty="0">
              <a:latin typeface="Fontin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36840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4099" y="2964457"/>
            <a:ext cx="6522738" cy="1470025"/>
          </a:xfrm>
        </p:spPr>
        <p:txBody>
          <a:bodyPr>
            <a:normAutofit fontScale="90000"/>
          </a:bodyPr>
          <a:lstStyle/>
          <a:p>
            <a:r>
              <a:rPr lang="en-IN" sz="3600" b="1" dirty="0" smtClean="0">
                <a:latin typeface="Fontin Sans Bold"/>
              </a:rPr>
              <a:t>Topic – 1</a:t>
            </a:r>
            <a:br>
              <a:rPr lang="en-IN" sz="3600" b="1" dirty="0" smtClean="0">
                <a:latin typeface="Fontin Sans Bold"/>
              </a:rPr>
            </a:br>
            <a:r>
              <a:rPr lang="en-IN" sz="3600" b="1" dirty="0" smtClean="0">
                <a:latin typeface="Fontin Sans Bold"/>
              </a:rPr>
              <a:t/>
            </a:r>
            <a:br>
              <a:rPr lang="en-IN" sz="3600" b="1" dirty="0" smtClean="0">
                <a:latin typeface="Fontin Sans Bold"/>
              </a:rPr>
            </a:br>
            <a:r>
              <a:rPr lang="en-IN" sz="3600" b="1" dirty="0" smtClean="0">
                <a:latin typeface="Fontin Sans Bold"/>
              </a:rPr>
              <a:t>Intro to Text Mining</a:t>
            </a:r>
            <a:endParaRPr lang="en-IN" sz="3600" b="1" dirty="0">
              <a:latin typeface="Fontin Sans Bold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68855" y="1412776"/>
            <a:ext cx="7273225" cy="813995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Fontin Sans Bold"/>
                <a:ea typeface="ＭＳ Ｐゴシック" pitchFamily="34" charset="-128"/>
              </a:rPr>
              <a:t>Text Analytics</a:t>
            </a:r>
            <a:endParaRPr lang="en-US" b="1" kern="0" dirty="0">
              <a:solidFill>
                <a:srgbClr val="0F1C0F"/>
              </a:solidFill>
              <a:latin typeface="Fontin Sans Bold"/>
              <a:ea typeface="ＭＳ Ｐゴシック" pitchFamily="34" charset="-128"/>
            </a:endParaRPr>
          </a:p>
          <a:p>
            <a:r>
              <a:rPr lang="en-US" altLang="en-US" sz="3500" b="1" dirty="0">
                <a:latin typeface="Fontin Sans Bold"/>
                <a:ea typeface="ＭＳ Ｐゴシック" pitchFamily="34" charset="-128"/>
              </a:rPr>
              <a:t> </a:t>
            </a:r>
          </a:p>
        </p:txBody>
      </p:sp>
      <p:pic>
        <p:nvPicPr>
          <p:cNvPr id="7" name="Picture 6" descr="Text Analytics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077" y="211649"/>
            <a:ext cx="1346187" cy="1009640"/>
          </a:xfrm>
          <a:prstGeom prst="rect">
            <a:avLst/>
          </a:prstGeom>
        </p:spPr>
      </p:pic>
      <p:pic>
        <p:nvPicPr>
          <p:cNvPr id="8" name="Picture 7" descr="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3875892"/>
            <a:ext cx="585618" cy="558590"/>
          </a:xfrm>
          <a:prstGeom prst="rect">
            <a:avLst/>
          </a:prstGeom>
        </p:spPr>
      </p:pic>
      <p:pic>
        <p:nvPicPr>
          <p:cNvPr id="9" name="Picture 8" descr="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3875892"/>
            <a:ext cx="585618" cy="55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09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683568" y="461266"/>
            <a:ext cx="7497838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300" b="1" dirty="0" smtClean="0">
                <a:latin typeface="Fontin Sans Bold"/>
              </a:rPr>
              <a:t>INDEX</a:t>
            </a:r>
            <a:endParaRPr lang="en-IN" sz="3300" b="1" dirty="0">
              <a:latin typeface="Fontin Sans Bol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13216" y="1357141"/>
            <a:ext cx="3778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latin typeface="Fontin Sans Bold"/>
              </a:rPr>
              <a:t>Case Study: Book reviews</a:t>
            </a:r>
            <a:endParaRPr lang="en-GB" sz="2400" dirty="0">
              <a:latin typeface="Fontin Sans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13216" y="2085103"/>
            <a:ext cx="2940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latin typeface="Fontin Sans Bold"/>
              </a:rPr>
              <a:t>Need for text mining</a:t>
            </a:r>
            <a:endParaRPr lang="en-GB" sz="2400" dirty="0">
              <a:latin typeface="Fontin Sans Bol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13216" y="2812914"/>
            <a:ext cx="2939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latin typeface="Fontin Sans Bold"/>
              </a:rPr>
              <a:t>Text Mining Process</a:t>
            </a:r>
            <a:endParaRPr lang="en-GB" sz="2400" dirty="0">
              <a:latin typeface="Fontin Sans Bol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3215" y="3540725"/>
            <a:ext cx="3706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latin typeface="Fontin Sans Bold"/>
              </a:rPr>
              <a:t>Challenges of Text Mining</a:t>
            </a:r>
            <a:endParaRPr lang="en-GB" sz="2400" dirty="0">
              <a:latin typeface="Fontin Sans Bold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13215" y="4296018"/>
            <a:ext cx="3787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latin typeface="Fontin Sans Bold"/>
              </a:rPr>
              <a:t>Text Mining Applications</a:t>
            </a:r>
            <a:endParaRPr lang="en-GB" sz="2400" b="1" dirty="0">
              <a:latin typeface="Fontin Sans Bold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13215" y="5076303"/>
            <a:ext cx="3144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latin typeface="Fontin Sans Bold"/>
              </a:rPr>
              <a:t>Modelling Techniques</a:t>
            </a:r>
            <a:endParaRPr lang="en-GB" sz="2400" dirty="0">
              <a:latin typeface="Fontin Sans Bold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13215" y="5836440"/>
            <a:ext cx="4281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latin typeface="Fontin Sans Bold"/>
              </a:rPr>
              <a:t>List of Text Mining Techniques</a:t>
            </a:r>
            <a:endParaRPr lang="en-GB" sz="2400" dirty="0">
              <a:latin typeface="Fontin Sans Bold"/>
            </a:endParaRPr>
          </a:p>
        </p:txBody>
      </p:sp>
      <p:pic>
        <p:nvPicPr>
          <p:cNvPr id="20" name="Picture 19" descr="3 copy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136052"/>
            <a:ext cx="783949" cy="78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06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942331" y="764704"/>
            <a:ext cx="72683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dirty="0" smtClean="0">
                <a:latin typeface="Fontin Sans "/>
              </a:rPr>
              <a:t>Text Mining Applications</a:t>
            </a:r>
            <a:endParaRPr lang="en-IN" sz="4000" b="1" dirty="0">
              <a:latin typeface="Fontin Sans 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827584" y="1628800"/>
            <a:ext cx="7497838" cy="460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sz="2800" dirty="0">
              <a:latin typeface="Fontin Sans Bold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2800" dirty="0" smtClean="0">
                <a:latin typeface="Fontin Sans Bold"/>
                <a:ea typeface="ＭＳ Ｐゴシック" panose="020B0600070205080204" pitchFamily="34" charset="-128"/>
              </a:rPr>
              <a:t>Customer Relationship Management (CRM)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2800" dirty="0" smtClean="0">
                <a:latin typeface="Fontin Sans Bold"/>
                <a:ea typeface="ＭＳ Ｐゴシック" panose="020B0600070205080204" pitchFamily="34" charset="-128"/>
              </a:rPr>
              <a:t>Market Analysis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2800" dirty="0">
                <a:latin typeface="Fontin Sans Bold"/>
                <a:ea typeface="ＭＳ Ｐゴシック" panose="020B0600070205080204" pitchFamily="34" charset="-128"/>
              </a:rPr>
              <a:t>NLP (Natural Language Processing</a:t>
            </a:r>
            <a:r>
              <a:rPr lang="en-US" altLang="en-US" sz="2800" dirty="0" smtClean="0">
                <a:latin typeface="Fontin Sans Bold"/>
                <a:ea typeface="ＭＳ Ｐゴシック" panose="020B0600070205080204" pitchFamily="34" charset="-128"/>
              </a:rPr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2800" dirty="0" smtClean="0">
                <a:latin typeface="Fontin Sans Bold"/>
                <a:ea typeface="ＭＳ Ｐゴシック" panose="020B0600070205080204" pitchFamily="34" charset="-128"/>
              </a:rPr>
              <a:t>Personalization in E-Commerce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altLang="en-US" sz="2800" dirty="0" smtClean="0">
              <a:latin typeface="Fontin Sans Bold"/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en-US" sz="2800" dirty="0" smtClean="0">
              <a:latin typeface="Fontin Sans Bold"/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en-US" sz="2800" dirty="0">
              <a:latin typeface="Fontin Sans Bold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IN" sz="2800" dirty="0" smtClean="0">
              <a:latin typeface="Fontin Sans Bold"/>
            </a:endParaRPr>
          </a:p>
          <a:p>
            <a:pPr marL="0" indent="0">
              <a:buNone/>
            </a:pPr>
            <a:endParaRPr lang="en-IN" sz="2800" dirty="0">
              <a:latin typeface="Fontin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417411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942331" y="764704"/>
            <a:ext cx="72683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dirty="0" smtClean="0">
                <a:latin typeface="Fontin Sans "/>
              </a:rPr>
              <a:t>Text Mining Applications</a:t>
            </a:r>
            <a:endParaRPr lang="en-IN" sz="4000" b="1" dirty="0">
              <a:latin typeface="Fontin Sans 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827584" y="1628800"/>
            <a:ext cx="7497838" cy="460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sz="2800" dirty="0">
              <a:latin typeface="Fontin Sans Bold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Fontin Sans Bold"/>
                <a:ea typeface="ＭＳ Ｐゴシック" panose="020B0600070205080204" pitchFamily="34" charset="-128"/>
              </a:rPr>
              <a:t>Customer Relationship Management (CRM)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2800" dirty="0" smtClean="0">
                <a:latin typeface="Fontin Sans Bold"/>
                <a:ea typeface="ＭＳ Ｐゴシック" panose="020B0600070205080204" pitchFamily="34" charset="-128"/>
              </a:rPr>
              <a:t>Market Analysis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2800" dirty="0">
                <a:latin typeface="Fontin Sans Bold"/>
                <a:ea typeface="ＭＳ Ｐゴシック" panose="020B0600070205080204" pitchFamily="34" charset="-128"/>
              </a:rPr>
              <a:t>NLP (Natural Language Processing</a:t>
            </a:r>
            <a:r>
              <a:rPr lang="en-US" altLang="en-US" sz="2800" dirty="0" smtClean="0">
                <a:latin typeface="Fontin Sans Bold"/>
                <a:ea typeface="ＭＳ Ｐゴシック" panose="020B0600070205080204" pitchFamily="34" charset="-128"/>
              </a:rPr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2800" dirty="0" smtClean="0">
                <a:latin typeface="Fontin Sans Bold"/>
                <a:ea typeface="ＭＳ Ｐゴシック" panose="020B0600070205080204" pitchFamily="34" charset="-128"/>
              </a:rPr>
              <a:t>Personalization in E-Commerce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altLang="en-US" sz="2800" dirty="0" smtClean="0">
              <a:latin typeface="Fontin Sans Bold"/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en-US" sz="2800" dirty="0" smtClean="0">
              <a:latin typeface="Fontin Sans Bold"/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en-US" sz="2800" dirty="0">
              <a:latin typeface="Fontin Sans Bold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IN" sz="2800" dirty="0" smtClean="0">
              <a:latin typeface="Fontin Sans Bold"/>
            </a:endParaRPr>
          </a:p>
          <a:p>
            <a:pPr marL="0" indent="0">
              <a:buNone/>
            </a:pPr>
            <a:endParaRPr lang="en-IN" sz="2800" dirty="0">
              <a:latin typeface="Fontin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109285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611560" y="548680"/>
            <a:ext cx="7787788" cy="813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sz="4000" b="1">
                <a:solidFill>
                  <a:schemeClr val="tx1"/>
                </a:solidFill>
                <a:latin typeface="Fontin Sans "/>
                <a:ea typeface="+mj-ea"/>
                <a:cs typeface="+mj-cs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en-US" dirty="0" smtClean="0"/>
              <a:t>Customer Relationship Management (CRM)</a:t>
            </a:r>
            <a:endParaRPr lang="en-US" alt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161" y="2060848"/>
            <a:ext cx="2904366" cy="360258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96585" y="2060848"/>
            <a:ext cx="5184576" cy="36025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Fontin Sans Bold"/>
              </a:rPr>
              <a:t>What are customers’ typical complaints</a:t>
            </a:r>
            <a:r>
              <a:rPr lang="en-US" sz="2400" b="1" dirty="0" smtClean="0">
                <a:latin typeface="Fontin Sans Bold"/>
              </a:rPr>
              <a:t>?</a:t>
            </a:r>
          </a:p>
          <a:p>
            <a:pPr lvl="0">
              <a:lnSpc>
                <a:spcPct val="150000"/>
              </a:lnSpc>
            </a:pPr>
            <a:endParaRPr lang="en-IN" sz="2400" b="1" dirty="0">
              <a:latin typeface="Fontin Sans Bold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Fontin Sans Bold"/>
              </a:rPr>
              <a:t>What is the trend in the number of satisfied customers in Bangalore?</a:t>
            </a:r>
            <a:endParaRPr lang="en-IN" sz="2400" b="1" dirty="0">
              <a:latin typeface="Fontin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301293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942331" y="764704"/>
            <a:ext cx="72683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dirty="0" smtClean="0">
                <a:latin typeface="Fontin Sans "/>
              </a:rPr>
              <a:t>Text Mining Applications</a:t>
            </a:r>
            <a:endParaRPr lang="en-IN" sz="4000" b="1" dirty="0">
              <a:latin typeface="Fontin Sans 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827584" y="1628800"/>
            <a:ext cx="7497838" cy="460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sz="2800" dirty="0">
              <a:latin typeface="Fontin Sans Bold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2800" dirty="0" smtClean="0">
                <a:latin typeface="Fontin Sans Bold"/>
                <a:ea typeface="ＭＳ Ｐゴシック" panose="020B0600070205080204" pitchFamily="34" charset="-128"/>
              </a:rPr>
              <a:t>Customer Relationship Management (CRM)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Fontin Sans Bold"/>
                <a:ea typeface="ＭＳ Ｐゴシック" panose="020B0600070205080204" pitchFamily="34" charset="-128"/>
              </a:rPr>
              <a:t>Market Analysis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2800" dirty="0">
                <a:latin typeface="Fontin Sans Bold"/>
                <a:ea typeface="ＭＳ Ｐゴシック" panose="020B0600070205080204" pitchFamily="34" charset="-128"/>
              </a:rPr>
              <a:t>NLP (Natural Language Processing</a:t>
            </a:r>
            <a:r>
              <a:rPr lang="en-US" altLang="en-US" sz="2800" dirty="0" smtClean="0">
                <a:latin typeface="Fontin Sans Bold"/>
                <a:ea typeface="ＭＳ Ｐゴシック" panose="020B0600070205080204" pitchFamily="34" charset="-128"/>
              </a:rPr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2800" dirty="0" smtClean="0">
                <a:latin typeface="Fontin Sans Bold"/>
                <a:ea typeface="ＭＳ Ｐゴシック" panose="020B0600070205080204" pitchFamily="34" charset="-128"/>
              </a:rPr>
              <a:t>Personalization in E-Commerce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altLang="en-US" sz="2800" dirty="0" smtClean="0">
              <a:latin typeface="Fontin Sans Bold"/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en-US" sz="2800" dirty="0" smtClean="0">
              <a:latin typeface="Fontin Sans Bold"/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en-US" sz="2800" dirty="0">
              <a:latin typeface="Fontin Sans Bold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IN" sz="2800" dirty="0" smtClean="0">
              <a:latin typeface="Fontin Sans Bold"/>
            </a:endParaRPr>
          </a:p>
          <a:p>
            <a:pPr marL="0" indent="0">
              <a:buNone/>
            </a:pPr>
            <a:endParaRPr lang="en-IN" sz="2800" dirty="0">
              <a:latin typeface="Fontin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302982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47564" y="764704"/>
            <a:ext cx="72683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dirty="0" smtClean="0">
                <a:latin typeface="Fontin Sans "/>
              </a:rPr>
              <a:t>Market Analysis</a:t>
            </a:r>
            <a:endParaRPr lang="en-IN" sz="4000" b="1" dirty="0">
              <a:latin typeface="Fontin Sans 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628800"/>
            <a:ext cx="8316416" cy="479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23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942331" y="764704"/>
            <a:ext cx="72683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dirty="0" smtClean="0">
                <a:latin typeface="Fontin Sans "/>
              </a:rPr>
              <a:t>Text Mining Applications</a:t>
            </a:r>
            <a:endParaRPr lang="en-IN" sz="4000" b="1" dirty="0">
              <a:latin typeface="Fontin Sans 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827584" y="1628800"/>
            <a:ext cx="7497838" cy="460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sz="2800" dirty="0">
              <a:latin typeface="Fontin Sans Bold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2800" dirty="0" smtClean="0">
                <a:latin typeface="Fontin Sans Bold"/>
                <a:ea typeface="ＭＳ Ｐゴシック" panose="020B0600070205080204" pitchFamily="34" charset="-128"/>
              </a:rPr>
              <a:t>Customer Relationship Management (CRM)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2800" dirty="0" smtClean="0">
                <a:latin typeface="Fontin Sans Bold"/>
                <a:ea typeface="ＭＳ Ｐゴシック" panose="020B0600070205080204" pitchFamily="34" charset="-128"/>
              </a:rPr>
              <a:t>Market Analysis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Fontin Sans Bold"/>
                <a:ea typeface="ＭＳ Ｐゴシック" panose="020B0600070205080204" pitchFamily="34" charset="-128"/>
              </a:rPr>
              <a:t>NLP (Natural Language Processing</a:t>
            </a:r>
            <a:r>
              <a:rPr lang="en-US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Fontin Sans Bold"/>
                <a:ea typeface="ＭＳ Ｐゴシック" panose="020B0600070205080204" pitchFamily="34" charset="-128"/>
              </a:rPr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2800" dirty="0" smtClean="0">
                <a:latin typeface="Fontin Sans Bold"/>
                <a:ea typeface="ＭＳ Ｐゴシック" panose="020B0600070205080204" pitchFamily="34" charset="-128"/>
              </a:rPr>
              <a:t>Personalization in E-Commerce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altLang="en-US" sz="2800" dirty="0" smtClean="0">
              <a:latin typeface="Fontin Sans Bold"/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en-US" sz="2800" dirty="0" smtClean="0">
              <a:latin typeface="Fontin Sans Bold"/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en-US" sz="2800" dirty="0">
              <a:latin typeface="Fontin Sans Bold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IN" sz="2800" dirty="0" smtClean="0">
              <a:latin typeface="Fontin Sans Bold"/>
            </a:endParaRPr>
          </a:p>
          <a:p>
            <a:pPr marL="0" indent="0">
              <a:buNone/>
            </a:pPr>
            <a:endParaRPr lang="en-IN" sz="2800" dirty="0">
              <a:latin typeface="Fontin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258752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001264" y="692696"/>
            <a:ext cx="72683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b="1" dirty="0">
                <a:latin typeface="Fontin Sans Bold"/>
                <a:ea typeface="ＭＳ Ｐゴシック" panose="020B0600070205080204" pitchFamily="34" charset="-128"/>
              </a:rPr>
              <a:t>Natural Language </a:t>
            </a:r>
            <a:r>
              <a:rPr lang="en-US" altLang="en-US" sz="4000" b="1" dirty="0" smtClean="0">
                <a:latin typeface="Fontin Sans Bold"/>
                <a:ea typeface="ＭＳ Ｐゴシック" panose="020B0600070205080204" pitchFamily="34" charset="-128"/>
              </a:rPr>
              <a:t>Processing (</a:t>
            </a:r>
            <a:r>
              <a:rPr lang="en-US" altLang="en-US" sz="4000" b="1" dirty="0">
                <a:latin typeface="Fontin Sans Bold"/>
                <a:ea typeface="ＭＳ Ｐゴシック" panose="020B0600070205080204" pitchFamily="34" charset="-128"/>
              </a:rPr>
              <a:t>NLP</a:t>
            </a:r>
            <a:r>
              <a:rPr lang="en-US" altLang="en-US" sz="4000" b="1" dirty="0" smtClean="0">
                <a:latin typeface="Fontin Sans Bold"/>
                <a:ea typeface="ＭＳ Ｐゴシック" panose="020B0600070205080204" pitchFamily="34" charset="-128"/>
              </a:rPr>
              <a:t>)</a:t>
            </a:r>
            <a:endParaRPr lang="en-US" altLang="en-US" sz="4000" b="1" dirty="0">
              <a:latin typeface="Fontin Sans Bold"/>
              <a:ea typeface="ＭＳ Ｐゴシック" panose="020B0600070205080204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68" y="1412776"/>
            <a:ext cx="7596336" cy="495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60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942331" y="764704"/>
            <a:ext cx="72683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dirty="0" smtClean="0">
                <a:latin typeface="Fontin Sans "/>
              </a:rPr>
              <a:t>Text Mining Applications</a:t>
            </a:r>
            <a:endParaRPr lang="en-IN" sz="4000" b="1" dirty="0">
              <a:latin typeface="Fontin Sans 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827584" y="1628800"/>
            <a:ext cx="7497838" cy="460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sz="2800" dirty="0">
              <a:latin typeface="Fontin Sans Bold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2800" dirty="0" smtClean="0">
                <a:latin typeface="Fontin Sans Bold"/>
                <a:ea typeface="ＭＳ Ｐゴシック" panose="020B0600070205080204" pitchFamily="34" charset="-128"/>
              </a:rPr>
              <a:t>Customer Relationship Management (CRM)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2800" dirty="0" smtClean="0">
                <a:latin typeface="Fontin Sans Bold"/>
                <a:ea typeface="ＭＳ Ｐゴシック" panose="020B0600070205080204" pitchFamily="34" charset="-128"/>
              </a:rPr>
              <a:t>Market Analysis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2800" dirty="0">
                <a:latin typeface="Fontin Sans Bold"/>
                <a:ea typeface="ＭＳ Ｐゴシック" panose="020B0600070205080204" pitchFamily="34" charset="-128"/>
              </a:rPr>
              <a:t>NLP (Natural Language Processing</a:t>
            </a:r>
            <a:r>
              <a:rPr lang="en-US" altLang="en-US" sz="2800" dirty="0" smtClean="0">
                <a:latin typeface="Fontin Sans Bold"/>
                <a:ea typeface="ＭＳ Ｐゴシック" panose="020B0600070205080204" pitchFamily="34" charset="-128"/>
              </a:rPr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Fontin Sans Bold"/>
                <a:ea typeface="ＭＳ Ｐゴシック" panose="020B0600070205080204" pitchFamily="34" charset="-128"/>
              </a:rPr>
              <a:t>Personalization in E-Commerce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altLang="en-US" sz="2800" dirty="0" smtClean="0">
              <a:latin typeface="Fontin Sans Bold"/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en-US" sz="2800" dirty="0" smtClean="0">
              <a:latin typeface="Fontin Sans Bold"/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en-US" sz="2800" dirty="0">
              <a:latin typeface="Fontin Sans Bold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IN" sz="2800" dirty="0" smtClean="0">
              <a:latin typeface="Fontin Sans Bold"/>
            </a:endParaRPr>
          </a:p>
          <a:p>
            <a:pPr marL="0" indent="0">
              <a:buNone/>
            </a:pPr>
            <a:endParaRPr lang="en-IN" sz="2800" dirty="0">
              <a:latin typeface="Fontin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65699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07504" y="592212"/>
            <a:ext cx="669674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sz="4000" b="1">
                <a:solidFill>
                  <a:schemeClr val="tx1"/>
                </a:solidFill>
                <a:latin typeface="Fontin Sans "/>
                <a:ea typeface="+mj-ea"/>
                <a:cs typeface="+mj-cs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sz="3300" dirty="0" smtClean="0"/>
              <a:t>Personalization </a:t>
            </a:r>
            <a:r>
              <a:rPr lang="en-US" sz="3300" dirty="0"/>
              <a:t>in e-commerce</a:t>
            </a:r>
            <a:endParaRPr lang="en-IN" sz="3300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685808184"/>
              </p:ext>
            </p:extLst>
          </p:nvPr>
        </p:nvGraphicFramePr>
        <p:xfrm>
          <a:off x="539552" y="2058879"/>
          <a:ext cx="8471648" cy="12261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Rectangle 8"/>
          <p:cNvSpPr/>
          <p:nvPr/>
        </p:nvSpPr>
        <p:spPr>
          <a:xfrm>
            <a:off x="323528" y="5028667"/>
            <a:ext cx="2520280" cy="1200329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dirty="0" smtClean="0">
                <a:latin typeface="Fontin Sans Bold"/>
              </a:rPr>
              <a:t>Classy Shades, Red Prada Bags,uncomfortable shoes</a:t>
            </a:r>
            <a:endParaRPr lang="en-IN" dirty="0">
              <a:latin typeface="Fontin Sans Bold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696236" y="5000402"/>
            <a:ext cx="2160240" cy="1200329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dirty="0" smtClean="0">
                <a:latin typeface="Fontin Sans Bold"/>
              </a:rPr>
              <a:t>50% of the customers who bought Shades Also bought Bags</a:t>
            </a:r>
            <a:r>
              <a:rPr lang="en-IN" dirty="0" smtClean="0"/>
              <a:t>. </a:t>
            </a:r>
            <a:endParaRPr lang="en-IN" dirty="0"/>
          </a:p>
        </p:txBody>
      </p:sp>
      <p:sp>
        <p:nvSpPr>
          <p:cNvPr id="31" name="Rectangle 30"/>
          <p:cNvSpPr/>
          <p:nvPr/>
        </p:nvSpPr>
        <p:spPr>
          <a:xfrm>
            <a:off x="3060932" y="4118999"/>
            <a:ext cx="3023236" cy="64633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dirty="0" smtClean="0">
                <a:latin typeface="Fontin Sans Bold"/>
              </a:rPr>
              <a:t>Positive : “Classy”</a:t>
            </a:r>
          </a:p>
          <a:p>
            <a:r>
              <a:rPr lang="en-IN" dirty="0" smtClean="0">
                <a:latin typeface="Fontin Sans Bold"/>
              </a:rPr>
              <a:t>Negative : “Uncomfortable”</a:t>
            </a:r>
            <a:endParaRPr lang="en-IN" dirty="0">
              <a:latin typeface="Fontin Sans Bold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475656" y="3284984"/>
            <a:ext cx="0" cy="1715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572000" y="3284984"/>
            <a:ext cx="0" cy="790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812360" y="3297086"/>
            <a:ext cx="0" cy="1716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120" y="592212"/>
            <a:ext cx="2153008" cy="157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19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908720"/>
            <a:ext cx="8424936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56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683568" y="461266"/>
            <a:ext cx="7497838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300" b="1" dirty="0" smtClean="0">
                <a:latin typeface="Fontin Sans Bold"/>
              </a:rPr>
              <a:t>INDEX</a:t>
            </a:r>
            <a:endParaRPr lang="en-IN" sz="3300" b="1" dirty="0">
              <a:latin typeface="Fontin Sans Bol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13216" y="1357141"/>
            <a:ext cx="3778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latin typeface="Fontin Sans Bold"/>
              </a:rPr>
              <a:t>Case Study: Book reviews</a:t>
            </a:r>
            <a:endParaRPr lang="en-GB" sz="2400" dirty="0">
              <a:latin typeface="Fontin Sans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13216" y="2085103"/>
            <a:ext cx="2940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latin typeface="Fontin Sans Bold"/>
              </a:rPr>
              <a:t>Need for text mining</a:t>
            </a:r>
            <a:endParaRPr lang="en-GB" sz="2400" dirty="0">
              <a:latin typeface="Fontin Sans Bol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13216" y="2812914"/>
            <a:ext cx="2939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latin typeface="Fontin Sans Bold"/>
              </a:rPr>
              <a:t>Text Mining Process</a:t>
            </a:r>
            <a:endParaRPr lang="en-GB" sz="2400" dirty="0">
              <a:latin typeface="Fontin Sans Bol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3215" y="3540725"/>
            <a:ext cx="3706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latin typeface="Fontin Sans Bold"/>
              </a:rPr>
              <a:t>Challenges of Text Mining</a:t>
            </a:r>
            <a:endParaRPr lang="en-GB" sz="2400" dirty="0">
              <a:latin typeface="Fontin Sans Bold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13215" y="4296018"/>
            <a:ext cx="3472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latin typeface="Fontin Sans Bold"/>
              </a:rPr>
              <a:t>Text Mining Applications</a:t>
            </a:r>
            <a:endParaRPr lang="en-GB" sz="2400" dirty="0">
              <a:latin typeface="Fontin Sans Bold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13215" y="5076303"/>
            <a:ext cx="3388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latin typeface="Fontin Sans Bold"/>
              </a:rPr>
              <a:t>Modelling Techniques</a:t>
            </a:r>
            <a:endParaRPr lang="en-GB" sz="2400" b="1" dirty="0">
              <a:latin typeface="Fontin Sans Bold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13215" y="5836440"/>
            <a:ext cx="4281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latin typeface="Fontin Sans Bold"/>
              </a:rPr>
              <a:t>List of Text Mining Techniques</a:t>
            </a:r>
            <a:endParaRPr lang="en-GB" sz="2400" dirty="0">
              <a:latin typeface="Fontin Sans Bold"/>
            </a:endParaRPr>
          </a:p>
        </p:txBody>
      </p:sp>
      <p:pic>
        <p:nvPicPr>
          <p:cNvPr id="20" name="Picture 19" descr="3 copy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916337"/>
            <a:ext cx="783949" cy="78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33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539552" y="1412776"/>
            <a:ext cx="7497838" cy="48965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800" dirty="0" smtClean="0">
              <a:solidFill>
                <a:srgbClr val="0070C0"/>
              </a:solidFill>
              <a:latin typeface="Fontin Sans Bold"/>
            </a:endParaRPr>
          </a:p>
          <a:p>
            <a:endParaRPr lang="en-IN" sz="2800" dirty="0">
              <a:solidFill>
                <a:srgbClr val="0070C0"/>
              </a:solidFill>
              <a:latin typeface="Fontin Sans Bold"/>
            </a:endParaRPr>
          </a:p>
          <a:p>
            <a:pPr>
              <a:lnSpc>
                <a:spcPct val="150000"/>
              </a:lnSpc>
            </a:pPr>
            <a:r>
              <a:rPr lang="en-IN" sz="2800" dirty="0" smtClean="0">
                <a:solidFill>
                  <a:srgbClr val="0070C0"/>
                </a:solidFill>
                <a:latin typeface="Fontin Sans Bold"/>
              </a:rPr>
              <a:t>Supervised Learning </a:t>
            </a:r>
          </a:p>
          <a:p>
            <a:pPr>
              <a:lnSpc>
                <a:spcPct val="150000"/>
              </a:lnSpc>
            </a:pPr>
            <a:r>
              <a:rPr lang="en-IN" sz="2800" dirty="0" smtClean="0">
                <a:solidFill>
                  <a:srgbClr val="0070C0"/>
                </a:solidFill>
                <a:latin typeface="Fontin Sans Bold"/>
              </a:rPr>
              <a:t>Unsupervised Learning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27584" y="620688"/>
            <a:ext cx="76859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sz="4000" b="1">
                <a:latin typeface="Fontin Sans 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Modeling Techniques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457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539552" y="1340768"/>
            <a:ext cx="7497838" cy="48965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800" dirty="0" smtClean="0">
                <a:solidFill>
                  <a:srgbClr val="0070C0"/>
                </a:solidFill>
                <a:latin typeface="Fontin Sans Bold"/>
              </a:rPr>
              <a:t>Supervised Learning 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2600" dirty="0" smtClean="0">
                <a:latin typeface="Fontin Sans Bold"/>
              </a:rPr>
              <a:t>Training </a:t>
            </a:r>
            <a:r>
              <a:rPr lang="en-IN" sz="2600" dirty="0">
                <a:latin typeface="Fontin Sans Bold"/>
              </a:rPr>
              <a:t>dataset is the one which is already </a:t>
            </a:r>
            <a:r>
              <a:rPr lang="en-IN" sz="2600" dirty="0" smtClean="0">
                <a:latin typeface="Fontin Sans Bold"/>
              </a:rPr>
              <a:t>labelled and uses </a:t>
            </a:r>
            <a:r>
              <a:rPr lang="en-IN" sz="2600" dirty="0">
                <a:latin typeface="Fontin Sans Bold"/>
              </a:rPr>
              <a:t>the classifier algorithm to classify new data </a:t>
            </a:r>
            <a:r>
              <a:rPr lang="en-IN" sz="2600" dirty="0" smtClean="0">
                <a:latin typeface="Fontin Sans Bold"/>
              </a:rPr>
              <a:t>based on </a:t>
            </a:r>
            <a:r>
              <a:rPr lang="en-IN" sz="2600" dirty="0">
                <a:latin typeface="Fontin Sans Bold"/>
              </a:rPr>
              <a:t>the </a:t>
            </a:r>
            <a:r>
              <a:rPr lang="en-IN" sz="2600" dirty="0" smtClean="0">
                <a:latin typeface="Fontin Sans Bold"/>
              </a:rPr>
              <a:t>labelled </a:t>
            </a:r>
            <a:r>
              <a:rPr lang="en-IN" sz="2600" dirty="0">
                <a:latin typeface="Fontin Sans Bold"/>
              </a:rPr>
              <a:t>data or training </a:t>
            </a:r>
            <a:r>
              <a:rPr lang="en-IN" sz="2600" dirty="0" smtClean="0">
                <a:latin typeface="Fontin Sans Bold"/>
              </a:rPr>
              <a:t>data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2600" dirty="0">
                <a:latin typeface="Fontin Sans Bold"/>
              </a:rPr>
              <a:t>The test data or unclassified data is going to be classified based on the data available in the training </a:t>
            </a:r>
            <a:r>
              <a:rPr lang="en-IN" sz="2600" dirty="0" smtClean="0">
                <a:latin typeface="Fontin Sans Bold"/>
              </a:rPr>
              <a:t>dataset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2600" dirty="0" smtClean="0">
                <a:latin typeface="Fontin Sans Bold"/>
              </a:rPr>
              <a:t>Examples : Classification techniques for sentiment analysis like SVM, Naïve Bayes, Maximum Entropy, </a:t>
            </a:r>
            <a:r>
              <a:rPr lang="en-IN" sz="2600" dirty="0" err="1" smtClean="0">
                <a:latin typeface="Fontin Sans Bold"/>
              </a:rPr>
              <a:t>etc</a:t>
            </a:r>
            <a:endParaRPr lang="en-IN" sz="2600" dirty="0" smtClean="0">
              <a:latin typeface="Fontin Sans Bold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en-IN" sz="2600" dirty="0">
              <a:latin typeface="Fontin Sans Bold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55576" y="476672"/>
            <a:ext cx="76859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sz="4000" b="1">
                <a:latin typeface="Fontin Sans 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Modeling Techniques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797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611560" y="1556792"/>
            <a:ext cx="7497838" cy="460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800" dirty="0" smtClean="0">
                <a:solidFill>
                  <a:srgbClr val="0070C0"/>
                </a:solidFill>
                <a:latin typeface="Fontin Sans Bold"/>
              </a:rPr>
              <a:t>Unsupervised Learning 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2600" dirty="0">
                <a:latin typeface="Fontin Sans Bold"/>
              </a:rPr>
              <a:t>Lexicon based approach is </a:t>
            </a:r>
            <a:r>
              <a:rPr lang="en-IN" sz="2600" dirty="0" smtClean="0">
                <a:latin typeface="Fontin Sans Bold"/>
              </a:rPr>
              <a:t>also known </a:t>
            </a:r>
            <a:r>
              <a:rPr lang="en-IN" sz="2600" dirty="0">
                <a:latin typeface="Fontin Sans Bold"/>
              </a:rPr>
              <a:t>as the dictionary based approach or semantic based </a:t>
            </a:r>
            <a:r>
              <a:rPr lang="en-IN" sz="2600" dirty="0" smtClean="0">
                <a:latin typeface="Fontin Sans Bold"/>
              </a:rPr>
              <a:t>approach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2600" dirty="0" smtClean="0">
                <a:latin typeface="Fontin Sans Bold"/>
              </a:rPr>
              <a:t>This</a:t>
            </a:r>
            <a:r>
              <a:rPr lang="en-IN" sz="2600" dirty="0">
                <a:latin typeface="Fontin Sans Bold"/>
              </a:rPr>
              <a:t> approach do not require </a:t>
            </a:r>
            <a:r>
              <a:rPr lang="en-IN" sz="2600" dirty="0" smtClean="0">
                <a:latin typeface="Fontin Sans Bold"/>
              </a:rPr>
              <a:t>separate training </a:t>
            </a:r>
            <a:r>
              <a:rPr lang="en-IN" sz="2600" dirty="0">
                <a:latin typeface="Fontin Sans Bold"/>
              </a:rPr>
              <a:t>and testing dataset but instead of that list </a:t>
            </a:r>
            <a:r>
              <a:rPr lang="en-IN" sz="2600" dirty="0" smtClean="0">
                <a:latin typeface="Fontin Sans Bold"/>
              </a:rPr>
              <a:t>of words </a:t>
            </a:r>
            <a:r>
              <a:rPr lang="en-IN" sz="2600" dirty="0">
                <a:latin typeface="Fontin Sans Bold"/>
              </a:rPr>
              <a:t>or dictionary of words will be used to classify </a:t>
            </a:r>
            <a:r>
              <a:rPr lang="en-IN" sz="2600" dirty="0" smtClean="0">
                <a:latin typeface="Fontin Sans Bold"/>
              </a:rPr>
              <a:t>the text </a:t>
            </a:r>
            <a:r>
              <a:rPr lang="en-IN" sz="2600" dirty="0">
                <a:latin typeface="Fontin Sans Bold"/>
              </a:rPr>
              <a:t>data in form of sentence or </a:t>
            </a:r>
            <a:r>
              <a:rPr lang="en-IN" sz="2600" dirty="0" smtClean="0">
                <a:latin typeface="Fontin Sans Bold"/>
              </a:rPr>
              <a:t>document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2600" dirty="0" smtClean="0">
                <a:latin typeface="Fontin Sans Bold"/>
              </a:rPr>
              <a:t>Examples : Clustering, topic modelling, </a:t>
            </a:r>
            <a:r>
              <a:rPr lang="en-IN" sz="2600" dirty="0" err="1" smtClean="0">
                <a:latin typeface="Fontin Sans Bold"/>
              </a:rPr>
              <a:t>etc</a:t>
            </a:r>
            <a:endParaRPr lang="en-IN" sz="2600" dirty="0" smtClean="0">
              <a:latin typeface="Fontin Sans Bold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en-IN" sz="2400" dirty="0">
              <a:latin typeface="Fontin Sans Bold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27584" y="620688"/>
            <a:ext cx="76859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sz="4000" b="1">
                <a:latin typeface="Fontin Sans 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Modeling Techniques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073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683568" y="461266"/>
            <a:ext cx="7497838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300" b="1" dirty="0" smtClean="0">
                <a:latin typeface="Fontin Sans Bold"/>
              </a:rPr>
              <a:t>INDEX</a:t>
            </a:r>
            <a:endParaRPr lang="en-IN" sz="3300" b="1" dirty="0">
              <a:latin typeface="Fontin Sans Bol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13216" y="1357141"/>
            <a:ext cx="3778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latin typeface="Fontin Sans Bold"/>
              </a:rPr>
              <a:t>Case Study: Book reviews</a:t>
            </a:r>
            <a:endParaRPr lang="en-GB" sz="2400" dirty="0">
              <a:latin typeface="Fontin Sans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13216" y="2085103"/>
            <a:ext cx="2940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latin typeface="Fontin Sans Bold"/>
              </a:rPr>
              <a:t>Need for text mining</a:t>
            </a:r>
            <a:endParaRPr lang="en-GB" sz="2400" dirty="0">
              <a:latin typeface="Fontin Sans Bol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13216" y="2812914"/>
            <a:ext cx="2939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latin typeface="Fontin Sans Bold"/>
              </a:rPr>
              <a:t>Text Mining Process</a:t>
            </a:r>
            <a:endParaRPr lang="en-GB" sz="2400" dirty="0">
              <a:latin typeface="Fontin Sans Bol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3215" y="3540725"/>
            <a:ext cx="3706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latin typeface="Fontin Sans Bold"/>
              </a:rPr>
              <a:t>Challenges of Text Mining</a:t>
            </a:r>
            <a:endParaRPr lang="en-GB" sz="2400" dirty="0">
              <a:latin typeface="Fontin Sans Bold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13215" y="4296018"/>
            <a:ext cx="3472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latin typeface="Fontin Sans Bold"/>
              </a:rPr>
              <a:t>Text Mining Applications</a:t>
            </a:r>
            <a:endParaRPr lang="en-GB" sz="2400" dirty="0">
              <a:latin typeface="Fontin Sans Bold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13215" y="5076303"/>
            <a:ext cx="3144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latin typeface="Fontin Sans Bold"/>
              </a:rPr>
              <a:t>Modelling Techniques</a:t>
            </a:r>
            <a:endParaRPr lang="en-GB" sz="2400" dirty="0">
              <a:latin typeface="Fontin Sans Bold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13215" y="5836440"/>
            <a:ext cx="4646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latin typeface="Fontin Sans Bold"/>
              </a:rPr>
              <a:t>List of Text Mining Techniques</a:t>
            </a:r>
            <a:endParaRPr lang="en-GB" sz="2400" b="1" dirty="0">
              <a:latin typeface="Fontin Sans Bold"/>
            </a:endParaRPr>
          </a:p>
        </p:txBody>
      </p:sp>
      <p:pic>
        <p:nvPicPr>
          <p:cNvPr id="20" name="Picture 19" descr="3 copy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676474"/>
            <a:ext cx="783949" cy="78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66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27584" y="620688"/>
            <a:ext cx="76859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sz="4000" b="1">
                <a:latin typeface="Fontin Sans "/>
                <a:ea typeface="+mj-ea"/>
                <a:cs typeface="+mj-cs"/>
              </a:defRPr>
            </a:lvl1pPr>
          </a:lstStyle>
          <a:p>
            <a:r>
              <a:rPr lang="en-US" altLang="en-US" dirty="0"/>
              <a:t>Text Mining Techniques</a:t>
            </a:r>
            <a:endParaRPr lang="en-IN" dirty="0"/>
          </a:p>
        </p:txBody>
      </p:sp>
      <p:graphicFrame>
        <p:nvGraphicFramePr>
          <p:cNvPr id="2" name="Diagram 1"/>
          <p:cNvGraphicFramePr/>
          <p:nvPr>
            <p:extLst/>
          </p:nvPr>
        </p:nvGraphicFramePr>
        <p:xfrm>
          <a:off x="-1044624" y="1628800"/>
          <a:ext cx="11241588" cy="4304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2362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683568" y="461266"/>
            <a:ext cx="7497838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300" b="1" dirty="0" smtClean="0">
                <a:latin typeface="Fontin Sans Bold"/>
              </a:rPr>
              <a:t>INDEX</a:t>
            </a:r>
            <a:endParaRPr lang="en-IN" sz="3300" b="1" dirty="0">
              <a:latin typeface="Fontin Sans Bold"/>
            </a:endParaRPr>
          </a:p>
        </p:txBody>
      </p:sp>
      <p:pic>
        <p:nvPicPr>
          <p:cNvPr id="4" name="Picture 3" descr="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46" y="1282557"/>
            <a:ext cx="617547" cy="610835"/>
          </a:xfrm>
          <a:prstGeom prst="rect">
            <a:avLst/>
          </a:prstGeom>
        </p:spPr>
      </p:pic>
      <p:pic>
        <p:nvPicPr>
          <p:cNvPr id="5" name="Picture 4" descr="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18" y="2010519"/>
            <a:ext cx="617547" cy="610835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99" y="2738330"/>
            <a:ext cx="617547" cy="610835"/>
          </a:xfrm>
          <a:prstGeom prst="rect">
            <a:avLst/>
          </a:prstGeom>
        </p:spPr>
      </p:pic>
      <p:pic>
        <p:nvPicPr>
          <p:cNvPr id="8" name="Picture 7" descr="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99" y="3466141"/>
            <a:ext cx="617547" cy="61083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13216" y="1357141"/>
            <a:ext cx="3778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latin typeface="Fontin Sans Bold"/>
              </a:rPr>
              <a:t>Case Study: Book reviews</a:t>
            </a:r>
            <a:endParaRPr lang="en-GB" sz="2400" dirty="0">
              <a:latin typeface="Fontin Sans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13216" y="2085103"/>
            <a:ext cx="2940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latin typeface="Fontin Sans Bold"/>
              </a:rPr>
              <a:t>Need for text mining</a:t>
            </a:r>
            <a:endParaRPr lang="en-GB" sz="2400" dirty="0">
              <a:latin typeface="Fontin Sans Bol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13216" y="2812914"/>
            <a:ext cx="2939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latin typeface="Fontin Sans Bold"/>
              </a:rPr>
              <a:t>Text Mining Process</a:t>
            </a:r>
            <a:endParaRPr lang="en-GB" sz="2400" dirty="0">
              <a:latin typeface="Fontin Sans Bol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3215" y="3540725"/>
            <a:ext cx="3706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latin typeface="Fontin Sans Bold"/>
              </a:rPr>
              <a:t>Challenges of Text Mining</a:t>
            </a:r>
            <a:endParaRPr lang="en-GB" sz="2400" dirty="0">
              <a:latin typeface="Fontin Sans Bold"/>
            </a:endParaRPr>
          </a:p>
        </p:txBody>
      </p:sp>
      <p:pic>
        <p:nvPicPr>
          <p:cNvPr id="13" name="Picture 12" descr="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99" y="4221434"/>
            <a:ext cx="617547" cy="61083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413215" y="4296018"/>
            <a:ext cx="3472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latin typeface="Fontin Sans Bold"/>
              </a:rPr>
              <a:t>Text Mining Applications</a:t>
            </a:r>
            <a:endParaRPr lang="en-GB" sz="2400" dirty="0">
              <a:latin typeface="Fontin Sans Bold"/>
            </a:endParaRPr>
          </a:p>
        </p:txBody>
      </p:sp>
      <p:pic>
        <p:nvPicPr>
          <p:cNvPr id="15" name="Picture 14" descr="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99" y="5001719"/>
            <a:ext cx="617547" cy="61083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413215" y="5076303"/>
            <a:ext cx="3144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latin typeface="Fontin Sans Bold"/>
              </a:rPr>
              <a:t>Modelling Techniques</a:t>
            </a:r>
            <a:endParaRPr lang="en-GB" sz="2400" dirty="0">
              <a:latin typeface="Fontin Sans Bold"/>
            </a:endParaRPr>
          </a:p>
        </p:txBody>
      </p:sp>
      <p:pic>
        <p:nvPicPr>
          <p:cNvPr id="17" name="Picture 16" descr="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99" y="5761856"/>
            <a:ext cx="617547" cy="61083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413215" y="5836440"/>
            <a:ext cx="4281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latin typeface="Fontin Sans Bold"/>
              </a:rPr>
              <a:t>List of Text Mining Techniques</a:t>
            </a:r>
            <a:endParaRPr lang="en-GB" sz="2400" dirty="0">
              <a:latin typeface="Fontin Sans Bold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433" y="1742182"/>
            <a:ext cx="3427640" cy="394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87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683568" y="461266"/>
            <a:ext cx="7497838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300" b="1" dirty="0" smtClean="0">
                <a:latin typeface="Fontin Sans Bold"/>
              </a:rPr>
              <a:t>INDEX</a:t>
            </a:r>
            <a:endParaRPr lang="en-IN" sz="3300" b="1" dirty="0">
              <a:latin typeface="Fontin Sans Bol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13216" y="1357141"/>
            <a:ext cx="4033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latin typeface="Fontin Sans Bold"/>
              </a:rPr>
              <a:t>Case Study: Book reviews</a:t>
            </a:r>
            <a:endParaRPr lang="en-GB" sz="2400" b="1" dirty="0">
              <a:latin typeface="Fontin Sans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13216" y="2085103"/>
            <a:ext cx="2940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latin typeface="Fontin Sans Bold"/>
              </a:rPr>
              <a:t>Need for text mining</a:t>
            </a:r>
            <a:endParaRPr lang="en-GB" sz="2400" dirty="0">
              <a:latin typeface="Fontin Sans Bol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13216" y="2812914"/>
            <a:ext cx="2939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latin typeface="Fontin Sans Bold"/>
              </a:rPr>
              <a:t>Text Mining Process</a:t>
            </a:r>
            <a:endParaRPr lang="en-GB" sz="2400" dirty="0">
              <a:latin typeface="Fontin Sans Bol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3215" y="3540725"/>
            <a:ext cx="3706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latin typeface="Fontin Sans Bold"/>
              </a:rPr>
              <a:t>Challenges of Text Mining</a:t>
            </a:r>
            <a:endParaRPr lang="en-GB" sz="2400" dirty="0">
              <a:latin typeface="Fontin Sans Bold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13215" y="4296018"/>
            <a:ext cx="3472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latin typeface="Fontin Sans Bold"/>
              </a:rPr>
              <a:t>Text Mining Applications</a:t>
            </a:r>
            <a:endParaRPr lang="en-GB" sz="2400" dirty="0">
              <a:latin typeface="Fontin Sans Bold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13215" y="5076303"/>
            <a:ext cx="3144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latin typeface="Fontin Sans Bold"/>
              </a:rPr>
              <a:t>Modelling Techniques</a:t>
            </a:r>
            <a:endParaRPr lang="en-GB" sz="2400" dirty="0">
              <a:latin typeface="Fontin Sans Bold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13215" y="5836440"/>
            <a:ext cx="4281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latin typeface="Fontin Sans Bold"/>
              </a:rPr>
              <a:t>List of Text Mining Techniques</a:t>
            </a:r>
            <a:endParaRPr lang="en-GB" sz="2400" dirty="0">
              <a:latin typeface="Fontin Sans Bold"/>
            </a:endParaRPr>
          </a:p>
        </p:txBody>
      </p:sp>
      <p:pic>
        <p:nvPicPr>
          <p:cNvPr id="20" name="Picture 19" descr="3 copy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97327"/>
            <a:ext cx="783949" cy="78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1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464476" y="438732"/>
            <a:ext cx="5400600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3000" b="1" dirty="0">
                <a:latin typeface="Fontin Sans Bold"/>
              </a:rPr>
              <a:t>Case Study: Book Review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447966"/>
            <a:ext cx="3118572" cy="24158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91298" y="5589240"/>
            <a:ext cx="81561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IN" sz="2400" b="1" dirty="0">
                <a:solidFill>
                  <a:schemeClr val="accent1"/>
                </a:solidFill>
                <a:latin typeface="Fontin Sans Bold"/>
              </a:rPr>
              <a:t>Will doing a Google search be an </a:t>
            </a:r>
            <a:r>
              <a:rPr lang="en-IN" sz="2400" b="1" dirty="0" smtClean="0">
                <a:solidFill>
                  <a:schemeClr val="accent1"/>
                </a:solidFill>
                <a:latin typeface="Fontin Sans Bold"/>
              </a:rPr>
              <a:t>ideal </a:t>
            </a:r>
            <a:r>
              <a:rPr lang="en-IN" sz="2400" b="1" dirty="0">
                <a:solidFill>
                  <a:schemeClr val="accent1"/>
                </a:solidFill>
                <a:latin typeface="Fontin Sans Bold"/>
              </a:rPr>
              <a:t>approach?</a:t>
            </a: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321500016"/>
              </p:ext>
            </p:extLst>
          </p:nvPr>
        </p:nvGraphicFramePr>
        <p:xfrm>
          <a:off x="755576" y="2492896"/>
          <a:ext cx="7632848" cy="2858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8235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592423" y="532803"/>
            <a:ext cx="7497838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300" b="1" dirty="0">
                <a:latin typeface="Fontin Sans Bold"/>
              </a:rPr>
              <a:t>Case Study: Book Review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71" y="1412776"/>
            <a:ext cx="8527301" cy="4984429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347864" y="5733256"/>
            <a:ext cx="504056" cy="28803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4427984" y="4869160"/>
            <a:ext cx="1152128" cy="28803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1835696" y="2132856"/>
            <a:ext cx="504056" cy="28803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24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592423" y="532803"/>
            <a:ext cx="7497838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300" b="1" dirty="0">
                <a:latin typeface="Fontin Sans Bold"/>
              </a:rPr>
              <a:t>Case Study: Book Review 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67544" y="1844824"/>
            <a:ext cx="7058025" cy="3528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800" b="1" dirty="0" smtClean="0">
                <a:latin typeface="Fontin Sans Bold"/>
              </a:rPr>
              <a:t>Research objective: </a:t>
            </a:r>
          </a:p>
          <a:p>
            <a:pPr lvl="1">
              <a:lnSpc>
                <a:spcPct val="90000"/>
              </a:lnSpc>
            </a:pPr>
            <a:r>
              <a:rPr lang="en-US" altLang="en-US" sz="2500" dirty="0" smtClean="0">
                <a:latin typeface="Fontin Sans Bold"/>
              </a:rPr>
              <a:t>Find out the best books to read</a:t>
            </a:r>
          </a:p>
          <a:p>
            <a:pPr lvl="1">
              <a:lnSpc>
                <a:spcPct val="90000"/>
              </a:lnSpc>
            </a:pPr>
            <a:endParaRPr lang="en-US" altLang="en-US" dirty="0" smtClean="0">
              <a:latin typeface="Fontin Sans Bold"/>
            </a:endParaRPr>
          </a:p>
          <a:p>
            <a:pPr>
              <a:lnSpc>
                <a:spcPct val="90000"/>
              </a:lnSpc>
            </a:pPr>
            <a:r>
              <a:rPr lang="en-US" altLang="en-US" sz="2800" b="1" dirty="0" smtClean="0">
                <a:latin typeface="Fontin Sans Bold"/>
              </a:rPr>
              <a:t>Data: </a:t>
            </a:r>
          </a:p>
          <a:p>
            <a:pPr lvl="1">
              <a:lnSpc>
                <a:spcPct val="90000"/>
              </a:lnSpc>
            </a:pPr>
            <a:r>
              <a:rPr lang="en-US" altLang="en-US" sz="2500" dirty="0" smtClean="0">
                <a:latin typeface="Fontin Sans Bold"/>
              </a:rPr>
              <a:t>Google search sites, reviews (</a:t>
            </a:r>
            <a:r>
              <a:rPr lang="en-US" altLang="en-US" sz="2500" b="1" dirty="0" smtClean="0">
                <a:latin typeface="Fontin Sans Bold"/>
              </a:rPr>
              <a:t>unstructured text information)</a:t>
            </a:r>
          </a:p>
          <a:p>
            <a:pPr lvl="1">
              <a:lnSpc>
                <a:spcPct val="90000"/>
              </a:lnSpc>
            </a:pPr>
            <a:endParaRPr lang="en-US" altLang="en-US" dirty="0" smtClean="0">
              <a:latin typeface="Fontin Sans Bold"/>
            </a:endParaRPr>
          </a:p>
          <a:p>
            <a:pPr lvl="1">
              <a:lnSpc>
                <a:spcPct val="90000"/>
              </a:lnSpc>
            </a:pPr>
            <a:endParaRPr lang="en-US" altLang="en-US" sz="2000" b="1" dirty="0">
              <a:latin typeface="Fontin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284208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683568" y="461266"/>
            <a:ext cx="7497838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300" b="1" dirty="0" smtClean="0">
                <a:latin typeface="Fontin Sans Bold"/>
              </a:rPr>
              <a:t>INDEX</a:t>
            </a:r>
            <a:endParaRPr lang="en-IN" sz="3300" b="1" dirty="0">
              <a:latin typeface="Fontin Sans Bol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13216" y="1357141"/>
            <a:ext cx="3778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latin typeface="Fontin Sans Bold"/>
              </a:rPr>
              <a:t>Case Study: Book reviews</a:t>
            </a:r>
            <a:endParaRPr lang="en-GB" sz="2400" dirty="0">
              <a:latin typeface="Fontin Sans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13216" y="2085103"/>
            <a:ext cx="3158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latin typeface="Fontin Sans Bold"/>
              </a:rPr>
              <a:t>Need for text mining</a:t>
            </a:r>
            <a:endParaRPr lang="en-GB" sz="2400" b="1" dirty="0">
              <a:latin typeface="Fontin Sans Bol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13216" y="2812914"/>
            <a:ext cx="2939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latin typeface="Fontin Sans Bold"/>
              </a:rPr>
              <a:t>Text Mining Process</a:t>
            </a:r>
            <a:endParaRPr lang="en-GB" sz="2400" dirty="0">
              <a:latin typeface="Fontin Sans Bol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3215" y="3540725"/>
            <a:ext cx="3706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latin typeface="Fontin Sans Bold"/>
              </a:rPr>
              <a:t>Challenges of Text Mining</a:t>
            </a:r>
            <a:endParaRPr lang="en-GB" sz="2400" dirty="0">
              <a:latin typeface="Fontin Sans Bold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13215" y="4296018"/>
            <a:ext cx="3472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latin typeface="Fontin Sans Bold"/>
              </a:rPr>
              <a:t>Text Mining Applications</a:t>
            </a:r>
            <a:endParaRPr lang="en-GB" sz="2400" dirty="0">
              <a:latin typeface="Fontin Sans Bold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13215" y="5076303"/>
            <a:ext cx="3144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latin typeface="Fontin Sans Bold"/>
              </a:rPr>
              <a:t>Modelling Techniques</a:t>
            </a:r>
            <a:endParaRPr lang="en-GB" sz="2400" dirty="0">
              <a:latin typeface="Fontin Sans Bold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13215" y="5836440"/>
            <a:ext cx="4281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latin typeface="Fontin Sans Bold"/>
              </a:rPr>
              <a:t>List of Text Mining Techniques</a:t>
            </a:r>
            <a:endParaRPr lang="en-GB" sz="2400" dirty="0">
              <a:latin typeface="Fontin Sans Bold"/>
            </a:endParaRPr>
          </a:p>
        </p:txBody>
      </p:sp>
      <p:pic>
        <p:nvPicPr>
          <p:cNvPr id="20" name="Picture 19" descr="3 copy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925137"/>
            <a:ext cx="783949" cy="78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0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2569</TotalTime>
  <Words>2698</Words>
  <Application>Microsoft Office PowerPoint</Application>
  <PresentationFormat>On-screen Show (4:3)</PresentationFormat>
  <Paragraphs>434</Paragraphs>
  <Slides>35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ＭＳ Ｐゴシック</vt:lpstr>
      <vt:lpstr>Arial</vt:lpstr>
      <vt:lpstr>Calibri</vt:lpstr>
      <vt:lpstr>Calibri (Body)</vt:lpstr>
      <vt:lpstr>Fontin Sans </vt:lpstr>
      <vt:lpstr>Fontin Sans Bold</vt:lpstr>
      <vt:lpstr>Wingdings</vt:lpstr>
      <vt:lpstr>Office Theme</vt:lpstr>
      <vt:lpstr>PowerPoint Presentation</vt:lpstr>
      <vt:lpstr>Topic – 1  Intro to Text Mining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Jig Saw</dc:creator>
  <cp:lastModifiedBy>admin</cp:lastModifiedBy>
  <cp:revision>144</cp:revision>
  <dcterms:created xsi:type="dcterms:W3CDTF">2014-06-10T07:20:57Z</dcterms:created>
  <dcterms:modified xsi:type="dcterms:W3CDTF">2015-05-15T06:21:20Z</dcterms:modified>
</cp:coreProperties>
</file>