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403" r:id="rId2"/>
    <p:sldId id="404" r:id="rId3"/>
    <p:sldId id="395" r:id="rId4"/>
    <p:sldId id="398" r:id="rId5"/>
    <p:sldId id="382" r:id="rId6"/>
    <p:sldId id="399" r:id="rId7"/>
    <p:sldId id="370" r:id="rId8"/>
    <p:sldId id="396" r:id="rId9"/>
    <p:sldId id="371" r:id="rId10"/>
    <p:sldId id="388" r:id="rId11"/>
    <p:sldId id="389" r:id="rId12"/>
    <p:sldId id="397" r:id="rId13"/>
    <p:sldId id="383" r:id="rId14"/>
    <p:sldId id="384" r:id="rId15"/>
    <p:sldId id="376" r:id="rId16"/>
    <p:sldId id="390" r:id="rId17"/>
    <p:sldId id="400" r:id="rId18"/>
    <p:sldId id="377" r:id="rId19"/>
    <p:sldId id="394" r:id="rId20"/>
    <p:sldId id="381" r:id="rId21"/>
    <p:sldId id="401" r:id="rId22"/>
    <p:sldId id="393" r:id="rId23"/>
    <p:sldId id="366" r:id="rId24"/>
    <p:sldId id="367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83B92E8-E156-41C6-B232-8AB68B540546}">
          <p14:sldIdLst>
            <p14:sldId id="403"/>
            <p14:sldId id="404"/>
            <p14:sldId id="395"/>
            <p14:sldId id="398"/>
            <p14:sldId id="382"/>
            <p14:sldId id="399"/>
            <p14:sldId id="370"/>
            <p14:sldId id="396"/>
            <p14:sldId id="371"/>
            <p14:sldId id="388"/>
            <p14:sldId id="389"/>
            <p14:sldId id="397"/>
            <p14:sldId id="383"/>
            <p14:sldId id="384"/>
            <p14:sldId id="376"/>
            <p14:sldId id="390"/>
            <p14:sldId id="400"/>
            <p14:sldId id="377"/>
            <p14:sldId id="394"/>
            <p14:sldId id="381"/>
            <p14:sldId id="401"/>
            <p14:sldId id="393"/>
            <p14:sldId id="366"/>
            <p14:sldId id="3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34" autoAdjust="0"/>
  </p:normalViewPr>
  <p:slideViewPr>
    <p:cSldViewPr>
      <p:cViewPr varScale="1">
        <p:scale>
          <a:sx n="42" d="100"/>
          <a:sy n="4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7A3621-04CC-4F8B-A4A4-FD2FA2AD261E}" type="doc">
      <dgm:prSet loTypeId="urn:microsoft.com/office/officeart/2005/8/layout/vList5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17F8C1B-3A51-469C-B593-97E90073E173}">
      <dgm:prSet phldrT="[Text]"/>
      <dgm:spPr/>
      <dgm:t>
        <a:bodyPr/>
        <a:lstStyle/>
        <a:p>
          <a:r>
            <a:rPr lang="en-IN" b="1" dirty="0" smtClean="0"/>
            <a:t>Parse the data</a:t>
          </a:r>
          <a:endParaRPr lang="en-IN" dirty="0"/>
        </a:p>
      </dgm:t>
    </dgm:pt>
    <dgm:pt modelId="{3B42974C-122D-4D85-8B36-03EAF592C18A}" type="parTrans" cxnId="{1D8AFD35-4FF1-46DA-A903-A6698FB0DC25}">
      <dgm:prSet/>
      <dgm:spPr/>
      <dgm:t>
        <a:bodyPr/>
        <a:lstStyle/>
        <a:p>
          <a:endParaRPr lang="en-IN"/>
        </a:p>
      </dgm:t>
    </dgm:pt>
    <dgm:pt modelId="{EDEA73BE-2F75-4872-B978-6E0E073C2761}" type="sibTrans" cxnId="{1D8AFD35-4FF1-46DA-A903-A6698FB0DC25}">
      <dgm:prSet/>
      <dgm:spPr/>
      <dgm:t>
        <a:bodyPr/>
        <a:lstStyle/>
        <a:p>
          <a:endParaRPr lang="en-IN"/>
        </a:p>
      </dgm:t>
    </dgm:pt>
    <dgm:pt modelId="{3B21B29F-AB12-4B83-81BA-DFA727E872E8}">
      <dgm:prSet phldrT="[Text]"/>
      <dgm:spPr/>
      <dgm:t>
        <a:bodyPr/>
        <a:lstStyle/>
        <a:p>
          <a:r>
            <a:rPr lang="en-IN" dirty="0" smtClean="0"/>
            <a:t>Extract words</a:t>
          </a:r>
          <a:endParaRPr lang="en-IN" dirty="0"/>
        </a:p>
      </dgm:t>
    </dgm:pt>
    <dgm:pt modelId="{57B68415-7CBA-48B8-84CD-17F6990A0C77}" type="parTrans" cxnId="{18111092-F393-4207-BF5D-452D08097926}">
      <dgm:prSet/>
      <dgm:spPr/>
      <dgm:t>
        <a:bodyPr/>
        <a:lstStyle/>
        <a:p>
          <a:endParaRPr lang="en-IN"/>
        </a:p>
      </dgm:t>
    </dgm:pt>
    <dgm:pt modelId="{952EF2B6-EC53-488F-9923-639E5F64FCD8}" type="sibTrans" cxnId="{18111092-F393-4207-BF5D-452D08097926}">
      <dgm:prSet/>
      <dgm:spPr/>
      <dgm:t>
        <a:bodyPr/>
        <a:lstStyle/>
        <a:p>
          <a:endParaRPr lang="en-IN"/>
        </a:p>
      </dgm:t>
    </dgm:pt>
    <dgm:pt modelId="{05BCFDB3-B8CB-49D4-9537-CF41C3C1EC93}">
      <dgm:prSet phldrT="[Text]"/>
      <dgm:spPr/>
      <dgm:t>
        <a:bodyPr/>
        <a:lstStyle/>
        <a:p>
          <a:r>
            <a:rPr lang="en-IN" b="1" dirty="0" smtClean="0"/>
            <a:t>Remove Stop Words</a:t>
          </a:r>
          <a:r>
            <a:rPr lang="en-IN" dirty="0" smtClean="0"/>
            <a:t> </a:t>
          </a:r>
          <a:endParaRPr lang="en-IN" dirty="0"/>
        </a:p>
      </dgm:t>
    </dgm:pt>
    <dgm:pt modelId="{C2E8FEDE-F1F4-46E3-9912-39EF6D167DB1}" type="parTrans" cxnId="{DD5422DB-D5B6-448B-B565-0937868C80A2}">
      <dgm:prSet/>
      <dgm:spPr/>
      <dgm:t>
        <a:bodyPr/>
        <a:lstStyle/>
        <a:p>
          <a:endParaRPr lang="en-IN"/>
        </a:p>
      </dgm:t>
    </dgm:pt>
    <dgm:pt modelId="{E5791851-2CBE-4FB0-B5D8-0015D7094A9E}" type="sibTrans" cxnId="{DD5422DB-D5B6-448B-B565-0937868C80A2}">
      <dgm:prSet/>
      <dgm:spPr/>
      <dgm:t>
        <a:bodyPr/>
        <a:lstStyle/>
        <a:p>
          <a:endParaRPr lang="en-IN"/>
        </a:p>
      </dgm:t>
    </dgm:pt>
    <dgm:pt modelId="{D0CB06EC-5230-49D5-BCE8-A90CE8CCF432}">
      <dgm:prSet phldrT="[Text]"/>
      <dgm:spPr/>
      <dgm:t>
        <a:bodyPr/>
        <a:lstStyle/>
        <a:p>
          <a:r>
            <a:rPr lang="en-IN" dirty="0" err="1" smtClean="0"/>
            <a:t>Eg</a:t>
          </a:r>
          <a:r>
            <a:rPr lang="en-IN" dirty="0" smtClean="0"/>
            <a:t> : Was, </a:t>
          </a:r>
          <a:r>
            <a:rPr lang="en-IN" dirty="0" err="1" smtClean="0"/>
            <a:t>an,a,it,etc</a:t>
          </a:r>
          <a:r>
            <a:rPr lang="en-IN" dirty="0" smtClean="0"/>
            <a:t>.</a:t>
          </a:r>
          <a:endParaRPr lang="en-IN" dirty="0"/>
        </a:p>
      </dgm:t>
    </dgm:pt>
    <dgm:pt modelId="{4BF1E574-36E8-4751-8587-2CD88B6B468C}" type="parTrans" cxnId="{5EAD23B9-2047-4D6F-A3A8-8766000275B2}">
      <dgm:prSet/>
      <dgm:spPr/>
      <dgm:t>
        <a:bodyPr/>
        <a:lstStyle/>
        <a:p>
          <a:endParaRPr lang="en-IN"/>
        </a:p>
      </dgm:t>
    </dgm:pt>
    <dgm:pt modelId="{7BB871C7-D53F-4E8F-AB64-C2FA0C9A8C22}" type="sibTrans" cxnId="{5EAD23B9-2047-4D6F-A3A8-8766000275B2}">
      <dgm:prSet/>
      <dgm:spPr/>
      <dgm:t>
        <a:bodyPr/>
        <a:lstStyle/>
        <a:p>
          <a:endParaRPr lang="en-IN"/>
        </a:p>
      </dgm:t>
    </dgm:pt>
    <dgm:pt modelId="{4B55C80A-007F-4366-A622-43DA8C4B7BC4}">
      <dgm:prSet phldrT="[Text]"/>
      <dgm:spPr/>
      <dgm:t>
        <a:bodyPr/>
        <a:lstStyle/>
        <a:p>
          <a:r>
            <a:rPr lang="en-IN" b="1" dirty="0" smtClean="0"/>
            <a:t>Word Stemming</a:t>
          </a:r>
          <a:r>
            <a:rPr lang="en-IN" dirty="0" smtClean="0"/>
            <a:t> </a:t>
          </a:r>
          <a:endParaRPr lang="en-IN" dirty="0"/>
        </a:p>
      </dgm:t>
    </dgm:pt>
    <dgm:pt modelId="{D684E64D-D894-46C2-A829-9F408D44CBB3}" type="parTrans" cxnId="{11BBFA36-4713-4308-A960-63914CBFB63F}">
      <dgm:prSet/>
      <dgm:spPr/>
      <dgm:t>
        <a:bodyPr/>
        <a:lstStyle/>
        <a:p>
          <a:endParaRPr lang="en-IN"/>
        </a:p>
      </dgm:t>
    </dgm:pt>
    <dgm:pt modelId="{679AAB8D-C5D3-40EE-872E-E74A2623A3C2}" type="sibTrans" cxnId="{11BBFA36-4713-4308-A960-63914CBFB63F}">
      <dgm:prSet/>
      <dgm:spPr/>
      <dgm:t>
        <a:bodyPr/>
        <a:lstStyle/>
        <a:p>
          <a:endParaRPr lang="en-IN"/>
        </a:p>
      </dgm:t>
    </dgm:pt>
    <dgm:pt modelId="{4B105B44-98FF-4575-A083-F44A7FDB6653}">
      <dgm:prSet phldrT="[Text]"/>
      <dgm:spPr/>
      <dgm:t>
        <a:bodyPr/>
        <a:lstStyle/>
        <a:p>
          <a:r>
            <a:rPr lang="en-IN" dirty="0" err="1" smtClean="0"/>
            <a:t>Eg</a:t>
          </a:r>
          <a:r>
            <a:rPr lang="en-IN" dirty="0" smtClean="0"/>
            <a:t> : trying, tried, try, etc. with “Try”</a:t>
          </a:r>
          <a:endParaRPr lang="en-IN" dirty="0"/>
        </a:p>
      </dgm:t>
    </dgm:pt>
    <dgm:pt modelId="{F2CFC357-F20D-4E28-8770-EA3FE52CD091}" type="parTrans" cxnId="{0462B84C-FCDF-4145-903B-3F976DF9A55E}">
      <dgm:prSet/>
      <dgm:spPr/>
      <dgm:t>
        <a:bodyPr/>
        <a:lstStyle/>
        <a:p>
          <a:endParaRPr lang="en-IN"/>
        </a:p>
      </dgm:t>
    </dgm:pt>
    <dgm:pt modelId="{B64A002F-0213-4D9E-B19E-0E8E51281A7F}" type="sibTrans" cxnId="{0462B84C-FCDF-4145-903B-3F976DF9A55E}">
      <dgm:prSet/>
      <dgm:spPr/>
      <dgm:t>
        <a:bodyPr/>
        <a:lstStyle/>
        <a:p>
          <a:endParaRPr lang="en-IN"/>
        </a:p>
      </dgm:t>
    </dgm:pt>
    <dgm:pt modelId="{6D8245D5-65E8-4383-BA6D-1746E07C5337}">
      <dgm:prSet phldrT="[Text]"/>
      <dgm:spPr/>
      <dgm:t>
        <a:bodyPr/>
        <a:lstStyle/>
        <a:p>
          <a:r>
            <a:rPr lang="en-IN" dirty="0" smtClean="0"/>
            <a:t>Discard spaces &amp; punctuation</a:t>
          </a:r>
          <a:endParaRPr lang="en-IN" dirty="0"/>
        </a:p>
      </dgm:t>
    </dgm:pt>
    <dgm:pt modelId="{601454E0-A950-4D44-B454-B061925B1746}" type="parTrans" cxnId="{63EDBABE-294B-4D13-BB87-181C301B97DA}">
      <dgm:prSet/>
      <dgm:spPr/>
      <dgm:t>
        <a:bodyPr/>
        <a:lstStyle/>
        <a:p>
          <a:endParaRPr lang="en-IN"/>
        </a:p>
      </dgm:t>
    </dgm:pt>
    <dgm:pt modelId="{B2860A6C-FB24-4E06-A55B-43C790D44FF4}" type="sibTrans" cxnId="{63EDBABE-294B-4D13-BB87-181C301B97DA}">
      <dgm:prSet/>
      <dgm:spPr/>
      <dgm:t>
        <a:bodyPr/>
        <a:lstStyle/>
        <a:p>
          <a:endParaRPr lang="en-IN"/>
        </a:p>
      </dgm:t>
    </dgm:pt>
    <dgm:pt modelId="{AF2E3B81-550E-4CAE-BBE4-2B5B1ABAEF10}">
      <dgm:prSet phldrT="[Text]"/>
      <dgm:spPr/>
      <dgm:t>
        <a:bodyPr/>
        <a:lstStyle/>
        <a:p>
          <a:r>
            <a:rPr lang="en-IN" dirty="0" smtClean="0"/>
            <a:t>Upper </a:t>
          </a:r>
          <a:r>
            <a:rPr lang="en-IN" dirty="0" err="1" smtClean="0"/>
            <a:t>Vs</a:t>
          </a:r>
          <a:r>
            <a:rPr lang="en-IN" dirty="0" smtClean="0"/>
            <a:t> Lower</a:t>
          </a:r>
          <a:endParaRPr lang="en-IN" dirty="0"/>
        </a:p>
      </dgm:t>
    </dgm:pt>
    <dgm:pt modelId="{70F8373F-4007-4A82-A601-7BF719BD99DD}" type="parTrans" cxnId="{6F810A56-607F-4384-9A1C-B9A48424E732}">
      <dgm:prSet/>
      <dgm:spPr/>
      <dgm:t>
        <a:bodyPr/>
        <a:lstStyle/>
        <a:p>
          <a:endParaRPr lang="en-IN"/>
        </a:p>
      </dgm:t>
    </dgm:pt>
    <dgm:pt modelId="{31261F59-CAC4-470D-BADB-C607C7318348}" type="sibTrans" cxnId="{6F810A56-607F-4384-9A1C-B9A48424E732}">
      <dgm:prSet/>
      <dgm:spPr/>
      <dgm:t>
        <a:bodyPr/>
        <a:lstStyle/>
        <a:p>
          <a:endParaRPr lang="en-IN"/>
        </a:p>
      </dgm:t>
    </dgm:pt>
    <dgm:pt modelId="{CF96EC96-21B5-4BE1-A4E4-3A90F1E8397D}" type="pres">
      <dgm:prSet presAssocID="{457A3621-04CC-4F8B-A4A4-FD2FA2AD261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94B471F-AA15-450D-97BF-CAB572BD538E}" type="pres">
      <dgm:prSet presAssocID="{E17F8C1B-3A51-469C-B593-97E90073E173}" presName="linNode" presStyleCnt="0"/>
      <dgm:spPr/>
    </dgm:pt>
    <dgm:pt modelId="{AF005584-B32B-4D2F-9363-A10D916020AF}" type="pres">
      <dgm:prSet presAssocID="{E17F8C1B-3A51-469C-B593-97E90073E173}" presName="parentText" presStyleLbl="node1" presStyleIdx="0" presStyleCnt="3" custScaleX="83333" custScaleY="4856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5A0B025-C374-4606-8A1A-E899399E6627}" type="pres">
      <dgm:prSet presAssocID="{E17F8C1B-3A51-469C-B593-97E90073E173}" presName="descendantText" presStyleLbl="alignAccFollowNode1" presStyleIdx="0" presStyleCnt="3" custScaleY="13566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40D6909-2B5B-4889-8063-0ECF066CA273}" type="pres">
      <dgm:prSet presAssocID="{EDEA73BE-2F75-4872-B978-6E0E073C2761}" presName="sp" presStyleCnt="0"/>
      <dgm:spPr/>
    </dgm:pt>
    <dgm:pt modelId="{4A1A52E8-C0D8-4BF7-B257-3E3DEEF8A108}" type="pres">
      <dgm:prSet presAssocID="{05BCFDB3-B8CB-49D4-9537-CF41C3C1EC93}" presName="linNode" presStyleCnt="0"/>
      <dgm:spPr/>
    </dgm:pt>
    <dgm:pt modelId="{6F27093A-B60C-43AB-97D9-3147CF4F2181}" type="pres">
      <dgm:prSet presAssocID="{05BCFDB3-B8CB-49D4-9537-CF41C3C1EC93}" presName="parentText" presStyleLbl="node1" presStyleIdx="1" presStyleCnt="3" custScaleX="83333" custScaleY="4856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927AC77-4D51-431B-B297-4677F3D3E41A}" type="pres">
      <dgm:prSet presAssocID="{05BCFDB3-B8CB-49D4-9537-CF41C3C1EC93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5DAF9F4-FEF8-4BD1-8D36-809F71832DCE}" type="pres">
      <dgm:prSet presAssocID="{E5791851-2CBE-4FB0-B5D8-0015D7094A9E}" presName="sp" presStyleCnt="0"/>
      <dgm:spPr/>
    </dgm:pt>
    <dgm:pt modelId="{84AE1FCB-69C1-44E6-BA53-1BEF7038D075}" type="pres">
      <dgm:prSet presAssocID="{4B55C80A-007F-4366-A622-43DA8C4B7BC4}" presName="linNode" presStyleCnt="0"/>
      <dgm:spPr/>
    </dgm:pt>
    <dgm:pt modelId="{8308FC46-1A65-4246-BE22-1BA053CB77AC}" type="pres">
      <dgm:prSet presAssocID="{4B55C80A-007F-4366-A622-43DA8C4B7BC4}" presName="parentText" presStyleLbl="node1" presStyleIdx="2" presStyleCnt="3" custScaleX="83333" custScaleY="4856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5B9436B-1316-4CC6-8990-971613EFEA31}" type="pres">
      <dgm:prSet presAssocID="{4B55C80A-007F-4366-A622-43DA8C4B7BC4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8E376F9-E4FE-4422-8A88-E7787C65158C}" type="presOf" srcId="{AF2E3B81-550E-4CAE-BBE4-2B5B1ABAEF10}" destId="{D5A0B025-C374-4606-8A1A-E899399E6627}" srcOrd="0" destOrd="1" presId="urn:microsoft.com/office/officeart/2005/8/layout/vList5"/>
    <dgm:cxn modelId="{F9D405D3-4C56-49B7-A6AB-98C67A81FA61}" type="presOf" srcId="{E17F8C1B-3A51-469C-B593-97E90073E173}" destId="{AF005584-B32B-4D2F-9363-A10D916020AF}" srcOrd="0" destOrd="0" presId="urn:microsoft.com/office/officeart/2005/8/layout/vList5"/>
    <dgm:cxn modelId="{CF430EB1-DC24-459F-8B30-3B80C8484904}" type="presOf" srcId="{457A3621-04CC-4F8B-A4A4-FD2FA2AD261E}" destId="{CF96EC96-21B5-4BE1-A4E4-3A90F1E8397D}" srcOrd="0" destOrd="0" presId="urn:microsoft.com/office/officeart/2005/8/layout/vList5"/>
    <dgm:cxn modelId="{DD5422DB-D5B6-448B-B565-0937868C80A2}" srcId="{457A3621-04CC-4F8B-A4A4-FD2FA2AD261E}" destId="{05BCFDB3-B8CB-49D4-9537-CF41C3C1EC93}" srcOrd="1" destOrd="0" parTransId="{C2E8FEDE-F1F4-46E3-9912-39EF6D167DB1}" sibTransId="{E5791851-2CBE-4FB0-B5D8-0015D7094A9E}"/>
    <dgm:cxn modelId="{08504972-8045-4344-9289-066F2581FAF9}" type="presOf" srcId="{4B105B44-98FF-4575-A083-F44A7FDB6653}" destId="{D5B9436B-1316-4CC6-8990-971613EFEA31}" srcOrd="0" destOrd="0" presId="urn:microsoft.com/office/officeart/2005/8/layout/vList5"/>
    <dgm:cxn modelId="{5EAD23B9-2047-4D6F-A3A8-8766000275B2}" srcId="{05BCFDB3-B8CB-49D4-9537-CF41C3C1EC93}" destId="{D0CB06EC-5230-49D5-BCE8-A90CE8CCF432}" srcOrd="0" destOrd="0" parTransId="{4BF1E574-36E8-4751-8587-2CD88B6B468C}" sibTransId="{7BB871C7-D53F-4E8F-AB64-C2FA0C9A8C22}"/>
    <dgm:cxn modelId="{7401949D-B814-40DF-918F-F301EA089586}" type="presOf" srcId="{D0CB06EC-5230-49D5-BCE8-A90CE8CCF432}" destId="{2927AC77-4D51-431B-B297-4677F3D3E41A}" srcOrd="0" destOrd="0" presId="urn:microsoft.com/office/officeart/2005/8/layout/vList5"/>
    <dgm:cxn modelId="{63EDBABE-294B-4D13-BB87-181C301B97DA}" srcId="{E17F8C1B-3A51-469C-B593-97E90073E173}" destId="{6D8245D5-65E8-4383-BA6D-1746E07C5337}" srcOrd="2" destOrd="0" parTransId="{601454E0-A950-4D44-B454-B061925B1746}" sibTransId="{B2860A6C-FB24-4E06-A55B-43C790D44FF4}"/>
    <dgm:cxn modelId="{18F1C299-7EFF-413A-97CD-E571684502FF}" type="presOf" srcId="{4B55C80A-007F-4366-A622-43DA8C4B7BC4}" destId="{8308FC46-1A65-4246-BE22-1BA053CB77AC}" srcOrd="0" destOrd="0" presId="urn:microsoft.com/office/officeart/2005/8/layout/vList5"/>
    <dgm:cxn modelId="{ADC03997-AE58-46B4-A899-B4D2333F3515}" type="presOf" srcId="{05BCFDB3-B8CB-49D4-9537-CF41C3C1EC93}" destId="{6F27093A-B60C-43AB-97D9-3147CF4F2181}" srcOrd="0" destOrd="0" presId="urn:microsoft.com/office/officeart/2005/8/layout/vList5"/>
    <dgm:cxn modelId="{0462B84C-FCDF-4145-903B-3F976DF9A55E}" srcId="{4B55C80A-007F-4366-A622-43DA8C4B7BC4}" destId="{4B105B44-98FF-4575-A083-F44A7FDB6653}" srcOrd="0" destOrd="0" parTransId="{F2CFC357-F20D-4E28-8770-EA3FE52CD091}" sibTransId="{B64A002F-0213-4D9E-B19E-0E8E51281A7F}"/>
    <dgm:cxn modelId="{CED0C51F-F46E-4910-A10E-A006CFC920C5}" type="presOf" srcId="{3B21B29F-AB12-4B83-81BA-DFA727E872E8}" destId="{D5A0B025-C374-4606-8A1A-E899399E6627}" srcOrd="0" destOrd="0" presId="urn:microsoft.com/office/officeart/2005/8/layout/vList5"/>
    <dgm:cxn modelId="{53EC7BA6-5E25-4B17-8BBB-809D057944CA}" type="presOf" srcId="{6D8245D5-65E8-4383-BA6D-1746E07C5337}" destId="{D5A0B025-C374-4606-8A1A-E899399E6627}" srcOrd="0" destOrd="2" presId="urn:microsoft.com/office/officeart/2005/8/layout/vList5"/>
    <dgm:cxn modelId="{18111092-F393-4207-BF5D-452D08097926}" srcId="{E17F8C1B-3A51-469C-B593-97E90073E173}" destId="{3B21B29F-AB12-4B83-81BA-DFA727E872E8}" srcOrd="0" destOrd="0" parTransId="{57B68415-7CBA-48B8-84CD-17F6990A0C77}" sibTransId="{952EF2B6-EC53-488F-9923-639E5F64FCD8}"/>
    <dgm:cxn modelId="{11BBFA36-4713-4308-A960-63914CBFB63F}" srcId="{457A3621-04CC-4F8B-A4A4-FD2FA2AD261E}" destId="{4B55C80A-007F-4366-A622-43DA8C4B7BC4}" srcOrd="2" destOrd="0" parTransId="{D684E64D-D894-46C2-A829-9F408D44CBB3}" sibTransId="{679AAB8D-C5D3-40EE-872E-E74A2623A3C2}"/>
    <dgm:cxn modelId="{6F810A56-607F-4384-9A1C-B9A48424E732}" srcId="{E17F8C1B-3A51-469C-B593-97E90073E173}" destId="{AF2E3B81-550E-4CAE-BBE4-2B5B1ABAEF10}" srcOrd="1" destOrd="0" parTransId="{70F8373F-4007-4A82-A601-7BF719BD99DD}" sibTransId="{31261F59-CAC4-470D-BADB-C607C7318348}"/>
    <dgm:cxn modelId="{1D8AFD35-4FF1-46DA-A903-A6698FB0DC25}" srcId="{457A3621-04CC-4F8B-A4A4-FD2FA2AD261E}" destId="{E17F8C1B-3A51-469C-B593-97E90073E173}" srcOrd="0" destOrd="0" parTransId="{3B42974C-122D-4D85-8B36-03EAF592C18A}" sibTransId="{EDEA73BE-2F75-4872-B978-6E0E073C2761}"/>
    <dgm:cxn modelId="{3C800EA8-1691-4F1B-9440-A60105B17E52}" type="presParOf" srcId="{CF96EC96-21B5-4BE1-A4E4-3A90F1E8397D}" destId="{E94B471F-AA15-450D-97BF-CAB572BD538E}" srcOrd="0" destOrd="0" presId="urn:microsoft.com/office/officeart/2005/8/layout/vList5"/>
    <dgm:cxn modelId="{1BE42D48-D220-497C-8953-05997AA3272C}" type="presParOf" srcId="{E94B471F-AA15-450D-97BF-CAB572BD538E}" destId="{AF005584-B32B-4D2F-9363-A10D916020AF}" srcOrd="0" destOrd="0" presId="urn:microsoft.com/office/officeart/2005/8/layout/vList5"/>
    <dgm:cxn modelId="{150BAF86-3663-4CB2-8664-33FF82616B32}" type="presParOf" srcId="{E94B471F-AA15-450D-97BF-CAB572BD538E}" destId="{D5A0B025-C374-4606-8A1A-E899399E6627}" srcOrd="1" destOrd="0" presId="urn:microsoft.com/office/officeart/2005/8/layout/vList5"/>
    <dgm:cxn modelId="{8D883F7D-78D9-4C6F-ACC1-C24BAC779EE2}" type="presParOf" srcId="{CF96EC96-21B5-4BE1-A4E4-3A90F1E8397D}" destId="{540D6909-2B5B-4889-8063-0ECF066CA273}" srcOrd="1" destOrd="0" presId="urn:microsoft.com/office/officeart/2005/8/layout/vList5"/>
    <dgm:cxn modelId="{5E5163D5-32E7-4D71-A8C8-55140BBB0AEA}" type="presParOf" srcId="{CF96EC96-21B5-4BE1-A4E4-3A90F1E8397D}" destId="{4A1A52E8-C0D8-4BF7-B257-3E3DEEF8A108}" srcOrd="2" destOrd="0" presId="urn:microsoft.com/office/officeart/2005/8/layout/vList5"/>
    <dgm:cxn modelId="{06597675-2896-436C-BB19-9CA5BCFB3772}" type="presParOf" srcId="{4A1A52E8-C0D8-4BF7-B257-3E3DEEF8A108}" destId="{6F27093A-B60C-43AB-97D9-3147CF4F2181}" srcOrd="0" destOrd="0" presId="urn:microsoft.com/office/officeart/2005/8/layout/vList5"/>
    <dgm:cxn modelId="{88E72265-7A0D-4A44-B62A-53385539ABA2}" type="presParOf" srcId="{4A1A52E8-C0D8-4BF7-B257-3E3DEEF8A108}" destId="{2927AC77-4D51-431B-B297-4677F3D3E41A}" srcOrd="1" destOrd="0" presId="urn:microsoft.com/office/officeart/2005/8/layout/vList5"/>
    <dgm:cxn modelId="{A32F50E6-F767-4B61-87A2-2C6668541774}" type="presParOf" srcId="{CF96EC96-21B5-4BE1-A4E4-3A90F1E8397D}" destId="{A5DAF9F4-FEF8-4BD1-8D36-809F71832DCE}" srcOrd="3" destOrd="0" presId="urn:microsoft.com/office/officeart/2005/8/layout/vList5"/>
    <dgm:cxn modelId="{D393CC24-477B-4F24-9630-C72761467276}" type="presParOf" srcId="{CF96EC96-21B5-4BE1-A4E4-3A90F1E8397D}" destId="{84AE1FCB-69C1-44E6-BA53-1BEF7038D075}" srcOrd="4" destOrd="0" presId="urn:microsoft.com/office/officeart/2005/8/layout/vList5"/>
    <dgm:cxn modelId="{A340EFA2-0B72-4E89-8B72-22FD3A45AA58}" type="presParOf" srcId="{84AE1FCB-69C1-44E6-BA53-1BEF7038D075}" destId="{8308FC46-1A65-4246-BE22-1BA053CB77AC}" srcOrd="0" destOrd="0" presId="urn:microsoft.com/office/officeart/2005/8/layout/vList5"/>
    <dgm:cxn modelId="{6A9096F2-BBAA-469F-A661-55BD229EAFDF}" type="presParOf" srcId="{84AE1FCB-69C1-44E6-BA53-1BEF7038D075}" destId="{D5B9436B-1316-4CC6-8990-971613EFEA3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C64118-2E03-421C-BF91-B0064B76455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C057A57-0935-4683-82F5-262FBBC5C72B}">
      <dgm:prSet phldrT="[Text]" custT="1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IN" sz="3000" b="0" dirty="0" smtClean="0">
              <a:latin typeface="Fontin Sans Bold"/>
            </a:rPr>
            <a:t>It describes the frequency of terms that occur in a collection of documents.</a:t>
          </a:r>
          <a:endParaRPr lang="en-IN" sz="3000" b="0" dirty="0">
            <a:latin typeface="Fontin Sans Bold"/>
          </a:endParaRPr>
        </a:p>
      </dgm:t>
    </dgm:pt>
    <dgm:pt modelId="{4D5FF30E-48A6-42B6-A904-92F1AC866FDD}" type="parTrans" cxnId="{B132A109-FD5B-461C-A3F9-0771E4AD40A5}">
      <dgm:prSet/>
      <dgm:spPr/>
      <dgm:t>
        <a:bodyPr/>
        <a:lstStyle/>
        <a:p>
          <a:endParaRPr lang="en-IN"/>
        </a:p>
      </dgm:t>
    </dgm:pt>
    <dgm:pt modelId="{03E479CB-6F79-4AEA-B58C-905801F2C283}" type="sibTrans" cxnId="{B132A109-FD5B-461C-A3F9-0771E4AD40A5}">
      <dgm:prSet/>
      <dgm:spPr/>
      <dgm:t>
        <a:bodyPr/>
        <a:lstStyle/>
        <a:p>
          <a:endParaRPr lang="en-IN"/>
        </a:p>
      </dgm:t>
    </dgm:pt>
    <dgm:pt modelId="{57C5572C-65DD-4896-8501-BF82FF0C1179}" type="pres">
      <dgm:prSet presAssocID="{A3C64118-2E03-421C-BF91-B0064B76455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58F7B52-81C9-4B97-BB98-466783C7B113}" type="pres">
      <dgm:prSet presAssocID="{8C057A57-0935-4683-82F5-262FBBC5C72B}" presName="parentText" presStyleLbl="node1" presStyleIdx="0" presStyleCnt="1" custScaleX="100000" custLinFactNeighborX="-31" custLinFactNeighborY="3881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FF674A69-56F5-49C1-80D4-7B504B41B5B8}" type="presOf" srcId="{A3C64118-2E03-421C-BF91-B0064B764558}" destId="{57C5572C-65DD-4896-8501-BF82FF0C1179}" srcOrd="0" destOrd="0" presId="urn:microsoft.com/office/officeart/2005/8/layout/vList2"/>
    <dgm:cxn modelId="{B132A109-FD5B-461C-A3F9-0771E4AD40A5}" srcId="{A3C64118-2E03-421C-BF91-B0064B764558}" destId="{8C057A57-0935-4683-82F5-262FBBC5C72B}" srcOrd="0" destOrd="0" parTransId="{4D5FF30E-48A6-42B6-A904-92F1AC866FDD}" sibTransId="{03E479CB-6F79-4AEA-B58C-905801F2C283}"/>
    <dgm:cxn modelId="{D88D34D9-D1C4-493B-9AB6-B15B9E0B9C5E}" type="presOf" srcId="{8C057A57-0935-4683-82F5-262FBBC5C72B}" destId="{E58F7B52-81C9-4B97-BB98-466783C7B113}" srcOrd="0" destOrd="0" presId="urn:microsoft.com/office/officeart/2005/8/layout/vList2"/>
    <dgm:cxn modelId="{FFB59CFA-D8B2-41D2-8268-462639B9F2CC}" type="presParOf" srcId="{57C5572C-65DD-4896-8501-BF82FF0C1179}" destId="{E58F7B52-81C9-4B97-BB98-466783C7B11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F48C6-7D1C-40B5-80C0-B81EAF67C0BA}" type="datetimeFigureOut">
              <a:rPr lang="en-IN" smtClean="0"/>
              <a:t>15-05-2015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114706-04CE-4A29-B635-16EC64F331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891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3000" b="1" dirty="0" smtClean="0">
                <a:solidFill>
                  <a:srgbClr val="FF0000"/>
                </a:solidFill>
              </a:rPr>
              <a:t>Do</a:t>
            </a:r>
            <a:r>
              <a:rPr lang="en-IN" sz="3000" b="1" baseline="0" dirty="0" smtClean="0">
                <a:solidFill>
                  <a:srgbClr val="FF0000"/>
                </a:solidFill>
              </a:rPr>
              <a:t> we know the topic number for this?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14706-04CE-4A29-B635-16EC64F3318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120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main function used under the tm</a:t>
            </a:r>
            <a:r>
              <a:rPr lang="en-IN" sz="120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package in R for cleaning the data is the </a:t>
            </a:r>
            <a:r>
              <a:rPr lang="en-IN" sz="1200" u="non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tm_map</a:t>
            </a:r>
            <a:r>
              <a:rPr lang="en-IN" sz="120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function.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will look at this more in detail when we implement these commands in R</a:t>
            </a:r>
            <a:endParaRPr lang="en-IN" sz="1200" u="non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E8792-6D39-4D9D-AE37-7B8D810C8FE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504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E8792-6D39-4D9D-AE37-7B8D810C8FE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357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Whatever text</a:t>
            </a: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you have so far processed cannot directly give you insights 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next step is to convert the corpus data to a term document matrix.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TDM converts text data into numeric format which is easier to analyse.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 smtClean="0"/>
              <a:t>It is a mathematical matrix describes the frequency of terms that occur in a collection of documents.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this matrix, rows refer to the terms and columns refer to the documents</a:t>
            </a: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E8792-6D39-4D9D-AE37-7B8D810C8FE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87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examples,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two documents D1 and D2.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D1 has the statement…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D2 has the statement…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you can see how a Term Document Matrix looks like 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Rows contain the words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Columns contain which document the words belong to.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matrix gives us the frequency distribution of the words in each and every document.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see “I” and “databases” appear in both the documents, so it shows a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Like appears in document 1 but not in document2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Similarly you can fills the frequencies for hate as well.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document term matrix is just the transposed version of the TDM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E8792-6D39-4D9D-AE37-7B8D810C8FE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879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 realistic</a:t>
            </a:r>
            <a:r>
              <a:rPr lang="en-IN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scenario each document may have multiple sentences,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which case you can see here how the TDM reports the frequencies.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u="sng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 the word algorithm occurs 3 times in document 1doesn’t occur in document2 and 3 , occurs 4 times in document 4 and 5.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E8792-6D39-4D9D-AE37-7B8D810C8FE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2157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</a:t>
            </a:r>
            <a:r>
              <a:rPr lang="en-IN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step is that we remove sparse terms.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u="sng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Sometimes, there are many words which occur infrequently across documents.</a:t>
            </a:r>
            <a:r>
              <a:rPr lang="en-IN" sz="1200" dirty="0" smtClean="0"/>
              <a:t> They don’t add value to the analysis</a:t>
            </a:r>
            <a:r>
              <a:rPr lang="en-IN" sz="1200" dirty="0" smtClean="0">
                <a:solidFill>
                  <a:srgbClr val="FF0000"/>
                </a:solidFill>
              </a:rPr>
              <a:t> . Hence</a:t>
            </a:r>
            <a:r>
              <a:rPr lang="en-IN" sz="1200" baseline="0" dirty="0" smtClean="0">
                <a:solidFill>
                  <a:srgbClr val="FF0000"/>
                </a:solidFill>
              </a:rPr>
              <a:t> we can </a:t>
            </a:r>
            <a:r>
              <a:rPr lang="en-IN" sz="1200" dirty="0" smtClean="0">
                <a:solidFill>
                  <a:srgbClr val="FF0000"/>
                </a:solidFill>
              </a:rPr>
              <a:t>Remove these</a:t>
            </a:r>
            <a:r>
              <a:rPr lang="en-IN" sz="1200" baseline="0" dirty="0" smtClean="0">
                <a:solidFill>
                  <a:srgbClr val="FF0000"/>
                </a:solidFill>
              </a:rPr>
              <a:t> words.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E8792-6D39-4D9D-AE37-7B8D810C8FE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120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E8792-6D39-4D9D-AE37-7B8D810C8FE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616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</a:t>
            </a:r>
            <a:r>
              <a:rPr lang="en-IN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loads of analysis and techniques that can be implemented using a TDM.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u="sng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</a:t>
            </a:r>
            <a:r>
              <a:rPr lang="en-IN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dicuss</a:t>
            </a:r>
            <a:r>
              <a:rPr lang="en-IN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few basic </a:t>
            </a:r>
            <a:r>
              <a:rPr lang="en-IN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ones.Further</a:t>
            </a:r>
            <a:r>
              <a:rPr lang="en-IN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session we will also learn how to implement these in 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u="sng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Firstly </a:t>
            </a:r>
            <a:r>
              <a:rPr lang="en-IN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Finding Frequent Terms </a:t>
            </a:r>
            <a:endParaRPr lang="en-IN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analyse</a:t>
            </a: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what are the most frequently occurring terms in a given document or across documents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can further be visualised using word clouds.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Next, we can try and understand how are words with the documents co related to each other.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example, Let’s look at a political document about “Obama’s relationships with other nations in the </a:t>
            </a:r>
            <a:r>
              <a:rPr lang="en-IN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world”.So</a:t>
            </a: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here We might want to try and understand which all countries Obama visited to strengthen relationships between </a:t>
            </a:r>
            <a:r>
              <a:rPr lang="en-IN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countries.So</a:t>
            </a: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might try and look at co </a:t>
            </a:r>
            <a:r>
              <a:rPr lang="en-IN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rrelation</a:t>
            </a: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between words such as “Obama” and “Modi”, or “Obama” and “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Stephen Harper” who</a:t>
            </a:r>
            <a:r>
              <a:rPr lang="en-I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the prime minister of </a:t>
            </a:r>
            <a:r>
              <a:rPr lang="en-IN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canada</a:t>
            </a:r>
            <a:r>
              <a:rPr lang="en-I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,.Basically how many times do they occur in the same document 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a strong co occurrence of these words in the same document might lead to a conclusion that he has visited that particular country or shared some meetings with that particular prime minister and so 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E8792-6D39-4D9D-AE37-7B8D810C8FE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135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here you can see </a:t>
            </a: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a word cloud looks like.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dirty="0" smtClean="0"/>
              <a:t>It highlights the most commonly cited words in a text using a quick visualization.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 this case the document mostly spoke</a:t>
            </a:r>
            <a:r>
              <a:rPr lang="en-IN" sz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about TEXT mining, apart </a:t>
            </a:r>
            <a:r>
              <a:rPr lang="en-IN" sz="1200" baseline="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frm</a:t>
            </a:r>
            <a:r>
              <a:rPr lang="en-IN" sz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that we see words like statistics, intelligence, </a:t>
            </a:r>
            <a:r>
              <a:rPr lang="en-IN" sz="1200" baseline="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unstructured,literature</a:t>
            </a:r>
            <a:r>
              <a:rPr lang="en-IN" sz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and so 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baseline="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difference is explained by the Size of the word visualised.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E8792-6D39-4D9D-AE37-7B8D810C8FE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485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Closing Audio to be recorded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this topic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have discussed in detail about </a:t>
            </a: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…..</a:t>
            </a:r>
          </a:p>
          <a:p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That’s it for this topic. </a:t>
            </a: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any queries, do email us at info@jigsawacademy.com</a:t>
            </a: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Thanks!</a:t>
            </a: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E8792-6D39-4D9D-AE37-7B8D810C8FE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940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E8792-6D39-4D9D-AE37-7B8D810C8F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8877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 of information : Reviews from various websites through google search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From this source, we extracted the “dimensions” of the data – which is nothing but</a:t>
            </a:r>
            <a:r>
              <a:rPr lang="en-US" altLang="en-US" baseline="0" dirty="0" smtClean="0"/>
              <a:t> the words in the reviews. This adds some </a:t>
            </a:r>
            <a:r>
              <a:rPr lang="en-US" altLang="en-US" dirty="0" smtClean="0"/>
              <a:t>implicit structure to the otherwise unstructured data we’re dealing with.</a:t>
            </a:r>
            <a:endParaRPr lang="en-US" alt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The goal is to identify</a:t>
            </a:r>
            <a:r>
              <a:rPr lang="en-US" altLang="en-US" baseline="0" dirty="0" smtClean="0"/>
              <a:t> which are the best books to read.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E8792-6D39-4D9D-AE37-7B8D810C8FE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358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Closing Audio to be recorded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this topic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have discussed in detail about </a:t>
            </a: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…..</a:t>
            </a:r>
          </a:p>
          <a:p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That’s it for this topic. </a:t>
            </a: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any queries, do email us at info@jigsawacademy.com</a:t>
            </a: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Thanks!</a:t>
            </a: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E8792-6D39-4D9D-AE37-7B8D810C8FE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038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Closing Audio to be recorded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this topic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have discussed in detail about </a:t>
            </a: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…..</a:t>
            </a:r>
          </a:p>
          <a:p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That’s it for this topic. </a:t>
            </a: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any queries, do email us at info@jigsawacademy.com</a:t>
            </a: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Thanks!</a:t>
            </a: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E8792-6D39-4D9D-AE37-7B8D810C8FE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48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E8792-6D39-4D9D-AE37-7B8D810C8F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6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3000" b="1" dirty="0" smtClean="0">
                <a:solidFill>
                  <a:srgbClr val="FF0000"/>
                </a:solidFill>
              </a:rPr>
              <a:t>Tm package is a</a:t>
            </a:r>
            <a:r>
              <a:rPr lang="en-IN" sz="3000" b="1" baseline="0" dirty="0" smtClean="0">
                <a:solidFill>
                  <a:srgbClr val="FF0000"/>
                </a:solidFill>
              </a:rPr>
              <a:t> </a:t>
            </a:r>
            <a:r>
              <a:rPr lang="en-IN" sz="3000" b="1" dirty="0" smtClean="0">
                <a:solidFill>
                  <a:srgbClr val="FF0000"/>
                </a:solidFill>
              </a:rPr>
              <a:t>package provided</a:t>
            </a:r>
            <a:r>
              <a:rPr lang="en-IN" sz="3000" b="1" baseline="0" dirty="0" smtClean="0">
                <a:solidFill>
                  <a:srgbClr val="FF0000"/>
                </a:solidFill>
              </a:rPr>
              <a:t> by R to do text mining .Let’s look at its features more in detail.</a:t>
            </a:r>
          </a:p>
          <a:p>
            <a:endParaRPr lang="en-IN" sz="3000" b="1" baseline="0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14706-04CE-4A29-B635-16EC64F3318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549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 of information : Reviews from various websites through google search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From this source, we extracted the “dimensions” of the data – which is nothing but</a:t>
            </a:r>
            <a:r>
              <a:rPr lang="en-US" altLang="en-US" baseline="0" dirty="0" smtClean="0"/>
              <a:t> the words in the </a:t>
            </a:r>
            <a:r>
              <a:rPr lang="en-US" altLang="en-US" baseline="0" dirty="0" err="1" smtClean="0"/>
              <a:t>reviews.This</a:t>
            </a:r>
            <a:r>
              <a:rPr lang="en-US" altLang="en-US" baseline="0" dirty="0" smtClean="0"/>
              <a:t> adds some </a:t>
            </a:r>
            <a:r>
              <a:rPr lang="en-US" altLang="en-US" dirty="0" smtClean="0"/>
              <a:t>implicit structure to the otherwise unstructured data we’re dealing with.</a:t>
            </a:r>
            <a:endParaRPr lang="en-US" alt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The goal is to identify</a:t>
            </a:r>
            <a:r>
              <a:rPr lang="en-US" altLang="en-US" baseline="0" dirty="0" smtClean="0"/>
              <a:t> which are the best books to read.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E8792-6D39-4D9D-AE37-7B8D810C8F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6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1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data we have is large and has unstructured</a:t>
            </a:r>
            <a:r>
              <a:rPr lang="en-IN" sz="1200" b="1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volumes of text information.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1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difficult to analyse directly as it is not in a table format.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b="1" u="non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1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the first step is to pre process the data, </a:t>
            </a:r>
            <a:r>
              <a:rPr lang="en-IN" sz="1200" b="1" u="non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</a:t>
            </a:r>
            <a:r>
              <a:rPr lang="en-IN" sz="1200" b="1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clean the data and convert it to a structured format.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b="1" u="non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1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 of the steps involved in them is to 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b="1" u="non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1200" dirty="0" smtClean="0">
                <a:latin typeface="Fontin Sans "/>
              </a:rPr>
              <a:t>Remove unwanted lines of data: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1200" dirty="0" smtClean="0">
                <a:latin typeface="Fontin Sans "/>
              </a:rPr>
              <a:t>Convert text to a structure</a:t>
            </a:r>
            <a:r>
              <a:rPr lang="en-IN" sz="1200" baseline="0" dirty="0" smtClean="0">
                <a:latin typeface="Fontin Sans "/>
              </a:rPr>
              <a:t> called </a:t>
            </a:r>
            <a:r>
              <a:rPr lang="en-IN" sz="1200" dirty="0" smtClean="0">
                <a:latin typeface="Fontin Sans "/>
              </a:rPr>
              <a:t>corpus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1200" dirty="0" smtClean="0">
                <a:latin typeface="Fontin Sans "/>
              </a:rPr>
              <a:t>Reading a Corpus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1200" dirty="0" smtClean="0">
                <a:latin typeface="Fontin Sans "/>
              </a:rPr>
              <a:t>Inspecting Corpora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1200" dirty="0" smtClean="0">
                <a:latin typeface="Fontin Sans "/>
              </a:rPr>
              <a:t>Creating a TDM – Term Document Matrix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b="1" u="non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b="1" u="non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E8792-6D39-4D9D-AE37-7B8D810C8FE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08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1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Sometimes when we read the text data in, we could remove unwanted</a:t>
            </a:r>
            <a:r>
              <a:rPr lang="en-IN" sz="1200" b="1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lines of code, for example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1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want to analyse the words and the subject matter in an </a:t>
            </a:r>
            <a:r>
              <a:rPr lang="en-IN" sz="1200" b="1" u="non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Ieee</a:t>
            </a:r>
            <a:r>
              <a:rPr lang="en-IN" sz="1200" b="1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paper </a:t>
            </a:r>
            <a:r>
              <a:rPr lang="en-IN" sz="1200" b="1" u="non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</a:t>
            </a:r>
            <a:r>
              <a:rPr lang="en-IN" sz="1200" b="1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technical </a:t>
            </a:r>
            <a:r>
              <a:rPr lang="en-IN" sz="1200" b="1" u="non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papaer</a:t>
            </a:r>
            <a:r>
              <a:rPr lang="en-IN" sz="1200" b="1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Let’s say this technical paper talks about how to implement a sentiment analysis.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b="1" u="non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1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generally the first 10 lines of an </a:t>
            </a:r>
            <a:r>
              <a:rPr lang="en-IN" sz="1200" b="1" u="non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ieee</a:t>
            </a:r>
            <a:r>
              <a:rPr lang="en-IN" sz="1200" b="1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paper /technical paper contains details about the author and the publication, which we may not need in our </a:t>
            </a:r>
            <a:r>
              <a:rPr lang="en-IN" sz="1200" b="1" u="non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analysis.So</a:t>
            </a:r>
            <a:r>
              <a:rPr lang="en-IN" sz="1200" b="1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Using this package we can just delete these few lines directly.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b="1" u="non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1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It’s important to first keep only relevant details of the document or text we are analysing.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b="1" u="non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E8792-6D39-4D9D-AE37-7B8D810C8FE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368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 step is to convert this</a:t>
            </a:r>
            <a:r>
              <a:rPr lang="en-IN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to a corpus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what</a:t>
            </a:r>
            <a:r>
              <a:rPr lang="en-IN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corpus?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dirty="0" smtClean="0">
                <a:solidFill>
                  <a:schemeClr val="bg1"/>
                </a:solidFill>
              </a:rPr>
              <a:t>It is defined as a large and structured set of texts or documents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u="sng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Tm package helps us to convert unstructured data to a structured data </a:t>
            </a:r>
            <a:r>
              <a:rPr lang="en-IN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</a:t>
            </a:r>
            <a:r>
              <a:rPr lang="en-IN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corpus before we further analyse the data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Say if you need in 10 documents , For example, it becomes easier to traverse through these 10 documents if it is in the form of a corpus.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E8792-6D39-4D9D-AE37-7B8D810C8FE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4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to clean</a:t>
            </a:r>
            <a:r>
              <a:rPr lang="en-IN" sz="120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corpus next?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u="non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cleaning we have various steps to make our text more meaningful.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u="non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1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1.Firstly : Parsing the data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 words from the text sentences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Convert</a:t>
            </a:r>
            <a:r>
              <a:rPr lang="en-IN" sz="120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N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the characters to one case </a:t>
            </a:r>
            <a:r>
              <a:rPr lang="en-IN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</a:t>
            </a:r>
            <a:r>
              <a:rPr lang="en-IN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upper or lower </a:t>
            </a:r>
            <a:r>
              <a:rPr lang="en-IN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ase</a:t>
            </a:r>
            <a:r>
              <a:rPr lang="en-IN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mostly lower case .This is because R is case sensitive.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IN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For example,</a:t>
            </a:r>
            <a:r>
              <a:rPr lang="en-IN" sz="120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word “Dance” with a small d and capital d would be considered as different words.</a:t>
            </a:r>
            <a:endParaRPr lang="en-IN" sz="120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Discard spaces and punctuation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1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2.Remove</a:t>
            </a:r>
            <a:r>
              <a:rPr lang="en-IN" sz="1200" b="1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N" sz="1200" b="1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stop words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Stop words are words</a:t>
            </a:r>
            <a:r>
              <a:rPr lang="en-IN" sz="120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which add no additional information to our analysis. For example </a:t>
            </a:r>
            <a:r>
              <a:rPr lang="en-IN" sz="1200" u="non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was,an,it,etc</a:t>
            </a:r>
            <a:endParaRPr lang="en-IN" sz="1200" u="non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1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3.Stem</a:t>
            </a:r>
            <a:r>
              <a:rPr lang="en-IN" sz="1200" b="1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N" sz="1200" b="1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words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Stem means</a:t>
            </a:r>
            <a:r>
              <a:rPr lang="en-IN" sz="120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keeping only the “roots” of the words.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 if</a:t>
            </a:r>
            <a:r>
              <a:rPr lang="en-IN" sz="120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your documents have words like trying, try , tried which all mean the same but posses different tenses, we could replace all of this by one word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“Try”.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process is called stemming of the data.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u="non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E8792-6D39-4D9D-AE37-7B8D810C8FE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58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DE75-C09D-4D5B-9A65-5213BEC0BBEE}" type="datetimeFigureOut">
              <a:rPr lang="en-IN" smtClean="0"/>
              <a:t>15-05-2015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DCD1-8D2B-48AA-97DC-F00098474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981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DE75-C09D-4D5B-9A65-5213BEC0BBEE}" type="datetimeFigureOut">
              <a:rPr lang="en-IN" smtClean="0"/>
              <a:t>15-05-2015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DCD1-8D2B-48AA-97DC-F00098474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854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DE75-C09D-4D5B-9A65-5213BEC0BBEE}" type="datetimeFigureOut">
              <a:rPr lang="en-IN" smtClean="0"/>
              <a:t>15-05-2015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DCD1-8D2B-48AA-97DC-F00098474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566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2B20-2E3C-4DD3-ABEF-009DFE95114C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F5914-6678-4021-8DC0-E90C8E9D8EB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Picture 6" descr="Slide1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335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DE75-C09D-4D5B-9A65-5213BEC0BBEE}" type="datetimeFigureOut">
              <a:rPr lang="en-IN" smtClean="0"/>
              <a:t>15-05-2015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DCD1-8D2B-48AA-97DC-F00098474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87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DE75-C09D-4D5B-9A65-5213BEC0BBEE}" type="datetimeFigureOut">
              <a:rPr lang="en-IN" smtClean="0"/>
              <a:t>15-05-2015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DCD1-8D2B-48AA-97DC-F00098474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704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DE75-C09D-4D5B-9A65-5213BEC0BBEE}" type="datetimeFigureOut">
              <a:rPr lang="en-IN" smtClean="0"/>
              <a:t>15-05-2015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DCD1-8D2B-48AA-97DC-F00098474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261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DE75-C09D-4D5B-9A65-5213BEC0BBEE}" type="datetimeFigureOut">
              <a:rPr lang="en-IN" smtClean="0"/>
              <a:t>15-05-2015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DCD1-8D2B-48AA-97DC-F00098474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900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DE75-C09D-4D5B-9A65-5213BEC0BBEE}" type="datetimeFigureOut">
              <a:rPr lang="en-IN" smtClean="0"/>
              <a:t>15-05-2015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DCD1-8D2B-48AA-97DC-F00098474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364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DE75-C09D-4D5B-9A65-5213BEC0BBEE}" type="datetimeFigureOut">
              <a:rPr lang="en-IN" smtClean="0"/>
              <a:t>15-05-2015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DCD1-8D2B-48AA-97DC-F00098474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388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DE75-C09D-4D5B-9A65-5213BEC0BBEE}" type="datetimeFigureOut">
              <a:rPr lang="en-IN" smtClean="0"/>
              <a:t>15-05-2015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DCD1-8D2B-48AA-97DC-F00098474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911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DE75-C09D-4D5B-9A65-5213BEC0BBEE}" type="datetimeFigureOut">
              <a:rPr lang="en-IN" smtClean="0"/>
              <a:t>15-05-2015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DCD1-8D2B-48AA-97DC-F00098474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31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9DE75-C09D-4D5B-9A65-5213BEC0BBEE}" type="datetimeFigureOut">
              <a:rPr lang="en-IN" smtClean="0"/>
              <a:t>15-05-2015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4DCD1-8D2B-48AA-97DC-F00098474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874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xt Analytic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06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251175953"/>
              </p:ext>
            </p:extLst>
          </p:nvPr>
        </p:nvGraphicFramePr>
        <p:xfrm>
          <a:off x="1043608" y="1845434"/>
          <a:ext cx="7200800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814826" y="1125049"/>
            <a:ext cx="72683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b="1" dirty="0">
                <a:latin typeface="Fontin Sans Bold"/>
              </a:rPr>
              <a:t>What is a corpus?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27584" y="404664"/>
            <a:ext cx="72683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b="1" dirty="0">
                <a:latin typeface="Fontin Sans Bold"/>
              </a:rPr>
              <a:t>Pre-Processing the Data</a:t>
            </a:r>
          </a:p>
        </p:txBody>
      </p:sp>
    </p:spTree>
    <p:extLst>
      <p:ext uri="{BB962C8B-B14F-4D97-AF65-F5344CB8AC3E}">
        <p14:creationId xmlns:p14="http://schemas.microsoft.com/office/powerpoint/2010/main" val="148863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72600" y="1521093"/>
            <a:ext cx="7776864" cy="43918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sz="2800" dirty="0" smtClean="0"/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endParaRPr lang="en-IN" sz="2800" dirty="0" smtClean="0"/>
          </a:p>
          <a:p>
            <a:pPr marL="0" indent="0">
              <a:buNone/>
            </a:pPr>
            <a:r>
              <a:rPr lang="en-IN" sz="2800" dirty="0" smtClean="0">
                <a:latin typeface="Fontin Sans Bold"/>
              </a:rPr>
              <a:t>Use the </a:t>
            </a:r>
            <a:r>
              <a:rPr lang="en-IN" sz="2800" b="1" i="1" dirty="0" err="1">
                <a:latin typeface="Fontin Sans Bold"/>
              </a:rPr>
              <a:t>tm_map</a:t>
            </a:r>
            <a:r>
              <a:rPr lang="en-IN" sz="2800" b="1" i="1" dirty="0">
                <a:latin typeface="Fontin Sans Bold"/>
              </a:rPr>
              <a:t>( )</a:t>
            </a:r>
            <a:r>
              <a:rPr lang="en-IN" sz="2800" dirty="0">
                <a:latin typeface="Fontin Sans Bold"/>
              </a:rPr>
              <a:t> function </a:t>
            </a:r>
            <a:r>
              <a:rPr lang="en-IN" sz="2800" dirty="0" smtClean="0">
                <a:latin typeface="Fontin Sans Bold"/>
              </a:rPr>
              <a:t>in R which </a:t>
            </a:r>
            <a:r>
              <a:rPr lang="en-IN" sz="2800" dirty="0">
                <a:latin typeface="Fontin Sans Bold"/>
              </a:rPr>
              <a:t>applies (maps) a function to all elements of the </a:t>
            </a:r>
            <a:r>
              <a:rPr lang="en-IN" sz="2800" dirty="0" smtClean="0">
                <a:latin typeface="Fontin Sans Bold"/>
              </a:rPr>
              <a:t>corpus</a:t>
            </a:r>
            <a:endParaRPr lang="en-IN" sz="2800" dirty="0">
              <a:latin typeface="Fontin Sans Bold"/>
            </a:endParaRPr>
          </a:p>
          <a:p>
            <a:pPr marL="0" indent="0">
              <a:buNone/>
            </a:pPr>
            <a:endParaRPr lang="en-IN" sz="2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72600" y="1269065"/>
            <a:ext cx="72683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b="1" dirty="0">
                <a:latin typeface="Fontin Sans Bold"/>
              </a:rPr>
              <a:t>What is a corpus?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85358" y="548680"/>
            <a:ext cx="72683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b="1" dirty="0">
                <a:latin typeface="Fontin Sans Bold"/>
              </a:rPr>
              <a:t>Pre-Processing the Data</a:t>
            </a:r>
          </a:p>
        </p:txBody>
      </p:sp>
    </p:spTree>
    <p:extLst>
      <p:ext uri="{BB962C8B-B14F-4D97-AF65-F5344CB8AC3E}">
        <p14:creationId xmlns:p14="http://schemas.microsoft.com/office/powerpoint/2010/main" val="40720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592423" y="532803"/>
            <a:ext cx="749783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300" b="1" dirty="0" smtClean="0">
                <a:latin typeface="Fontin Sans Bold"/>
              </a:rPr>
              <a:t>INDEX</a:t>
            </a:r>
            <a:endParaRPr lang="en-IN" sz="3300" b="1" dirty="0">
              <a:latin typeface="Fontin Sans Bold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67544" y="1844824"/>
            <a:ext cx="7058025" cy="2317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</a:pPr>
            <a:endParaRPr lang="en-US" altLang="en-US" sz="2000" b="1" dirty="0"/>
          </a:p>
        </p:txBody>
      </p:sp>
      <p:sp>
        <p:nvSpPr>
          <p:cNvPr id="4" name="Content Placeholder 23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IN" sz="2800" dirty="0" smtClean="0">
                <a:latin typeface="Fontin Sans "/>
              </a:rPr>
              <a:t>Introduction to tm package</a:t>
            </a:r>
            <a:endParaRPr lang="en-IN" sz="2800" dirty="0">
              <a:latin typeface="Fontin Sans 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2800" dirty="0" smtClean="0">
                <a:latin typeface="Fontin Sans "/>
              </a:rPr>
              <a:t>Pre-processing </a:t>
            </a:r>
            <a:r>
              <a:rPr lang="en-IN" sz="2800" dirty="0">
                <a:latin typeface="Fontin Sans "/>
              </a:rPr>
              <a:t>the </a:t>
            </a:r>
            <a:r>
              <a:rPr lang="en-IN" sz="2800" dirty="0" smtClean="0">
                <a:latin typeface="Fontin Sans "/>
              </a:rPr>
              <a:t>data</a:t>
            </a:r>
            <a:endParaRPr lang="en-IN" sz="2800" dirty="0">
              <a:latin typeface="Fontin Sans 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2800" dirty="0">
                <a:solidFill>
                  <a:srgbClr val="0070C0"/>
                </a:solidFill>
                <a:latin typeface="Fontin Sans "/>
              </a:rPr>
              <a:t>What is a Term Document Matrix?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>
                <a:latin typeface="Fontin Sans "/>
              </a:rPr>
              <a:t>What </a:t>
            </a:r>
            <a:r>
              <a:rPr lang="en-IN" sz="2800" dirty="0" smtClean="0">
                <a:latin typeface="Fontin Sans "/>
              </a:rPr>
              <a:t>analysis </a:t>
            </a:r>
            <a:r>
              <a:rPr lang="en-IN" sz="2800" dirty="0">
                <a:latin typeface="Fontin Sans "/>
              </a:rPr>
              <a:t>can be done using a Term Document Matrix</a:t>
            </a:r>
            <a:r>
              <a:rPr lang="en-IN" sz="2800" dirty="0" smtClean="0">
                <a:latin typeface="Fontin Sans "/>
              </a:rPr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 smtClean="0">
                <a:latin typeface="Fontin Sans "/>
              </a:rPr>
              <a:t>Implementation in R</a:t>
            </a:r>
            <a:endParaRPr lang="de-AT" sz="2800" dirty="0" smtClean="0"/>
          </a:p>
          <a:p>
            <a:endParaRPr lang="de-AT" dirty="0" smtClean="0"/>
          </a:p>
          <a:p>
            <a:endParaRPr lang="de-AT" dirty="0" smtClean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59747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755576" y="764704"/>
            <a:ext cx="72683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b="1" dirty="0" smtClean="0">
                <a:latin typeface="Fontin Sans Bold"/>
              </a:rPr>
              <a:t>Term Document Matrix</a:t>
            </a:r>
            <a:endParaRPr lang="en-IN" sz="3200" b="1" dirty="0">
              <a:latin typeface="Fontin Sans Bold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181364339"/>
              </p:ext>
            </p:extLst>
          </p:nvPr>
        </p:nvGraphicFramePr>
        <p:xfrm>
          <a:off x="751465" y="1484784"/>
          <a:ext cx="7922554" cy="1743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758434" y="3933057"/>
            <a:ext cx="3602068" cy="1207725"/>
            <a:chOff x="433759" y="1133778"/>
            <a:chExt cx="3602068" cy="610189"/>
          </a:xfrm>
        </p:grpSpPr>
        <p:sp>
          <p:nvSpPr>
            <p:cNvPr id="8" name="Rounded Rectangle 7"/>
            <p:cNvSpPr/>
            <p:nvPr/>
          </p:nvSpPr>
          <p:spPr>
            <a:xfrm>
              <a:off x="433759" y="1133778"/>
              <a:ext cx="3602068" cy="61018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ounded Rectangle 4"/>
            <p:cNvSpPr/>
            <p:nvPr/>
          </p:nvSpPr>
          <p:spPr>
            <a:xfrm>
              <a:off x="463546" y="1163565"/>
              <a:ext cx="3542494" cy="55061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400" b="1" kern="1200" dirty="0" smtClean="0">
                  <a:latin typeface="Fontin Sans Bold"/>
                </a:rPr>
                <a:t>A mathematical matrix</a:t>
              </a:r>
              <a:endParaRPr lang="en-IN" sz="2400" b="1" kern="1200" dirty="0">
                <a:latin typeface="Fontin Sans Bold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712742" y="3933056"/>
            <a:ext cx="3602068" cy="1207725"/>
            <a:chOff x="433759" y="1133778"/>
            <a:chExt cx="3602068" cy="610189"/>
          </a:xfrm>
        </p:grpSpPr>
        <p:sp>
          <p:nvSpPr>
            <p:cNvPr id="11" name="Rounded Rectangle 10"/>
            <p:cNvSpPr/>
            <p:nvPr/>
          </p:nvSpPr>
          <p:spPr>
            <a:xfrm>
              <a:off x="433759" y="1133778"/>
              <a:ext cx="3602068" cy="61018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ounded Rectangle 4"/>
            <p:cNvSpPr/>
            <p:nvPr/>
          </p:nvSpPr>
          <p:spPr>
            <a:xfrm>
              <a:off x="463546" y="1163565"/>
              <a:ext cx="3542494" cy="55061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algn="ctr"/>
              <a:r>
                <a:rPr lang="en-IN" sz="2400" b="1" dirty="0">
                  <a:solidFill>
                    <a:schemeClr val="bg1"/>
                  </a:solidFill>
                  <a:latin typeface="Fontin Sans Bold"/>
                </a:rPr>
                <a:t>Rows = Terms </a:t>
              </a:r>
            </a:p>
            <a:p>
              <a:pPr algn="ctr"/>
              <a:r>
                <a:rPr lang="en-IN" sz="2400" b="1" dirty="0">
                  <a:solidFill>
                    <a:schemeClr val="bg1"/>
                  </a:solidFill>
                  <a:latin typeface="Fontin Sans Bold"/>
                </a:rPr>
                <a:t>Columns = Documents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662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55576" y="1628800"/>
            <a:ext cx="7569846" cy="43918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endParaRPr lang="en-IN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55576" y="764704"/>
            <a:ext cx="72683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b="1" dirty="0" smtClean="0">
                <a:latin typeface="Fontin Sans Bold"/>
              </a:rPr>
              <a:t>Term Document Matrix</a:t>
            </a:r>
            <a:endParaRPr lang="en-IN" sz="3200" b="1" dirty="0">
              <a:latin typeface="Fontin Sans Bold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49815" y="1772816"/>
            <a:ext cx="778136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latin typeface="Fontin Sans Bold"/>
              </a:rPr>
              <a:t>For Example, if one has the following two (short) documents:</a:t>
            </a:r>
          </a:p>
          <a:p>
            <a:r>
              <a:rPr lang="en-IN" sz="2400" dirty="0">
                <a:latin typeface="Fontin Sans Bold"/>
              </a:rPr>
              <a:t>D1 = "I like databases"</a:t>
            </a:r>
          </a:p>
          <a:p>
            <a:r>
              <a:rPr lang="en-IN" sz="2400" dirty="0">
                <a:latin typeface="Fontin Sans Bold"/>
              </a:rPr>
              <a:t>D2 = "I hate databases",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71" y="3645024"/>
            <a:ext cx="8107654" cy="225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84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55576" y="1628800"/>
            <a:ext cx="7569846" cy="43918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endParaRPr lang="en-IN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55576" y="764704"/>
            <a:ext cx="72683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b="1" dirty="0">
                <a:latin typeface="Fontin Sans Bold"/>
              </a:rPr>
              <a:t>Term Document Matrix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598" y="1875944"/>
            <a:ext cx="7175823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21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606474" y="1999527"/>
            <a:ext cx="7569846" cy="8995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dirty="0" smtClean="0"/>
              <a:t>Most terms will be used infrequently and won’t add value to the analysis</a:t>
            </a:r>
            <a:r>
              <a:rPr lang="en-IN" sz="2800" dirty="0">
                <a:solidFill>
                  <a:srgbClr val="FF0000"/>
                </a:solidFill>
              </a:rPr>
              <a:t> </a:t>
            </a:r>
            <a:r>
              <a:rPr lang="en-IN" sz="2800" dirty="0" smtClean="0">
                <a:solidFill>
                  <a:srgbClr val="FF0000"/>
                </a:solidFill>
              </a:rPr>
              <a:t>. Remove .</a:t>
            </a:r>
            <a:endParaRPr lang="en-IN" sz="2400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IN" sz="24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57225" y="1335987"/>
            <a:ext cx="72683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b="1" dirty="0">
                <a:latin typeface="Fontin Sans Bold"/>
              </a:rPr>
              <a:t>Sparse Terms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72" y="3068960"/>
            <a:ext cx="8107654" cy="2252383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68380" y="672448"/>
            <a:ext cx="72683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b="1" dirty="0">
                <a:latin typeface="Fontin Sans Bold"/>
              </a:rPr>
              <a:t>Term Document Matrix</a:t>
            </a:r>
          </a:p>
        </p:txBody>
      </p:sp>
    </p:spTree>
    <p:extLst>
      <p:ext uri="{BB962C8B-B14F-4D97-AF65-F5344CB8AC3E}">
        <p14:creationId xmlns:p14="http://schemas.microsoft.com/office/powerpoint/2010/main" val="103442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592423" y="532803"/>
            <a:ext cx="749783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b="1" dirty="0">
                <a:latin typeface="Fontin Sans Bold"/>
              </a:rPr>
              <a:t>INDEX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67544" y="1844824"/>
            <a:ext cx="7058025" cy="2317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</a:pPr>
            <a:endParaRPr lang="en-US" altLang="en-US" sz="2000" b="1" dirty="0"/>
          </a:p>
        </p:txBody>
      </p:sp>
      <p:sp>
        <p:nvSpPr>
          <p:cNvPr id="4" name="Content Placeholder 23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IN" sz="2800" dirty="0" smtClean="0">
                <a:latin typeface="Fontin Sans "/>
              </a:rPr>
              <a:t>Introduction to tm package</a:t>
            </a:r>
            <a:endParaRPr lang="en-IN" sz="2800" dirty="0">
              <a:latin typeface="Fontin Sans 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2800" dirty="0" smtClean="0">
                <a:latin typeface="Fontin Sans "/>
              </a:rPr>
              <a:t>Pre-processing </a:t>
            </a:r>
            <a:r>
              <a:rPr lang="en-IN" sz="2800" dirty="0">
                <a:latin typeface="Fontin Sans "/>
              </a:rPr>
              <a:t>the </a:t>
            </a:r>
            <a:r>
              <a:rPr lang="en-IN" sz="2800" dirty="0" smtClean="0">
                <a:latin typeface="Fontin Sans "/>
              </a:rPr>
              <a:t>data</a:t>
            </a:r>
            <a:endParaRPr lang="en-IN" sz="2800" dirty="0">
              <a:latin typeface="Fontin Sans 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2800" dirty="0">
                <a:latin typeface="Fontin Sans "/>
              </a:rPr>
              <a:t>What is a Term Document Matrix?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>
                <a:solidFill>
                  <a:srgbClr val="0070C0"/>
                </a:solidFill>
                <a:latin typeface="Fontin Sans "/>
              </a:rPr>
              <a:t>What </a:t>
            </a:r>
            <a:r>
              <a:rPr lang="en-IN" sz="2800" dirty="0" smtClean="0">
                <a:solidFill>
                  <a:srgbClr val="0070C0"/>
                </a:solidFill>
                <a:latin typeface="Fontin Sans "/>
              </a:rPr>
              <a:t>analysis </a:t>
            </a:r>
            <a:r>
              <a:rPr lang="en-IN" sz="2800" dirty="0">
                <a:solidFill>
                  <a:srgbClr val="0070C0"/>
                </a:solidFill>
                <a:latin typeface="Fontin Sans "/>
              </a:rPr>
              <a:t>can be done using a Term Document Matrix</a:t>
            </a:r>
            <a:r>
              <a:rPr lang="en-IN" sz="2800" dirty="0" smtClean="0">
                <a:solidFill>
                  <a:srgbClr val="0070C0"/>
                </a:solidFill>
                <a:latin typeface="Fontin Sans "/>
              </a:rPr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 smtClean="0">
                <a:latin typeface="Fontin Sans "/>
              </a:rPr>
              <a:t>Implementation in R</a:t>
            </a:r>
            <a:endParaRPr lang="de-AT" sz="2800" dirty="0" smtClean="0"/>
          </a:p>
          <a:p>
            <a:endParaRPr lang="de-AT" dirty="0" smtClean="0"/>
          </a:p>
          <a:p>
            <a:endParaRPr lang="de-AT" dirty="0" smtClean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1474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55576" y="1412776"/>
            <a:ext cx="7569846" cy="43918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Fontin Sans Bold"/>
              </a:rPr>
              <a:t>Finding Frequent Terms </a:t>
            </a:r>
            <a:endParaRPr lang="en-IN" sz="2800" dirty="0" smtClean="0">
              <a:latin typeface="Fontin Sans Bold"/>
            </a:endParaRPr>
          </a:p>
          <a:p>
            <a:pPr lvl="1"/>
            <a:r>
              <a:rPr lang="en-IN" sz="2400" dirty="0" smtClean="0">
                <a:latin typeface="Fontin Sans Bold"/>
              </a:rPr>
              <a:t>The terms that occur many times in the document</a:t>
            </a:r>
          </a:p>
          <a:p>
            <a:pPr lvl="1"/>
            <a:r>
              <a:rPr lang="en-IN" sz="2400" dirty="0" smtClean="0">
                <a:latin typeface="Fontin Sans Bold"/>
              </a:rPr>
              <a:t>Word Cloud gives us a visualisation of frequent terms</a:t>
            </a:r>
          </a:p>
          <a:p>
            <a:pPr marL="457200" lvl="1" indent="0">
              <a:buNone/>
            </a:pPr>
            <a:endParaRPr lang="en-IN" sz="2400" dirty="0" smtClean="0">
              <a:latin typeface="Fontin Sans Bold"/>
            </a:endParaRPr>
          </a:p>
          <a:p>
            <a:r>
              <a:rPr lang="en-IN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Fontin Sans Bold"/>
              </a:rPr>
              <a:t>Finding Associations </a:t>
            </a:r>
            <a:endParaRPr lang="en-IN" sz="2800" dirty="0" smtClean="0">
              <a:latin typeface="Fontin Sans Bold"/>
            </a:endParaRPr>
          </a:p>
          <a:p>
            <a:pPr lvl="1"/>
            <a:r>
              <a:rPr lang="en-IN" sz="2400" dirty="0" smtClean="0">
                <a:latin typeface="Fontin Sans Bold"/>
              </a:rPr>
              <a:t>Terms that are co-related or similar to each other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06327" y="787164"/>
            <a:ext cx="72683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100" b="1" dirty="0">
                <a:latin typeface="Fontin Sans Bold"/>
              </a:rPr>
              <a:t>What analysis can we do with TDM’s?</a:t>
            </a:r>
          </a:p>
        </p:txBody>
      </p:sp>
    </p:spTree>
    <p:extLst>
      <p:ext uri="{BB962C8B-B14F-4D97-AF65-F5344CB8AC3E}">
        <p14:creationId xmlns:p14="http://schemas.microsoft.com/office/powerpoint/2010/main" val="275021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95536" y="1988840"/>
            <a:ext cx="3024336" cy="25202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IN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Fontin Sans Bold"/>
              </a:rPr>
              <a:t>Word Clouds  </a:t>
            </a:r>
            <a:r>
              <a:rPr lang="en-IN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Fontin Sans Bold"/>
              </a:rPr>
              <a:t>: </a:t>
            </a:r>
            <a:endParaRPr lang="en-IN" sz="2800" dirty="0" smtClean="0">
              <a:solidFill>
                <a:schemeClr val="tx2">
                  <a:lumMod val="60000"/>
                  <a:lumOff val="40000"/>
                </a:schemeClr>
              </a:solidFill>
              <a:latin typeface="Fontin Sans Bold"/>
            </a:endParaRPr>
          </a:p>
          <a:p>
            <a:pPr marL="0" lvl="0" indent="0">
              <a:buNone/>
            </a:pPr>
            <a:r>
              <a:rPr lang="en-IN" sz="2400" dirty="0" smtClean="0">
                <a:latin typeface="Fontin Sans Bold"/>
              </a:rPr>
              <a:t>It highlights </a:t>
            </a:r>
            <a:r>
              <a:rPr lang="en-IN" sz="2400" dirty="0">
                <a:latin typeface="Fontin Sans Bold"/>
              </a:rPr>
              <a:t>the most commonly cited words in a text using a quick visualization</a:t>
            </a:r>
            <a:endParaRPr lang="en-IN" sz="2400" dirty="0">
              <a:solidFill>
                <a:schemeClr val="tx2">
                  <a:lumMod val="60000"/>
                  <a:lumOff val="40000"/>
                </a:schemeClr>
              </a:solidFill>
              <a:latin typeface="Fontin Sans Bold"/>
            </a:endParaRPr>
          </a:p>
          <a:p>
            <a:pPr marL="0" lvl="0" indent="0">
              <a:buNone/>
            </a:pPr>
            <a:endParaRPr lang="en-IN" sz="2800" dirty="0" smtClean="0">
              <a:latin typeface="Fontin Sans Bold"/>
            </a:endParaRPr>
          </a:p>
          <a:p>
            <a:pPr marL="0" lvl="0" indent="0">
              <a:buNone/>
            </a:pPr>
            <a:endParaRPr lang="en-IN" sz="2800" dirty="0">
              <a:latin typeface="Fontin Sans Bold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55576" y="764704"/>
            <a:ext cx="72683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100" b="1" dirty="0">
                <a:latin typeface="Fontin Sans Bold"/>
              </a:rPr>
              <a:t>What analysis can we do with TDM’s?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628800"/>
            <a:ext cx="5279576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89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4099" y="2964457"/>
            <a:ext cx="6522738" cy="1470025"/>
          </a:xfrm>
        </p:spPr>
        <p:txBody>
          <a:bodyPr>
            <a:normAutofit fontScale="90000"/>
          </a:bodyPr>
          <a:lstStyle/>
          <a:p>
            <a:r>
              <a:rPr lang="en-IN" sz="3600" b="1" dirty="0" smtClean="0">
                <a:latin typeface="Fontin Sans Bold"/>
              </a:rPr>
              <a:t>Topic – 2</a:t>
            </a:r>
            <a:br>
              <a:rPr lang="en-IN" sz="3600" b="1" dirty="0" smtClean="0">
                <a:latin typeface="Fontin Sans Bold"/>
              </a:rPr>
            </a:br>
            <a:r>
              <a:rPr lang="en-IN" sz="3600" b="1" dirty="0" smtClean="0">
                <a:latin typeface="Fontin Sans Bold"/>
              </a:rPr>
              <a:t/>
            </a:r>
            <a:br>
              <a:rPr lang="en-IN" sz="3600" b="1" dirty="0" smtClean="0">
                <a:latin typeface="Fontin Sans Bold"/>
              </a:rPr>
            </a:br>
            <a:r>
              <a:rPr lang="en-IN" sz="3600" b="1" dirty="0">
                <a:latin typeface="Fontin Sans Bold"/>
              </a:rPr>
              <a:t>Tm Package in R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68855" y="1412776"/>
            <a:ext cx="7273225" cy="813995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Fontin Sans Bold"/>
                <a:ea typeface="ＭＳ Ｐゴシック" pitchFamily="34" charset="-128"/>
              </a:rPr>
              <a:t>Text Analytics</a:t>
            </a:r>
            <a:endParaRPr lang="en-US" b="1" kern="0" dirty="0">
              <a:solidFill>
                <a:srgbClr val="0F1C0F"/>
              </a:solidFill>
              <a:latin typeface="Fontin Sans Bold"/>
              <a:ea typeface="ＭＳ Ｐゴシック" pitchFamily="34" charset="-128"/>
            </a:endParaRPr>
          </a:p>
          <a:p>
            <a:r>
              <a:rPr lang="en-US" altLang="en-US" sz="3500" b="1" dirty="0">
                <a:latin typeface="Fontin Sans Bold"/>
                <a:ea typeface="ＭＳ Ｐゴシック" pitchFamily="34" charset="-128"/>
              </a:rPr>
              <a:t> </a:t>
            </a:r>
          </a:p>
        </p:txBody>
      </p:sp>
      <p:pic>
        <p:nvPicPr>
          <p:cNvPr id="7" name="Picture 6" descr="Text Analytics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077" y="211649"/>
            <a:ext cx="1346187" cy="1009640"/>
          </a:xfrm>
          <a:prstGeom prst="rect">
            <a:avLst/>
          </a:prstGeom>
        </p:spPr>
      </p:pic>
      <p:pic>
        <p:nvPicPr>
          <p:cNvPr id="8" name="Picture 7" descr="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876053"/>
            <a:ext cx="585618" cy="558590"/>
          </a:xfrm>
          <a:prstGeom prst="rect">
            <a:avLst/>
          </a:prstGeom>
        </p:spPr>
      </p:pic>
      <p:pic>
        <p:nvPicPr>
          <p:cNvPr id="9" name="Picture 8" descr="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3875892"/>
            <a:ext cx="585618" cy="55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81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55576" y="1628800"/>
            <a:ext cx="7569846" cy="43918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IN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Fontin Sans Bold"/>
              </a:rPr>
              <a:t>Clustering : </a:t>
            </a:r>
          </a:p>
          <a:p>
            <a:pPr marL="0" lvl="0" indent="0">
              <a:buNone/>
            </a:pPr>
            <a:r>
              <a:rPr lang="en-IN" sz="2800" dirty="0" smtClean="0">
                <a:latin typeface="Fontin Sans Bold"/>
              </a:rPr>
              <a:t>Separates </a:t>
            </a:r>
            <a:r>
              <a:rPr lang="en-IN" sz="2800" dirty="0">
                <a:latin typeface="Fontin Sans Bold"/>
              </a:rPr>
              <a:t>records into groups that are similar with respect to the terms contained in each </a:t>
            </a:r>
            <a:r>
              <a:rPr lang="en-IN" sz="2800" dirty="0" smtClean="0">
                <a:latin typeface="Fontin Sans Bold"/>
              </a:rPr>
              <a:t>record</a:t>
            </a:r>
            <a:endParaRPr lang="en-IN" sz="2800" dirty="0">
              <a:latin typeface="Fontin Sans Bold"/>
            </a:endParaRPr>
          </a:p>
          <a:p>
            <a:r>
              <a:rPr lang="en-IN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Fontin Sans Bold"/>
              </a:rPr>
              <a:t>Sentiment Analysis : </a:t>
            </a:r>
            <a:endParaRPr lang="en-IN" sz="2800" dirty="0" smtClean="0">
              <a:solidFill>
                <a:schemeClr val="tx2">
                  <a:lumMod val="60000"/>
                  <a:lumOff val="40000"/>
                </a:schemeClr>
              </a:solidFill>
              <a:latin typeface="Fontin Sans Bold"/>
            </a:endParaRPr>
          </a:p>
          <a:p>
            <a:pPr lvl="1"/>
            <a:r>
              <a:rPr lang="en-IN" sz="2400" dirty="0" smtClean="0">
                <a:latin typeface="Fontin Sans Bold"/>
              </a:rPr>
              <a:t>Process </a:t>
            </a:r>
            <a:r>
              <a:rPr lang="en-IN" sz="2400" dirty="0">
                <a:latin typeface="Fontin Sans Bold"/>
              </a:rPr>
              <a:t>of computationally identifying and categorizing opinions expressed in a piece of </a:t>
            </a:r>
            <a:r>
              <a:rPr lang="en-IN" sz="2400" dirty="0" smtClean="0">
                <a:latin typeface="Fontin Sans Bold"/>
              </a:rPr>
              <a:t>text: positive</a:t>
            </a:r>
            <a:r>
              <a:rPr lang="en-IN" sz="2400" dirty="0">
                <a:latin typeface="Fontin Sans Bold"/>
              </a:rPr>
              <a:t>, negative, or neutral</a:t>
            </a:r>
          </a:p>
          <a:p>
            <a:pPr marL="0" lvl="0" indent="0">
              <a:buNone/>
            </a:pPr>
            <a:endParaRPr lang="en-IN" sz="2800" dirty="0" smtClean="0"/>
          </a:p>
          <a:p>
            <a:pPr marL="0" lvl="0" indent="0">
              <a:buNone/>
            </a:pPr>
            <a:endParaRPr lang="en-IN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55576" y="764704"/>
            <a:ext cx="72683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100" b="1" dirty="0">
                <a:latin typeface="Fontin Sans Bold"/>
              </a:rPr>
              <a:t>What analysis can we do with TDM’s?</a:t>
            </a:r>
          </a:p>
        </p:txBody>
      </p:sp>
    </p:spTree>
    <p:extLst>
      <p:ext uri="{BB962C8B-B14F-4D97-AF65-F5344CB8AC3E}">
        <p14:creationId xmlns:p14="http://schemas.microsoft.com/office/powerpoint/2010/main" val="220090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592423" y="532803"/>
            <a:ext cx="749783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100" b="1" dirty="0">
                <a:latin typeface="Fontin Sans Bold"/>
              </a:rPr>
              <a:t>INDEX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67544" y="1844824"/>
            <a:ext cx="7058025" cy="2317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</a:pPr>
            <a:endParaRPr lang="en-US" altLang="en-US" sz="2000" b="1" dirty="0"/>
          </a:p>
        </p:txBody>
      </p:sp>
      <p:sp>
        <p:nvSpPr>
          <p:cNvPr id="4" name="Content Placeholder 23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IN" sz="2800" dirty="0" smtClean="0">
                <a:latin typeface="Fontin Sans "/>
              </a:rPr>
              <a:t>Introduction to tm package</a:t>
            </a:r>
            <a:endParaRPr lang="en-IN" sz="2800" dirty="0">
              <a:latin typeface="Fontin Sans 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2800" dirty="0" smtClean="0">
                <a:latin typeface="Fontin Sans "/>
              </a:rPr>
              <a:t>Pre-processing </a:t>
            </a:r>
            <a:r>
              <a:rPr lang="en-IN" sz="2800" dirty="0">
                <a:latin typeface="Fontin Sans "/>
              </a:rPr>
              <a:t>the </a:t>
            </a:r>
            <a:r>
              <a:rPr lang="en-IN" sz="2800" dirty="0" smtClean="0">
                <a:latin typeface="Fontin Sans "/>
              </a:rPr>
              <a:t>data</a:t>
            </a:r>
            <a:endParaRPr lang="en-IN" sz="2800" dirty="0">
              <a:latin typeface="Fontin Sans 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2800" dirty="0">
                <a:latin typeface="Fontin Sans "/>
              </a:rPr>
              <a:t>What is a Term Document Matrix?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>
                <a:latin typeface="Fontin Sans "/>
              </a:rPr>
              <a:t>What </a:t>
            </a:r>
            <a:r>
              <a:rPr lang="en-IN" sz="2800" dirty="0" smtClean="0">
                <a:latin typeface="Fontin Sans "/>
              </a:rPr>
              <a:t>analysis </a:t>
            </a:r>
            <a:r>
              <a:rPr lang="en-IN" sz="2800" dirty="0">
                <a:latin typeface="Fontin Sans "/>
              </a:rPr>
              <a:t>can be done using a Term Document Matrix</a:t>
            </a:r>
            <a:r>
              <a:rPr lang="en-IN" sz="2800" dirty="0" smtClean="0">
                <a:latin typeface="Fontin Sans "/>
              </a:rPr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 smtClean="0">
                <a:solidFill>
                  <a:srgbClr val="0070C0"/>
                </a:solidFill>
                <a:latin typeface="Fontin Sans "/>
              </a:rPr>
              <a:t>Implementation in R</a:t>
            </a:r>
            <a:endParaRPr lang="de-AT" sz="2800" dirty="0" smtClean="0">
              <a:solidFill>
                <a:srgbClr val="0070C0"/>
              </a:solidFill>
            </a:endParaRPr>
          </a:p>
          <a:p>
            <a:endParaRPr lang="de-AT" dirty="0" smtClean="0"/>
          </a:p>
          <a:p>
            <a:endParaRPr lang="de-AT" dirty="0" smtClean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4173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95536" y="2708920"/>
            <a:ext cx="8280400" cy="86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 smtClean="0">
                <a:latin typeface="Fontin Sans Bold"/>
                <a:ea typeface="ＭＳ Ｐゴシック" pitchFamily="34" charset="-128"/>
              </a:rPr>
              <a:t>Implementation in R</a:t>
            </a:r>
          </a:p>
        </p:txBody>
      </p:sp>
    </p:spTree>
    <p:extLst>
      <p:ext uri="{BB962C8B-B14F-4D97-AF65-F5344CB8AC3E}">
        <p14:creationId xmlns:p14="http://schemas.microsoft.com/office/powerpoint/2010/main" val="353874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39552" y="908720"/>
            <a:ext cx="8280400" cy="86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 smtClean="0">
                <a:latin typeface="Fontin Sans Bold"/>
                <a:ea typeface="ＭＳ Ｐゴシック" pitchFamily="34" charset="-128"/>
              </a:rPr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289129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54357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latin typeface="Fontin Sans Bold"/>
              </a:rPr>
              <a:t>THANK YOU</a:t>
            </a:r>
            <a:endParaRPr lang="en-US" sz="4800" b="1" dirty="0">
              <a:latin typeface="Fontin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139919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592423" y="532803"/>
            <a:ext cx="749783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300" b="1" dirty="0" smtClean="0">
                <a:latin typeface="Fontin Sans Bold"/>
              </a:rPr>
              <a:t>INDEX</a:t>
            </a:r>
            <a:endParaRPr lang="en-IN" sz="3300" b="1" dirty="0">
              <a:latin typeface="Fontin Sans Bold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67544" y="1844824"/>
            <a:ext cx="7058025" cy="2317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</a:pPr>
            <a:endParaRPr lang="en-US" altLang="en-US" sz="2000" b="1" dirty="0"/>
          </a:p>
        </p:txBody>
      </p:sp>
      <p:sp>
        <p:nvSpPr>
          <p:cNvPr id="4" name="Content Placeholder 23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IN" sz="2800" dirty="0" smtClean="0">
                <a:latin typeface="Fontin Sans "/>
              </a:rPr>
              <a:t>Introduction to tm package</a:t>
            </a:r>
            <a:endParaRPr lang="en-IN" sz="2800" dirty="0">
              <a:latin typeface="Fontin Sans 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2800" dirty="0" smtClean="0">
                <a:latin typeface="Fontin Sans "/>
              </a:rPr>
              <a:t>Pre-processing </a:t>
            </a:r>
            <a:r>
              <a:rPr lang="en-IN" sz="2800" dirty="0">
                <a:latin typeface="Fontin Sans "/>
              </a:rPr>
              <a:t>the </a:t>
            </a:r>
            <a:r>
              <a:rPr lang="en-IN" sz="2800" dirty="0" smtClean="0">
                <a:latin typeface="Fontin Sans "/>
              </a:rPr>
              <a:t>data</a:t>
            </a:r>
            <a:endParaRPr lang="en-IN" sz="2800" dirty="0">
              <a:latin typeface="Fontin Sans 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2800" dirty="0">
                <a:latin typeface="Fontin Sans "/>
              </a:rPr>
              <a:t>What is a Term Document Matrix?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>
                <a:latin typeface="Fontin Sans "/>
              </a:rPr>
              <a:t>What </a:t>
            </a:r>
            <a:r>
              <a:rPr lang="en-IN" sz="2800" dirty="0" smtClean="0">
                <a:latin typeface="Fontin Sans "/>
              </a:rPr>
              <a:t>analysis </a:t>
            </a:r>
            <a:r>
              <a:rPr lang="en-IN" sz="2800" dirty="0">
                <a:latin typeface="Fontin Sans "/>
              </a:rPr>
              <a:t>can be done using a Term Document Matrix</a:t>
            </a:r>
            <a:r>
              <a:rPr lang="en-IN" sz="2800" dirty="0" smtClean="0">
                <a:latin typeface="Fontin Sans "/>
              </a:rPr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 smtClean="0">
                <a:latin typeface="Fontin Sans "/>
              </a:rPr>
              <a:t>Implementation in R</a:t>
            </a:r>
            <a:endParaRPr lang="de-AT" sz="2800" dirty="0" smtClean="0"/>
          </a:p>
          <a:p>
            <a:endParaRPr lang="de-AT" dirty="0" smtClean="0"/>
          </a:p>
          <a:p>
            <a:endParaRPr lang="de-AT" dirty="0" smtClean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8744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592423" y="532803"/>
            <a:ext cx="749783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b="1" dirty="0">
                <a:latin typeface="Fontin Sans Bold"/>
              </a:rPr>
              <a:t>INDEX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67544" y="1844824"/>
            <a:ext cx="7058025" cy="2317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</a:pPr>
            <a:endParaRPr lang="en-US" altLang="en-US" sz="2000" b="1" dirty="0"/>
          </a:p>
        </p:txBody>
      </p:sp>
      <p:sp>
        <p:nvSpPr>
          <p:cNvPr id="4" name="Content Placeholder 23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IN" sz="2800" dirty="0" smtClean="0">
                <a:solidFill>
                  <a:srgbClr val="0070C0"/>
                </a:solidFill>
                <a:latin typeface="Fontin Sans "/>
              </a:rPr>
              <a:t>Introduction to tm package</a:t>
            </a:r>
            <a:endParaRPr lang="en-IN" sz="2800" dirty="0">
              <a:solidFill>
                <a:srgbClr val="0070C0"/>
              </a:solidFill>
              <a:latin typeface="Fontin Sans 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2800" dirty="0" smtClean="0">
                <a:latin typeface="Fontin Sans "/>
              </a:rPr>
              <a:t>Pre-processing the data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 smtClean="0">
                <a:latin typeface="Fontin Sans "/>
              </a:rPr>
              <a:t>What is a Term Document Matrix?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 smtClean="0">
                <a:latin typeface="Fontin Sans "/>
              </a:rPr>
              <a:t>What analysis can be done using a Term Document Matrix?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 smtClean="0">
                <a:latin typeface="Fontin Sans "/>
              </a:rPr>
              <a:t>Implementation in R</a:t>
            </a:r>
            <a:endParaRPr lang="de-AT" sz="2800" dirty="0" smtClean="0"/>
          </a:p>
          <a:p>
            <a:endParaRPr lang="de-AT" sz="2800" dirty="0" smtClean="0"/>
          </a:p>
          <a:p>
            <a:endParaRPr lang="de-AT" sz="2800" dirty="0" smtClean="0"/>
          </a:p>
          <a:p>
            <a:pPr marL="0" indent="0">
              <a:buNone/>
            </a:pPr>
            <a:endParaRPr lang="de-AT" sz="2800" dirty="0"/>
          </a:p>
        </p:txBody>
      </p:sp>
    </p:spTree>
    <p:extLst>
      <p:ext uri="{BB962C8B-B14F-4D97-AF65-F5344CB8AC3E}">
        <p14:creationId xmlns:p14="http://schemas.microsoft.com/office/powerpoint/2010/main" val="9940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9632" y="2636912"/>
            <a:ext cx="6522738" cy="1470025"/>
          </a:xfrm>
        </p:spPr>
        <p:txBody>
          <a:bodyPr>
            <a:normAutofit/>
          </a:bodyPr>
          <a:lstStyle/>
          <a:p>
            <a:r>
              <a:rPr lang="en-IN" sz="2600" b="1" dirty="0" smtClean="0">
                <a:latin typeface="Fontin Sans Bold"/>
              </a:rPr>
              <a:t>This is a basic package in R for pre processing the text data</a:t>
            </a:r>
            <a:endParaRPr lang="en-IN" sz="2600" b="1" dirty="0">
              <a:latin typeface="Fontin Sans Bold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72082" y="548680"/>
            <a:ext cx="749783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300" b="1" dirty="0" smtClean="0">
                <a:latin typeface="Fontin Sans Bold"/>
              </a:rPr>
              <a:t>Introduction to tm() Package</a:t>
            </a:r>
            <a:endParaRPr lang="en-IN" sz="3300" b="1" dirty="0">
              <a:latin typeface="Fontin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272068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592423" y="532803"/>
            <a:ext cx="749783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300" b="1" dirty="0" smtClean="0">
                <a:latin typeface="Fontin Sans Bold"/>
              </a:rPr>
              <a:t>INDEX</a:t>
            </a:r>
            <a:endParaRPr lang="en-IN" sz="3300" b="1" dirty="0">
              <a:latin typeface="Fontin Sans Bold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67544" y="1844824"/>
            <a:ext cx="7058025" cy="2317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</a:pPr>
            <a:endParaRPr lang="en-US" altLang="en-US" sz="2000" b="1" dirty="0"/>
          </a:p>
        </p:txBody>
      </p:sp>
      <p:sp>
        <p:nvSpPr>
          <p:cNvPr id="4" name="Content Placeholder 23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IN" sz="2800" dirty="0" smtClean="0">
                <a:latin typeface="Fontin Sans "/>
              </a:rPr>
              <a:t>Introduction to tm package</a:t>
            </a:r>
            <a:endParaRPr lang="en-IN" sz="2800" dirty="0">
              <a:latin typeface="Fontin Sans 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2800" dirty="0" smtClean="0">
                <a:solidFill>
                  <a:srgbClr val="0070C0"/>
                </a:solidFill>
                <a:latin typeface="Fontin Sans "/>
              </a:rPr>
              <a:t>Pre-processing </a:t>
            </a:r>
            <a:r>
              <a:rPr lang="en-IN" sz="2800" dirty="0">
                <a:solidFill>
                  <a:srgbClr val="0070C0"/>
                </a:solidFill>
                <a:latin typeface="Fontin Sans "/>
              </a:rPr>
              <a:t>the </a:t>
            </a:r>
            <a:r>
              <a:rPr lang="en-IN" sz="2800" dirty="0" smtClean="0">
                <a:solidFill>
                  <a:srgbClr val="0070C0"/>
                </a:solidFill>
                <a:latin typeface="Fontin Sans "/>
              </a:rPr>
              <a:t>data</a:t>
            </a:r>
            <a:endParaRPr lang="en-IN" sz="2800" dirty="0">
              <a:solidFill>
                <a:srgbClr val="0070C0"/>
              </a:solidFill>
              <a:latin typeface="Fontin Sans 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2800" dirty="0">
                <a:latin typeface="Fontin Sans "/>
              </a:rPr>
              <a:t>What is a Term Document Matrix?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>
                <a:latin typeface="Fontin Sans "/>
              </a:rPr>
              <a:t>What </a:t>
            </a:r>
            <a:r>
              <a:rPr lang="en-IN" sz="2800" dirty="0" smtClean="0">
                <a:latin typeface="Fontin Sans "/>
              </a:rPr>
              <a:t>analysis </a:t>
            </a:r>
            <a:r>
              <a:rPr lang="en-IN" sz="2800" dirty="0">
                <a:latin typeface="Fontin Sans "/>
              </a:rPr>
              <a:t>can be done using a Term Document Matrix</a:t>
            </a:r>
            <a:r>
              <a:rPr lang="en-IN" sz="2800" dirty="0" smtClean="0">
                <a:latin typeface="Fontin Sans "/>
              </a:rPr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 smtClean="0">
                <a:latin typeface="Fontin Sans "/>
              </a:rPr>
              <a:t>Implementation in R</a:t>
            </a:r>
            <a:endParaRPr lang="de-AT" sz="2800" dirty="0" smtClean="0"/>
          </a:p>
          <a:p>
            <a:endParaRPr lang="de-AT" dirty="0" smtClean="0"/>
          </a:p>
          <a:p>
            <a:endParaRPr lang="de-AT" dirty="0" smtClean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9622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34514" y="2132856"/>
            <a:ext cx="7569846" cy="28083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IN" sz="2800" dirty="0">
                <a:latin typeface="Fontin Sans "/>
              </a:rPr>
              <a:t>Remove unwanted lines of data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 smtClean="0">
                <a:latin typeface="Fontin Sans "/>
              </a:rPr>
              <a:t>Convert text to a corpus</a:t>
            </a:r>
            <a:endParaRPr lang="en-IN" sz="2800" dirty="0">
              <a:latin typeface="Fontin Sans 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2800" dirty="0" smtClean="0">
                <a:latin typeface="Fontin Sans "/>
              </a:rPr>
              <a:t>Reading a Corpus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 smtClean="0">
                <a:latin typeface="Fontin Sans "/>
              </a:rPr>
              <a:t>Inspecting Corpora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 smtClean="0">
                <a:latin typeface="Fontin Sans "/>
              </a:rPr>
              <a:t>Creating a TDM</a:t>
            </a:r>
          </a:p>
          <a:p>
            <a:pPr marL="0" indent="0">
              <a:buNone/>
            </a:pPr>
            <a:endParaRPr lang="en-IN" sz="2800" dirty="0" smtClean="0"/>
          </a:p>
          <a:p>
            <a:pPr marL="0" indent="0">
              <a:buNone/>
            </a:pPr>
            <a:endParaRPr lang="en-IN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55576" y="764704"/>
            <a:ext cx="72683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b="1" dirty="0">
                <a:latin typeface="Fontin Sans Bold"/>
              </a:rPr>
              <a:t>Pre-Processing the Data</a:t>
            </a:r>
          </a:p>
        </p:txBody>
      </p:sp>
    </p:spTree>
    <p:extLst>
      <p:ext uri="{BB962C8B-B14F-4D97-AF65-F5344CB8AC3E}">
        <p14:creationId xmlns:p14="http://schemas.microsoft.com/office/powerpoint/2010/main" val="76759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779227" y="764704"/>
            <a:ext cx="72683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b="1" dirty="0">
                <a:latin typeface="Fontin Sans Bold"/>
              </a:rPr>
              <a:t>Pre-Processing the Data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79227" y="3068960"/>
            <a:ext cx="72683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>
                <a:solidFill>
                  <a:srgbClr val="0070C0"/>
                </a:solidFill>
                <a:latin typeface="Fontin Sans "/>
              </a:rPr>
              <a:t>Remove unwanted lines of data</a:t>
            </a:r>
          </a:p>
        </p:txBody>
      </p:sp>
    </p:spTree>
    <p:extLst>
      <p:ext uri="{BB962C8B-B14F-4D97-AF65-F5344CB8AC3E}">
        <p14:creationId xmlns:p14="http://schemas.microsoft.com/office/powerpoint/2010/main" val="226809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467544" y="2348880"/>
            <a:ext cx="4464496" cy="3600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000" dirty="0">
                <a:solidFill>
                  <a:schemeClr val="bg1"/>
                </a:solidFill>
                <a:latin typeface="Fontin Sans Bold"/>
              </a:rPr>
              <a:t>A large and structured set of texts or documents</a:t>
            </a:r>
          </a:p>
          <a:p>
            <a:r>
              <a:rPr lang="en-IN" sz="3000" dirty="0" smtClean="0">
                <a:solidFill>
                  <a:schemeClr val="bg1"/>
                </a:solidFill>
                <a:latin typeface="Fontin Sans Bold"/>
              </a:rPr>
              <a:t>tm </a:t>
            </a:r>
            <a:r>
              <a:rPr lang="en-IN" sz="3000" dirty="0">
                <a:solidFill>
                  <a:schemeClr val="bg1"/>
                </a:solidFill>
                <a:latin typeface="Fontin Sans Bold"/>
              </a:rPr>
              <a:t>package </a:t>
            </a:r>
            <a:r>
              <a:rPr lang="en-IN" sz="3000" dirty="0" smtClean="0">
                <a:solidFill>
                  <a:schemeClr val="bg1"/>
                </a:solidFill>
                <a:latin typeface="Fontin Sans Bold"/>
              </a:rPr>
              <a:t>helps us do this</a:t>
            </a:r>
            <a:endParaRPr lang="en-IN" sz="3000" dirty="0">
              <a:solidFill>
                <a:schemeClr val="bg1"/>
              </a:solidFill>
              <a:latin typeface="Fontin Sans Bold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70173" y="1406358"/>
            <a:ext cx="72683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b="1" dirty="0">
                <a:latin typeface="Fontin Sans Bold"/>
              </a:rPr>
              <a:t>What is a corpus?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910414"/>
            <a:ext cx="3960440" cy="4614929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82931" y="685973"/>
            <a:ext cx="72683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b="1" dirty="0">
                <a:latin typeface="Fontin Sans Bold"/>
              </a:rPr>
              <a:t>Pre-Processing the Data</a:t>
            </a:r>
          </a:p>
        </p:txBody>
      </p:sp>
    </p:spTree>
    <p:extLst>
      <p:ext uri="{BB962C8B-B14F-4D97-AF65-F5344CB8AC3E}">
        <p14:creationId xmlns:p14="http://schemas.microsoft.com/office/powerpoint/2010/main" val="10391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2177</TotalTime>
  <Words>1784</Words>
  <Application>Microsoft Office PowerPoint</Application>
  <PresentationFormat>On-screen Show (4:3)</PresentationFormat>
  <Paragraphs>265</Paragraphs>
  <Slides>24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ＭＳ Ｐゴシック</vt:lpstr>
      <vt:lpstr>Arial</vt:lpstr>
      <vt:lpstr>Calibri</vt:lpstr>
      <vt:lpstr>Fontin Sans </vt:lpstr>
      <vt:lpstr>Fontin Sans Bold</vt:lpstr>
      <vt:lpstr>Office Theme</vt:lpstr>
      <vt:lpstr>PowerPoint Presentation</vt:lpstr>
      <vt:lpstr>Topic – 2  Tm Package in R</vt:lpstr>
      <vt:lpstr>PowerPoint Presentation</vt:lpstr>
      <vt:lpstr>PowerPoint Presentation</vt:lpstr>
      <vt:lpstr>This is a basic package in R for pre processing the text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Jig Saw</dc:creator>
  <cp:lastModifiedBy>admin</cp:lastModifiedBy>
  <cp:revision>117</cp:revision>
  <dcterms:created xsi:type="dcterms:W3CDTF">2014-06-10T07:20:57Z</dcterms:created>
  <dcterms:modified xsi:type="dcterms:W3CDTF">2015-05-15T06:21:44Z</dcterms:modified>
</cp:coreProperties>
</file>