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31" r:id="rId2"/>
    <p:sldId id="432" r:id="rId3"/>
    <p:sldId id="420" r:id="rId4"/>
    <p:sldId id="411" r:id="rId5"/>
    <p:sldId id="433" r:id="rId6"/>
    <p:sldId id="414" r:id="rId7"/>
    <p:sldId id="412" r:id="rId8"/>
    <p:sldId id="434" r:id="rId9"/>
    <p:sldId id="413" r:id="rId10"/>
    <p:sldId id="435" r:id="rId11"/>
    <p:sldId id="415" r:id="rId12"/>
    <p:sldId id="436" r:id="rId13"/>
    <p:sldId id="416" r:id="rId14"/>
    <p:sldId id="437" r:id="rId15"/>
    <p:sldId id="417" r:id="rId16"/>
    <p:sldId id="438" r:id="rId17"/>
    <p:sldId id="421" r:id="rId18"/>
    <p:sldId id="439" r:id="rId19"/>
    <p:sldId id="422" r:id="rId20"/>
    <p:sldId id="366" r:id="rId21"/>
    <p:sldId id="3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3B92E8-E156-41C6-B232-8AB68B540546}">
          <p14:sldIdLst>
            <p14:sldId id="431"/>
            <p14:sldId id="432"/>
            <p14:sldId id="420"/>
            <p14:sldId id="411"/>
            <p14:sldId id="433"/>
            <p14:sldId id="414"/>
            <p14:sldId id="412"/>
            <p14:sldId id="434"/>
            <p14:sldId id="413"/>
            <p14:sldId id="435"/>
            <p14:sldId id="415"/>
            <p14:sldId id="436"/>
            <p14:sldId id="416"/>
            <p14:sldId id="437"/>
            <p14:sldId id="417"/>
            <p14:sldId id="438"/>
            <p14:sldId id="421"/>
            <p14:sldId id="439"/>
            <p14:sldId id="422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81867" autoAdjust="0"/>
  </p:normalViewPr>
  <p:slideViewPr>
    <p:cSldViewPr>
      <p:cViewPr varScale="1">
        <p:scale>
          <a:sx n="46" d="100"/>
          <a:sy n="46" d="100"/>
        </p:scale>
        <p:origin x="115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48C6-7D1C-40B5-80C0-B81EAF67C0BA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14706-04CE-4A29-B635-16EC64F33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9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</a:rPr>
              <a:t>Do</a:t>
            </a:r>
            <a:r>
              <a:rPr lang="en-IN" sz="3000" b="1" baseline="0" dirty="0" smtClean="0">
                <a:solidFill>
                  <a:srgbClr val="FF0000"/>
                </a:solidFill>
              </a:rPr>
              <a:t> we know the topic number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14706-04CE-4A29-B635-16EC64F331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7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reports that elements 1 and 2 of "Harry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Potter","Game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thrones","Lord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rings")—that is, "Harry Potter“ and "Game of thrones"—contain either an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reports that elements 1 and 2 of "Harry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Potter","Game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thrones","Lord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rings")—that is, "Harry Potter“ and "Game of thrones"—contain either an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5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reports that elements 1 and 2 of "Harry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Potter","Game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thrones","Lord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rings")—that is, "Harry Potter“ and "Game of thrones"—contain either an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4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2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reports that elements 1 and 2 of "Harry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Potter","Game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thrones","Lord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rings")—that is, "Harry Potter“ and "Game of thrones"—contain either an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6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3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reports that elements 1 and 2 of "Harry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Potter","Game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thrones","Lord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rings")—that is, "Harry Potter“ and "Game of thrones"—contain either an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54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 Audio to be recorded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this topic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discussed in detail about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it for this topic. 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queries, do email us at info@jigsawacademy.com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Thanks!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1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of information : Reviews from various websites through google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From this source, we extracted the “dimensions” of the data – which is nothing but</a:t>
            </a:r>
            <a:r>
              <a:rPr lang="en-US" altLang="en-US" baseline="0" dirty="0" smtClean="0"/>
              <a:t> the words in the </a:t>
            </a:r>
            <a:r>
              <a:rPr lang="en-US" altLang="en-US" baseline="0" dirty="0" err="1" smtClean="0"/>
              <a:t>reviews.This</a:t>
            </a:r>
            <a:r>
              <a:rPr lang="en-US" altLang="en-US" baseline="0" dirty="0" smtClean="0"/>
              <a:t> adds some </a:t>
            </a:r>
            <a:r>
              <a:rPr lang="en-US" altLang="en-US" dirty="0" smtClean="0"/>
              <a:t>implicit structure to the otherwise unstructured data we’re dealing with.</a:t>
            </a:r>
            <a:endParaRPr lang="en-US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 goal is to identify</a:t>
            </a:r>
            <a:r>
              <a:rPr lang="en-US" altLang="en-US" baseline="0" dirty="0" smtClean="0"/>
              <a:t> which are the best books to read.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reports that elements 1 and 2 of "Harry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Potter","Game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thrones","Lord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rings")—that is, "Harry Potter“ and "Game of thrones"—contain either an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 </a:t>
            </a:r>
            <a:r>
              <a:rPr lang="en-I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34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8792-6D39-4D9D-AE37-7B8D810C8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5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B20-2E3C-4DD3-ABEF-009DFE95114C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5914-6678-4021-8DC0-E90C8E9D8E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 descr="Slid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268760"/>
            <a:ext cx="850728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0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6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0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8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DE75-C09D-4D5B-9A65-5213BEC0BBEE}" type="datetimeFigureOut">
              <a:rPr lang="en-IN" smtClean="0"/>
              <a:t>15-05-2015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DCD1-8D2B-48AA-97DC-F00098474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 Analy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7584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Regular expressions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00808"/>
            <a:ext cx="746923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grep</a:t>
            </a: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Fontin Sans Bold"/>
              </a:rPr>
              <a:t>grepl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Fontin Sans Bold"/>
              </a:rPr>
              <a:t>regexpr</a:t>
            </a:r>
            <a:r>
              <a:rPr lang="en-US" altLang="en-US" sz="2400" dirty="0">
                <a:latin typeface="Fontin Sans Bold"/>
              </a:rPr>
              <a:t>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</a:t>
            </a:r>
            <a:r>
              <a:rPr lang="en-US" altLang="en-US" sz="2400" dirty="0" err="1" smtClean="0">
                <a:latin typeface="Fontin Sans Bold"/>
              </a:rPr>
              <a:t>regexpr</a:t>
            </a:r>
            <a:endParaRPr lang="en-US" altLang="en-US" sz="2400" dirty="0" smtClean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s</a:t>
            </a:r>
            <a:r>
              <a:rPr lang="en-US" altLang="en-US" sz="2400" dirty="0" smtClean="0">
                <a:latin typeface="Fontin Sans Bold"/>
              </a:rPr>
              <a:t>ub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</a:t>
            </a:r>
            <a:r>
              <a:rPr lang="en-US" altLang="en-US" sz="2400" dirty="0" smtClean="0">
                <a:latin typeface="Fontin Sans Bold"/>
              </a:rPr>
              <a:t>sub</a:t>
            </a:r>
            <a:endParaRPr lang="en-US" altLang="en-US" sz="2400" dirty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3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9303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1178" y="1484784"/>
            <a:ext cx="7479946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altLang="en-US" sz="2500" dirty="0" smtClean="0">
                <a:solidFill>
                  <a:srgbClr val="0070C0"/>
                </a:solidFill>
                <a:latin typeface="Fontin Sans Bold"/>
              </a:rPr>
              <a:t>grepl(pattern, x)</a:t>
            </a:r>
            <a:r>
              <a:rPr lang="en-IN" altLang="en-US" sz="2500" dirty="0" smtClean="0">
                <a:latin typeface="Fontin Sans Bold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IN" altLang="en-US" sz="2400" dirty="0" smtClean="0">
                <a:latin typeface="Fontin Sans Bold"/>
              </a:rPr>
              <a:t>Similar to grep</a:t>
            </a:r>
          </a:p>
          <a:p>
            <a:pPr lvl="1">
              <a:lnSpc>
                <a:spcPct val="90000"/>
              </a:lnSpc>
            </a:pPr>
            <a:r>
              <a:rPr lang="en-IN" altLang="en-US" sz="2400" dirty="0" smtClean="0">
                <a:latin typeface="Fontin Sans Bold"/>
              </a:rPr>
              <a:t>It outputs a logical value</a:t>
            </a:r>
          </a:p>
          <a:p>
            <a:pPr lvl="1">
              <a:lnSpc>
                <a:spcPct val="90000"/>
              </a:lnSpc>
            </a:pPr>
            <a:r>
              <a:rPr lang="en-IN" altLang="en-US" sz="2400" dirty="0" smtClean="0">
                <a:latin typeface="Fontin Sans Bold"/>
              </a:rPr>
              <a:t>You can use regex’s in the pattern</a:t>
            </a:r>
            <a:r>
              <a:rPr lang="en-IN" altLang="en-US" sz="2100" dirty="0" smtClean="0">
                <a:latin typeface="Fontin Sans Bold"/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 smtClean="0"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 smtClean="0">
              <a:solidFill>
                <a:srgbClr val="0070C0"/>
              </a:solidFill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b="1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grepl</a:t>
            </a:r>
            <a:endParaRPr lang="en-IN" sz="3300" b="1" dirty="0">
              <a:latin typeface="Fontin Sans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89040"/>
            <a:ext cx="748883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7584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Regular expressions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00808"/>
            <a:ext cx="746923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grep</a:t>
            </a: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grepl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Fontin Sans Bold"/>
              </a:rPr>
              <a:t>regexpr</a:t>
            </a:r>
            <a:r>
              <a:rPr lang="en-US" altLang="en-US" sz="2400" dirty="0">
                <a:latin typeface="Fontin Sans Bold"/>
              </a:rPr>
              <a:t>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</a:t>
            </a:r>
            <a:r>
              <a:rPr lang="en-US" altLang="en-US" sz="2400" dirty="0" err="1" smtClean="0">
                <a:latin typeface="Fontin Sans Bold"/>
              </a:rPr>
              <a:t>regexpr</a:t>
            </a:r>
            <a:endParaRPr lang="en-US" altLang="en-US" sz="2400" dirty="0" smtClean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s</a:t>
            </a:r>
            <a:r>
              <a:rPr lang="en-US" altLang="en-US" sz="2400" dirty="0" smtClean="0">
                <a:latin typeface="Fontin Sans Bold"/>
              </a:rPr>
              <a:t>ub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</a:t>
            </a:r>
            <a:r>
              <a:rPr lang="en-US" altLang="en-US" sz="2400" dirty="0" smtClean="0">
                <a:latin typeface="Fontin Sans Bold"/>
              </a:rPr>
              <a:t>sub</a:t>
            </a:r>
            <a:endParaRPr lang="en-US" altLang="en-US" sz="2400" dirty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3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8784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1178" y="1484784"/>
            <a:ext cx="747994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altLang="en-US" sz="2500" dirty="0" err="1" smtClean="0">
                <a:solidFill>
                  <a:srgbClr val="0070C0"/>
                </a:solidFill>
                <a:latin typeface="Fontin Sans Bold"/>
              </a:rPr>
              <a:t>regexpr</a:t>
            </a:r>
            <a:r>
              <a:rPr lang="en-IN" altLang="en-US" sz="2500" dirty="0" smtClean="0">
                <a:solidFill>
                  <a:srgbClr val="0070C0"/>
                </a:solidFill>
                <a:latin typeface="Fontin Sans Bold"/>
              </a:rPr>
              <a:t>(pattern, x)</a:t>
            </a:r>
            <a:r>
              <a:rPr lang="en-IN" altLang="en-US" sz="2500" dirty="0" smtClean="0">
                <a:latin typeface="Fontin Sans Bold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IN" altLang="en-US" sz="2400" dirty="0">
                <a:latin typeface="Fontin Sans Bold"/>
              </a:rPr>
              <a:t>finds the character position of the </a:t>
            </a:r>
            <a:r>
              <a:rPr lang="en-IN" altLang="en-US" sz="2400" b="1" dirty="0">
                <a:latin typeface="Fontin Sans Bold"/>
              </a:rPr>
              <a:t>first </a:t>
            </a:r>
            <a:r>
              <a:rPr lang="en-IN" altLang="en-US" sz="2400" b="1" dirty="0" smtClean="0">
                <a:latin typeface="Fontin Sans Bold"/>
              </a:rPr>
              <a:t>instance </a:t>
            </a:r>
            <a:r>
              <a:rPr lang="en-IN" altLang="en-US" sz="2400" dirty="0" smtClean="0">
                <a:latin typeface="Fontin Sans Bold"/>
              </a:rPr>
              <a:t>of </a:t>
            </a:r>
            <a:r>
              <a:rPr lang="en-IN" altLang="en-US" sz="2400" dirty="0">
                <a:latin typeface="Fontin Sans Bold"/>
              </a:rPr>
              <a:t>pattern within </a:t>
            </a:r>
            <a:r>
              <a:rPr lang="en-IN" altLang="en-US" sz="2400" dirty="0" smtClean="0">
                <a:latin typeface="Fontin Sans Bold"/>
              </a:rPr>
              <a:t>text</a:t>
            </a:r>
            <a:endParaRPr lang="en-IN" altLang="en-US" sz="2100" dirty="0" smtClean="0">
              <a:latin typeface="Fontin Sans Bold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 smtClean="0"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 smtClean="0">
              <a:solidFill>
                <a:srgbClr val="0070C0"/>
              </a:solidFill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b="1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3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dirty="0" err="1">
                <a:latin typeface="Fontin Sans Bold"/>
              </a:rPr>
              <a:t>regexpr</a:t>
            </a:r>
            <a:endParaRPr lang="en-IN" dirty="0">
              <a:latin typeface="Fontin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38" y="3212976"/>
            <a:ext cx="778228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7584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Regular expressions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00808"/>
            <a:ext cx="746923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grep</a:t>
            </a: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grepl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regexpr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accent1"/>
                </a:solidFill>
                <a:latin typeface="Fontin Sans Bold"/>
              </a:rPr>
              <a:t>gregexpr</a:t>
            </a:r>
            <a:endParaRPr lang="en-US" altLang="en-US" sz="2400" dirty="0">
              <a:solidFill>
                <a:schemeClr val="accent1"/>
              </a:solidFill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s</a:t>
            </a:r>
            <a:r>
              <a:rPr lang="en-US" altLang="en-US" sz="2400" dirty="0" smtClean="0">
                <a:latin typeface="Fontin Sans Bold"/>
              </a:rPr>
              <a:t>ub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</a:t>
            </a:r>
            <a:r>
              <a:rPr lang="en-US" altLang="en-US" sz="2400" dirty="0" smtClean="0">
                <a:latin typeface="Fontin Sans Bold"/>
              </a:rPr>
              <a:t>sub</a:t>
            </a:r>
            <a:endParaRPr lang="en-US" altLang="en-US" sz="2400" dirty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3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5927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0124" y="1340768"/>
            <a:ext cx="747994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altLang="en-US" sz="2000" dirty="0" err="1" smtClean="0">
                <a:solidFill>
                  <a:srgbClr val="0070C0"/>
                </a:solidFill>
                <a:latin typeface="Fontin Sans Bold"/>
              </a:rPr>
              <a:t>gregexpr</a:t>
            </a:r>
            <a:r>
              <a:rPr lang="en-IN" altLang="en-US" sz="2000" dirty="0" smtClean="0">
                <a:solidFill>
                  <a:srgbClr val="0070C0"/>
                </a:solidFill>
                <a:latin typeface="Fontin Sans Bold"/>
              </a:rPr>
              <a:t>(pattern, x)</a:t>
            </a:r>
            <a:r>
              <a:rPr lang="en-IN" altLang="en-US" sz="2000" dirty="0" smtClean="0">
                <a:latin typeface="Fontin Sans Bold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IN" altLang="en-US" sz="2000" dirty="0">
                <a:latin typeface="Fontin Sans Bold"/>
              </a:rPr>
              <a:t>finds the character position </a:t>
            </a:r>
            <a:r>
              <a:rPr lang="en-IN" altLang="en-US" sz="2000" dirty="0" smtClean="0">
                <a:latin typeface="Fontin Sans Bold"/>
              </a:rPr>
              <a:t>for </a:t>
            </a:r>
            <a:r>
              <a:rPr lang="en-IN" altLang="en-US" sz="2000" b="1" dirty="0" smtClean="0">
                <a:latin typeface="Fontin Sans Bold"/>
              </a:rPr>
              <a:t>all instances </a:t>
            </a:r>
            <a:r>
              <a:rPr lang="en-IN" altLang="en-US" sz="2000" dirty="0" smtClean="0">
                <a:latin typeface="Fontin Sans Bold"/>
              </a:rPr>
              <a:t>of </a:t>
            </a:r>
            <a:r>
              <a:rPr lang="en-IN" altLang="en-US" sz="2000" dirty="0">
                <a:latin typeface="Fontin Sans Bold"/>
              </a:rPr>
              <a:t>pattern within </a:t>
            </a:r>
            <a:r>
              <a:rPr lang="en-IN" altLang="en-US" sz="2000" dirty="0" smtClean="0">
                <a:latin typeface="Fontin Sans Bold"/>
              </a:rPr>
              <a:t>text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 smtClean="0"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1800" dirty="0" smtClean="0">
              <a:solidFill>
                <a:srgbClr val="0070C0"/>
              </a:solidFill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1178" y="404664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200" b="1" dirty="0" err="1">
                <a:latin typeface="Fontin Sans Bold"/>
              </a:rPr>
              <a:t>gregexpr</a:t>
            </a:r>
            <a:endParaRPr lang="en-IN" sz="3200" b="1" dirty="0">
              <a:latin typeface="Fontin Sans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8" y="2492896"/>
            <a:ext cx="8085278" cy="38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7584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Regular expressions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00808"/>
            <a:ext cx="746923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grep</a:t>
            </a: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grepl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regexpr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gregexpr</a:t>
            </a:r>
            <a:endParaRPr lang="en-US" altLang="en-US" sz="2400" dirty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Fontin Sans Bold"/>
              </a:rPr>
              <a:t>sub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</a:t>
            </a:r>
            <a:r>
              <a:rPr lang="en-US" altLang="en-US" sz="2400" dirty="0" smtClean="0">
                <a:latin typeface="Fontin Sans Bold"/>
              </a:rPr>
              <a:t>sub</a:t>
            </a:r>
            <a:endParaRPr lang="en-US" altLang="en-US" sz="2400" dirty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3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594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0572" y="1340768"/>
            <a:ext cx="7479946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altLang="en-US" sz="2000" dirty="0" smtClean="0">
                <a:solidFill>
                  <a:srgbClr val="0070C0"/>
                </a:solidFill>
                <a:latin typeface="Fontin Sans Bold"/>
              </a:rPr>
              <a:t>sub(pattern, replacement)</a:t>
            </a:r>
            <a:r>
              <a:rPr lang="en-IN" altLang="en-US" sz="2000" dirty="0" smtClean="0">
                <a:latin typeface="Fontin Sans Bold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IN" altLang="en-US" sz="2000" dirty="0" smtClean="0">
                <a:latin typeface="Fontin Sans Bold"/>
              </a:rPr>
              <a:t>It replaces a given string with another string</a:t>
            </a:r>
          </a:p>
          <a:p>
            <a:pPr lvl="1">
              <a:lnSpc>
                <a:spcPct val="90000"/>
              </a:lnSpc>
            </a:pPr>
            <a:r>
              <a:rPr lang="en-IN" altLang="en-US" sz="2000" dirty="0">
                <a:latin typeface="Fontin Sans Bold"/>
              </a:rPr>
              <a:t>Only the first match in each string element is replaced. </a:t>
            </a:r>
          </a:p>
          <a:p>
            <a:pPr lvl="1">
              <a:lnSpc>
                <a:spcPct val="90000"/>
              </a:lnSpc>
            </a:pPr>
            <a:r>
              <a:rPr lang="en-IN" altLang="en-US" sz="2000" dirty="0">
                <a:latin typeface="Fontin Sans Bold"/>
              </a:rPr>
              <a:t>If no matches could be found in some strings, those are copied into the result vector unchanged.</a:t>
            </a:r>
          </a:p>
          <a:p>
            <a:pPr lvl="1">
              <a:lnSpc>
                <a:spcPct val="90000"/>
              </a:lnSpc>
            </a:pPr>
            <a:endParaRPr lang="en-IN" altLang="en-US" sz="1800" dirty="0" smtClean="0"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dirty="0" smtClean="0"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1800" dirty="0" smtClean="0">
              <a:solidFill>
                <a:srgbClr val="0070C0"/>
              </a:solidFill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02699" y="440668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100" b="1" dirty="0">
                <a:latin typeface="Fontin Sans Bold"/>
              </a:rPr>
              <a:t>sub</a:t>
            </a:r>
            <a:endParaRPr lang="en-IN" sz="3100" b="1" dirty="0">
              <a:latin typeface="Fontin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8" y="3573016"/>
            <a:ext cx="792088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7584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Regular expressions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00808"/>
            <a:ext cx="746923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grep</a:t>
            </a: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grepl 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regexpr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gregexpr</a:t>
            </a:r>
            <a:endParaRPr lang="en-US" altLang="en-US" sz="2400" dirty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sub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Fontin Sans Bold"/>
              </a:rPr>
              <a:t>gsub</a:t>
            </a:r>
          </a:p>
          <a:p>
            <a:pPr lvl="1">
              <a:lnSpc>
                <a:spcPct val="90000"/>
              </a:lnSpc>
            </a:pPr>
            <a:endParaRPr lang="en-US" altLang="en-US" sz="3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581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0315" y="1772816"/>
            <a:ext cx="7479946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altLang="en-US" sz="2000" dirty="0" err="1" smtClean="0">
                <a:solidFill>
                  <a:srgbClr val="0070C0"/>
                </a:solidFill>
                <a:latin typeface="Fontin Sans Bold"/>
              </a:rPr>
              <a:t>Gsub</a:t>
            </a:r>
            <a:r>
              <a:rPr lang="en-IN" altLang="en-US" sz="2000" dirty="0" smtClean="0">
                <a:solidFill>
                  <a:srgbClr val="0070C0"/>
                </a:solidFill>
                <a:latin typeface="Fontin Sans Bold"/>
              </a:rPr>
              <a:t>(</a:t>
            </a:r>
            <a:r>
              <a:rPr lang="en-IN" altLang="en-US" sz="2000" dirty="0" err="1" smtClean="0">
                <a:solidFill>
                  <a:srgbClr val="0070C0"/>
                </a:solidFill>
                <a:latin typeface="Fontin Sans Bold"/>
              </a:rPr>
              <a:t>pattern,replacement</a:t>
            </a:r>
            <a:r>
              <a:rPr lang="en-IN" altLang="en-US" sz="2000" dirty="0" smtClean="0">
                <a:solidFill>
                  <a:srgbClr val="0070C0"/>
                </a:solidFill>
                <a:latin typeface="Fontin Sans Bold"/>
              </a:rPr>
              <a:t>)</a:t>
            </a:r>
            <a:r>
              <a:rPr lang="en-IN" altLang="en-US" sz="2000" dirty="0" smtClean="0">
                <a:latin typeface="Fontin Sans Bold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IN" altLang="en-US" sz="2000" dirty="0">
                <a:latin typeface="Fontin Sans Bold"/>
              </a:rPr>
              <a:t>It replaces a given string with another string</a:t>
            </a:r>
          </a:p>
          <a:p>
            <a:pPr lvl="1">
              <a:lnSpc>
                <a:spcPct val="90000"/>
              </a:lnSpc>
            </a:pPr>
            <a:r>
              <a:rPr lang="en-IN" altLang="en-US" sz="2000" dirty="0" smtClean="0">
                <a:latin typeface="Fontin Sans Bold"/>
              </a:rPr>
              <a:t>All the matches </a:t>
            </a:r>
            <a:r>
              <a:rPr lang="en-IN" altLang="en-US" sz="2000" dirty="0">
                <a:latin typeface="Fontin Sans Bold"/>
              </a:rPr>
              <a:t>in each string element is replaced</a:t>
            </a:r>
            <a:endParaRPr lang="en-US" altLang="en-US" sz="2000" dirty="0" smtClean="0">
              <a:latin typeface="Fontin Sans Bold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1800" dirty="0" smtClean="0">
              <a:solidFill>
                <a:srgbClr val="0070C0"/>
              </a:solidFill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2423" y="532803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000" b="1" dirty="0" err="1">
                <a:latin typeface="Fontin Sans Bold"/>
              </a:rPr>
              <a:t>gsub</a:t>
            </a:r>
            <a:endParaRPr lang="en-IN" sz="3000" b="1" dirty="0">
              <a:latin typeface="Fontin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25667"/>
            <a:ext cx="7783799" cy="19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4099" y="2964457"/>
            <a:ext cx="6522738" cy="1470025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Fontin Sans Bold"/>
              </a:rPr>
              <a:t>Topic – 3</a:t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/>
            </a:r>
            <a:br>
              <a:rPr lang="en-IN" sz="3600" b="1" dirty="0" smtClean="0">
                <a:latin typeface="Fontin Sans Bold"/>
              </a:rPr>
            </a:br>
            <a:r>
              <a:rPr lang="en-IN" sz="3600" b="1" dirty="0" smtClean="0">
                <a:latin typeface="Fontin Sans Bold"/>
              </a:rPr>
              <a:t>Regular Expressions in R</a:t>
            </a:r>
            <a:endParaRPr lang="en-IN" sz="3600" b="1" dirty="0">
              <a:latin typeface="Fontin Sans 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8855" y="1412776"/>
            <a:ext cx="7273225" cy="81399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Fontin Sans Bold"/>
                <a:ea typeface="ＭＳ Ｐゴシック" pitchFamily="34" charset="-128"/>
              </a:rPr>
              <a:t>Text Analytics</a:t>
            </a:r>
            <a:endParaRPr lang="en-US" b="1" kern="0" dirty="0">
              <a:solidFill>
                <a:srgbClr val="0F1C0F"/>
              </a:solidFill>
              <a:latin typeface="Fontin Sans Bold"/>
              <a:ea typeface="ＭＳ Ｐゴシック" pitchFamily="34" charset="-128"/>
            </a:endParaRPr>
          </a:p>
          <a:p>
            <a:r>
              <a:rPr lang="en-US" altLang="en-US" sz="3500" b="1" dirty="0">
                <a:latin typeface="Fontin Sans Bold"/>
                <a:ea typeface="ＭＳ Ｐゴシック" pitchFamily="34" charset="-128"/>
              </a:rPr>
              <a:t> </a:t>
            </a:r>
          </a:p>
        </p:txBody>
      </p:sp>
      <p:pic>
        <p:nvPicPr>
          <p:cNvPr id="7" name="Picture 6" descr="Text Analytic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77" y="211649"/>
            <a:ext cx="1346187" cy="1009640"/>
          </a:xfrm>
          <a:prstGeom prst="rect">
            <a:avLst/>
          </a:prstGeom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75892"/>
            <a:ext cx="585618" cy="558590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42" y="3875892"/>
            <a:ext cx="585618" cy="5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5600" y="836712"/>
            <a:ext cx="828040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latin typeface="Fontin Sans Small Caps" charset="0"/>
                <a:ea typeface="ＭＳ Ｐゴシック" pitchFamily="34" charset="-128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8912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4357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Fontin Sans Bold"/>
              </a:rPr>
              <a:t>THANK YOU</a:t>
            </a:r>
            <a:endParaRPr lang="en-US" sz="4800" b="1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991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595" y="545307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39"/>
            <a:ext cx="617547" cy="610835"/>
          </a:xfrm>
          <a:prstGeom prst="rect">
            <a:avLst/>
          </a:prstGeo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988819"/>
            <a:ext cx="617547" cy="6108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95734" y="2230342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70C0"/>
                </a:solidFill>
                <a:latin typeface="Fontin Sans Bold"/>
              </a:rPr>
              <a:t>What is a regular expression?</a:t>
            </a:r>
            <a:endParaRPr lang="en-US" altLang="en-US" sz="2000" b="1" dirty="0">
              <a:solidFill>
                <a:srgbClr val="0070C0"/>
              </a:solidFill>
              <a:latin typeface="Fontin Sans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82288" y="3230322"/>
            <a:ext cx="4721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in Sans Bold"/>
              </a:rPr>
              <a:t>Various Regular expressions in R</a:t>
            </a:r>
            <a:endParaRPr lang="en-US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365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09665" y="476672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Fontin Sans Bold"/>
              </a:rPr>
              <a:t>What is a regular expression?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14552" y="1664804"/>
            <a:ext cx="7288063" cy="158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Fontin Sans Bold"/>
              </a:rPr>
              <a:t>A ‘regular expression’ is a </a:t>
            </a:r>
            <a:r>
              <a:rPr lang="en-IN" sz="2000" dirty="0" smtClean="0">
                <a:solidFill>
                  <a:schemeClr val="bg1"/>
                </a:solidFill>
                <a:latin typeface="Fontin Sans Bold"/>
              </a:rPr>
              <a:t>flexible tool for finding and replacing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000" dirty="0" smtClean="0">
                <a:solidFill>
                  <a:schemeClr val="bg1"/>
                </a:solidFill>
                <a:latin typeface="Fontin Sans Bold"/>
              </a:rPr>
              <a:t>They can be easily applied globally across a document, dataset or specifically to individual strings</a:t>
            </a:r>
            <a:endParaRPr lang="en-US" altLang="en-US" sz="2000" dirty="0">
              <a:solidFill>
                <a:schemeClr val="bg1"/>
              </a:solidFill>
              <a:latin typeface="Fontin Sans Bold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536" y="3717032"/>
            <a:ext cx="756084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 (Body)"/>
              </a:rPr>
              <a:t>Regular </a:t>
            </a:r>
            <a:r>
              <a:rPr lang="en-IN" sz="2000" dirty="0">
                <a:latin typeface="Calibri (Body)"/>
              </a:rPr>
              <a:t>expression were developed for the language of Perl (</a:t>
            </a:r>
            <a:r>
              <a:rPr lang="en-IN" sz="2000" dirty="0">
                <a:latin typeface="Calibri (Body)"/>
                <a:hlinkClick r:id="rId3"/>
              </a:rPr>
              <a:t>http://www.perl.org/</a:t>
            </a:r>
            <a:r>
              <a:rPr lang="en-IN" sz="2000" dirty="0">
                <a:latin typeface="Calibri (Body)"/>
              </a:rPr>
              <a:t>) and have been since then implemented in various other programming languages due to their nice </a:t>
            </a:r>
            <a:r>
              <a:rPr lang="en-IN" sz="2000" dirty="0" smtClean="0">
                <a:latin typeface="Calibri (Body)"/>
              </a:rPr>
              <a:t>functionalities</a:t>
            </a:r>
            <a:endParaRPr lang="en-US" altLang="en-US" sz="2000" dirty="0">
              <a:solidFill>
                <a:srgbClr val="0070C0"/>
              </a:solidFill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2000" dirty="0" smtClean="0">
              <a:solidFill>
                <a:srgbClr val="0070C0"/>
              </a:solidFill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b="1" dirty="0">
              <a:solidFill>
                <a:srgbClr val="0070C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1188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92595" y="545307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INDEX</a:t>
            </a:r>
            <a:endParaRPr lang="en-IN" sz="3300" b="1" dirty="0">
              <a:latin typeface="Fontin Sans Bold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844824"/>
            <a:ext cx="7058025" cy="23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en-US" altLang="en-US" sz="2000" b="1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39"/>
            <a:ext cx="617547" cy="610835"/>
          </a:xfrm>
          <a:prstGeom prst="rect">
            <a:avLst/>
          </a:prstGeo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2988819"/>
            <a:ext cx="617547" cy="6108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95734" y="2230342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ontin Sans Bold"/>
              </a:rPr>
              <a:t>What is a regular expression?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82288" y="3230322"/>
            <a:ext cx="4721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70C0"/>
                </a:solidFill>
                <a:latin typeface="Fontin Sans Bold"/>
              </a:rPr>
              <a:t>Various Regular expressions in R</a:t>
            </a:r>
          </a:p>
        </p:txBody>
      </p:sp>
    </p:spTree>
    <p:extLst>
      <p:ext uri="{BB962C8B-B14F-4D97-AF65-F5344CB8AC3E}">
        <p14:creationId xmlns:p14="http://schemas.microsoft.com/office/powerpoint/2010/main" val="42237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7584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Regular expressions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00808"/>
            <a:ext cx="746923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latin typeface="Fontin Sans Bold"/>
              </a:rPr>
              <a:t>grep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Fontin Sans Bold"/>
              </a:rPr>
              <a:t>grepl</a:t>
            </a:r>
            <a:r>
              <a:rPr lang="en-US" altLang="en-US" sz="2400" dirty="0">
                <a:latin typeface="Fontin Sans Bold"/>
              </a:rPr>
              <a:t>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Fontin Sans Bold"/>
              </a:rPr>
              <a:t>regexpr</a:t>
            </a:r>
            <a:r>
              <a:rPr lang="en-US" altLang="en-US" sz="2400" dirty="0">
                <a:latin typeface="Fontin Sans Bold"/>
              </a:rPr>
              <a:t>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</a:t>
            </a:r>
            <a:r>
              <a:rPr lang="en-US" altLang="en-US" sz="2400" dirty="0" err="1" smtClean="0">
                <a:latin typeface="Fontin Sans Bold"/>
              </a:rPr>
              <a:t>regexpr</a:t>
            </a:r>
            <a:endParaRPr lang="en-US" altLang="en-US" sz="2400" dirty="0" smtClean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s</a:t>
            </a:r>
            <a:r>
              <a:rPr lang="en-US" altLang="en-US" sz="2400" dirty="0" smtClean="0">
                <a:latin typeface="Fontin Sans Bold"/>
              </a:rPr>
              <a:t>ub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</a:t>
            </a:r>
            <a:r>
              <a:rPr lang="en-US" altLang="en-US" sz="2400" dirty="0" smtClean="0">
                <a:latin typeface="Fontin Sans Bold"/>
              </a:rPr>
              <a:t>sub</a:t>
            </a:r>
            <a:endParaRPr lang="en-US" altLang="en-US" sz="2400" dirty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3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3346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2348880"/>
            <a:ext cx="756084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accent1"/>
                </a:solidFill>
                <a:latin typeface="Fontin Sans Bold"/>
              </a:rPr>
              <a:t>grep</a:t>
            </a:r>
            <a:r>
              <a:rPr lang="en-US" altLang="en-US" sz="2400" b="1" dirty="0">
                <a:solidFill>
                  <a:schemeClr val="accent1"/>
                </a:solidFill>
                <a:latin typeface="Fontin Sans Bold"/>
              </a:rPr>
              <a:t>, grepl, regexpr and gregexpr</a:t>
            </a:r>
            <a:r>
              <a:rPr lang="en-US" altLang="en-US" sz="2400" dirty="0">
                <a:latin typeface="Fontin Sans Bold"/>
              </a:rPr>
              <a:t> search for matches </a:t>
            </a:r>
            <a:r>
              <a:rPr lang="en-US" altLang="en-US" sz="2400" dirty="0" smtClean="0">
                <a:latin typeface="Fontin Sans Bold"/>
              </a:rPr>
              <a:t>to argument pattern  within </a:t>
            </a:r>
            <a:r>
              <a:rPr lang="en-US" altLang="en-US" sz="2400" dirty="0">
                <a:latin typeface="Fontin Sans Bold"/>
              </a:rPr>
              <a:t>each element of a character </a:t>
            </a:r>
            <a:r>
              <a:rPr lang="en-US" altLang="en-US" sz="2400" dirty="0" smtClean="0">
                <a:latin typeface="Fontin Sans Bold"/>
              </a:rPr>
              <a:t>vector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Fontin Sans Bold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>
                <a:solidFill>
                  <a:schemeClr val="accent1"/>
                </a:solidFill>
                <a:latin typeface="Fontin Sans Bold"/>
              </a:rPr>
              <a:t>sub</a:t>
            </a:r>
            <a:r>
              <a:rPr lang="en-US" altLang="en-US" sz="2400" b="1" dirty="0">
                <a:solidFill>
                  <a:schemeClr val="accent1"/>
                </a:solidFill>
                <a:latin typeface="Fontin Sans Bold"/>
              </a:rPr>
              <a:t> and gsub</a:t>
            </a:r>
            <a:r>
              <a:rPr lang="en-US" altLang="en-US" sz="2400" dirty="0">
                <a:latin typeface="Fontin Sans Bold"/>
              </a:rPr>
              <a:t> perform replacement of the first and all matches respectively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>
              <a:solidFill>
                <a:srgbClr val="0070C0"/>
              </a:solidFill>
              <a:latin typeface="Fontin Sans Bold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 smtClean="0">
              <a:solidFill>
                <a:srgbClr val="0070C0"/>
              </a:solidFill>
              <a:latin typeface="Fontin Sans Bold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b="1" dirty="0">
              <a:solidFill>
                <a:srgbClr val="0070C0"/>
              </a:solidFill>
              <a:latin typeface="Fontin Sans Bold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7584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Regular expressions in R</a:t>
            </a:r>
          </a:p>
        </p:txBody>
      </p:sp>
    </p:spTree>
    <p:extLst>
      <p:ext uri="{BB962C8B-B14F-4D97-AF65-F5344CB8AC3E}">
        <p14:creationId xmlns:p14="http://schemas.microsoft.com/office/powerpoint/2010/main" val="38662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27584" y="548680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latin typeface="Fontin Sans Bold"/>
              </a:rPr>
              <a:t>Regular expressions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700808"/>
            <a:ext cx="746923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accent1"/>
                </a:solidFill>
                <a:latin typeface="Fontin Sans Bold"/>
              </a:rPr>
              <a:t>g</a:t>
            </a:r>
            <a:r>
              <a:rPr lang="en-US" altLang="en-US" sz="2400" dirty="0" err="1" smtClean="0">
                <a:solidFill>
                  <a:schemeClr val="accent1"/>
                </a:solidFill>
                <a:latin typeface="Fontin Sans Bold"/>
              </a:rPr>
              <a:t>rep</a:t>
            </a:r>
            <a:endParaRPr lang="en-US" altLang="en-US" sz="2400" dirty="0" smtClean="0">
              <a:solidFill>
                <a:schemeClr val="accent1"/>
              </a:solidFill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Fontin Sans Bold"/>
              </a:rPr>
              <a:t>grepl</a:t>
            </a:r>
            <a:r>
              <a:rPr lang="en-US" altLang="en-US" sz="2400" dirty="0">
                <a:latin typeface="Fontin Sans Bold"/>
              </a:rPr>
              <a:t>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Fontin Sans Bold"/>
              </a:rPr>
              <a:t>regexpr</a:t>
            </a:r>
            <a:r>
              <a:rPr lang="en-US" altLang="en-US" sz="2400" dirty="0">
                <a:latin typeface="Fontin Sans Bold"/>
              </a:rPr>
              <a:t> </a:t>
            </a: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Fontin Sans Bold"/>
              </a:rPr>
              <a:t>g</a:t>
            </a:r>
            <a:r>
              <a:rPr lang="en-US" altLang="en-US" sz="2400" dirty="0" err="1" smtClean="0">
                <a:latin typeface="Fontin Sans Bold"/>
              </a:rPr>
              <a:t>regexpr</a:t>
            </a:r>
            <a:endParaRPr lang="en-US" altLang="en-US" sz="2400" dirty="0" smtClean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s</a:t>
            </a:r>
            <a:r>
              <a:rPr lang="en-US" altLang="en-US" sz="2400" dirty="0" smtClean="0">
                <a:latin typeface="Fontin Sans Bold"/>
              </a:rPr>
              <a:t>ub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Fontin Sans Bold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Fontin Sans Bold"/>
              </a:rPr>
              <a:t>g</a:t>
            </a:r>
            <a:r>
              <a:rPr lang="en-US" altLang="en-US" sz="2400" dirty="0" smtClean="0">
                <a:latin typeface="Fontin Sans Bold"/>
              </a:rPr>
              <a:t>sub</a:t>
            </a:r>
            <a:endParaRPr lang="en-US" altLang="en-US" sz="2400" dirty="0">
              <a:latin typeface="Fontin Sans Bold"/>
            </a:endParaRPr>
          </a:p>
          <a:p>
            <a:pPr lvl="1">
              <a:lnSpc>
                <a:spcPct val="90000"/>
              </a:lnSpc>
            </a:pPr>
            <a:endParaRPr lang="en-US" altLang="en-US" sz="3200" dirty="0">
              <a:latin typeface="Fonti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898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369" y="1439552"/>
            <a:ext cx="7479946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IN" altLang="en-US" sz="2300" dirty="0" smtClean="0">
                <a:solidFill>
                  <a:srgbClr val="0070C0"/>
                </a:solidFill>
                <a:latin typeface="Fontin Sans Bold"/>
              </a:rPr>
              <a:t>grep(pattern, x)</a:t>
            </a:r>
            <a:r>
              <a:rPr lang="en-IN" altLang="en-US" sz="2300" dirty="0" smtClean="0">
                <a:latin typeface="Fontin Sans Bold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IN" altLang="en-US" sz="2300" dirty="0" smtClean="0">
                <a:latin typeface="Fontin Sans Bold"/>
              </a:rPr>
              <a:t>searches for a specified substring pattern in a vector x of strings</a:t>
            </a:r>
          </a:p>
          <a:p>
            <a:pPr lvl="1">
              <a:lnSpc>
                <a:spcPct val="90000"/>
              </a:lnSpc>
            </a:pPr>
            <a:r>
              <a:rPr lang="en-IN" altLang="en-US" sz="2300" dirty="0" smtClean="0">
                <a:latin typeface="Fontin Sans Bold"/>
              </a:rPr>
              <a:t>It outputs the position </a:t>
            </a:r>
          </a:p>
          <a:p>
            <a:pPr lvl="1">
              <a:lnSpc>
                <a:spcPct val="90000"/>
              </a:lnSpc>
            </a:pPr>
            <a:r>
              <a:rPr lang="en-IN" altLang="en-US" sz="2300" dirty="0" smtClean="0">
                <a:latin typeface="Fontin Sans Bold"/>
              </a:rPr>
              <a:t>You can use regex’s in the pattern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300" dirty="0" smtClean="0"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IN" sz="2300" dirty="0" smtClean="0">
              <a:solidFill>
                <a:srgbClr val="0070C0"/>
              </a:solidFill>
              <a:latin typeface="Calibri (Body)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300" b="1" dirty="0">
              <a:solidFill>
                <a:srgbClr val="0070C0"/>
              </a:solidFill>
              <a:latin typeface="Calibri (Body)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2423" y="429229"/>
            <a:ext cx="749783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 smtClean="0">
                <a:latin typeface="Fontin Sans Bold"/>
              </a:rPr>
              <a:t>grep</a:t>
            </a:r>
            <a:endParaRPr lang="en-IN" sz="3300" b="1" dirty="0">
              <a:latin typeface="Fontin Sans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982689"/>
            <a:ext cx="6789134" cy="833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13" y="5017414"/>
            <a:ext cx="6717126" cy="7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5962</TotalTime>
  <Words>783</Words>
  <Application>Microsoft Office PowerPoint</Application>
  <PresentationFormat>On-screen Show (4:3)</PresentationFormat>
  <Paragraphs>182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Calibri (Body)</vt:lpstr>
      <vt:lpstr>Fontin Sans Bold</vt:lpstr>
      <vt:lpstr>Fontin Sans Small Caps</vt:lpstr>
      <vt:lpstr>Office Theme</vt:lpstr>
      <vt:lpstr>PowerPoint Presentation</vt:lpstr>
      <vt:lpstr>Topic – 3  Regular Expressions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 Saw</dc:creator>
  <cp:lastModifiedBy>admin</cp:lastModifiedBy>
  <cp:revision>157</cp:revision>
  <dcterms:created xsi:type="dcterms:W3CDTF">2014-06-10T07:20:57Z</dcterms:created>
  <dcterms:modified xsi:type="dcterms:W3CDTF">2015-05-15T06:22:09Z</dcterms:modified>
</cp:coreProperties>
</file>