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410" r:id="rId2"/>
    <p:sldId id="441" r:id="rId3"/>
    <p:sldId id="426" r:id="rId4"/>
    <p:sldId id="418" r:id="rId5"/>
    <p:sldId id="420" r:id="rId6"/>
    <p:sldId id="421" r:id="rId7"/>
    <p:sldId id="423" r:id="rId8"/>
    <p:sldId id="442" r:id="rId9"/>
    <p:sldId id="438" r:id="rId10"/>
    <p:sldId id="443" r:id="rId11"/>
    <p:sldId id="424" r:id="rId12"/>
    <p:sldId id="431" r:id="rId13"/>
    <p:sldId id="428" r:id="rId14"/>
    <p:sldId id="440" r:id="rId15"/>
    <p:sldId id="432" r:id="rId16"/>
    <p:sldId id="429" r:id="rId17"/>
    <p:sldId id="444" r:id="rId18"/>
    <p:sldId id="430" r:id="rId19"/>
    <p:sldId id="433" r:id="rId20"/>
    <p:sldId id="445" r:id="rId21"/>
    <p:sldId id="436" r:id="rId22"/>
    <p:sldId id="366" r:id="rId23"/>
    <p:sldId id="36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83B92E8-E156-41C6-B232-8AB68B540546}">
          <p14:sldIdLst>
            <p14:sldId id="410"/>
            <p14:sldId id="441"/>
            <p14:sldId id="426"/>
            <p14:sldId id="418"/>
            <p14:sldId id="420"/>
            <p14:sldId id="421"/>
            <p14:sldId id="423"/>
            <p14:sldId id="442"/>
            <p14:sldId id="438"/>
            <p14:sldId id="443"/>
            <p14:sldId id="424"/>
            <p14:sldId id="431"/>
            <p14:sldId id="428"/>
            <p14:sldId id="440"/>
            <p14:sldId id="432"/>
            <p14:sldId id="429"/>
            <p14:sldId id="444"/>
            <p14:sldId id="430"/>
            <p14:sldId id="433"/>
            <p14:sldId id="445"/>
            <p14:sldId id="436"/>
            <p14:sldId id="366"/>
            <p14:sldId id="3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FC29"/>
    <a:srgbClr val="1EF1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7" autoAdjust="0"/>
    <p:restoredTop sz="90305" autoAdjust="0"/>
  </p:normalViewPr>
  <p:slideViewPr>
    <p:cSldViewPr>
      <p:cViewPr varScale="1">
        <p:scale>
          <a:sx n="42" d="100"/>
          <a:sy n="42" d="100"/>
        </p:scale>
        <p:origin x="1452" y="4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AF48C6-7D1C-40B5-80C0-B81EAF67C0BA}" type="datetimeFigureOut">
              <a:rPr lang="en-IN" smtClean="0"/>
              <a:t>15-05-2015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14706-04CE-4A29-B635-16EC64F3318E}" type="slidenum">
              <a:rPr lang="en-IN" smtClean="0"/>
              <a:t>‹#›</a:t>
            </a:fld>
            <a:endParaRPr lang="en-IN"/>
          </a:p>
        </p:txBody>
      </p:sp>
    </p:spTree>
    <p:extLst>
      <p:ext uri="{BB962C8B-B14F-4D97-AF65-F5344CB8AC3E}">
        <p14:creationId xmlns:p14="http://schemas.microsoft.com/office/powerpoint/2010/main" val="1272891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scottbot.net/HIAL/?p=221#note-221-3"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3000" b="1" dirty="0" smtClean="0">
                <a:solidFill>
                  <a:srgbClr val="FF0000"/>
                </a:solidFill>
              </a:rPr>
              <a:t>Do</a:t>
            </a:r>
            <a:r>
              <a:rPr lang="en-IN" sz="3000" b="1" baseline="0" dirty="0" smtClean="0">
                <a:solidFill>
                  <a:srgbClr val="FF0000"/>
                </a:solidFill>
              </a:rPr>
              <a:t> we know the topic number for this?</a:t>
            </a:r>
          </a:p>
        </p:txBody>
      </p:sp>
      <p:sp>
        <p:nvSpPr>
          <p:cNvPr id="4" name="Slide Number Placeholder 3"/>
          <p:cNvSpPr>
            <a:spLocks noGrp="1"/>
          </p:cNvSpPr>
          <p:nvPr>
            <p:ph type="sldNum" sz="quarter" idx="10"/>
          </p:nvPr>
        </p:nvSpPr>
        <p:spPr/>
        <p:txBody>
          <a:bodyPr/>
          <a:lstStyle/>
          <a:p>
            <a:fld id="{D7114706-04CE-4A29-B635-16EC64F3318E}" type="slidenum">
              <a:rPr lang="en-IN" smtClean="0"/>
              <a:t>2</a:t>
            </a:fld>
            <a:endParaRPr lang="en-IN"/>
          </a:p>
        </p:txBody>
      </p:sp>
    </p:spTree>
    <p:extLst>
      <p:ext uri="{BB962C8B-B14F-4D97-AF65-F5344CB8AC3E}">
        <p14:creationId xmlns:p14="http://schemas.microsoft.com/office/powerpoint/2010/main" val="21349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LDA</a:t>
            </a:r>
            <a:r>
              <a:rPr lang="en-IN" sz="1200" kern="1200" baseline="0" dirty="0" smtClean="0">
                <a:solidFill>
                  <a:schemeClr val="tx1"/>
                </a:solidFill>
                <a:effectLst/>
                <a:latin typeface="+mn-lt"/>
                <a:ea typeface="+mn-ea"/>
                <a:cs typeface="+mn-cs"/>
              </a:rPr>
              <a:t> is one of the simplest topic </a:t>
            </a:r>
            <a:r>
              <a:rPr lang="en-IN" sz="1200" kern="1200" baseline="0" dirty="0" err="1" smtClean="0">
                <a:solidFill>
                  <a:schemeClr val="tx1"/>
                </a:solidFill>
                <a:effectLst/>
                <a:latin typeface="+mn-lt"/>
                <a:ea typeface="+mn-ea"/>
                <a:cs typeface="+mn-cs"/>
              </a:rPr>
              <a:t>models.It</a:t>
            </a:r>
            <a:r>
              <a:rPr lang="en-IN" sz="1200" kern="1200" baseline="0" dirty="0" smtClean="0">
                <a:solidFill>
                  <a:schemeClr val="tx1"/>
                </a:solidFill>
                <a:effectLst/>
                <a:latin typeface="+mn-lt"/>
                <a:ea typeface="+mn-ea"/>
                <a:cs typeface="+mn-cs"/>
              </a:rPr>
              <a:t> was </a:t>
            </a:r>
            <a:r>
              <a:rPr lang="en-IN" sz="1200" b="1" dirty="0" smtClean="0">
                <a:solidFill>
                  <a:schemeClr val="tx1">
                    <a:lumMod val="50000"/>
                    <a:lumOff val="50000"/>
                  </a:schemeClr>
                </a:solidFill>
                <a:latin typeface="Fontin Sans Bold"/>
              </a:rPr>
              <a:t>Discovery</a:t>
            </a:r>
            <a:r>
              <a:rPr lang="en-IN" dirty="0" smtClean="0"/>
              <a:t> </a:t>
            </a:r>
            <a:r>
              <a:rPr lang="en-IN" sz="1200" b="1" dirty="0" smtClean="0">
                <a:solidFill>
                  <a:schemeClr val="tx1">
                    <a:lumMod val="50000"/>
                    <a:lumOff val="50000"/>
                  </a:schemeClr>
                </a:solidFill>
                <a:latin typeface="Fontin Sans Bold"/>
              </a:rPr>
              <a:t>by David </a:t>
            </a:r>
            <a:r>
              <a:rPr lang="en-IN" sz="1200" b="1" dirty="0" err="1" smtClean="0">
                <a:solidFill>
                  <a:schemeClr val="tx1">
                    <a:lumMod val="50000"/>
                    <a:lumOff val="50000"/>
                  </a:schemeClr>
                </a:solidFill>
                <a:latin typeface="Fontin Sans Bold"/>
              </a:rPr>
              <a:t>Blei</a:t>
            </a:r>
            <a:r>
              <a:rPr lang="en-IN" sz="1200" b="1" dirty="0" smtClean="0">
                <a:solidFill>
                  <a:schemeClr val="tx1">
                    <a:lumMod val="50000"/>
                    <a:lumOff val="50000"/>
                  </a:schemeClr>
                </a:solidFill>
                <a:latin typeface="Fontin Sans Bold"/>
              </a:rPr>
              <a:t>, Andrew Ng, and Michael Jordan in 2003.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smtClean="0">
                <a:solidFill>
                  <a:schemeClr val="tx1"/>
                </a:solidFill>
                <a:effectLst/>
                <a:latin typeface="+mn-lt"/>
                <a:ea typeface="+mn-ea"/>
                <a:cs typeface="+mn-cs"/>
              </a:rPr>
              <a:t>Very widely used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smtClean="0">
                <a:solidFill>
                  <a:schemeClr val="tx1"/>
                </a:solidFill>
                <a:effectLst/>
                <a:latin typeface="+mn-lt"/>
                <a:ea typeface="+mn-ea"/>
                <a:cs typeface="+mn-cs"/>
              </a:rPr>
              <a:t>It is generative model : mimics the writing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err="1" smtClean="0">
                <a:solidFill>
                  <a:schemeClr val="tx1"/>
                </a:solidFill>
                <a:effectLst/>
                <a:latin typeface="+mn-lt"/>
                <a:ea typeface="+mn-ea"/>
                <a:cs typeface="+mn-cs"/>
              </a:rPr>
              <a:t>Ie</a:t>
            </a:r>
            <a:r>
              <a:rPr lang="en-IN" sz="1200" kern="1200" baseline="0" dirty="0" smtClean="0">
                <a:solidFill>
                  <a:schemeClr val="tx1"/>
                </a:solidFill>
                <a:effectLst/>
                <a:latin typeface="+mn-lt"/>
                <a:ea typeface="+mn-ea"/>
                <a:cs typeface="+mn-cs"/>
              </a:rPr>
              <a:t>, given a bunch of words it generates the document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9E8792-6D39-4D9D-AE37-7B8D810C8FE0}" type="slidenum">
              <a:rPr lang="en-US" smtClean="0"/>
              <a:t>11</a:t>
            </a:fld>
            <a:endParaRPr lang="en-US"/>
          </a:p>
        </p:txBody>
      </p:sp>
    </p:spTree>
    <p:extLst>
      <p:ext uri="{BB962C8B-B14F-4D97-AF65-F5344CB8AC3E}">
        <p14:creationId xmlns:p14="http://schemas.microsoft.com/office/powerpoint/2010/main" val="676866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Suppose you wanted to write an article on a technology product acquired by Google. </a:t>
            </a:r>
          </a:p>
          <a:p>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There are three elements make up a writing process: words, topics and documents </a:t>
            </a:r>
          </a:p>
          <a:p>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Using these elements, how would you go about writing this new article on the technology?</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Step1 : </a:t>
            </a:r>
            <a:r>
              <a:rPr lang="en-IN" b="1" dirty="0" smtClean="0">
                <a:solidFill>
                  <a:srgbClr val="000000"/>
                </a:solidFill>
                <a:latin typeface="Georgia" panose="02040502050405020303" pitchFamily="18" charset="0"/>
                <a:ea typeface="Calibri" panose="020F0502020204030204" pitchFamily="34" charset="0"/>
                <a:cs typeface="Times New Roman" panose="02020603050405020304" pitchFamily="18" charset="0"/>
              </a:rPr>
              <a:t>To figure out what topics our article will consist of</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Say I have a bag</a:t>
            </a:r>
            <a:r>
              <a:rPr lang="en-IN" sz="1200" kern="1200" baseline="0" dirty="0" smtClean="0">
                <a:solidFill>
                  <a:schemeClr val="tx1"/>
                </a:solidFill>
                <a:effectLst/>
                <a:latin typeface="+mn-lt"/>
                <a:ea typeface="+mn-ea"/>
                <a:cs typeface="+mn-cs"/>
              </a:rPr>
              <a:t> of words and I have decided on the topics. </a:t>
            </a:r>
            <a:r>
              <a:rPr lang="en-IN" sz="1200" kern="1200" dirty="0" smtClean="0">
                <a:solidFill>
                  <a:schemeClr val="tx1"/>
                </a:solidFill>
                <a:effectLst/>
                <a:latin typeface="+mn-lt"/>
                <a:ea typeface="+mn-ea"/>
                <a:cs typeface="+mn-cs"/>
              </a:rPr>
              <a:t>So first we have decided to draw heavily from topics about the company acquired, technology used,, how much money was</a:t>
            </a:r>
            <a:r>
              <a:rPr lang="en-IN" sz="1200" kern="1200" baseline="0" dirty="0" smtClean="0">
                <a:solidFill>
                  <a:schemeClr val="tx1"/>
                </a:solidFill>
                <a:effectLst/>
                <a:latin typeface="+mn-lt"/>
                <a:ea typeface="+mn-ea"/>
                <a:cs typeface="+mn-cs"/>
              </a:rPr>
              <a:t> invested</a:t>
            </a:r>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The</a:t>
            </a:r>
            <a:r>
              <a:rPr lang="en-IN" sz="1200" kern="1200" baseline="0" dirty="0" smtClean="0">
                <a:solidFill>
                  <a:schemeClr val="tx1"/>
                </a:solidFill>
                <a:effectLst/>
                <a:latin typeface="+mn-lt"/>
                <a:ea typeface="+mn-ea"/>
                <a:cs typeface="+mn-cs"/>
              </a:rPr>
              <a:t> article might also </a:t>
            </a:r>
            <a:r>
              <a:rPr lang="en-IN" sz="1200" kern="1200" dirty="0" smtClean="0">
                <a:solidFill>
                  <a:schemeClr val="tx1"/>
                </a:solidFill>
                <a:effectLst/>
                <a:latin typeface="+mn-lt"/>
                <a:ea typeface="+mn-ea"/>
                <a:cs typeface="+mn-cs"/>
              </a:rPr>
              <a:t>draws more weakly from a slew of other topics as well.</a:t>
            </a:r>
          </a:p>
          <a:p>
            <a:r>
              <a:rPr lang="en-IN" sz="1200" kern="1200" dirty="0" smtClean="0">
                <a:solidFill>
                  <a:schemeClr val="tx1"/>
                </a:solidFill>
                <a:effectLst/>
                <a:latin typeface="+mn-lt"/>
                <a:ea typeface="+mn-ea"/>
                <a:cs typeface="+mn-cs"/>
              </a:rPr>
              <a:t>Let’s go a bit further and assign weights to these topics; 30% of the document will be about Companies, 70% about technology, 5% about the finances, and so on. Okay, the first step is done!</a:t>
            </a:r>
          </a:p>
          <a:p>
            <a:endParaRPr lang="en-IN" dirty="0" smtClean="0"/>
          </a:p>
          <a:p>
            <a:r>
              <a:rPr lang="en-IN" dirty="0" smtClean="0"/>
              <a:t>Step2 : </a:t>
            </a:r>
            <a:r>
              <a:rPr lang="en-IN" sz="1200" b="1" kern="1200" dirty="0" smtClean="0">
                <a:solidFill>
                  <a:schemeClr val="tx1"/>
                </a:solidFill>
                <a:effectLst/>
                <a:latin typeface="+mn-lt"/>
                <a:ea typeface="+mn-ea"/>
                <a:cs typeface="+mn-cs"/>
              </a:rPr>
              <a:t>Pull out the topics and start writing</a:t>
            </a:r>
          </a:p>
          <a:p>
            <a:r>
              <a:rPr lang="en-IN" sz="1200" kern="1200" dirty="0" smtClean="0">
                <a:solidFill>
                  <a:schemeClr val="tx1"/>
                </a:solidFill>
                <a:effectLst/>
                <a:latin typeface="+mn-lt"/>
                <a:ea typeface="+mn-ea"/>
                <a:cs typeface="+mn-cs"/>
              </a:rPr>
              <a:t>It’s an easy process; each topic is a </a:t>
            </a:r>
            <a:r>
              <a:rPr lang="en-IN" sz="1200" b="1" kern="1200" dirty="0" smtClean="0">
                <a:solidFill>
                  <a:schemeClr val="tx1"/>
                </a:solidFill>
                <a:effectLst/>
                <a:latin typeface="+mn-lt"/>
                <a:ea typeface="+mn-ea"/>
                <a:cs typeface="+mn-cs"/>
              </a:rPr>
              <a:t>bag filled with words</a:t>
            </a:r>
            <a:r>
              <a:rPr lang="en-IN" sz="1200" kern="1200" dirty="0" smtClean="0">
                <a:solidFill>
                  <a:schemeClr val="tx1"/>
                </a:solidFill>
                <a:effectLst/>
                <a:latin typeface="+mn-lt"/>
                <a:ea typeface="+mn-ea"/>
                <a:cs typeface="+mn-cs"/>
              </a:rPr>
              <a:t>. Lots of words. All sorts of words. Let’s look in the “technology” topic bag. It includes words like “internet” and “satellite” and “solar power”. More importantly, look for words whose frequency is very high.</a:t>
            </a:r>
          </a:p>
          <a:p>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So here, you’ve dragged out your technology bag and your finance bag and your technology companies bag and all sorts of other bags as well. </a:t>
            </a:r>
          </a:p>
          <a:p>
            <a:r>
              <a:rPr lang="en-IN" sz="1200" kern="1200" dirty="0" smtClean="0">
                <a:solidFill>
                  <a:schemeClr val="tx1"/>
                </a:solidFill>
                <a:effectLst/>
                <a:latin typeface="+mn-lt"/>
                <a:ea typeface="+mn-ea"/>
                <a:cs typeface="+mn-cs"/>
              </a:rPr>
              <a:t>You start writing about technology by reaching into the Technology bag (remember, you’re going to reach into that bag for 70% of your words), and you pull out “Satellite.” You put it on the page. You then reach for the companies bag and reach for a word in there (it happens to be “Google”) and you throw that on the page as well. Keep doing that. By the end, you’ve got a document that’s all about the 3 </a:t>
            </a:r>
            <a:r>
              <a:rPr lang="en-IN" sz="1200" kern="1200" dirty="0" err="1" smtClean="0">
                <a:solidFill>
                  <a:schemeClr val="tx1"/>
                </a:solidFill>
                <a:effectLst/>
                <a:latin typeface="+mn-lt"/>
                <a:ea typeface="+mn-ea"/>
                <a:cs typeface="+mn-cs"/>
              </a:rPr>
              <a:t>topics.Right</a:t>
            </a:r>
            <a:r>
              <a:rPr lang="en-IN" sz="1200" kern="1200" dirty="0" smtClean="0">
                <a:solidFill>
                  <a:schemeClr val="tx1"/>
                </a:solidFill>
                <a:effectLst/>
                <a:latin typeface="+mn-lt"/>
                <a:ea typeface="+mn-ea"/>
                <a:cs typeface="+mn-cs"/>
              </a:rPr>
              <a:t>?</a:t>
            </a:r>
          </a:p>
          <a:p>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So essentially using these bag of words , you have created a document.</a:t>
            </a:r>
          </a:p>
          <a:p>
            <a:endParaRPr lang="en-IN" dirty="0" smtClean="0"/>
          </a:p>
          <a:p>
            <a:r>
              <a:rPr lang="en-IN" dirty="0" smtClean="0"/>
              <a:t>So using words you</a:t>
            </a:r>
            <a:r>
              <a:rPr lang="en-IN" baseline="0" dirty="0" smtClean="0"/>
              <a:t> have created a document! </a:t>
            </a:r>
            <a:endParaRPr lang="en-IN" dirty="0"/>
          </a:p>
        </p:txBody>
      </p:sp>
      <p:sp>
        <p:nvSpPr>
          <p:cNvPr id="4" name="Slide Number Placeholder 3"/>
          <p:cNvSpPr>
            <a:spLocks noGrp="1"/>
          </p:cNvSpPr>
          <p:nvPr>
            <p:ph type="sldNum" sz="quarter" idx="10"/>
          </p:nvPr>
        </p:nvSpPr>
        <p:spPr/>
        <p:txBody>
          <a:bodyPr/>
          <a:lstStyle/>
          <a:p>
            <a:fld id="{D7114706-04CE-4A29-B635-16EC64F3318E}" type="slidenum">
              <a:rPr lang="en-IN" smtClean="0"/>
              <a:t>12</a:t>
            </a:fld>
            <a:endParaRPr lang="en-IN"/>
          </a:p>
        </p:txBody>
      </p:sp>
    </p:spTree>
    <p:extLst>
      <p:ext uri="{BB962C8B-B14F-4D97-AF65-F5344CB8AC3E}">
        <p14:creationId xmlns:p14="http://schemas.microsoft.com/office/powerpoint/2010/main" val="1686495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So Let’s formalize</a:t>
            </a:r>
            <a:r>
              <a:rPr lang="en-IN" baseline="0" dirty="0" smtClean="0"/>
              <a:t> what this LDA does using the method we just discussed </a:t>
            </a:r>
          </a:p>
          <a:p>
            <a:endParaRPr lang="en-IN" baseline="0" dirty="0" smtClean="0"/>
          </a:p>
          <a:p>
            <a:r>
              <a:rPr lang="en-IN" dirty="0" smtClean="0"/>
              <a:t>1.we started</a:t>
            </a:r>
            <a:r>
              <a:rPr lang="en-IN" baseline="0" dirty="0" smtClean="0"/>
              <a:t> with</a:t>
            </a:r>
            <a:r>
              <a:rPr lang="en-IN" dirty="0" smtClean="0"/>
              <a:t> 3 topics : technology, Companies, finance</a:t>
            </a:r>
          </a:p>
          <a:p>
            <a:r>
              <a:rPr lang="en-IN" dirty="0" smtClean="0"/>
              <a:t>So as you see the topics are made up of words.</a:t>
            </a:r>
          </a:p>
          <a:p>
            <a:endParaRPr lang="en-IN" dirty="0" smtClean="0"/>
          </a:p>
          <a:p>
            <a:r>
              <a:rPr lang="en-IN" dirty="0" smtClean="0"/>
              <a:t>And I</a:t>
            </a:r>
            <a:r>
              <a:rPr lang="en-IN" baseline="0" dirty="0" smtClean="0"/>
              <a:t> am just showing you a subset of words that has a high probability of occurrence in the document</a:t>
            </a:r>
          </a:p>
          <a:p>
            <a:endParaRPr lang="en-IN" dirty="0" smtClean="0"/>
          </a:p>
          <a:p>
            <a:r>
              <a:rPr lang="en-IN" dirty="0" smtClean="0"/>
              <a:t>Step2 :</a:t>
            </a:r>
            <a:r>
              <a:rPr lang="en-IN" baseline="0" dirty="0" smtClean="0"/>
              <a:t> LDA generates topic distributions </a:t>
            </a:r>
          </a:p>
          <a:p>
            <a:r>
              <a:rPr lang="en-IN" dirty="0" smtClean="0"/>
              <a:t>What are topic distributions</a:t>
            </a:r>
            <a:r>
              <a:rPr lang="en-IN" baseline="0" dirty="0" smtClean="0"/>
              <a:t> ?</a:t>
            </a:r>
          </a:p>
          <a:p>
            <a:r>
              <a:rPr lang="en-IN" baseline="0" dirty="0" smtClean="0"/>
              <a:t>Basically what % of topics your article should consist of?</a:t>
            </a:r>
          </a:p>
          <a:p>
            <a:r>
              <a:rPr lang="en-IN" baseline="0" dirty="0" smtClean="0"/>
              <a:t>We discussed that in the previous slide. Correct ? But that was just one distribution. Here LDA will generate multiple distributions.</a:t>
            </a:r>
          </a:p>
          <a:p>
            <a:r>
              <a:rPr lang="en-IN" baseline="0" dirty="0" smtClean="0"/>
              <a:t>Its could be Technology : Company : Final  as 20 20 60 or 40 40 20 and so forth</a:t>
            </a:r>
          </a:p>
          <a:p>
            <a:r>
              <a:rPr lang="en-IN" dirty="0" smtClean="0"/>
              <a:t>-------------------------------------------------------------------------</a:t>
            </a:r>
          </a:p>
          <a:p>
            <a:r>
              <a:rPr lang="en-IN" dirty="0" smtClean="0"/>
              <a:t>What are topics?</a:t>
            </a:r>
          </a:p>
          <a:p>
            <a:r>
              <a:rPr lang="en-IN" dirty="0" smtClean="0"/>
              <a:t>The green, blue and yellow highlighted are topics</a:t>
            </a:r>
          </a:p>
          <a:p>
            <a:r>
              <a:rPr lang="en-IN" dirty="0" smtClean="0"/>
              <a:t>More formal definition would be : </a:t>
            </a:r>
          </a:p>
          <a:p>
            <a:r>
              <a:rPr lang="en-IN" dirty="0" smtClean="0"/>
              <a:t>Topics are multinomial</a:t>
            </a:r>
            <a:r>
              <a:rPr lang="en-IN" baseline="0" dirty="0" smtClean="0"/>
              <a:t> over entire words/vocabulary</a:t>
            </a:r>
          </a:p>
          <a:p>
            <a:r>
              <a:rPr lang="en-IN" baseline="0" dirty="0" smtClean="0"/>
              <a:t>Like for </a:t>
            </a:r>
            <a:r>
              <a:rPr lang="en-IN" baseline="0" dirty="0" err="1" smtClean="0"/>
              <a:t>eg</a:t>
            </a:r>
            <a:r>
              <a:rPr lang="en-IN" baseline="0" dirty="0" smtClean="0"/>
              <a:t>: for the technology , “Satellite” might have been most frequently occurring word whereas “Google” is least occurring word in the technology bucket.</a:t>
            </a:r>
          </a:p>
          <a:p>
            <a:endParaRPr lang="en-IN" baseline="0" dirty="0" smtClean="0"/>
          </a:p>
          <a:p>
            <a:r>
              <a:rPr lang="en-IN" baseline="0" dirty="0" smtClean="0"/>
              <a:t> </a:t>
            </a:r>
            <a:r>
              <a:rPr lang="en-IN" baseline="0" dirty="0" err="1" smtClean="0"/>
              <a:t>ie</a:t>
            </a:r>
            <a:r>
              <a:rPr lang="en-IN" baseline="0" dirty="0" smtClean="0"/>
              <a:t> there are load </a:t>
            </a:r>
            <a:r>
              <a:rPr lang="en-IN" baseline="0" dirty="0" err="1" smtClean="0"/>
              <a:t>sof</a:t>
            </a:r>
            <a:r>
              <a:rPr lang="en-IN" baseline="0" dirty="0" smtClean="0"/>
              <a:t> other words which have small probability</a:t>
            </a:r>
          </a:p>
          <a:p>
            <a:r>
              <a:rPr lang="en-IN" baseline="0" dirty="0" smtClean="0"/>
              <a:t>--------------------------------------------------------------------------</a:t>
            </a:r>
          </a:p>
          <a:p>
            <a:r>
              <a:rPr lang="en-IN" baseline="0" dirty="0" smtClean="0"/>
              <a:t>Ok so </a:t>
            </a:r>
          </a:p>
          <a:p>
            <a:r>
              <a:rPr lang="en-IN" baseline="0" dirty="0" smtClean="0"/>
              <a:t>Suppose : I say generate three documents from these three topics. Then what you do is : </a:t>
            </a:r>
          </a:p>
          <a:p>
            <a:endParaRPr lang="en-IN" baseline="0" dirty="0" smtClean="0"/>
          </a:p>
          <a:p>
            <a:r>
              <a:rPr lang="en-IN" baseline="0" dirty="0" smtClean="0"/>
              <a:t>You produce the topic distributions of the topics .Based on the topic distributions, you pull out words from the bag of words. And then you put those words and create a document.</a:t>
            </a:r>
          </a:p>
          <a:p>
            <a:endParaRPr lang="en-IN" baseline="0" dirty="0" smtClean="0"/>
          </a:p>
          <a:p>
            <a:r>
              <a:rPr lang="en-IN" baseline="0" dirty="0" smtClean="0"/>
              <a:t>This is what LDA does for you.</a:t>
            </a:r>
          </a:p>
          <a:p>
            <a:endParaRPr lang="en-IN" baseline="0" dirty="0" smtClean="0"/>
          </a:p>
          <a:p>
            <a:endParaRPr lang="en-IN" baseline="0" dirty="0" smtClean="0"/>
          </a:p>
          <a:p>
            <a:endParaRPr lang="en-IN" dirty="0"/>
          </a:p>
        </p:txBody>
      </p:sp>
      <p:sp>
        <p:nvSpPr>
          <p:cNvPr id="4" name="Slide Number Placeholder 3"/>
          <p:cNvSpPr>
            <a:spLocks noGrp="1"/>
          </p:cNvSpPr>
          <p:nvPr>
            <p:ph type="sldNum" sz="quarter" idx="10"/>
          </p:nvPr>
        </p:nvSpPr>
        <p:spPr/>
        <p:txBody>
          <a:bodyPr/>
          <a:lstStyle/>
          <a:p>
            <a:fld id="{D7114706-04CE-4A29-B635-16EC64F3318E}" type="slidenum">
              <a:rPr lang="en-IN" smtClean="0"/>
              <a:t>13</a:t>
            </a:fld>
            <a:endParaRPr lang="en-IN"/>
          </a:p>
        </p:txBody>
      </p:sp>
    </p:spTree>
    <p:extLst>
      <p:ext uri="{BB962C8B-B14F-4D97-AF65-F5344CB8AC3E}">
        <p14:creationId xmlns:p14="http://schemas.microsoft.com/office/powerpoint/2010/main" val="1358223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Now look at the document.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What do you see?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In reality what you</a:t>
            </a:r>
            <a:r>
              <a:rPr lang="en-IN" sz="1200" kern="1200" baseline="0" dirty="0" smtClean="0">
                <a:solidFill>
                  <a:schemeClr val="tx1"/>
                </a:solidFill>
                <a:effectLst/>
                <a:latin typeface="+mn-lt"/>
                <a:ea typeface="+mn-ea"/>
                <a:cs typeface="+mn-cs"/>
              </a:rPr>
              <a:t> only observe is the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smtClean="0">
                <a:solidFill>
                  <a:schemeClr val="tx1"/>
                </a:solidFill>
                <a:effectLst/>
                <a:latin typeface="+mn-lt"/>
                <a:ea typeface="+mn-ea"/>
                <a:cs typeface="+mn-cs"/>
              </a:rPr>
              <a:t>There is this document you have generated from words.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smtClean="0">
                <a:solidFill>
                  <a:schemeClr val="tx1"/>
                </a:solidFill>
                <a:effectLst/>
                <a:latin typeface="+mn-lt"/>
                <a:ea typeface="+mn-ea"/>
                <a:cs typeface="+mn-cs"/>
              </a:rPr>
              <a:t>Everything else : Like topic distribution , the topics themselves they are latent. We </a:t>
            </a:r>
            <a:r>
              <a:rPr lang="en-IN" sz="1200" kern="1200" baseline="0" dirty="0" err="1" smtClean="0">
                <a:solidFill>
                  <a:schemeClr val="tx1"/>
                </a:solidFill>
                <a:effectLst/>
                <a:latin typeface="+mn-lt"/>
                <a:ea typeface="+mn-ea"/>
                <a:cs typeface="+mn-cs"/>
              </a:rPr>
              <a:t>dnt</a:t>
            </a:r>
            <a:r>
              <a:rPr lang="en-IN" sz="1200" kern="1200" baseline="0" dirty="0" smtClean="0">
                <a:solidFill>
                  <a:schemeClr val="tx1"/>
                </a:solidFill>
                <a:effectLst/>
                <a:latin typeface="+mn-lt"/>
                <a:ea typeface="+mn-ea"/>
                <a:cs typeface="+mn-cs"/>
              </a:rPr>
              <a:t> know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smtClean="0">
                <a:solidFill>
                  <a:schemeClr val="tx1"/>
                </a:solidFill>
                <a:effectLst/>
                <a:latin typeface="+mn-lt"/>
                <a:ea typeface="+mn-ea"/>
                <a:cs typeface="+mn-cs"/>
              </a:rPr>
              <a:t>So if you see the purpose of the LDA model is : to come up with these topic distributions and the topics.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smtClean="0">
                <a:solidFill>
                  <a:schemeClr val="tx1"/>
                </a:solidFill>
                <a:effectLst/>
                <a:latin typeface="+mn-lt"/>
                <a:ea typeface="+mn-ea"/>
                <a:cs typeface="+mn-cs"/>
              </a:rPr>
              <a:t>All you see is the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9E8792-6D39-4D9D-AE37-7B8D810C8FE0}" type="slidenum">
              <a:rPr lang="en-US" smtClean="0"/>
              <a:t>14</a:t>
            </a:fld>
            <a:endParaRPr lang="en-US"/>
          </a:p>
        </p:txBody>
      </p:sp>
    </p:spTree>
    <p:extLst>
      <p:ext uri="{BB962C8B-B14F-4D97-AF65-F5344CB8AC3E}">
        <p14:creationId xmlns:p14="http://schemas.microsoft.com/office/powerpoint/2010/main" val="1892800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So what is so special about this?</a:t>
            </a:r>
          </a:p>
          <a:p>
            <a:r>
              <a:rPr lang="en-IN" sz="1200" kern="1200" dirty="0" smtClean="0">
                <a:solidFill>
                  <a:schemeClr val="tx1"/>
                </a:solidFill>
                <a:effectLst/>
                <a:latin typeface="+mn-lt"/>
                <a:ea typeface="+mn-ea"/>
                <a:cs typeface="+mn-cs"/>
              </a:rPr>
              <a:t>So why is the generative nature of the model so important?</a:t>
            </a:r>
          </a:p>
          <a:p>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One of the key reasons is the ability to work backwards. </a:t>
            </a:r>
          </a:p>
          <a:p>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So far by giving the topics I generated a document however</a:t>
            </a:r>
            <a:r>
              <a:rPr lang="en-IN" sz="1200" kern="1200" baseline="0" dirty="0" smtClean="0">
                <a:solidFill>
                  <a:schemeClr val="tx1"/>
                </a:solidFill>
                <a:effectLst/>
                <a:latin typeface="+mn-lt"/>
                <a:ea typeface="+mn-ea"/>
                <a:cs typeface="+mn-cs"/>
              </a:rPr>
              <a:t> nonsensical the document can </a:t>
            </a:r>
            <a:r>
              <a:rPr lang="en-IN" sz="1200" kern="1200" baseline="0" dirty="0" err="1" smtClean="0">
                <a:solidFill>
                  <a:schemeClr val="tx1"/>
                </a:solidFill>
                <a:effectLst/>
                <a:latin typeface="+mn-lt"/>
                <a:ea typeface="+mn-ea"/>
                <a:cs typeface="+mn-cs"/>
              </a:rPr>
              <a:t>be.Its</a:t>
            </a:r>
            <a:r>
              <a:rPr lang="en-IN" sz="1200" kern="1200" baseline="0" dirty="0" smtClean="0">
                <a:solidFill>
                  <a:schemeClr val="tx1"/>
                </a:solidFill>
                <a:effectLst/>
                <a:latin typeface="+mn-lt"/>
                <a:ea typeface="+mn-ea"/>
                <a:cs typeface="+mn-cs"/>
              </a:rPr>
              <a:t> full of words</a:t>
            </a:r>
          </a:p>
          <a:p>
            <a:r>
              <a:rPr lang="en-IN" sz="1200" kern="1200" baseline="0" dirty="0" smtClean="0">
                <a:solidFill>
                  <a:schemeClr val="tx1"/>
                </a:solidFill>
                <a:effectLst/>
                <a:latin typeface="+mn-lt"/>
                <a:ea typeface="+mn-ea"/>
                <a:cs typeface="+mn-cs"/>
              </a:rPr>
              <a:t>Now using the LDA model , I can reverse the process! I can give documents as input , it will learn from documents and finally give me the topics as output.</a:t>
            </a:r>
          </a:p>
          <a:p>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Topic </a:t>
            </a:r>
            <a:r>
              <a:rPr lang="en-IN" sz="1200" kern="1200" dirty="0" err="1" smtClean="0">
                <a:solidFill>
                  <a:schemeClr val="tx1"/>
                </a:solidFill>
                <a:effectLst/>
                <a:latin typeface="+mn-lt"/>
                <a:ea typeface="+mn-ea"/>
                <a:cs typeface="+mn-cs"/>
              </a:rPr>
              <a:t>modeling</a:t>
            </a:r>
            <a:r>
              <a:rPr lang="en-IN" sz="1200" kern="1200" dirty="0" smtClean="0">
                <a:solidFill>
                  <a:schemeClr val="tx1"/>
                </a:solidFill>
                <a:effectLst/>
                <a:latin typeface="+mn-lt"/>
                <a:ea typeface="+mn-ea"/>
                <a:cs typeface="+mn-cs"/>
              </a:rPr>
              <a:t> yields intuitive results, generating what really </a:t>
            </a:r>
            <a:r>
              <a:rPr lang="en-IN" sz="1200" i="1" kern="1200" dirty="0" smtClean="0">
                <a:solidFill>
                  <a:schemeClr val="tx1"/>
                </a:solidFill>
                <a:effectLst/>
                <a:latin typeface="+mn-lt"/>
                <a:ea typeface="+mn-ea"/>
                <a:cs typeface="+mn-cs"/>
              </a:rPr>
              <a:t>feels</a:t>
            </a:r>
            <a:r>
              <a:rPr lang="en-IN" dirty="0" smtClean="0">
                <a:effectLst/>
              </a:rPr>
              <a:t> like topics as we know them </a:t>
            </a:r>
            <a:r>
              <a:rPr lang="en-IN" sz="1200" u="none" strike="noStrike" kern="1200" baseline="30000" dirty="0" smtClean="0">
                <a:solidFill>
                  <a:schemeClr val="tx1"/>
                </a:solidFill>
                <a:effectLst/>
                <a:latin typeface="+mn-lt"/>
                <a:ea typeface="+mn-ea"/>
                <a:cs typeface="+mn-cs"/>
                <a:hlinkClick r:id="rId3" tooltip="They’re not, of course. We’ll worry about that later."/>
              </a:rPr>
              <a:t>3</a:t>
            </a:r>
            <a:r>
              <a:rPr lang="en-IN" sz="1200" kern="1200" dirty="0" smtClean="0">
                <a:solidFill>
                  <a:schemeClr val="tx1"/>
                </a:solidFill>
                <a:effectLst/>
                <a:latin typeface="+mn-lt"/>
                <a:ea typeface="+mn-ea"/>
                <a:cs typeface="+mn-cs"/>
              </a:rPr>
              <a:t>, with virtually no effort on the human side</a:t>
            </a:r>
            <a:endParaRPr lang="en-IN"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9E8792-6D39-4D9D-AE37-7B8D810C8FE0}" type="slidenum">
              <a:rPr lang="en-US" smtClean="0"/>
              <a:t>15</a:t>
            </a:fld>
            <a:endParaRPr lang="en-US"/>
          </a:p>
        </p:txBody>
      </p:sp>
    </p:spTree>
    <p:extLst>
      <p:ext uri="{BB962C8B-B14F-4D97-AF65-F5344CB8AC3E}">
        <p14:creationId xmlns:p14="http://schemas.microsoft.com/office/powerpoint/2010/main" val="3998938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Output of LDA :</a:t>
            </a:r>
          </a:p>
          <a:p>
            <a:r>
              <a:rPr lang="en-IN" dirty="0" smtClean="0"/>
              <a:t>So finally it gives you the topics (Say the top n topics )</a:t>
            </a:r>
          </a:p>
          <a:p>
            <a:r>
              <a:rPr lang="en-IN" dirty="0" smtClean="0"/>
              <a:t>These are nothing but the multinomial over words in the document</a:t>
            </a:r>
            <a:r>
              <a:rPr lang="en-IN" baseline="0" dirty="0" smtClean="0"/>
              <a:t> :When I mean multinomial this is nothing but the % of frequency distribution of words in the document.</a:t>
            </a:r>
          </a:p>
          <a:p>
            <a:r>
              <a:rPr lang="en-IN" dirty="0" smtClean="0"/>
              <a:t>Satellite occurs</a:t>
            </a:r>
            <a:r>
              <a:rPr lang="en-IN" baseline="0" dirty="0" smtClean="0"/>
              <a:t> very frequency because it has a high </a:t>
            </a:r>
            <a:r>
              <a:rPr lang="en-IN" baseline="0" dirty="0" err="1" smtClean="0"/>
              <a:t>prob</a:t>
            </a:r>
            <a:r>
              <a:rPr lang="en-IN" baseline="0" dirty="0" smtClean="0"/>
              <a:t> (</a:t>
            </a:r>
            <a:r>
              <a:rPr lang="en-IN" baseline="0" dirty="0" err="1" smtClean="0"/>
              <a:t>ie</a:t>
            </a:r>
            <a:r>
              <a:rPr lang="en-IN" baseline="0" dirty="0" smtClean="0"/>
              <a:t> % occurrence in the document)</a:t>
            </a:r>
          </a:p>
          <a:p>
            <a:r>
              <a:rPr lang="en-IN" dirty="0" smtClean="0"/>
              <a:t>Followed by solar power etc.</a:t>
            </a:r>
          </a:p>
          <a:p>
            <a:endParaRPr lang="en-IN" dirty="0" smtClean="0"/>
          </a:p>
          <a:p>
            <a:r>
              <a:rPr lang="en-IN" dirty="0" smtClean="0"/>
              <a:t>Now all topics contain all words except maybe the irrelevant words have lower probability</a:t>
            </a:r>
            <a:endParaRPr lang="en-IN" dirty="0"/>
          </a:p>
        </p:txBody>
      </p:sp>
      <p:sp>
        <p:nvSpPr>
          <p:cNvPr id="4" name="Slide Number Placeholder 3"/>
          <p:cNvSpPr>
            <a:spLocks noGrp="1"/>
          </p:cNvSpPr>
          <p:nvPr>
            <p:ph type="sldNum" sz="quarter" idx="10"/>
          </p:nvPr>
        </p:nvSpPr>
        <p:spPr/>
        <p:txBody>
          <a:bodyPr/>
          <a:lstStyle/>
          <a:p>
            <a:fld id="{D7114706-04CE-4A29-B635-16EC64F3318E}" type="slidenum">
              <a:rPr lang="en-IN" smtClean="0"/>
              <a:t>16</a:t>
            </a:fld>
            <a:endParaRPr lang="en-IN"/>
          </a:p>
        </p:txBody>
      </p:sp>
    </p:spTree>
    <p:extLst>
      <p:ext uri="{BB962C8B-B14F-4D97-AF65-F5344CB8AC3E}">
        <p14:creationId xmlns:p14="http://schemas.microsoft.com/office/powerpoint/2010/main" val="4042950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9E8792-6D39-4D9D-AE37-7B8D810C8FE0}" type="slidenum">
              <a:rPr lang="en-US" smtClean="0"/>
              <a:t>17</a:t>
            </a:fld>
            <a:endParaRPr lang="en-US"/>
          </a:p>
        </p:txBody>
      </p:sp>
    </p:spTree>
    <p:extLst>
      <p:ext uri="{BB962C8B-B14F-4D97-AF65-F5344CB8AC3E}">
        <p14:creationId xmlns:p14="http://schemas.microsoft.com/office/powerpoint/2010/main" val="1750118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Now let’s take a look at the math behind LDA.</a:t>
            </a:r>
          </a:p>
          <a:p>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Let’s start again.</a:t>
            </a:r>
          </a:p>
          <a:p>
            <a:r>
              <a:rPr lang="en-IN" sz="1200" kern="1200" dirty="0" smtClean="0">
                <a:solidFill>
                  <a:schemeClr val="tx1"/>
                </a:solidFill>
                <a:effectLst/>
                <a:latin typeface="+mn-lt"/>
                <a:ea typeface="+mn-ea"/>
                <a:cs typeface="+mn-cs"/>
              </a:rPr>
              <a:t>Say we’ve got a collection of documents, and we want to identify underlying “topics” that organize the collection. Assume that each document contains a mixture of different topics. Let’s also assume that a “topic” can be understood as a collection of words that have different probabilities of appearance in passages discussing the topic.</a:t>
            </a:r>
          </a:p>
          <a:p>
            <a:r>
              <a:rPr lang="en-IN" sz="1200" kern="1200" dirty="0" smtClean="0">
                <a:solidFill>
                  <a:schemeClr val="tx1"/>
                </a:solidFill>
                <a:effectLst/>
                <a:latin typeface="+mn-lt"/>
                <a:ea typeface="+mn-ea"/>
                <a:cs typeface="+mn-cs"/>
              </a:rPr>
              <a:t>Taking the same example: </a:t>
            </a:r>
          </a:p>
          <a:p>
            <a:r>
              <a:rPr lang="en-IN" sz="1200" kern="1200" dirty="0" smtClean="0">
                <a:solidFill>
                  <a:schemeClr val="tx1"/>
                </a:solidFill>
                <a:effectLst/>
                <a:latin typeface="+mn-lt"/>
                <a:ea typeface="+mn-ea"/>
                <a:cs typeface="+mn-cs"/>
              </a:rPr>
              <a:t>Topic1 : technology,satellite,internet,space exploration</a:t>
            </a:r>
          </a:p>
          <a:p>
            <a:r>
              <a:rPr lang="en-IN" sz="1200" kern="1200" dirty="0" smtClean="0">
                <a:solidFill>
                  <a:schemeClr val="tx1"/>
                </a:solidFill>
                <a:effectLst/>
                <a:latin typeface="+mn-lt"/>
                <a:ea typeface="+mn-ea"/>
                <a:cs typeface="+mn-cs"/>
              </a:rPr>
              <a:t>Topic2 : money,investment,billion,financing,etc</a:t>
            </a:r>
          </a:p>
          <a:p>
            <a:endParaRPr lang="en-IN" dirty="0"/>
          </a:p>
        </p:txBody>
      </p:sp>
      <p:sp>
        <p:nvSpPr>
          <p:cNvPr id="4" name="Slide Number Placeholder 3"/>
          <p:cNvSpPr>
            <a:spLocks noGrp="1"/>
          </p:cNvSpPr>
          <p:nvPr>
            <p:ph type="sldNum" sz="quarter" idx="10"/>
          </p:nvPr>
        </p:nvSpPr>
        <p:spPr/>
        <p:txBody>
          <a:bodyPr/>
          <a:lstStyle/>
          <a:p>
            <a:fld id="{D7114706-04CE-4A29-B635-16EC64F3318E}" type="slidenum">
              <a:rPr lang="en-IN" smtClean="0"/>
              <a:t>18</a:t>
            </a:fld>
            <a:endParaRPr lang="en-IN"/>
          </a:p>
        </p:txBody>
      </p:sp>
    </p:spTree>
    <p:extLst>
      <p:ext uri="{BB962C8B-B14F-4D97-AF65-F5344CB8AC3E}">
        <p14:creationId xmlns:p14="http://schemas.microsoft.com/office/powerpoint/2010/main" val="640991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This actually comes from the Bayes theorem. Here we are trying to find the </a:t>
            </a:r>
            <a:r>
              <a:rPr lang="en-IN" sz="1200" kern="1200" dirty="0" err="1" smtClean="0">
                <a:solidFill>
                  <a:schemeClr val="tx1"/>
                </a:solidFill>
                <a:effectLst/>
                <a:latin typeface="+mn-lt"/>
                <a:ea typeface="+mn-ea"/>
                <a:cs typeface="+mn-cs"/>
              </a:rPr>
              <a:t>prob</a:t>
            </a:r>
            <a:r>
              <a:rPr lang="en-IN" sz="1200" kern="1200" dirty="0" smtClean="0">
                <a:solidFill>
                  <a:schemeClr val="tx1"/>
                </a:solidFill>
                <a:effectLst/>
                <a:latin typeface="+mn-lt"/>
                <a:ea typeface="+mn-ea"/>
                <a:cs typeface="+mn-cs"/>
              </a:rPr>
              <a:t> that this new word belongs to a given topic. We then choose that topic (or class) that has the highest probability.</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For each possible topic </a:t>
            </a:r>
            <a:r>
              <a:rPr lang="en-IN" sz="1200" i="1" kern="1200" dirty="0" smtClean="0">
                <a:solidFill>
                  <a:schemeClr val="tx1"/>
                </a:solidFill>
                <a:effectLst/>
                <a:latin typeface="+mn-lt"/>
                <a:ea typeface="+mn-ea"/>
                <a:cs typeface="+mn-cs"/>
              </a:rPr>
              <a:t>T</a:t>
            </a:r>
            <a:r>
              <a:rPr lang="en-IN" sz="1200" kern="1200" dirty="0" smtClean="0">
                <a:solidFill>
                  <a:schemeClr val="tx1"/>
                </a:solidFill>
                <a:effectLst/>
                <a:latin typeface="+mn-lt"/>
                <a:ea typeface="+mn-ea"/>
                <a:cs typeface="+mn-cs"/>
              </a:rPr>
              <a:t>,</a:t>
            </a:r>
          </a:p>
          <a:p>
            <a:r>
              <a:rPr lang="en-IN" sz="1200" kern="1200" dirty="0" smtClean="0">
                <a:solidFill>
                  <a:schemeClr val="tx1"/>
                </a:solidFill>
                <a:effectLst/>
                <a:latin typeface="+mn-lt"/>
                <a:ea typeface="+mn-ea"/>
                <a:cs typeface="+mn-cs"/>
              </a:rPr>
              <a:t>Multiply the frequency of this word type </a:t>
            </a:r>
            <a:r>
              <a:rPr lang="en-IN" sz="1200" i="1" kern="1200" dirty="0" smtClean="0">
                <a:solidFill>
                  <a:schemeClr val="tx1"/>
                </a:solidFill>
                <a:effectLst/>
                <a:latin typeface="+mn-lt"/>
                <a:ea typeface="+mn-ea"/>
                <a:cs typeface="+mn-cs"/>
              </a:rPr>
              <a:t>W</a:t>
            </a:r>
            <a:r>
              <a:rPr lang="en-IN" sz="1200" kern="1200" dirty="0" smtClean="0">
                <a:solidFill>
                  <a:schemeClr val="tx1"/>
                </a:solidFill>
                <a:effectLst/>
                <a:latin typeface="+mn-lt"/>
                <a:ea typeface="+mn-ea"/>
                <a:cs typeface="+mn-cs"/>
              </a:rPr>
              <a:t> in </a:t>
            </a:r>
            <a:r>
              <a:rPr lang="en-IN" sz="1200" i="1" kern="1200" dirty="0" smtClean="0">
                <a:solidFill>
                  <a:schemeClr val="tx1"/>
                </a:solidFill>
                <a:effectLst/>
                <a:latin typeface="+mn-lt"/>
                <a:ea typeface="+mn-ea"/>
                <a:cs typeface="+mn-cs"/>
              </a:rPr>
              <a:t>T</a:t>
            </a:r>
            <a:r>
              <a:rPr lang="en-IN" sz="1200" kern="1200" dirty="0" smtClean="0">
                <a:solidFill>
                  <a:schemeClr val="tx1"/>
                </a:solidFill>
                <a:effectLst/>
                <a:latin typeface="+mn-lt"/>
                <a:ea typeface="+mn-ea"/>
                <a:cs typeface="+mn-cs"/>
              </a:rPr>
              <a:t> by the number of other words in document </a:t>
            </a:r>
            <a:r>
              <a:rPr lang="en-IN" sz="1200" i="1" kern="1200" dirty="0" smtClean="0">
                <a:solidFill>
                  <a:schemeClr val="tx1"/>
                </a:solidFill>
                <a:effectLst/>
                <a:latin typeface="+mn-lt"/>
                <a:ea typeface="+mn-ea"/>
                <a:cs typeface="+mn-cs"/>
              </a:rPr>
              <a:t>D</a:t>
            </a:r>
            <a:r>
              <a:rPr lang="en-IN" sz="1200" kern="1200" dirty="0" smtClean="0">
                <a:solidFill>
                  <a:schemeClr val="tx1"/>
                </a:solidFill>
                <a:effectLst/>
                <a:latin typeface="+mn-lt"/>
                <a:ea typeface="+mn-ea"/>
                <a:cs typeface="+mn-cs"/>
              </a:rPr>
              <a:t> that already belong to </a:t>
            </a:r>
            <a:r>
              <a:rPr lang="en-IN" sz="1200" i="1" kern="1200" dirty="0" smtClean="0">
                <a:solidFill>
                  <a:schemeClr val="tx1"/>
                </a:solidFill>
                <a:effectLst/>
                <a:latin typeface="+mn-lt"/>
                <a:ea typeface="+mn-ea"/>
                <a:cs typeface="+mn-cs"/>
              </a:rPr>
              <a:t>Z</a:t>
            </a:r>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What is the output?</a:t>
            </a:r>
          </a:p>
          <a:p>
            <a:r>
              <a:rPr lang="en-IN" sz="1200" kern="1200" dirty="0" smtClean="0">
                <a:solidFill>
                  <a:schemeClr val="tx1"/>
                </a:solidFill>
                <a:effectLst/>
                <a:latin typeface="+mn-lt"/>
                <a:ea typeface="+mn-ea"/>
                <a:cs typeface="+mn-cs"/>
              </a:rPr>
              <a:t>The result will represent the probability that this word came from topic T</a:t>
            </a:r>
          </a:p>
          <a:p>
            <a:endParaRPr lang="en-IN" dirty="0" smtClean="0"/>
          </a:p>
          <a:p>
            <a:pPr fontAlgn="base"/>
            <a:r>
              <a:rPr lang="en-IN" sz="1200" kern="1200" dirty="0" smtClean="0">
                <a:solidFill>
                  <a:schemeClr val="tx1"/>
                </a:solidFill>
                <a:effectLst/>
                <a:latin typeface="+mn-lt"/>
                <a:ea typeface="+mn-ea"/>
                <a:cs typeface="+mn-cs"/>
              </a:rPr>
              <a:t>The overall emphasis on probability in this technique, of course, is why it’s called </a:t>
            </a:r>
            <a:r>
              <a:rPr lang="en-IN" sz="1200" i="1" kern="1200" dirty="0" smtClean="0">
                <a:solidFill>
                  <a:schemeClr val="tx1"/>
                </a:solidFill>
                <a:effectLst/>
                <a:latin typeface="+mn-lt"/>
                <a:ea typeface="+mn-ea"/>
                <a:cs typeface="+mn-cs"/>
              </a:rPr>
              <a:t>probabilistic</a:t>
            </a:r>
            <a:r>
              <a:rPr lang="en-IN" sz="1200" kern="1200" dirty="0" smtClean="0">
                <a:solidFill>
                  <a:schemeClr val="tx1"/>
                </a:solidFill>
                <a:effectLst/>
                <a:latin typeface="+mn-lt"/>
                <a:ea typeface="+mn-ea"/>
                <a:cs typeface="+mn-cs"/>
              </a:rPr>
              <a:t> topic modelling.</a:t>
            </a:r>
          </a:p>
          <a:p>
            <a:pPr fontAlgn="base"/>
            <a:r>
              <a:rPr lang="en-IN" sz="1200" kern="1200" dirty="0" smtClean="0">
                <a:solidFill>
                  <a:schemeClr val="tx1"/>
                </a:solidFill>
                <a:effectLst/>
                <a:latin typeface="+mn-lt"/>
                <a:ea typeface="+mn-ea"/>
                <a:cs typeface="+mn-cs"/>
              </a:rPr>
              <a:t> </a:t>
            </a:r>
          </a:p>
          <a:p>
            <a:pPr fontAlgn="base"/>
            <a:r>
              <a:rPr lang="en-IN" sz="1200" kern="1200" dirty="0" smtClean="0">
                <a:solidFill>
                  <a:schemeClr val="tx1"/>
                </a:solidFill>
                <a:effectLst/>
                <a:latin typeface="+mn-lt"/>
                <a:ea typeface="+mn-ea"/>
                <a:cs typeface="+mn-cs"/>
              </a:rPr>
              <a:t>So we start with randomly assigning each word </a:t>
            </a:r>
          </a:p>
          <a:p>
            <a:pPr fontAlgn="base"/>
            <a:r>
              <a:rPr lang="en-IN" sz="1200" kern="1200" dirty="0" smtClean="0">
                <a:solidFill>
                  <a:schemeClr val="tx1"/>
                </a:solidFill>
                <a:effectLst/>
                <a:latin typeface="+mn-lt"/>
                <a:ea typeface="+mn-ea"/>
                <a:cs typeface="+mn-cs"/>
              </a:rPr>
              <a:t>We could go through the collection, word by word, and reassign each word to a topic, guided by the formula above. As we do that, </a:t>
            </a:r>
          </a:p>
          <a:p>
            <a:pPr fontAlgn="base"/>
            <a:r>
              <a:rPr lang="en-IN" sz="1200" kern="1200" dirty="0" smtClean="0">
                <a:solidFill>
                  <a:schemeClr val="tx1"/>
                </a:solidFill>
                <a:effectLst/>
                <a:latin typeface="+mn-lt"/>
                <a:ea typeface="+mn-ea"/>
                <a:cs typeface="+mn-cs"/>
              </a:rPr>
              <a:t>a) words will gradually become more common in topics where they are already common. </a:t>
            </a:r>
          </a:p>
          <a:p>
            <a:pPr fontAlgn="base"/>
            <a:r>
              <a:rPr lang="en-IN" sz="1200" kern="1200" dirty="0" smtClean="0">
                <a:solidFill>
                  <a:schemeClr val="tx1"/>
                </a:solidFill>
                <a:effectLst/>
                <a:latin typeface="+mn-lt"/>
                <a:ea typeface="+mn-ea"/>
                <a:cs typeface="+mn-cs"/>
              </a:rPr>
              <a:t>b) topics will become more common in documents where </a:t>
            </a:r>
            <a:r>
              <a:rPr lang="en-IN" sz="1200" i="1" kern="1200" dirty="0" smtClean="0">
                <a:solidFill>
                  <a:schemeClr val="tx1"/>
                </a:solidFill>
                <a:effectLst/>
                <a:latin typeface="+mn-lt"/>
                <a:ea typeface="+mn-ea"/>
                <a:cs typeface="+mn-cs"/>
              </a:rPr>
              <a:t>they </a:t>
            </a:r>
            <a:r>
              <a:rPr lang="en-IN" sz="1200" kern="1200" dirty="0" smtClean="0">
                <a:solidFill>
                  <a:schemeClr val="tx1"/>
                </a:solidFill>
                <a:effectLst/>
                <a:latin typeface="+mn-lt"/>
                <a:ea typeface="+mn-ea"/>
                <a:cs typeface="+mn-cs"/>
              </a:rPr>
              <a:t>are already common. </a:t>
            </a:r>
          </a:p>
          <a:p>
            <a:endParaRPr lang="en-IN" dirty="0" smtClean="0"/>
          </a:p>
          <a:p>
            <a:pPr fontAlgn="base"/>
            <a:r>
              <a:rPr lang="en-IN" sz="1200" kern="1200" dirty="0" smtClean="0">
                <a:solidFill>
                  <a:schemeClr val="tx1"/>
                </a:solidFill>
                <a:effectLst/>
                <a:latin typeface="+mn-lt"/>
                <a:ea typeface="+mn-ea"/>
                <a:cs typeface="+mn-cs"/>
              </a:rPr>
              <a:t>Thus our model will gradually become more consistent as topics focus on specific words and documents. But it can’t ever become perfectly consistent, because words and documents don’t line up in one-to-one fashion. So the tendency for topics to concentrate on particular words and documents will eventually be limited by the actual, messy distribution of words across documents.</a:t>
            </a:r>
          </a:p>
          <a:p>
            <a:r>
              <a:rPr lang="en-IN" sz="1200" kern="1200" dirty="0" smtClean="0">
                <a:solidFill>
                  <a:schemeClr val="tx1"/>
                </a:solidFill>
                <a:effectLst/>
                <a:latin typeface="+mn-lt"/>
                <a:ea typeface="+mn-ea"/>
                <a:cs typeface="+mn-cs"/>
              </a:rPr>
              <a:t> </a:t>
            </a:r>
          </a:p>
          <a:p>
            <a:endParaRPr lang="en-IN" dirty="0"/>
          </a:p>
        </p:txBody>
      </p:sp>
      <p:sp>
        <p:nvSpPr>
          <p:cNvPr id="4" name="Slide Number Placeholder 3"/>
          <p:cNvSpPr>
            <a:spLocks noGrp="1"/>
          </p:cNvSpPr>
          <p:nvPr>
            <p:ph type="sldNum" sz="quarter" idx="10"/>
          </p:nvPr>
        </p:nvSpPr>
        <p:spPr/>
        <p:txBody>
          <a:bodyPr/>
          <a:lstStyle/>
          <a:p>
            <a:fld id="{D7114706-04CE-4A29-B635-16EC64F3318E}" type="slidenum">
              <a:rPr lang="en-IN" smtClean="0"/>
              <a:t>19</a:t>
            </a:fld>
            <a:endParaRPr lang="en-IN"/>
          </a:p>
        </p:txBody>
      </p:sp>
    </p:spTree>
    <p:extLst>
      <p:ext uri="{BB962C8B-B14F-4D97-AF65-F5344CB8AC3E}">
        <p14:creationId xmlns:p14="http://schemas.microsoft.com/office/powerpoint/2010/main" val="389347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9E8792-6D39-4D9D-AE37-7B8D810C8FE0}" type="slidenum">
              <a:rPr lang="en-US" smtClean="0"/>
              <a:t>20</a:t>
            </a:fld>
            <a:endParaRPr lang="en-US"/>
          </a:p>
        </p:txBody>
      </p:sp>
    </p:spTree>
    <p:extLst>
      <p:ext uri="{BB962C8B-B14F-4D97-AF65-F5344CB8AC3E}">
        <p14:creationId xmlns:p14="http://schemas.microsoft.com/office/powerpoint/2010/main" val="117643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9E8792-6D39-4D9D-AE37-7B8D810C8FE0}" type="slidenum">
              <a:rPr lang="en-US" smtClean="0"/>
              <a:t>3</a:t>
            </a:fld>
            <a:endParaRPr lang="en-US"/>
          </a:p>
        </p:txBody>
      </p:sp>
    </p:spTree>
    <p:extLst>
      <p:ext uri="{BB962C8B-B14F-4D97-AF65-F5344CB8AC3E}">
        <p14:creationId xmlns:p14="http://schemas.microsoft.com/office/powerpoint/2010/main" val="3420285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rPr>
              <a:t>Closing Audio to be recorded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Under this topic</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have discussed in detail about </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a:t>
            </a:r>
          </a:p>
          <a:p>
            <a:endParaRPr lang="en-IN" sz="1200" kern="1200" dirty="0" smtClean="0">
              <a:solidFill>
                <a:schemeClr val="tx1"/>
              </a:solidFill>
              <a:effectLst/>
              <a:latin typeface="+mn-lt"/>
              <a:ea typeface="+mn-ea"/>
              <a:cs typeface="+mn-cs"/>
            </a:endParaRPr>
          </a:p>
          <a:p>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That’s it for this topic.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any queries, do email us at info@jigsawacademy.com</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Thanks!</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9E8792-6D39-4D9D-AE37-7B8D810C8FE0}" type="slidenum">
              <a:rPr lang="en-US" smtClean="0"/>
              <a:t>22</a:t>
            </a:fld>
            <a:endParaRPr lang="en-US"/>
          </a:p>
        </p:txBody>
      </p:sp>
    </p:spTree>
    <p:extLst>
      <p:ext uri="{BB962C8B-B14F-4D97-AF65-F5344CB8AC3E}">
        <p14:creationId xmlns:p14="http://schemas.microsoft.com/office/powerpoint/2010/main" val="4235348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smtClean="0">
                <a:solidFill>
                  <a:schemeClr val="tx1"/>
                </a:solidFill>
                <a:effectLst/>
                <a:latin typeface="+mn-lt"/>
                <a:ea typeface="+mn-ea"/>
                <a:cs typeface="+mn-cs"/>
              </a:rPr>
              <a:t>Say we have 100 M news articles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smtClean="0">
                <a:solidFill>
                  <a:schemeClr val="tx1"/>
                </a:solidFill>
                <a:effectLst/>
                <a:latin typeface="+mn-lt"/>
                <a:ea typeface="+mn-ea"/>
                <a:cs typeface="+mn-cs"/>
              </a:rPr>
              <a:t>What is there in this 100 million news articles?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smtClean="0">
                <a:solidFill>
                  <a:schemeClr val="tx1"/>
                </a:solidFill>
                <a:effectLst/>
                <a:latin typeface="+mn-lt"/>
                <a:ea typeface="+mn-ea"/>
                <a:cs typeface="+mn-cs"/>
              </a:rPr>
              <a:t>How will you find out what kind of articles are they? What are the topics discussed in these articles?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smtClean="0">
                <a:solidFill>
                  <a:schemeClr val="tx1"/>
                </a:solidFill>
                <a:effectLst/>
                <a:latin typeface="+mn-lt"/>
                <a:ea typeface="+mn-ea"/>
                <a:cs typeface="+mn-cs"/>
              </a:rPr>
              <a:t>That is indeed quite a mind boggling thought!!.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alt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9E8792-6D39-4D9D-AE37-7B8D810C8FE0}" type="slidenum">
              <a:rPr lang="en-US" smtClean="0"/>
              <a:t>4</a:t>
            </a:fld>
            <a:endParaRPr lang="en-US"/>
          </a:p>
        </p:txBody>
      </p:sp>
    </p:spTree>
    <p:extLst>
      <p:ext uri="{BB962C8B-B14F-4D97-AF65-F5344CB8AC3E}">
        <p14:creationId xmlns:p14="http://schemas.microsoft.com/office/powerpoint/2010/main" val="219027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alt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altLang="en-US" sz="1200" kern="1200" baseline="0" dirty="0" smtClean="0">
                <a:solidFill>
                  <a:schemeClr val="tx1"/>
                </a:solidFill>
                <a:effectLst/>
                <a:latin typeface="+mn-lt"/>
                <a:ea typeface="+mn-ea"/>
                <a:cs typeface="+mn-cs"/>
              </a:rPr>
              <a:t>The topic modelling is one approach to try and understand what the document is talking about.</a:t>
            </a:r>
            <a:endParaRPr lang="en-IN"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9E8792-6D39-4D9D-AE37-7B8D810C8FE0}" type="slidenum">
              <a:rPr lang="en-US" smtClean="0"/>
              <a:t>5</a:t>
            </a:fld>
            <a:endParaRPr lang="en-US"/>
          </a:p>
        </p:txBody>
      </p:sp>
    </p:spTree>
    <p:extLst>
      <p:ext uri="{BB962C8B-B14F-4D97-AF65-F5344CB8AC3E}">
        <p14:creationId xmlns:p14="http://schemas.microsoft.com/office/powerpoint/2010/main" val="3197763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Let’s look at an example of what a topic model can do for you.</a:t>
            </a:r>
          </a:p>
          <a:p>
            <a:r>
              <a:rPr lang="en-IN" dirty="0" smtClean="0"/>
              <a:t>This</a:t>
            </a:r>
            <a:r>
              <a:rPr lang="en-IN" baseline="0" dirty="0" smtClean="0"/>
              <a:t> is an example of an article from The times of India, recently.</a:t>
            </a:r>
          </a:p>
          <a:p>
            <a:r>
              <a:rPr lang="en-IN" baseline="0" dirty="0" smtClean="0"/>
              <a:t>The title is : “Google invests in …”</a:t>
            </a:r>
          </a:p>
          <a:p>
            <a:r>
              <a:rPr lang="en-IN" baseline="0" dirty="0" smtClean="0"/>
              <a:t>So from the title you can see that  it is about Google investing some money in a company .It’ s also talking about which company has it partnered with and what is the product it is looking to develop, </a:t>
            </a:r>
            <a:r>
              <a:rPr lang="en-IN" baseline="0" dirty="0" err="1" smtClean="0"/>
              <a:t>ie</a:t>
            </a:r>
            <a:r>
              <a:rPr lang="en-IN" baseline="0" dirty="0" smtClean="0"/>
              <a:t> satellite internet</a:t>
            </a:r>
          </a:p>
          <a:p>
            <a:endParaRPr lang="en-IN" baseline="0" dirty="0" smtClean="0"/>
          </a:p>
          <a:p>
            <a:r>
              <a:rPr lang="en-IN" baseline="0" dirty="0" smtClean="0"/>
              <a:t>What topic models do for you is.. It uncovers what the latent topics are in the corpus….latent means hidden.</a:t>
            </a:r>
          </a:p>
          <a:p>
            <a:r>
              <a:rPr lang="en-IN" baseline="0" dirty="0" smtClean="0"/>
              <a:t>Here you can see words highlighted in 3 </a:t>
            </a:r>
            <a:r>
              <a:rPr lang="en-IN" baseline="0" dirty="0" err="1" smtClean="0"/>
              <a:t>colors</a:t>
            </a:r>
            <a:r>
              <a:rPr lang="en-IN" baseline="0" dirty="0" smtClean="0"/>
              <a:t>..</a:t>
            </a:r>
            <a:r>
              <a:rPr lang="en-IN" baseline="0" dirty="0" err="1" smtClean="0"/>
              <a:t>green,yellow</a:t>
            </a:r>
            <a:r>
              <a:rPr lang="en-IN" baseline="0" dirty="0" smtClean="0"/>
              <a:t> and blue.</a:t>
            </a:r>
          </a:p>
          <a:p>
            <a:endParaRPr lang="en-IN" dirty="0"/>
          </a:p>
        </p:txBody>
      </p:sp>
      <p:sp>
        <p:nvSpPr>
          <p:cNvPr id="4" name="Slide Number Placeholder 3"/>
          <p:cNvSpPr>
            <a:spLocks noGrp="1"/>
          </p:cNvSpPr>
          <p:nvPr>
            <p:ph type="sldNum" sz="quarter" idx="10"/>
          </p:nvPr>
        </p:nvSpPr>
        <p:spPr/>
        <p:txBody>
          <a:bodyPr/>
          <a:lstStyle/>
          <a:p>
            <a:fld id="{D7114706-04CE-4A29-B635-16EC64F3318E}" type="slidenum">
              <a:rPr lang="en-IN" smtClean="0"/>
              <a:t>6</a:t>
            </a:fld>
            <a:endParaRPr lang="en-IN"/>
          </a:p>
        </p:txBody>
      </p:sp>
    </p:spTree>
    <p:extLst>
      <p:ext uri="{BB962C8B-B14F-4D97-AF65-F5344CB8AC3E}">
        <p14:creationId xmlns:p14="http://schemas.microsoft.com/office/powerpoint/2010/main" val="1466182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Let’s take a look at the list of highlighted words.</a:t>
            </a:r>
          </a:p>
          <a:p>
            <a:r>
              <a:rPr lang="en-IN" dirty="0" smtClean="0"/>
              <a:t>So you see about :</a:t>
            </a:r>
          </a:p>
          <a:p>
            <a:r>
              <a:rPr lang="en-IN" dirty="0" smtClean="0"/>
              <a:t>Yellow </a:t>
            </a:r>
            <a:r>
              <a:rPr lang="en-IN" dirty="0" smtClean="0">
                <a:sym typeface="Wingdings" panose="05000000000000000000" pitchFamily="2" charset="2"/>
              </a:rPr>
              <a:t>Technologies Is</a:t>
            </a:r>
            <a:r>
              <a:rPr lang="en-IN" dirty="0" smtClean="0"/>
              <a:t> about the various technologies that Google plans to collaborate with SpaceX and provide.</a:t>
            </a:r>
          </a:p>
          <a:p>
            <a:r>
              <a:rPr lang="en-IN" dirty="0" smtClean="0"/>
              <a:t>Blue </a:t>
            </a:r>
            <a:r>
              <a:rPr lang="en-IN" dirty="0" smtClean="0">
                <a:sym typeface="Wingdings" panose="05000000000000000000" pitchFamily="2" charset="2"/>
              </a:rPr>
              <a:t>Companies Is about the various companies</a:t>
            </a:r>
            <a:r>
              <a:rPr lang="en-IN" baseline="0" dirty="0" smtClean="0">
                <a:sym typeface="Wingdings" panose="05000000000000000000" pitchFamily="2" charset="2"/>
              </a:rPr>
              <a:t> .If you read the article, it mainly talks about investments made by Google’s </a:t>
            </a:r>
            <a:r>
              <a:rPr lang="en-IN" baseline="0" dirty="0" err="1" smtClean="0">
                <a:sym typeface="Wingdings" panose="05000000000000000000" pitchFamily="2" charset="2"/>
              </a:rPr>
              <a:t>competitors,etc</a:t>
            </a:r>
            <a:endParaRPr lang="en-IN" baseline="0" dirty="0" smtClean="0">
              <a:sym typeface="Wingdings" panose="05000000000000000000" pitchFamily="2" charset="2"/>
            </a:endParaRPr>
          </a:p>
          <a:p>
            <a:r>
              <a:rPr lang="en-IN" baseline="0" dirty="0" smtClean="0">
                <a:sym typeface="Wingdings" panose="05000000000000000000" pitchFamily="2" charset="2"/>
              </a:rPr>
              <a:t>Green </a:t>
            </a:r>
            <a:r>
              <a:rPr lang="en-IN" baseline="0" dirty="0" err="1" smtClean="0">
                <a:sym typeface="Wingdings" panose="05000000000000000000" pitchFamily="2" charset="2"/>
              </a:rPr>
              <a:t>money</a:t>
            </a:r>
            <a:r>
              <a:rPr lang="en-IN" dirty="0" err="1" smtClean="0">
                <a:sym typeface="Wingdings" panose="05000000000000000000" pitchFamily="2" charset="2"/>
              </a:rPr>
              <a:t></a:t>
            </a:r>
            <a:r>
              <a:rPr lang="en-IN" baseline="0" dirty="0" err="1" smtClean="0">
                <a:sym typeface="Wingdings" panose="05000000000000000000" pitchFamily="2" charset="2"/>
              </a:rPr>
              <a:t>Is</a:t>
            </a:r>
            <a:r>
              <a:rPr lang="en-IN" baseline="0" dirty="0" smtClean="0">
                <a:sym typeface="Wingdings" panose="05000000000000000000" pitchFamily="2" charset="2"/>
              </a:rPr>
              <a:t> about finances like money, investments, how much money like billion etc.</a:t>
            </a:r>
          </a:p>
          <a:p>
            <a:endParaRPr lang="en-IN" baseline="0" dirty="0" smtClean="0">
              <a:sym typeface="Wingdings" panose="05000000000000000000" pitchFamily="2" charset="2"/>
            </a:endParaRPr>
          </a:p>
          <a:p>
            <a:r>
              <a:rPr lang="en-IN" baseline="0" dirty="0" smtClean="0">
                <a:sym typeface="Wingdings" panose="05000000000000000000" pitchFamily="2" charset="2"/>
              </a:rPr>
              <a:t>So basically the intuition or assumption that Every topic modelling has is that </a:t>
            </a:r>
          </a:p>
          <a:p>
            <a:r>
              <a:rPr lang="en-IN" baseline="0" dirty="0" smtClean="0">
                <a:sym typeface="Wingdings" panose="05000000000000000000" pitchFamily="2" charset="2"/>
              </a:rPr>
              <a:t>1.Every document is made up of multiple topics</a:t>
            </a:r>
          </a:p>
          <a:p>
            <a:r>
              <a:rPr lang="en-IN" baseline="0" dirty="0" smtClean="0">
                <a:sym typeface="Wingdings" panose="05000000000000000000" pitchFamily="2" charset="2"/>
              </a:rPr>
              <a:t>2.The words in the documents are generated from multiple topics</a:t>
            </a:r>
          </a:p>
          <a:p>
            <a:endParaRPr lang="en-IN" baseline="0" dirty="0" smtClean="0">
              <a:sym typeface="Wingdings" panose="05000000000000000000" pitchFamily="2" charset="2"/>
            </a:endParaRPr>
          </a:p>
          <a:p>
            <a:endParaRPr lang="en-IN" dirty="0"/>
          </a:p>
        </p:txBody>
      </p:sp>
      <p:sp>
        <p:nvSpPr>
          <p:cNvPr id="4" name="Slide Number Placeholder 3"/>
          <p:cNvSpPr>
            <a:spLocks noGrp="1"/>
          </p:cNvSpPr>
          <p:nvPr>
            <p:ph type="sldNum" sz="quarter" idx="10"/>
          </p:nvPr>
        </p:nvSpPr>
        <p:spPr/>
        <p:txBody>
          <a:bodyPr/>
          <a:lstStyle/>
          <a:p>
            <a:fld id="{D7114706-04CE-4A29-B635-16EC64F3318E}" type="slidenum">
              <a:rPr lang="en-IN" smtClean="0"/>
              <a:t>7</a:t>
            </a:fld>
            <a:endParaRPr lang="en-IN"/>
          </a:p>
        </p:txBody>
      </p:sp>
    </p:spTree>
    <p:extLst>
      <p:ext uri="{BB962C8B-B14F-4D97-AF65-F5344CB8AC3E}">
        <p14:creationId xmlns:p14="http://schemas.microsoft.com/office/powerpoint/2010/main" val="610513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9E8792-6D39-4D9D-AE37-7B8D810C8FE0}" type="slidenum">
              <a:rPr lang="en-US" smtClean="0"/>
              <a:t>8</a:t>
            </a:fld>
            <a:endParaRPr lang="en-US"/>
          </a:p>
        </p:txBody>
      </p:sp>
    </p:spTree>
    <p:extLst>
      <p:ext uri="{BB962C8B-B14F-4D97-AF65-F5344CB8AC3E}">
        <p14:creationId xmlns:p14="http://schemas.microsoft.com/office/powerpoint/2010/main" val="645770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alt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effectLst/>
                <a:latin typeface="+mn-lt"/>
                <a:ea typeface="+mn-ea"/>
                <a:cs typeface="+mn-cs"/>
              </a:rPr>
              <a:t>Perhaps the most common topic model currently in use is LDA .So we will look</a:t>
            </a:r>
            <a:r>
              <a:rPr lang="en-IN" sz="1200" b="0" i="0" kern="1200" baseline="0" dirty="0" smtClean="0">
                <a:solidFill>
                  <a:schemeClr val="tx1"/>
                </a:solidFill>
                <a:effectLst/>
                <a:latin typeface="+mn-lt"/>
                <a:ea typeface="+mn-ea"/>
                <a:cs typeface="+mn-cs"/>
              </a:rPr>
              <a:t> at that in detail in this course.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9E8792-6D39-4D9D-AE37-7B8D810C8FE0}" type="slidenum">
              <a:rPr lang="en-US" smtClean="0"/>
              <a:t>9</a:t>
            </a:fld>
            <a:endParaRPr lang="en-US"/>
          </a:p>
        </p:txBody>
      </p:sp>
    </p:spTree>
    <p:extLst>
      <p:ext uri="{BB962C8B-B14F-4D97-AF65-F5344CB8AC3E}">
        <p14:creationId xmlns:p14="http://schemas.microsoft.com/office/powerpoint/2010/main" val="3805218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19E8792-6D39-4D9D-AE37-7B8D810C8FE0}" type="slidenum">
              <a:rPr lang="en-US" smtClean="0"/>
              <a:t>10</a:t>
            </a:fld>
            <a:endParaRPr lang="en-US"/>
          </a:p>
        </p:txBody>
      </p:sp>
    </p:spTree>
    <p:extLst>
      <p:ext uri="{BB962C8B-B14F-4D97-AF65-F5344CB8AC3E}">
        <p14:creationId xmlns:p14="http://schemas.microsoft.com/office/powerpoint/2010/main" val="4166928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B89DE75-C09D-4D5B-9A65-5213BEC0BBEE}" type="datetimeFigureOut">
              <a:rPr lang="en-IN" smtClean="0"/>
              <a:t>15-05-2015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4DCD1-8D2B-48AA-97DC-F00098474669}" type="slidenum">
              <a:rPr lang="en-IN" smtClean="0"/>
              <a:t>‹#›</a:t>
            </a:fld>
            <a:endParaRPr lang="en-IN"/>
          </a:p>
        </p:txBody>
      </p:sp>
    </p:spTree>
    <p:extLst>
      <p:ext uri="{BB962C8B-B14F-4D97-AF65-F5344CB8AC3E}">
        <p14:creationId xmlns:p14="http://schemas.microsoft.com/office/powerpoint/2010/main" val="37739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89DE75-C09D-4D5B-9A65-5213BEC0BBEE}" type="datetimeFigureOut">
              <a:rPr lang="en-IN" smtClean="0"/>
              <a:t>15-05-2015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4DCD1-8D2B-48AA-97DC-F00098474669}" type="slidenum">
              <a:rPr lang="en-IN" smtClean="0"/>
              <a:t>‹#›</a:t>
            </a:fld>
            <a:endParaRPr lang="en-IN"/>
          </a:p>
        </p:txBody>
      </p:sp>
    </p:spTree>
    <p:extLst>
      <p:ext uri="{BB962C8B-B14F-4D97-AF65-F5344CB8AC3E}">
        <p14:creationId xmlns:p14="http://schemas.microsoft.com/office/powerpoint/2010/main" val="497854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89DE75-C09D-4D5B-9A65-5213BEC0BBEE}" type="datetimeFigureOut">
              <a:rPr lang="en-IN" smtClean="0"/>
              <a:t>15-05-2015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4DCD1-8D2B-48AA-97DC-F00098474669}" type="slidenum">
              <a:rPr lang="en-IN" smtClean="0"/>
              <a:t>‹#›</a:t>
            </a:fld>
            <a:endParaRPr lang="en-IN"/>
          </a:p>
        </p:txBody>
      </p:sp>
    </p:spTree>
    <p:extLst>
      <p:ext uri="{BB962C8B-B14F-4D97-AF65-F5344CB8AC3E}">
        <p14:creationId xmlns:p14="http://schemas.microsoft.com/office/powerpoint/2010/main" val="1968566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F02B20-2E3C-4DD3-ABEF-009DFE95114C}" type="datetimeFigureOut">
              <a:rPr lang="en-US" smtClean="0"/>
              <a:t>5/15/2015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3F5914-6678-4021-8DC0-E90C8E9D8EB8}" type="slidenum">
              <a:rPr lang="en-US" smtClean="0"/>
              <a:t>‹#›</a:t>
            </a:fld>
            <a:endParaRPr lang="en-US"/>
          </a:p>
        </p:txBody>
      </p:sp>
      <p:sp>
        <p:nvSpPr>
          <p:cNvPr id="5" name="Title 1"/>
          <p:cNvSpPr>
            <a:spLocks noGrp="1"/>
          </p:cNvSpPr>
          <p:nvPr>
            <p:ph type="ctrTitle"/>
          </p:nvPr>
        </p:nvSpPr>
        <p:spPr>
          <a:xfrm>
            <a:off x="685800" y="2130427"/>
            <a:ext cx="7772400" cy="1470025"/>
          </a:xfrm>
        </p:spPr>
        <p:txBody>
          <a:bodyPr/>
          <a:lstStyle/>
          <a:p>
            <a:endParaRPr lang="en-US"/>
          </a:p>
        </p:txBody>
      </p:sp>
      <p:sp>
        <p:nvSpPr>
          <p:cNvPr id="6" name="Subtitle 2"/>
          <p:cNvSpPr>
            <a:spLocks noGrp="1"/>
          </p:cNvSpPr>
          <p:nvPr>
            <p:ph type="subTitle" idx="1"/>
          </p:nvPr>
        </p:nvSpPr>
        <p:spPr>
          <a:xfrm>
            <a:off x="1371600" y="3886200"/>
            <a:ext cx="6400800" cy="1752600"/>
          </a:xfrm>
        </p:spPr>
        <p:txBody>
          <a:bodyPr/>
          <a:lstStyle/>
          <a:p>
            <a:endParaRPr lang="en-US"/>
          </a:p>
        </p:txBody>
      </p:sp>
      <p:pic>
        <p:nvPicPr>
          <p:cNvPr id="7" name="Picture 6" descr="Slide1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cxnSp>
        <p:nvCxnSpPr>
          <p:cNvPr id="9" name="Straight Connector 8"/>
          <p:cNvCxnSpPr/>
          <p:nvPr userDrawn="1"/>
        </p:nvCxnSpPr>
        <p:spPr>
          <a:xfrm>
            <a:off x="457200" y="1268760"/>
            <a:ext cx="8507288"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723355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89DE75-C09D-4D5B-9A65-5213BEC0BBEE}" type="datetimeFigureOut">
              <a:rPr lang="en-IN" smtClean="0"/>
              <a:t>15-05-2015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4DCD1-8D2B-48AA-97DC-F00098474669}" type="slidenum">
              <a:rPr lang="en-IN" smtClean="0"/>
              <a:t>‹#›</a:t>
            </a:fld>
            <a:endParaRPr lang="en-IN"/>
          </a:p>
        </p:txBody>
      </p:sp>
    </p:spTree>
    <p:extLst>
      <p:ext uri="{BB962C8B-B14F-4D97-AF65-F5344CB8AC3E}">
        <p14:creationId xmlns:p14="http://schemas.microsoft.com/office/powerpoint/2010/main" val="343987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89DE75-C09D-4D5B-9A65-5213BEC0BBEE}" type="datetimeFigureOut">
              <a:rPr lang="en-IN" smtClean="0"/>
              <a:t>15-05-2015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4DCD1-8D2B-48AA-97DC-F00098474669}" type="slidenum">
              <a:rPr lang="en-IN" smtClean="0"/>
              <a:t>‹#›</a:t>
            </a:fld>
            <a:endParaRPr lang="en-IN"/>
          </a:p>
        </p:txBody>
      </p:sp>
    </p:spTree>
    <p:extLst>
      <p:ext uri="{BB962C8B-B14F-4D97-AF65-F5344CB8AC3E}">
        <p14:creationId xmlns:p14="http://schemas.microsoft.com/office/powerpoint/2010/main" val="356770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B89DE75-C09D-4D5B-9A65-5213BEC0BBEE}" type="datetimeFigureOut">
              <a:rPr lang="en-IN" smtClean="0"/>
              <a:t>15-05-2015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4DCD1-8D2B-48AA-97DC-F00098474669}" type="slidenum">
              <a:rPr lang="en-IN" smtClean="0"/>
              <a:t>‹#›</a:t>
            </a:fld>
            <a:endParaRPr lang="en-IN"/>
          </a:p>
        </p:txBody>
      </p:sp>
    </p:spTree>
    <p:extLst>
      <p:ext uri="{BB962C8B-B14F-4D97-AF65-F5344CB8AC3E}">
        <p14:creationId xmlns:p14="http://schemas.microsoft.com/office/powerpoint/2010/main" val="250326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B89DE75-C09D-4D5B-9A65-5213BEC0BBEE}" type="datetimeFigureOut">
              <a:rPr lang="en-IN" smtClean="0"/>
              <a:t>15-05-2015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D4DCD1-8D2B-48AA-97DC-F00098474669}" type="slidenum">
              <a:rPr lang="en-IN" smtClean="0"/>
              <a:t>‹#›</a:t>
            </a:fld>
            <a:endParaRPr lang="en-IN"/>
          </a:p>
        </p:txBody>
      </p:sp>
    </p:spTree>
    <p:extLst>
      <p:ext uri="{BB962C8B-B14F-4D97-AF65-F5344CB8AC3E}">
        <p14:creationId xmlns:p14="http://schemas.microsoft.com/office/powerpoint/2010/main" val="1097900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B89DE75-C09D-4D5B-9A65-5213BEC0BBEE}" type="datetimeFigureOut">
              <a:rPr lang="en-IN" smtClean="0"/>
              <a:t>15-05-2015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D4DCD1-8D2B-48AA-97DC-F00098474669}" type="slidenum">
              <a:rPr lang="en-IN" smtClean="0"/>
              <a:t>‹#›</a:t>
            </a:fld>
            <a:endParaRPr lang="en-IN"/>
          </a:p>
        </p:txBody>
      </p:sp>
    </p:spTree>
    <p:extLst>
      <p:ext uri="{BB962C8B-B14F-4D97-AF65-F5344CB8AC3E}">
        <p14:creationId xmlns:p14="http://schemas.microsoft.com/office/powerpoint/2010/main" val="1168364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9DE75-C09D-4D5B-9A65-5213BEC0BBEE}" type="datetimeFigureOut">
              <a:rPr lang="en-IN" smtClean="0"/>
              <a:t>15-05-2015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D4DCD1-8D2B-48AA-97DC-F00098474669}" type="slidenum">
              <a:rPr lang="en-IN" smtClean="0"/>
              <a:t>‹#›</a:t>
            </a:fld>
            <a:endParaRPr lang="en-IN"/>
          </a:p>
        </p:txBody>
      </p:sp>
    </p:spTree>
    <p:extLst>
      <p:ext uri="{BB962C8B-B14F-4D97-AF65-F5344CB8AC3E}">
        <p14:creationId xmlns:p14="http://schemas.microsoft.com/office/powerpoint/2010/main" val="2363388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89DE75-C09D-4D5B-9A65-5213BEC0BBEE}" type="datetimeFigureOut">
              <a:rPr lang="en-IN" smtClean="0"/>
              <a:t>15-05-2015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4DCD1-8D2B-48AA-97DC-F00098474669}" type="slidenum">
              <a:rPr lang="en-IN" smtClean="0"/>
              <a:t>‹#›</a:t>
            </a:fld>
            <a:endParaRPr lang="en-IN"/>
          </a:p>
        </p:txBody>
      </p:sp>
    </p:spTree>
    <p:extLst>
      <p:ext uri="{BB962C8B-B14F-4D97-AF65-F5344CB8AC3E}">
        <p14:creationId xmlns:p14="http://schemas.microsoft.com/office/powerpoint/2010/main" val="315891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89DE75-C09D-4D5B-9A65-5213BEC0BBEE}" type="datetimeFigureOut">
              <a:rPr lang="en-IN" smtClean="0"/>
              <a:t>15-05-2015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4DCD1-8D2B-48AA-97DC-F00098474669}" type="slidenum">
              <a:rPr lang="en-IN" smtClean="0"/>
              <a:t>‹#›</a:t>
            </a:fld>
            <a:endParaRPr lang="en-IN"/>
          </a:p>
        </p:txBody>
      </p:sp>
    </p:spTree>
    <p:extLst>
      <p:ext uri="{BB962C8B-B14F-4D97-AF65-F5344CB8AC3E}">
        <p14:creationId xmlns:p14="http://schemas.microsoft.com/office/powerpoint/2010/main" val="218131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9DE75-C09D-4D5B-9A65-5213BEC0BBEE}" type="datetimeFigureOut">
              <a:rPr lang="en-IN" smtClean="0"/>
              <a:t>15-05-2015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D4DCD1-8D2B-48AA-97DC-F00098474669}" type="slidenum">
              <a:rPr lang="en-IN" smtClean="0"/>
              <a:t>‹#›</a:t>
            </a:fld>
            <a:endParaRPr lang="en-IN"/>
          </a:p>
        </p:txBody>
      </p:sp>
    </p:spTree>
    <p:extLst>
      <p:ext uri="{BB962C8B-B14F-4D97-AF65-F5344CB8AC3E}">
        <p14:creationId xmlns:p14="http://schemas.microsoft.com/office/powerpoint/2010/main" val="1450874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Text Analytic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522788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592423" y="532803"/>
            <a:ext cx="7497838" cy="72008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300" b="1" dirty="0" smtClean="0">
                <a:latin typeface="Fontin Sans Bold"/>
              </a:rPr>
              <a:t>INDEX</a:t>
            </a:r>
            <a:endParaRPr lang="en-IN" sz="3300" b="1" dirty="0">
              <a:latin typeface="Fontin Sans Bold"/>
            </a:endParaRPr>
          </a:p>
        </p:txBody>
      </p:sp>
      <p:sp>
        <p:nvSpPr>
          <p:cNvPr id="10" name="Rectangle 3"/>
          <p:cNvSpPr txBox="1">
            <a:spLocks noChangeArrowheads="1"/>
          </p:cNvSpPr>
          <p:nvPr/>
        </p:nvSpPr>
        <p:spPr>
          <a:xfrm>
            <a:off x="467544" y="1844824"/>
            <a:ext cx="7058025" cy="23177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90000"/>
              </a:lnSpc>
            </a:pPr>
            <a:endParaRPr lang="en-US" altLang="en-US" sz="2000" b="1" dirty="0"/>
          </a:p>
        </p:txBody>
      </p:sp>
      <p:pic>
        <p:nvPicPr>
          <p:cNvPr id="4" name="Picture 3"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5" y="1901611"/>
            <a:ext cx="617547" cy="610835"/>
          </a:xfrm>
          <a:prstGeom prst="rect">
            <a:avLst/>
          </a:prstGeom>
        </p:spPr>
      </p:pic>
      <p:pic>
        <p:nvPicPr>
          <p:cNvPr id="5" name="Picture 4"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5" y="3539712"/>
            <a:ext cx="617547" cy="610835"/>
          </a:xfrm>
          <a:prstGeom prst="rect">
            <a:avLst/>
          </a:prstGeom>
        </p:spPr>
      </p:pic>
      <p:pic>
        <p:nvPicPr>
          <p:cNvPr id="6" name="Picture 5"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5" y="4343540"/>
            <a:ext cx="617547" cy="610835"/>
          </a:xfrm>
          <a:prstGeom prst="rect">
            <a:avLst/>
          </a:prstGeom>
        </p:spPr>
      </p:pic>
      <p:sp>
        <p:nvSpPr>
          <p:cNvPr id="9" name="Rectangle 8"/>
          <p:cNvSpPr/>
          <p:nvPr/>
        </p:nvSpPr>
        <p:spPr>
          <a:xfrm>
            <a:off x="2139469" y="2050140"/>
            <a:ext cx="4456861" cy="369332"/>
          </a:xfrm>
          <a:prstGeom prst="rect">
            <a:avLst/>
          </a:prstGeom>
        </p:spPr>
        <p:txBody>
          <a:bodyPr wrap="none">
            <a:spAutoFit/>
          </a:bodyPr>
          <a:lstStyle/>
          <a:p>
            <a:pPr lvl="1">
              <a:lnSpc>
                <a:spcPct val="90000"/>
              </a:lnSpc>
            </a:pPr>
            <a:r>
              <a:rPr lang="en-US" altLang="en-US" sz="2000" b="1" dirty="0">
                <a:solidFill>
                  <a:schemeClr val="tx1">
                    <a:lumMod val="50000"/>
                    <a:lumOff val="50000"/>
                  </a:schemeClr>
                </a:solidFill>
                <a:latin typeface="Fontin Sans Bold"/>
              </a:rPr>
              <a:t>Introduction to Topic Modelling</a:t>
            </a:r>
          </a:p>
        </p:txBody>
      </p:sp>
      <p:sp>
        <p:nvSpPr>
          <p:cNvPr id="11" name="Rectangle 10"/>
          <p:cNvSpPr/>
          <p:nvPr/>
        </p:nvSpPr>
        <p:spPr>
          <a:xfrm>
            <a:off x="2153054" y="3733037"/>
            <a:ext cx="2568332" cy="369332"/>
          </a:xfrm>
          <a:prstGeom prst="rect">
            <a:avLst/>
          </a:prstGeom>
        </p:spPr>
        <p:txBody>
          <a:bodyPr wrap="none">
            <a:spAutoFit/>
          </a:bodyPr>
          <a:lstStyle/>
          <a:p>
            <a:pPr lvl="1">
              <a:lnSpc>
                <a:spcPct val="90000"/>
              </a:lnSpc>
            </a:pPr>
            <a:r>
              <a:rPr lang="en-US" altLang="en-US" sz="2000" b="1" dirty="0">
                <a:solidFill>
                  <a:srgbClr val="0070C0"/>
                </a:solidFill>
                <a:latin typeface="Fontin Sans Bold"/>
              </a:rPr>
              <a:t>Intuition of LDA</a:t>
            </a:r>
          </a:p>
        </p:txBody>
      </p:sp>
      <p:sp>
        <p:nvSpPr>
          <p:cNvPr id="12" name="Rectangle 11"/>
          <p:cNvSpPr/>
          <p:nvPr/>
        </p:nvSpPr>
        <p:spPr>
          <a:xfrm>
            <a:off x="2153054" y="4569849"/>
            <a:ext cx="4222972" cy="369332"/>
          </a:xfrm>
          <a:prstGeom prst="rect">
            <a:avLst/>
          </a:prstGeom>
        </p:spPr>
        <p:txBody>
          <a:bodyPr wrap="square">
            <a:spAutoFit/>
          </a:bodyPr>
          <a:lstStyle/>
          <a:p>
            <a:pPr lvl="1">
              <a:lnSpc>
                <a:spcPct val="90000"/>
              </a:lnSpc>
            </a:pPr>
            <a:r>
              <a:rPr lang="en-US" altLang="en-US" sz="2000" b="1" dirty="0" smtClean="0">
                <a:solidFill>
                  <a:schemeClr val="tx1">
                    <a:lumMod val="50000"/>
                    <a:lumOff val="50000"/>
                  </a:schemeClr>
                </a:solidFill>
                <a:latin typeface="Fontin Sans Bold"/>
              </a:rPr>
              <a:t>Math Behind LDA</a:t>
            </a:r>
            <a:endParaRPr lang="en-US" altLang="en-US" sz="2000" b="1" dirty="0">
              <a:solidFill>
                <a:schemeClr val="tx1">
                  <a:lumMod val="50000"/>
                  <a:lumOff val="50000"/>
                </a:schemeClr>
              </a:solidFill>
              <a:latin typeface="Fontin Sans Bold"/>
            </a:endParaRPr>
          </a:p>
        </p:txBody>
      </p:sp>
      <p:pic>
        <p:nvPicPr>
          <p:cNvPr id="13" name="Picture 12"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5" y="5170721"/>
            <a:ext cx="617547" cy="610835"/>
          </a:xfrm>
          <a:prstGeom prst="rect">
            <a:avLst/>
          </a:prstGeom>
        </p:spPr>
      </p:pic>
      <p:sp>
        <p:nvSpPr>
          <p:cNvPr id="14" name="Rectangle 13"/>
          <p:cNvSpPr/>
          <p:nvPr/>
        </p:nvSpPr>
        <p:spPr>
          <a:xfrm>
            <a:off x="2161533" y="5476139"/>
            <a:ext cx="4222972" cy="369332"/>
          </a:xfrm>
          <a:prstGeom prst="rect">
            <a:avLst/>
          </a:prstGeom>
        </p:spPr>
        <p:txBody>
          <a:bodyPr wrap="square">
            <a:spAutoFit/>
          </a:bodyPr>
          <a:lstStyle/>
          <a:p>
            <a:pPr lvl="1">
              <a:lnSpc>
                <a:spcPct val="90000"/>
              </a:lnSpc>
            </a:pPr>
            <a:r>
              <a:rPr lang="en-US" altLang="en-US" sz="2000" b="1" dirty="0" smtClean="0">
                <a:solidFill>
                  <a:schemeClr val="tx1">
                    <a:lumMod val="50000"/>
                    <a:lumOff val="50000"/>
                  </a:schemeClr>
                </a:solidFill>
                <a:latin typeface="Fontin Sans Bold"/>
              </a:rPr>
              <a:t>LDA in R</a:t>
            </a:r>
            <a:endParaRPr lang="en-US" altLang="en-US" sz="2000" b="1" dirty="0">
              <a:solidFill>
                <a:schemeClr val="tx1">
                  <a:lumMod val="50000"/>
                  <a:lumOff val="50000"/>
                </a:schemeClr>
              </a:solidFill>
              <a:latin typeface="Fontin Sans Bold"/>
            </a:endParaRPr>
          </a:p>
        </p:txBody>
      </p:sp>
      <p:sp>
        <p:nvSpPr>
          <p:cNvPr id="15" name="Rectangle 14"/>
          <p:cNvSpPr/>
          <p:nvPr/>
        </p:nvSpPr>
        <p:spPr>
          <a:xfrm>
            <a:off x="2153054" y="2912664"/>
            <a:ext cx="3769365" cy="369332"/>
          </a:xfrm>
          <a:prstGeom prst="rect">
            <a:avLst/>
          </a:prstGeom>
        </p:spPr>
        <p:txBody>
          <a:bodyPr wrap="none">
            <a:spAutoFit/>
          </a:bodyPr>
          <a:lstStyle/>
          <a:p>
            <a:pPr lvl="1">
              <a:lnSpc>
                <a:spcPct val="90000"/>
              </a:lnSpc>
            </a:pPr>
            <a:r>
              <a:rPr lang="en-US" altLang="en-US" sz="2000" b="1" dirty="0">
                <a:solidFill>
                  <a:schemeClr val="tx1">
                    <a:lumMod val="50000"/>
                    <a:lumOff val="50000"/>
                  </a:schemeClr>
                </a:solidFill>
                <a:latin typeface="Fontin Sans Bold"/>
              </a:rPr>
              <a:t>Types of Topic modelling </a:t>
            </a:r>
          </a:p>
        </p:txBody>
      </p:sp>
      <p:pic>
        <p:nvPicPr>
          <p:cNvPr id="16" name="Picture 15"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4" y="2746178"/>
            <a:ext cx="617547" cy="610835"/>
          </a:xfrm>
          <a:prstGeom prst="rect">
            <a:avLst/>
          </a:prstGeom>
        </p:spPr>
      </p:pic>
    </p:spTree>
    <p:extLst>
      <p:ext uri="{BB962C8B-B14F-4D97-AF65-F5344CB8AC3E}">
        <p14:creationId xmlns:p14="http://schemas.microsoft.com/office/powerpoint/2010/main" val="1337169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p:cNvSpPr/>
          <p:nvPr/>
        </p:nvSpPr>
        <p:spPr>
          <a:xfrm>
            <a:off x="134458" y="2564904"/>
            <a:ext cx="8797436" cy="535531"/>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lvl="1" algn="ctr">
              <a:lnSpc>
                <a:spcPct val="90000"/>
              </a:lnSpc>
            </a:pPr>
            <a:r>
              <a:rPr lang="en-US" altLang="en-US" sz="3200" b="1" dirty="0" smtClean="0">
                <a:solidFill>
                  <a:schemeClr val="bg1"/>
                </a:solidFill>
                <a:latin typeface="Fontin Sans Bold"/>
              </a:rPr>
              <a:t>LDA</a:t>
            </a:r>
            <a:endParaRPr lang="en-US" altLang="en-US" sz="3200" b="1" dirty="0">
              <a:solidFill>
                <a:schemeClr val="bg1"/>
              </a:solidFill>
              <a:latin typeface="Fontin Sans Bold"/>
            </a:endParaRPr>
          </a:p>
        </p:txBody>
      </p:sp>
      <p:sp>
        <p:nvSpPr>
          <p:cNvPr id="14" name="Rectangle 13"/>
          <p:cNvSpPr/>
          <p:nvPr/>
        </p:nvSpPr>
        <p:spPr>
          <a:xfrm>
            <a:off x="-168068" y="3550345"/>
            <a:ext cx="3042949" cy="369332"/>
          </a:xfrm>
          <a:prstGeom prst="rect">
            <a:avLst/>
          </a:prstGeom>
        </p:spPr>
        <p:txBody>
          <a:bodyPr wrap="none">
            <a:spAutoFit/>
          </a:bodyPr>
          <a:lstStyle/>
          <a:p>
            <a:pPr lvl="1">
              <a:lnSpc>
                <a:spcPct val="90000"/>
              </a:lnSpc>
            </a:pPr>
            <a:r>
              <a:rPr lang="en-US" altLang="en-US" sz="2000" b="1" dirty="0" smtClean="0">
                <a:solidFill>
                  <a:schemeClr val="tx1">
                    <a:lumMod val="50000"/>
                    <a:lumOff val="50000"/>
                  </a:schemeClr>
                </a:solidFill>
                <a:latin typeface="Fontin Sans Bold"/>
              </a:rPr>
              <a:t>A Generative model</a:t>
            </a:r>
            <a:endParaRPr lang="en-US" altLang="en-US" sz="2000" b="1" dirty="0">
              <a:solidFill>
                <a:schemeClr val="tx1">
                  <a:lumMod val="50000"/>
                  <a:lumOff val="50000"/>
                </a:schemeClr>
              </a:solidFill>
              <a:latin typeface="Fontin Sans Bold"/>
            </a:endParaRPr>
          </a:p>
        </p:txBody>
      </p:sp>
      <p:sp>
        <p:nvSpPr>
          <p:cNvPr id="2" name="Rectangle 1"/>
          <p:cNvSpPr/>
          <p:nvPr/>
        </p:nvSpPr>
        <p:spPr>
          <a:xfrm>
            <a:off x="251520" y="4005064"/>
            <a:ext cx="8004242" cy="400110"/>
          </a:xfrm>
          <a:prstGeom prst="rect">
            <a:avLst/>
          </a:prstGeom>
        </p:spPr>
        <p:txBody>
          <a:bodyPr wrap="none">
            <a:spAutoFit/>
          </a:bodyPr>
          <a:lstStyle/>
          <a:p>
            <a:r>
              <a:rPr lang="en-IN" sz="2000" b="1" dirty="0">
                <a:solidFill>
                  <a:schemeClr val="tx1">
                    <a:lumMod val="50000"/>
                    <a:lumOff val="50000"/>
                  </a:schemeClr>
                </a:solidFill>
                <a:latin typeface="Fontin Sans Bold"/>
              </a:rPr>
              <a:t>D</a:t>
            </a:r>
            <a:r>
              <a:rPr lang="en-IN" sz="2000" b="1" dirty="0" smtClean="0">
                <a:solidFill>
                  <a:schemeClr val="tx1">
                    <a:lumMod val="50000"/>
                    <a:lumOff val="50000"/>
                  </a:schemeClr>
                </a:solidFill>
                <a:latin typeface="Fontin Sans Bold"/>
              </a:rPr>
              <a:t>iscovery</a:t>
            </a:r>
            <a:r>
              <a:rPr lang="en-IN" dirty="0" smtClean="0"/>
              <a:t> </a:t>
            </a:r>
            <a:r>
              <a:rPr lang="en-IN" sz="2000" b="1" dirty="0">
                <a:solidFill>
                  <a:schemeClr val="tx1">
                    <a:lumMod val="50000"/>
                    <a:lumOff val="50000"/>
                  </a:schemeClr>
                </a:solidFill>
                <a:latin typeface="Fontin Sans Bold"/>
              </a:rPr>
              <a:t>by David </a:t>
            </a:r>
            <a:r>
              <a:rPr lang="en-IN" sz="2000" b="1" dirty="0" err="1">
                <a:solidFill>
                  <a:schemeClr val="tx1">
                    <a:lumMod val="50000"/>
                    <a:lumOff val="50000"/>
                  </a:schemeClr>
                </a:solidFill>
                <a:latin typeface="Fontin Sans Bold"/>
              </a:rPr>
              <a:t>Blei</a:t>
            </a:r>
            <a:r>
              <a:rPr lang="en-IN" sz="2000" b="1" dirty="0">
                <a:solidFill>
                  <a:schemeClr val="tx1">
                    <a:lumMod val="50000"/>
                    <a:lumOff val="50000"/>
                  </a:schemeClr>
                </a:solidFill>
                <a:latin typeface="Fontin Sans Bold"/>
              </a:rPr>
              <a:t>, Andrew Ng, and Michael Jordan in 2003</a:t>
            </a:r>
          </a:p>
        </p:txBody>
      </p:sp>
    </p:spTree>
    <p:extLst>
      <p:ext uri="{BB962C8B-B14F-4D97-AF65-F5344CB8AC3E}">
        <p14:creationId xmlns:p14="http://schemas.microsoft.com/office/powerpoint/2010/main" val="27659126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txBox="1">
            <a:spLocks/>
          </p:cNvSpPr>
          <p:nvPr/>
        </p:nvSpPr>
        <p:spPr>
          <a:xfrm>
            <a:off x="748105" y="242187"/>
            <a:ext cx="7497838" cy="72008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300" b="1" dirty="0" smtClean="0">
                <a:latin typeface="Fontin Sans Bold"/>
              </a:rPr>
              <a:t>Intuition of LDA</a:t>
            </a:r>
            <a:endParaRPr lang="en-IN" sz="3300" b="1" dirty="0">
              <a:latin typeface="Fontin Sans Bold"/>
            </a:endParaRPr>
          </a:p>
        </p:txBody>
      </p:sp>
      <p:sp>
        <p:nvSpPr>
          <p:cNvPr id="6" name="Rectangle 5"/>
          <p:cNvSpPr/>
          <p:nvPr/>
        </p:nvSpPr>
        <p:spPr>
          <a:xfrm>
            <a:off x="990884" y="2330419"/>
            <a:ext cx="1368152" cy="558990"/>
          </a:xfrm>
          <a:prstGeom prst="rect">
            <a:avLst/>
          </a:prstGeom>
          <a:solidFill>
            <a:srgbClr val="1EF1F6"/>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600" b="1" dirty="0" smtClean="0">
                <a:solidFill>
                  <a:srgbClr val="0070C0"/>
                </a:solidFill>
              </a:rPr>
              <a:t>Companies</a:t>
            </a:r>
            <a:endParaRPr lang="en-IN" sz="1600" b="1" dirty="0">
              <a:solidFill>
                <a:srgbClr val="0070C0"/>
              </a:solidFill>
            </a:endParaRPr>
          </a:p>
        </p:txBody>
      </p:sp>
      <p:sp>
        <p:nvSpPr>
          <p:cNvPr id="9" name="Rectangle 8"/>
          <p:cNvSpPr/>
          <p:nvPr/>
        </p:nvSpPr>
        <p:spPr>
          <a:xfrm>
            <a:off x="3007108" y="2336616"/>
            <a:ext cx="1368152" cy="558990"/>
          </a:xfrm>
          <a:prstGeom prst="rect">
            <a:avLst/>
          </a:prstGeom>
          <a:solidFill>
            <a:srgbClr val="FFFF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600" b="1" dirty="0" smtClean="0">
                <a:solidFill>
                  <a:srgbClr val="0070C0"/>
                </a:solidFill>
              </a:rPr>
              <a:t>Technology</a:t>
            </a:r>
            <a:endParaRPr lang="en-IN" sz="1600" b="1" dirty="0">
              <a:solidFill>
                <a:srgbClr val="0070C0"/>
              </a:solidFill>
            </a:endParaRPr>
          </a:p>
        </p:txBody>
      </p:sp>
      <p:sp>
        <p:nvSpPr>
          <p:cNvPr id="10" name="Rectangle 9"/>
          <p:cNvSpPr/>
          <p:nvPr/>
        </p:nvSpPr>
        <p:spPr>
          <a:xfrm>
            <a:off x="5167348" y="2330419"/>
            <a:ext cx="1368152" cy="558990"/>
          </a:xfrm>
          <a:prstGeom prst="rect">
            <a:avLst/>
          </a:prstGeom>
          <a:solidFill>
            <a:srgbClr val="24FC29"/>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600" b="1" dirty="0">
                <a:solidFill>
                  <a:srgbClr val="0070C0"/>
                </a:solidFill>
              </a:rPr>
              <a:t>F</a:t>
            </a:r>
            <a:r>
              <a:rPr lang="en-IN" sz="1600" b="1" dirty="0" smtClean="0">
                <a:solidFill>
                  <a:srgbClr val="0070C0"/>
                </a:solidFill>
              </a:rPr>
              <a:t>inances</a:t>
            </a:r>
            <a:endParaRPr lang="en-IN" sz="1600" b="1" dirty="0">
              <a:solidFill>
                <a:srgbClr val="0070C0"/>
              </a:solidFill>
            </a:endParaRPr>
          </a:p>
        </p:txBody>
      </p:sp>
      <p:sp>
        <p:nvSpPr>
          <p:cNvPr id="11" name="Oval 10"/>
          <p:cNvSpPr/>
          <p:nvPr/>
        </p:nvSpPr>
        <p:spPr>
          <a:xfrm>
            <a:off x="1206908" y="3041584"/>
            <a:ext cx="904937" cy="431293"/>
          </a:xfrm>
          <a:prstGeom prst="ellipse">
            <a:avLst/>
          </a:prstGeom>
          <a:ln/>
          <a:effectLst>
            <a:glow rad="139700">
              <a:schemeClr val="accent1">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b="1" dirty="0"/>
              <a:t>20%</a:t>
            </a:r>
          </a:p>
        </p:txBody>
      </p:sp>
      <p:sp>
        <p:nvSpPr>
          <p:cNvPr id="12" name="Oval 11"/>
          <p:cNvSpPr/>
          <p:nvPr/>
        </p:nvSpPr>
        <p:spPr>
          <a:xfrm>
            <a:off x="3238715" y="3053978"/>
            <a:ext cx="904937" cy="431293"/>
          </a:xfrm>
          <a:prstGeom prst="ellipse">
            <a:avLst/>
          </a:prstGeom>
          <a:ln/>
          <a:effectLst>
            <a:glow rad="139700">
              <a:schemeClr val="accent1">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b="1" dirty="0"/>
              <a:t>7</a:t>
            </a:r>
            <a:r>
              <a:rPr lang="en-IN" sz="1600" b="1" dirty="0" smtClean="0"/>
              <a:t>0%</a:t>
            </a:r>
            <a:endParaRPr lang="en-IN" sz="1600" b="1" dirty="0"/>
          </a:p>
        </p:txBody>
      </p:sp>
      <p:sp>
        <p:nvSpPr>
          <p:cNvPr id="13" name="Oval 12"/>
          <p:cNvSpPr/>
          <p:nvPr/>
        </p:nvSpPr>
        <p:spPr>
          <a:xfrm>
            <a:off x="5398955" y="3041583"/>
            <a:ext cx="904937" cy="431293"/>
          </a:xfrm>
          <a:prstGeom prst="ellipse">
            <a:avLst/>
          </a:prstGeom>
          <a:ln/>
          <a:effectLst>
            <a:glow rad="139700">
              <a:schemeClr val="accent1">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b="1" dirty="0"/>
              <a:t>5%</a:t>
            </a:r>
          </a:p>
        </p:txBody>
      </p:sp>
      <p:cxnSp>
        <p:nvCxnSpPr>
          <p:cNvPr id="14" name="Straight Arrow Connector 13"/>
          <p:cNvCxnSpPr/>
          <p:nvPr/>
        </p:nvCxnSpPr>
        <p:spPr>
          <a:xfrm>
            <a:off x="3691182" y="3609489"/>
            <a:ext cx="0" cy="648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1638956" y="3609489"/>
            <a:ext cx="0" cy="648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851422" y="3572344"/>
            <a:ext cx="0" cy="648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1114479" y="4257561"/>
            <a:ext cx="1120961" cy="1008112"/>
          </a:xfrm>
          <a:prstGeom prst="rect">
            <a:avLst/>
          </a:prstGeom>
          <a:solidFill>
            <a:srgbClr val="1EF1F6"/>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600" b="1" dirty="0">
                <a:solidFill>
                  <a:srgbClr val="0070C0"/>
                </a:solidFill>
              </a:rPr>
              <a:t>Google</a:t>
            </a:r>
          </a:p>
          <a:p>
            <a:pPr algn="ctr"/>
            <a:r>
              <a:rPr lang="en-IN" sz="1600" b="1" dirty="0">
                <a:solidFill>
                  <a:srgbClr val="0070C0"/>
                </a:solidFill>
              </a:rPr>
              <a:t>SpaceX</a:t>
            </a:r>
          </a:p>
          <a:p>
            <a:pPr algn="ctr"/>
            <a:r>
              <a:rPr lang="en-IN" sz="1600" b="1" dirty="0">
                <a:solidFill>
                  <a:srgbClr val="0070C0"/>
                </a:solidFill>
              </a:rPr>
              <a:t>Microsoft</a:t>
            </a:r>
          </a:p>
        </p:txBody>
      </p:sp>
      <p:sp>
        <p:nvSpPr>
          <p:cNvPr id="20" name="Rectangle 19"/>
          <p:cNvSpPr/>
          <p:nvPr/>
        </p:nvSpPr>
        <p:spPr>
          <a:xfrm>
            <a:off x="3130702" y="4257561"/>
            <a:ext cx="1120961" cy="1008112"/>
          </a:xfrm>
          <a:prstGeom prst="rect">
            <a:avLst/>
          </a:prstGeom>
          <a:solidFill>
            <a:srgbClr val="FFFF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600" b="1" dirty="0">
                <a:solidFill>
                  <a:srgbClr val="0070C0"/>
                </a:solidFill>
              </a:rPr>
              <a:t>Internet</a:t>
            </a:r>
          </a:p>
          <a:p>
            <a:pPr algn="ctr"/>
            <a:r>
              <a:rPr lang="en-IN" sz="1600" b="1" dirty="0">
                <a:solidFill>
                  <a:srgbClr val="0070C0"/>
                </a:solidFill>
              </a:rPr>
              <a:t>Satellite</a:t>
            </a:r>
          </a:p>
          <a:p>
            <a:pPr algn="ctr"/>
            <a:r>
              <a:rPr lang="en-IN" sz="1600" b="1" dirty="0">
                <a:solidFill>
                  <a:srgbClr val="0070C0"/>
                </a:solidFill>
              </a:rPr>
              <a:t>Solar</a:t>
            </a:r>
          </a:p>
        </p:txBody>
      </p:sp>
      <p:sp>
        <p:nvSpPr>
          <p:cNvPr id="21" name="Rectangle 20"/>
          <p:cNvSpPr/>
          <p:nvPr/>
        </p:nvSpPr>
        <p:spPr>
          <a:xfrm>
            <a:off x="5290942" y="4257561"/>
            <a:ext cx="1120961" cy="1008112"/>
          </a:xfrm>
          <a:prstGeom prst="rect">
            <a:avLst/>
          </a:prstGeom>
          <a:solidFill>
            <a:srgbClr val="24FC29"/>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600" b="1" dirty="0">
                <a:solidFill>
                  <a:srgbClr val="0070C0"/>
                </a:solidFill>
              </a:rPr>
              <a:t>money</a:t>
            </a:r>
          </a:p>
          <a:p>
            <a:pPr algn="ctr"/>
            <a:r>
              <a:rPr lang="en-IN" sz="1600" b="1" dirty="0">
                <a:solidFill>
                  <a:srgbClr val="0070C0"/>
                </a:solidFill>
              </a:rPr>
              <a:t>billion</a:t>
            </a:r>
          </a:p>
          <a:p>
            <a:pPr algn="ctr"/>
            <a:r>
              <a:rPr lang="en-IN" sz="1600" b="1" dirty="0">
                <a:solidFill>
                  <a:srgbClr val="0070C0"/>
                </a:solidFill>
              </a:rPr>
              <a:t>financing</a:t>
            </a:r>
          </a:p>
        </p:txBody>
      </p:sp>
      <p:sp>
        <p:nvSpPr>
          <p:cNvPr id="23" name="Rectangle 22"/>
          <p:cNvSpPr/>
          <p:nvPr/>
        </p:nvSpPr>
        <p:spPr>
          <a:xfrm>
            <a:off x="1434854" y="953841"/>
            <a:ext cx="6124341" cy="1077218"/>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marL="342900" indent="-342900">
              <a:buFont typeface="+mj-lt"/>
              <a:buAutoNum type="arabicPeriod"/>
            </a:pPr>
            <a:endParaRPr lang="en-IN" sz="1600" b="1" dirty="0" smtClean="0">
              <a:solidFill>
                <a:schemeClr val="bg1"/>
              </a:solidFill>
              <a:latin typeface="Georgia" panose="02040502050405020303"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IN" sz="1600" b="1" dirty="0">
                <a:solidFill>
                  <a:schemeClr val="bg1"/>
                </a:solidFill>
                <a:latin typeface="Georgia" panose="02040502050405020303" pitchFamily="18" charset="0"/>
                <a:ea typeface="Calibri" panose="020F0502020204030204" pitchFamily="34" charset="0"/>
                <a:cs typeface="Times New Roman" panose="02020603050405020304" pitchFamily="18" charset="0"/>
              </a:rPr>
              <a:t>F</a:t>
            </a:r>
            <a:r>
              <a:rPr lang="en-IN" sz="1600" b="1" dirty="0" smtClean="0">
                <a:solidFill>
                  <a:schemeClr val="bg1"/>
                </a:solidFill>
                <a:latin typeface="Georgia" panose="02040502050405020303" pitchFamily="18" charset="0"/>
                <a:ea typeface="Calibri" panose="020F0502020204030204" pitchFamily="34" charset="0"/>
                <a:cs typeface="Times New Roman" panose="02020603050405020304" pitchFamily="18" charset="0"/>
              </a:rPr>
              <a:t>igure </a:t>
            </a:r>
            <a:r>
              <a:rPr lang="en-IN" sz="1600" b="1" dirty="0">
                <a:solidFill>
                  <a:schemeClr val="bg1"/>
                </a:solidFill>
                <a:latin typeface="Georgia" panose="02040502050405020303" pitchFamily="18" charset="0"/>
                <a:ea typeface="Calibri" panose="020F0502020204030204" pitchFamily="34" charset="0"/>
                <a:cs typeface="Times New Roman" panose="02020603050405020304" pitchFamily="18" charset="0"/>
              </a:rPr>
              <a:t>out what topics our article will consist </a:t>
            </a:r>
            <a:r>
              <a:rPr lang="en-IN" sz="1600" b="1" dirty="0" smtClean="0">
                <a:solidFill>
                  <a:schemeClr val="bg1"/>
                </a:solidFill>
                <a:latin typeface="Georgia" panose="02040502050405020303" pitchFamily="18" charset="0"/>
                <a:ea typeface="Calibri" panose="020F0502020204030204" pitchFamily="34" charset="0"/>
                <a:cs typeface="Times New Roman" panose="02020603050405020304" pitchFamily="18" charset="0"/>
              </a:rPr>
              <a:t>of</a:t>
            </a:r>
          </a:p>
          <a:p>
            <a:pPr marL="342900" indent="-342900">
              <a:buFont typeface="Wingdings" panose="05000000000000000000" pitchFamily="2" charset="2"/>
              <a:buChar char="q"/>
            </a:pPr>
            <a:r>
              <a:rPr lang="en-IN" sz="1600" b="1" dirty="0">
                <a:solidFill>
                  <a:schemeClr val="bg1"/>
                </a:solidFill>
                <a:latin typeface="Georgia" panose="02040502050405020303" pitchFamily="18" charset="0"/>
                <a:ea typeface="Calibri" panose="020F0502020204030204" pitchFamily="34" charset="0"/>
                <a:cs typeface="Times New Roman" panose="02020603050405020304" pitchFamily="18" charset="0"/>
              </a:rPr>
              <a:t>Pull out the topics and start </a:t>
            </a:r>
            <a:r>
              <a:rPr lang="en-IN" sz="1600" b="1" dirty="0" smtClean="0">
                <a:solidFill>
                  <a:schemeClr val="bg1"/>
                </a:solidFill>
                <a:latin typeface="Georgia" panose="02040502050405020303" pitchFamily="18" charset="0"/>
                <a:ea typeface="Calibri" panose="020F0502020204030204" pitchFamily="34" charset="0"/>
                <a:cs typeface="Times New Roman" panose="02020603050405020304" pitchFamily="18" charset="0"/>
              </a:rPr>
              <a:t>writing</a:t>
            </a:r>
          </a:p>
          <a:p>
            <a:pPr marL="342900" indent="-342900">
              <a:buFont typeface="+mj-lt"/>
              <a:buAutoNum type="arabicPeriod"/>
            </a:pPr>
            <a:endParaRPr lang="en-IN" sz="1600" b="1" dirty="0">
              <a:solidFill>
                <a:schemeClr val="bg1"/>
              </a:solidFill>
              <a:latin typeface="Georgia" panose="02040502050405020303" pitchFamily="18" charset="0"/>
              <a:ea typeface="Calibri" panose="020F0502020204030204" pitchFamily="34" charset="0"/>
              <a:cs typeface="Times New Roman" panose="02020603050405020304" pitchFamily="18" charset="0"/>
            </a:endParaRPr>
          </a:p>
        </p:txBody>
      </p:sp>
      <p:sp>
        <p:nvSpPr>
          <p:cNvPr id="24" name="Rectangle 23"/>
          <p:cNvSpPr/>
          <p:nvPr/>
        </p:nvSpPr>
        <p:spPr>
          <a:xfrm>
            <a:off x="6411903" y="4523358"/>
            <a:ext cx="2347139" cy="286232"/>
          </a:xfrm>
          <a:prstGeom prst="rect">
            <a:avLst/>
          </a:prstGeom>
        </p:spPr>
        <p:txBody>
          <a:bodyPr wrap="square">
            <a:spAutoFit/>
          </a:bodyPr>
          <a:lstStyle/>
          <a:p>
            <a:pPr lvl="1">
              <a:lnSpc>
                <a:spcPct val="90000"/>
              </a:lnSpc>
            </a:pPr>
            <a:r>
              <a:rPr lang="en-US" altLang="en-US" sz="1400" b="1" dirty="0" smtClean="0">
                <a:solidFill>
                  <a:schemeClr val="tx1">
                    <a:lumMod val="50000"/>
                    <a:lumOff val="50000"/>
                  </a:schemeClr>
                </a:solidFill>
                <a:latin typeface="Fontin Sans Bold"/>
              </a:rPr>
              <a:t>Bag of words</a:t>
            </a:r>
            <a:endParaRPr lang="en-US" altLang="en-US" sz="1400" b="1" dirty="0">
              <a:solidFill>
                <a:schemeClr val="tx1">
                  <a:lumMod val="50000"/>
                  <a:lumOff val="50000"/>
                </a:schemeClr>
              </a:solidFill>
              <a:latin typeface="Fontin Sans Bold"/>
            </a:endParaRPr>
          </a:p>
        </p:txBody>
      </p:sp>
      <p:sp>
        <p:nvSpPr>
          <p:cNvPr id="25" name="Rectangle 24"/>
          <p:cNvSpPr/>
          <p:nvPr/>
        </p:nvSpPr>
        <p:spPr>
          <a:xfrm>
            <a:off x="6776847" y="2508198"/>
            <a:ext cx="2347139" cy="286232"/>
          </a:xfrm>
          <a:prstGeom prst="rect">
            <a:avLst/>
          </a:prstGeom>
        </p:spPr>
        <p:txBody>
          <a:bodyPr wrap="square">
            <a:spAutoFit/>
          </a:bodyPr>
          <a:lstStyle/>
          <a:p>
            <a:pPr lvl="1">
              <a:lnSpc>
                <a:spcPct val="90000"/>
              </a:lnSpc>
            </a:pPr>
            <a:r>
              <a:rPr lang="en-US" altLang="en-US" sz="1400" b="1" dirty="0" smtClean="0">
                <a:solidFill>
                  <a:schemeClr val="tx1">
                    <a:lumMod val="50000"/>
                    <a:lumOff val="50000"/>
                  </a:schemeClr>
                </a:solidFill>
                <a:latin typeface="Fontin Sans Bold"/>
              </a:rPr>
              <a:t>Topics</a:t>
            </a:r>
            <a:endParaRPr lang="en-US" altLang="en-US" sz="1400" b="1" dirty="0">
              <a:solidFill>
                <a:schemeClr val="tx1">
                  <a:lumMod val="50000"/>
                  <a:lumOff val="50000"/>
                </a:schemeClr>
              </a:solidFill>
              <a:latin typeface="Fontin Sans Bold"/>
            </a:endParaRPr>
          </a:p>
        </p:txBody>
      </p:sp>
      <p:cxnSp>
        <p:nvCxnSpPr>
          <p:cNvPr id="27" name="Straight Arrow Connector 26"/>
          <p:cNvCxnSpPr/>
          <p:nvPr/>
        </p:nvCxnSpPr>
        <p:spPr>
          <a:xfrm>
            <a:off x="3691182" y="5361232"/>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114479" y="5816831"/>
            <a:ext cx="5297424" cy="403713"/>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1600" b="1" dirty="0" smtClean="0"/>
              <a:t>Document</a:t>
            </a:r>
            <a:endParaRPr lang="en-IN" sz="1600" b="1" dirty="0"/>
          </a:p>
        </p:txBody>
      </p:sp>
      <p:cxnSp>
        <p:nvCxnSpPr>
          <p:cNvPr id="29" name="Straight Arrow Connector 28"/>
          <p:cNvCxnSpPr/>
          <p:nvPr/>
        </p:nvCxnSpPr>
        <p:spPr>
          <a:xfrm>
            <a:off x="1638956" y="5361232"/>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849634" y="5361232"/>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031444" y="3271569"/>
            <a:ext cx="3055502" cy="286232"/>
          </a:xfrm>
          <a:prstGeom prst="rect">
            <a:avLst/>
          </a:prstGeom>
        </p:spPr>
        <p:txBody>
          <a:bodyPr wrap="square">
            <a:spAutoFit/>
          </a:bodyPr>
          <a:lstStyle/>
          <a:p>
            <a:pPr lvl="1">
              <a:lnSpc>
                <a:spcPct val="90000"/>
              </a:lnSpc>
            </a:pPr>
            <a:r>
              <a:rPr lang="en-US" altLang="en-US" sz="1400" b="1" dirty="0" smtClean="0">
                <a:solidFill>
                  <a:schemeClr val="tx1">
                    <a:lumMod val="50000"/>
                    <a:lumOff val="50000"/>
                  </a:schemeClr>
                </a:solidFill>
                <a:latin typeface="Fontin Sans Bold"/>
              </a:rPr>
              <a:t>% of Topic in the document</a:t>
            </a:r>
            <a:endParaRPr lang="en-US" altLang="en-US" sz="1400" b="1" dirty="0">
              <a:solidFill>
                <a:schemeClr val="tx1">
                  <a:lumMod val="50000"/>
                  <a:lumOff val="50000"/>
                </a:schemeClr>
              </a:solidFill>
              <a:latin typeface="Fontin Sans Bold"/>
            </a:endParaRPr>
          </a:p>
        </p:txBody>
      </p:sp>
    </p:spTree>
    <p:extLst>
      <p:ext uri="{BB962C8B-B14F-4D97-AF65-F5344CB8AC3E}">
        <p14:creationId xmlns:p14="http://schemas.microsoft.com/office/powerpoint/2010/main" val="23999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826183" y="276644"/>
            <a:ext cx="7497838" cy="72008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300" b="1" dirty="0" smtClean="0">
                <a:latin typeface="Fontin Sans Bold"/>
              </a:rPr>
              <a:t>Intuition of LDA</a:t>
            </a:r>
            <a:endParaRPr lang="en-IN" sz="3300" b="1" dirty="0">
              <a:latin typeface="Fontin Sans Bo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637" y="1527209"/>
            <a:ext cx="3853347" cy="1338972"/>
          </a:xfrm>
          <a:prstGeom prst="rect">
            <a:avLst/>
          </a:prstGeom>
        </p:spPr>
      </p:pic>
      <p:sp>
        <p:nvSpPr>
          <p:cNvPr id="4" name="Rectangle 3"/>
          <p:cNvSpPr/>
          <p:nvPr/>
        </p:nvSpPr>
        <p:spPr>
          <a:xfrm>
            <a:off x="465177" y="2866181"/>
            <a:ext cx="3771353" cy="313932"/>
          </a:xfrm>
          <a:prstGeom prst="rect">
            <a:avLst/>
          </a:prstGeom>
        </p:spPr>
        <p:txBody>
          <a:bodyPr wrap="none">
            <a:spAutoFit/>
          </a:bodyPr>
          <a:lstStyle/>
          <a:p>
            <a:pPr lvl="1">
              <a:lnSpc>
                <a:spcPct val="90000"/>
              </a:lnSpc>
            </a:pPr>
            <a:r>
              <a:rPr lang="en-US" altLang="en-US" sz="1600" b="1" dirty="0" smtClean="0">
                <a:solidFill>
                  <a:schemeClr val="tx1">
                    <a:lumMod val="50000"/>
                    <a:lumOff val="50000"/>
                  </a:schemeClr>
                </a:solidFill>
                <a:latin typeface="Fontin Sans Bold"/>
              </a:rPr>
              <a:t>Topics : Multinomial over words</a:t>
            </a:r>
            <a:endParaRPr lang="en-US" altLang="en-US" sz="1600" b="1" dirty="0">
              <a:solidFill>
                <a:schemeClr val="tx1">
                  <a:lumMod val="50000"/>
                  <a:lumOff val="50000"/>
                </a:schemeClr>
              </a:solidFill>
              <a:latin typeface="Fontin Sans Bold"/>
            </a:endParaRPr>
          </a:p>
        </p:txBody>
      </p:sp>
      <p:sp>
        <p:nvSpPr>
          <p:cNvPr id="9" name="Rectangle 8"/>
          <p:cNvSpPr/>
          <p:nvPr/>
        </p:nvSpPr>
        <p:spPr>
          <a:xfrm>
            <a:off x="6023156" y="1597738"/>
            <a:ext cx="576064" cy="504056"/>
          </a:xfrm>
          <a:prstGeom prst="rect">
            <a:avLst/>
          </a:prstGeom>
          <a:solidFill>
            <a:srgbClr val="24FC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6023156" y="2101794"/>
            <a:ext cx="576064" cy="1224136"/>
          </a:xfrm>
          <a:prstGeom prst="rect">
            <a:avLst/>
          </a:prstGeom>
          <a:solidFill>
            <a:srgbClr val="1EF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6023156" y="3328315"/>
            <a:ext cx="576064" cy="28370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6668863" y="2087106"/>
            <a:ext cx="576064" cy="504056"/>
          </a:xfrm>
          <a:prstGeom prst="rect">
            <a:avLst/>
          </a:prstGeom>
          <a:solidFill>
            <a:srgbClr val="24FC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6668863" y="2520488"/>
            <a:ext cx="576064" cy="502659"/>
          </a:xfrm>
          <a:prstGeom prst="rect">
            <a:avLst/>
          </a:prstGeom>
          <a:solidFill>
            <a:srgbClr val="1EF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6668863" y="3023147"/>
            <a:ext cx="576064" cy="107823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7333631" y="2520488"/>
            <a:ext cx="576064" cy="1134305"/>
          </a:xfrm>
          <a:prstGeom prst="rect">
            <a:avLst/>
          </a:prstGeom>
          <a:solidFill>
            <a:srgbClr val="24FC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7333631" y="3654795"/>
            <a:ext cx="576064" cy="663949"/>
          </a:xfrm>
          <a:prstGeom prst="rect">
            <a:avLst/>
          </a:prstGeom>
          <a:solidFill>
            <a:srgbClr val="1EF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7333631" y="4318745"/>
            <a:ext cx="576064" cy="21602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5496216" y="1215160"/>
            <a:ext cx="2732351" cy="341632"/>
          </a:xfrm>
          <a:prstGeom prst="rect">
            <a:avLst/>
          </a:prstGeom>
        </p:spPr>
        <p:txBody>
          <a:bodyPr wrap="none">
            <a:spAutoFit/>
          </a:bodyPr>
          <a:lstStyle/>
          <a:p>
            <a:pPr lvl="1">
              <a:lnSpc>
                <a:spcPct val="90000"/>
              </a:lnSpc>
            </a:pPr>
            <a:r>
              <a:rPr lang="en-US" altLang="en-US" b="1" dirty="0" smtClean="0">
                <a:solidFill>
                  <a:schemeClr val="tx1">
                    <a:lumMod val="50000"/>
                    <a:lumOff val="50000"/>
                  </a:schemeClr>
                </a:solidFill>
                <a:latin typeface="Fontin Sans Bold"/>
              </a:rPr>
              <a:t>Topic Distributions</a:t>
            </a:r>
            <a:endParaRPr lang="en-US" altLang="en-US" b="1" dirty="0">
              <a:solidFill>
                <a:schemeClr val="tx1">
                  <a:lumMod val="50000"/>
                  <a:lumOff val="50000"/>
                </a:schemeClr>
              </a:solidFill>
              <a:latin typeface="Fontin Sans Bold"/>
            </a:endParaRPr>
          </a:p>
        </p:txBody>
      </p:sp>
      <p:sp>
        <p:nvSpPr>
          <p:cNvPr id="11" name="Right Arrow 10"/>
          <p:cNvSpPr/>
          <p:nvPr/>
        </p:nvSpPr>
        <p:spPr>
          <a:xfrm>
            <a:off x="4760651" y="2321463"/>
            <a:ext cx="648072" cy="2696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ight Arrow 25"/>
          <p:cNvSpPr/>
          <p:nvPr/>
        </p:nvSpPr>
        <p:spPr>
          <a:xfrm rot="5400000">
            <a:off x="6623378" y="4505679"/>
            <a:ext cx="659293" cy="181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5084687" y="5445224"/>
            <a:ext cx="576064" cy="21385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a:off x="5735124" y="5445224"/>
            <a:ext cx="576064" cy="213859"/>
          </a:xfrm>
          <a:prstGeom prst="rect">
            <a:avLst/>
          </a:prstGeom>
          <a:solidFill>
            <a:srgbClr val="1EF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6385561" y="5445224"/>
            <a:ext cx="576064" cy="213859"/>
          </a:xfrm>
          <a:prstGeom prst="rect">
            <a:avLst/>
          </a:prstGeom>
          <a:solidFill>
            <a:srgbClr val="24FC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7035998" y="5445224"/>
            <a:ext cx="542132" cy="21385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p:cNvSpPr/>
          <p:nvPr/>
        </p:nvSpPr>
        <p:spPr>
          <a:xfrm>
            <a:off x="7686435" y="5445224"/>
            <a:ext cx="542132" cy="213859"/>
          </a:xfrm>
          <a:prstGeom prst="rect">
            <a:avLst/>
          </a:prstGeom>
          <a:solidFill>
            <a:srgbClr val="1EF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p:cNvSpPr/>
          <p:nvPr/>
        </p:nvSpPr>
        <p:spPr>
          <a:xfrm>
            <a:off x="4400318" y="5445223"/>
            <a:ext cx="576064" cy="21385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p:cNvSpPr/>
          <p:nvPr/>
        </p:nvSpPr>
        <p:spPr>
          <a:xfrm>
            <a:off x="8324021" y="5445222"/>
            <a:ext cx="542132" cy="21385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ight Arrow 36"/>
          <p:cNvSpPr/>
          <p:nvPr/>
        </p:nvSpPr>
        <p:spPr>
          <a:xfrm rot="12377856">
            <a:off x="3676012" y="5080757"/>
            <a:ext cx="659293" cy="181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p:cNvSpPr/>
          <p:nvPr/>
        </p:nvSpPr>
        <p:spPr>
          <a:xfrm>
            <a:off x="3819079" y="6163360"/>
            <a:ext cx="5156091" cy="341632"/>
          </a:xfrm>
          <a:prstGeom prst="rect">
            <a:avLst/>
          </a:prstGeom>
        </p:spPr>
        <p:txBody>
          <a:bodyPr wrap="none">
            <a:spAutoFit/>
          </a:bodyPr>
          <a:lstStyle/>
          <a:p>
            <a:pPr lvl="1">
              <a:lnSpc>
                <a:spcPct val="90000"/>
              </a:lnSpc>
            </a:pPr>
            <a:r>
              <a:rPr lang="en-US" altLang="en-US" b="1" dirty="0" smtClean="0">
                <a:solidFill>
                  <a:schemeClr val="tx1">
                    <a:lumMod val="50000"/>
                    <a:lumOff val="50000"/>
                  </a:schemeClr>
                </a:solidFill>
                <a:latin typeface="Fontin Sans Bold"/>
              </a:rPr>
              <a:t>Topics : contains distribution over words</a:t>
            </a:r>
            <a:endParaRPr lang="en-US" altLang="en-US" b="1" dirty="0">
              <a:solidFill>
                <a:schemeClr val="tx1">
                  <a:lumMod val="50000"/>
                  <a:lumOff val="50000"/>
                </a:schemeClr>
              </a:solidFill>
              <a:latin typeface="Fontin Sans Bold"/>
            </a:endParaRPr>
          </a:p>
        </p:txBody>
      </p:sp>
      <p:sp>
        <p:nvSpPr>
          <p:cNvPr id="39" name="Rectangle 38"/>
          <p:cNvSpPr/>
          <p:nvPr/>
        </p:nvSpPr>
        <p:spPr>
          <a:xfrm>
            <a:off x="323528" y="4205153"/>
            <a:ext cx="3168352" cy="915331"/>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r>
              <a:rPr lang="en-IN" sz="1600" b="1" dirty="0" smtClean="0"/>
              <a:t>Google Internet investment solar satellite Space xxx SpaceX xxx billion xxx financing  money</a:t>
            </a:r>
            <a:endParaRPr lang="en-IN" sz="1600" b="1" dirty="0"/>
          </a:p>
        </p:txBody>
      </p:sp>
      <p:sp>
        <p:nvSpPr>
          <p:cNvPr id="40" name="Rectangle 39"/>
          <p:cNvSpPr/>
          <p:nvPr/>
        </p:nvSpPr>
        <p:spPr>
          <a:xfrm>
            <a:off x="802842" y="5231014"/>
            <a:ext cx="1774845" cy="341632"/>
          </a:xfrm>
          <a:prstGeom prst="rect">
            <a:avLst/>
          </a:prstGeom>
        </p:spPr>
        <p:txBody>
          <a:bodyPr wrap="none">
            <a:spAutoFit/>
          </a:bodyPr>
          <a:lstStyle/>
          <a:p>
            <a:pPr lvl="1">
              <a:lnSpc>
                <a:spcPct val="90000"/>
              </a:lnSpc>
            </a:pPr>
            <a:r>
              <a:rPr lang="en-US" altLang="en-US" b="1" dirty="0" smtClean="0">
                <a:solidFill>
                  <a:schemeClr val="tx1">
                    <a:lumMod val="50000"/>
                    <a:lumOff val="50000"/>
                  </a:schemeClr>
                </a:solidFill>
                <a:latin typeface="Fontin Sans Bold"/>
              </a:rPr>
              <a:t>Document</a:t>
            </a:r>
            <a:endParaRPr lang="en-US" altLang="en-US" b="1" dirty="0">
              <a:solidFill>
                <a:schemeClr val="tx1">
                  <a:lumMod val="50000"/>
                  <a:lumOff val="50000"/>
                </a:schemeClr>
              </a:solidFill>
              <a:latin typeface="Fontin Sans Bold"/>
            </a:endParaRPr>
          </a:p>
        </p:txBody>
      </p:sp>
    </p:spTree>
    <p:extLst>
      <p:ext uri="{BB962C8B-B14F-4D97-AF65-F5344CB8AC3E}">
        <p14:creationId xmlns:p14="http://schemas.microsoft.com/office/powerpoint/2010/main" val="314334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3" grpId="0" animBg="1"/>
      <p:bldP spid="14" grpId="0" animBg="1"/>
      <p:bldP spid="15" grpId="0" animBg="1"/>
      <p:bldP spid="16" grpId="0" animBg="1"/>
      <p:bldP spid="17" grpId="0" animBg="1"/>
      <p:bldP spid="18" grpId="0" animBg="1"/>
      <p:bldP spid="19" grpId="0" animBg="1"/>
      <p:bldP spid="20" grpId="0" animBg="1"/>
      <p:bldP spid="24" grpId="0" animBg="1"/>
      <p:bldP spid="27" grpId="0" animBg="1"/>
      <p:bldP spid="28" grpId="0" animBg="1"/>
      <p:bldP spid="31" grpId="0" animBg="1"/>
      <p:bldP spid="32" grpId="0" animBg="1"/>
      <p:bldP spid="35" grpId="0" animBg="1"/>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p:cNvSpPr/>
          <p:nvPr/>
        </p:nvSpPr>
        <p:spPr>
          <a:xfrm>
            <a:off x="179512" y="3068960"/>
            <a:ext cx="8797436" cy="535531"/>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lvl="1" algn="ctr">
              <a:lnSpc>
                <a:spcPct val="90000"/>
              </a:lnSpc>
            </a:pPr>
            <a:r>
              <a:rPr lang="en-US" altLang="en-US" sz="3200" b="1" dirty="0" smtClean="0">
                <a:solidFill>
                  <a:schemeClr val="bg1"/>
                </a:solidFill>
                <a:latin typeface="Fontin Sans Bold"/>
              </a:rPr>
              <a:t>Only observe the words</a:t>
            </a:r>
            <a:endParaRPr lang="en-US" altLang="en-US" sz="3200" b="1" dirty="0">
              <a:solidFill>
                <a:schemeClr val="bg1"/>
              </a:solidFill>
              <a:latin typeface="Fontin Sans Bold"/>
            </a:endParaRPr>
          </a:p>
        </p:txBody>
      </p:sp>
      <p:sp>
        <p:nvSpPr>
          <p:cNvPr id="14" name="Rectangle 13"/>
          <p:cNvSpPr/>
          <p:nvPr/>
        </p:nvSpPr>
        <p:spPr>
          <a:xfrm>
            <a:off x="1599690" y="3789040"/>
            <a:ext cx="5957080" cy="369332"/>
          </a:xfrm>
          <a:prstGeom prst="rect">
            <a:avLst/>
          </a:prstGeom>
        </p:spPr>
        <p:txBody>
          <a:bodyPr wrap="none">
            <a:spAutoFit/>
          </a:bodyPr>
          <a:lstStyle/>
          <a:p>
            <a:pPr lvl="1">
              <a:lnSpc>
                <a:spcPct val="90000"/>
              </a:lnSpc>
            </a:pPr>
            <a:r>
              <a:rPr lang="en-US" altLang="en-US" sz="2000" b="1" dirty="0" smtClean="0">
                <a:solidFill>
                  <a:schemeClr val="tx1">
                    <a:lumMod val="50000"/>
                    <a:lumOff val="50000"/>
                  </a:schemeClr>
                </a:solidFill>
                <a:latin typeface="Fontin Sans Bold"/>
              </a:rPr>
              <a:t>All others must be discovered by the model</a:t>
            </a:r>
            <a:endParaRPr lang="en-US" altLang="en-US" sz="2000" b="1" dirty="0">
              <a:solidFill>
                <a:schemeClr val="tx1">
                  <a:lumMod val="50000"/>
                  <a:lumOff val="50000"/>
                </a:schemeClr>
              </a:solidFill>
              <a:latin typeface="Fontin Sans Bold"/>
            </a:endParaRPr>
          </a:p>
        </p:txBody>
      </p:sp>
      <p:sp>
        <p:nvSpPr>
          <p:cNvPr id="5" name="Rectangle 4"/>
          <p:cNvSpPr/>
          <p:nvPr/>
        </p:nvSpPr>
        <p:spPr>
          <a:xfrm>
            <a:off x="3102066" y="1700808"/>
            <a:ext cx="2952328" cy="1088038"/>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r>
              <a:rPr lang="en-IN" sz="1600" b="1" dirty="0" smtClean="0"/>
              <a:t>Google Internet investment solar satellite Space xxx SpaceX xxx billion xxx financing  money</a:t>
            </a:r>
            <a:endParaRPr lang="en-IN" sz="1600" b="1" dirty="0"/>
          </a:p>
        </p:txBody>
      </p:sp>
    </p:spTree>
    <p:extLst>
      <p:ext uri="{BB962C8B-B14F-4D97-AF65-F5344CB8AC3E}">
        <p14:creationId xmlns:p14="http://schemas.microsoft.com/office/powerpoint/2010/main" val="42716332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p:cNvSpPr/>
          <p:nvPr/>
        </p:nvSpPr>
        <p:spPr>
          <a:xfrm>
            <a:off x="179512" y="2780928"/>
            <a:ext cx="8797436" cy="535531"/>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lvl="1" algn="ctr">
              <a:lnSpc>
                <a:spcPct val="90000"/>
              </a:lnSpc>
            </a:pPr>
            <a:r>
              <a:rPr lang="en-US" altLang="en-US" sz="3200" b="1" dirty="0" smtClean="0">
                <a:solidFill>
                  <a:schemeClr val="bg1"/>
                </a:solidFill>
                <a:latin typeface="Fontin Sans Bold"/>
              </a:rPr>
              <a:t>What is so special about the process?</a:t>
            </a:r>
            <a:endParaRPr lang="en-US" altLang="en-US" sz="3200" b="1" dirty="0">
              <a:solidFill>
                <a:schemeClr val="bg1"/>
              </a:solidFill>
              <a:latin typeface="Fontin Sans Bold"/>
            </a:endParaRPr>
          </a:p>
        </p:txBody>
      </p:sp>
      <p:sp>
        <p:nvSpPr>
          <p:cNvPr id="14" name="Rectangle 13"/>
          <p:cNvSpPr/>
          <p:nvPr/>
        </p:nvSpPr>
        <p:spPr>
          <a:xfrm>
            <a:off x="3180251" y="3501008"/>
            <a:ext cx="3042949" cy="369332"/>
          </a:xfrm>
          <a:prstGeom prst="rect">
            <a:avLst/>
          </a:prstGeom>
        </p:spPr>
        <p:txBody>
          <a:bodyPr wrap="none">
            <a:spAutoFit/>
          </a:bodyPr>
          <a:lstStyle/>
          <a:p>
            <a:pPr lvl="1">
              <a:lnSpc>
                <a:spcPct val="90000"/>
              </a:lnSpc>
            </a:pPr>
            <a:r>
              <a:rPr lang="en-US" altLang="en-US" sz="2000" b="1" dirty="0" smtClean="0">
                <a:solidFill>
                  <a:schemeClr val="tx1">
                    <a:lumMod val="50000"/>
                    <a:lumOff val="50000"/>
                  </a:schemeClr>
                </a:solidFill>
                <a:latin typeface="Fontin Sans Bold"/>
              </a:rPr>
              <a:t>A Generative model</a:t>
            </a:r>
            <a:endParaRPr lang="en-US" altLang="en-US" sz="2000" b="1" dirty="0">
              <a:solidFill>
                <a:schemeClr val="tx1">
                  <a:lumMod val="50000"/>
                  <a:lumOff val="50000"/>
                </a:schemeClr>
              </a:solidFill>
              <a:latin typeface="Fontin Sans Bold"/>
            </a:endParaRPr>
          </a:p>
        </p:txBody>
      </p:sp>
    </p:spTree>
    <p:extLst>
      <p:ext uri="{BB962C8B-B14F-4D97-AF65-F5344CB8AC3E}">
        <p14:creationId xmlns:p14="http://schemas.microsoft.com/office/powerpoint/2010/main" val="362957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804087" y="417277"/>
            <a:ext cx="7497838" cy="72008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300" b="1" dirty="0" smtClean="0">
                <a:latin typeface="Fontin Sans Bold"/>
              </a:rPr>
              <a:t>Output of LDA</a:t>
            </a:r>
            <a:endParaRPr lang="en-IN" sz="3300" b="1" dirty="0">
              <a:latin typeface="Fontin Sans Bold"/>
            </a:endParaRPr>
          </a:p>
        </p:txBody>
      </p:sp>
      <p:pic>
        <p:nvPicPr>
          <p:cNvPr id="3" name="Picture 2"/>
          <p:cNvPicPr>
            <a:picLocks noChangeAspect="1"/>
          </p:cNvPicPr>
          <p:nvPr/>
        </p:nvPicPr>
        <p:blipFill>
          <a:blip r:embed="rId3"/>
          <a:stretch>
            <a:fillRect/>
          </a:stretch>
        </p:blipFill>
        <p:spPr>
          <a:xfrm>
            <a:off x="395536" y="2060848"/>
            <a:ext cx="8314941" cy="3240360"/>
          </a:xfrm>
          <a:prstGeom prst="rect">
            <a:avLst/>
          </a:prstGeom>
        </p:spPr>
      </p:pic>
      <p:sp>
        <p:nvSpPr>
          <p:cNvPr id="6" name="Rectangle 5"/>
          <p:cNvSpPr/>
          <p:nvPr/>
        </p:nvSpPr>
        <p:spPr>
          <a:xfrm>
            <a:off x="863588" y="1712139"/>
            <a:ext cx="1368152" cy="36004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smtClean="0">
                <a:solidFill>
                  <a:schemeClr val="bg1"/>
                </a:solidFill>
              </a:rPr>
              <a:t>TOPIC 1</a:t>
            </a:r>
            <a:endParaRPr lang="en-IN" dirty="0">
              <a:solidFill>
                <a:schemeClr val="bg1"/>
              </a:solidFill>
            </a:endParaRPr>
          </a:p>
        </p:txBody>
      </p:sp>
      <p:sp>
        <p:nvSpPr>
          <p:cNvPr id="7" name="Rectangle 6"/>
          <p:cNvSpPr/>
          <p:nvPr/>
        </p:nvSpPr>
        <p:spPr>
          <a:xfrm>
            <a:off x="3869922" y="1700808"/>
            <a:ext cx="1368152" cy="36004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dirty="0" smtClean="0">
                <a:solidFill>
                  <a:schemeClr val="bg1"/>
                </a:solidFill>
              </a:rPr>
              <a:t>TOPIC 2</a:t>
            </a:r>
            <a:endParaRPr lang="en-IN" dirty="0">
              <a:solidFill>
                <a:schemeClr val="bg1"/>
              </a:solidFill>
            </a:endParaRPr>
          </a:p>
        </p:txBody>
      </p:sp>
      <p:sp>
        <p:nvSpPr>
          <p:cNvPr id="8" name="Rectangle 7"/>
          <p:cNvSpPr/>
          <p:nvPr/>
        </p:nvSpPr>
        <p:spPr>
          <a:xfrm>
            <a:off x="6876256" y="1700808"/>
            <a:ext cx="1368152" cy="36004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smtClean="0">
                <a:solidFill>
                  <a:schemeClr val="bg1"/>
                </a:solidFill>
              </a:rPr>
              <a:t>TOPIC 3</a:t>
            </a:r>
            <a:endParaRPr lang="en-IN" dirty="0">
              <a:solidFill>
                <a:schemeClr val="bg1"/>
              </a:solidFill>
            </a:endParaRPr>
          </a:p>
        </p:txBody>
      </p:sp>
    </p:spTree>
    <p:extLst>
      <p:ext uri="{BB962C8B-B14F-4D97-AF65-F5344CB8AC3E}">
        <p14:creationId xmlns:p14="http://schemas.microsoft.com/office/powerpoint/2010/main" val="3360277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592423" y="532803"/>
            <a:ext cx="7497838" cy="72008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300" b="1" dirty="0" smtClean="0">
                <a:latin typeface="Fontin Sans Bold"/>
              </a:rPr>
              <a:t>INDEX</a:t>
            </a:r>
            <a:endParaRPr lang="en-IN" sz="3300" b="1" dirty="0">
              <a:latin typeface="Fontin Sans Bold"/>
            </a:endParaRPr>
          </a:p>
        </p:txBody>
      </p:sp>
      <p:sp>
        <p:nvSpPr>
          <p:cNvPr id="10" name="Rectangle 3"/>
          <p:cNvSpPr txBox="1">
            <a:spLocks noChangeArrowheads="1"/>
          </p:cNvSpPr>
          <p:nvPr/>
        </p:nvSpPr>
        <p:spPr>
          <a:xfrm>
            <a:off x="467544" y="1844824"/>
            <a:ext cx="7058025" cy="23177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90000"/>
              </a:lnSpc>
            </a:pPr>
            <a:endParaRPr lang="en-US" altLang="en-US" sz="2000" b="1" dirty="0"/>
          </a:p>
        </p:txBody>
      </p:sp>
      <p:pic>
        <p:nvPicPr>
          <p:cNvPr id="4" name="Picture 3"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5" y="1901611"/>
            <a:ext cx="617547" cy="610835"/>
          </a:xfrm>
          <a:prstGeom prst="rect">
            <a:avLst/>
          </a:prstGeom>
        </p:spPr>
      </p:pic>
      <p:pic>
        <p:nvPicPr>
          <p:cNvPr id="5" name="Picture 4"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5" y="3539712"/>
            <a:ext cx="617547" cy="610835"/>
          </a:xfrm>
          <a:prstGeom prst="rect">
            <a:avLst/>
          </a:prstGeom>
        </p:spPr>
      </p:pic>
      <p:pic>
        <p:nvPicPr>
          <p:cNvPr id="6" name="Picture 5"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5" y="4343540"/>
            <a:ext cx="617547" cy="610835"/>
          </a:xfrm>
          <a:prstGeom prst="rect">
            <a:avLst/>
          </a:prstGeom>
        </p:spPr>
      </p:pic>
      <p:sp>
        <p:nvSpPr>
          <p:cNvPr id="9" name="Rectangle 8"/>
          <p:cNvSpPr/>
          <p:nvPr/>
        </p:nvSpPr>
        <p:spPr>
          <a:xfrm>
            <a:off x="2139469" y="2050140"/>
            <a:ext cx="4456861" cy="369332"/>
          </a:xfrm>
          <a:prstGeom prst="rect">
            <a:avLst/>
          </a:prstGeom>
        </p:spPr>
        <p:txBody>
          <a:bodyPr wrap="none">
            <a:spAutoFit/>
          </a:bodyPr>
          <a:lstStyle/>
          <a:p>
            <a:pPr lvl="1">
              <a:lnSpc>
                <a:spcPct val="90000"/>
              </a:lnSpc>
            </a:pPr>
            <a:r>
              <a:rPr lang="en-US" altLang="en-US" sz="2000" b="1" dirty="0">
                <a:solidFill>
                  <a:schemeClr val="tx1">
                    <a:lumMod val="50000"/>
                    <a:lumOff val="50000"/>
                  </a:schemeClr>
                </a:solidFill>
                <a:latin typeface="Fontin Sans Bold"/>
              </a:rPr>
              <a:t>Introduction to Topic Modelling</a:t>
            </a:r>
          </a:p>
        </p:txBody>
      </p:sp>
      <p:sp>
        <p:nvSpPr>
          <p:cNvPr id="11" name="Rectangle 10"/>
          <p:cNvSpPr/>
          <p:nvPr/>
        </p:nvSpPr>
        <p:spPr>
          <a:xfrm>
            <a:off x="2153054" y="3733037"/>
            <a:ext cx="2568332" cy="369332"/>
          </a:xfrm>
          <a:prstGeom prst="rect">
            <a:avLst/>
          </a:prstGeom>
        </p:spPr>
        <p:txBody>
          <a:bodyPr wrap="none">
            <a:spAutoFit/>
          </a:bodyPr>
          <a:lstStyle/>
          <a:p>
            <a:pPr lvl="1">
              <a:lnSpc>
                <a:spcPct val="90000"/>
              </a:lnSpc>
            </a:pPr>
            <a:r>
              <a:rPr lang="en-US" altLang="en-US" sz="2000" b="1" dirty="0">
                <a:solidFill>
                  <a:schemeClr val="tx1">
                    <a:lumMod val="50000"/>
                    <a:lumOff val="50000"/>
                  </a:schemeClr>
                </a:solidFill>
                <a:latin typeface="Fontin Sans Bold"/>
              </a:rPr>
              <a:t>Intuition of LDA</a:t>
            </a:r>
          </a:p>
        </p:txBody>
      </p:sp>
      <p:sp>
        <p:nvSpPr>
          <p:cNvPr id="12" name="Rectangle 11"/>
          <p:cNvSpPr/>
          <p:nvPr/>
        </p:nvSpPr>
        <p:spPr>
          <a:xfrm>
            <a:off x="2153054" y="4569849"/>
            <a:ext cx="4222972" cy="369332"/>
          </a:xfrm>
          <a:prstGeom prst="rect">
            <a:avLst/>
          </a:prstGeom>
        </p:spPr>
        <p:txBody>
          <a:bodyPr wrap="square">
            <a:spAutoFit/>
          </a:bodyPr>
          <a:lstStyle/>
          <a:p>
            <a:pPr lvl="1">
              <a:lnSpc>
                <a:spcPct val="90000"/>
              </a:lnSpc>
            </a:pPr>
            <a:r>
              <a:rPr lang="en-US" altLang="en-US" sz="2000" b="1" dirty="0">
                <a:solidFill>
                  <a:srgbClr val="0070C0"/>
                </a:solidFill>
                <a:latin typeface="Fontin Sans Bold"/>
              </a:rPr>
              <a:t>Math Behind LDA</a:t>
            </a:r>
          </a:p>
        </p:txBody>
      </p:sp>
      <p:pic>
        <p:nvPicPr>
          <p:cNvPr id="13" name="Picture 12"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5" y="5170721"/>
            <a:ext cx="617547" cy="610835"/>
          </a:xfrm>
          <a:prstGeom prst="rect">
            <a:avLst/>
          </a:prstGeom>
        </p:spPr>
      </p:pic>
      <p:sp>
        <p:nvSpPr>
          <p:cNvPr id="14" name="Rectangle 13"/>
          <p:cNvSpPr/>
          <p:nvPr/>
        </p:nvSpPr>
        <p:spPr>
          <a:xfrm>
            <a:off x="2161533" y="5476139"/>
            <a:ext cx="4222972" cy="369332"/>
          </a:xfrm>
          <a:prstGeom prst="rect">
            <a:avLst/>
          </a:prstGeom>
        </p:spPr>
        <p:txBody>
          <a:bodyPr wrap="square">
            <a:spAutoFit/>
          </a:bodyPr>
          <a:lstStyle/>
          <a:p>
            <a:pPr lvl="1">
              <a:lnSpc>
                <a:spcPct val="90000"/>
              </a:lnSpc>
            </a:pPr>
            <a:r>
              <a:rPr lang="en-US" altLang="en-US" sz="2000" b="1" dirty="0" smtClean="0">
                <a:solidFill>
                  <a:schemeClr val="tx1">
                    <a:lumMod val="50000"/>
                    <a:lumOff val="50000"/>
                  </a:schemeClr>
                </a:solidFill>
                <a:latin typeface="Fontin Sans Bold"/>
              </a:rPr>
              <a:t>LDA in R</a:t>
            </a:r>
            <a:endParaRPr lang="en-US" altLang="en-US" sz="2000" b="1" dirty="0">
              <a:solidFill>
                <a:schemeClr val="tx1">
                  <a:lumMod val="50000"/>
                  <a:lumOff val="50000"/>
                </a:schemeClr>
              </a:solidFill>
              <a:latin typeface="Fontin Sans Bold"/>
            </a:endParaRPr>
          </a:p>
        </p:txBody>
      </p:sp>
      <p:sp>
        <p:nvSpPr>
          <p:cNvPr id="15" name="Rectangle 14"/>
          <p:cNvSpPr/>
          <p:nvPr/>
        </p:nvSpPr>
        <p:spPr>
          <a:xfrm>
            <a:off x="2153054" y="2912664"/>
            <a:ext cx="3769365" cy="369332"/>
          </a:xfrm>
          <a:prstGeom prst="rect">
            <a:avLst/>
          </a:prstGeom>
        </p:spPr>
        <p:txBody>
          <a:bodyPr wrap="none">
            <a:spAutoFit/>
          </a:bodyPr>
          <a:lstStyle/>
          <a:p>
            <a:pPr lvl="1">
              <a:lnSpc>
                <a:spcPct val="90000"/>
              </a:lnSpc>
            </a:pPr>
            <a:r>
              <a:rPr lang="en-US" altLang="en-US" sz="2000" b="1" dirty="0">
                <a:solidFill>
                  <a:schemeClr val="tx1">
                    <a:lumMod val="50000"/>
                    <a:lumOff val="50000"/>
                  </a:schemeClr>
                </a:solidFill>
                <a:latin typeface="Fontin Sans Bold"/>
              </a:rPr>
              <a:t>Types of Topic modelling </a:t>
            </a:r>
          </a:p>
        </p:txBody>
      </p:sp>
      <p:pic>
        <p:nvPicPr>
          <p:cNvPr id="16" name="Picture 15"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4" y="2746178"/>
            <a:ext cx="617547" cy="610835"/>
          </a:xfrm>
          <a:prstGeom prst="rect">
            <a:avLst/>
          </a:prstGeom>
        </p:spPr>
      </p:pic>
    </p:spTree>
    <p:extLst>
      <p:ext uri="{BB962C8B-B14F-4D97-AF65-F5344CB8AC3E}">
        <p14:creationId xmlns:p14="http://schemas.microsoft.com/office/powerpoint/2010/main" val="1582515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823080" y="348685"/>
            <a:ext cx="7497838" cy="72008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300" b="1" dirty="0" smtClean="0">
                <a:latin typeface="Fontin Sans Bold"/>
              </a:rPr>
              <a:t>Math Behind LDA</a:t>
            </a:r>
            <a:endParaRPr lang="en-IN" sz="3300" b="1" dirty="0">
              <a:latin typeface="Fontin Sans Bold"/>
            </a:endParaRPr>
          </a:p>
        </p:txBody>
      </p:sp>
      <p:sp>
        <p:nvSpPr>
          <p:cNvPr id="2" name="Rectangle 1"/>
          <p:cNvSpPr/>
          <p:nvPr/>
        </p:nvSpPr>
        <p:spPr>
          <a:xfrm>
            <a:off x="1647776" y="1451629"/>
            <a:ext cx="5834203" cy="388696"/>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ctr">
              <a:lnSpc>
                <a:spcPct val="107000"/>
              </a:lnSpc>
              <a:spcAft>
                <a:spcPts val="800"/>
              </a:spcAft>
            </a:pPr>
            <a:r>
              <a:rPr lang="en-IN" dirty="0" smtClean="0">
                <a:solidFill>
                  <a:schemeClr val="bg1"/>
                </a:solidFill>
                <a:latin typeface="Georgia" panose="02040502050405020303" pitchFamily="18" charset="0"/>
                <a:ea typeface="Calibri" panose="020F0502020204030204" pitchFamily="34" charset="0"/>
                <a:cs typeface="Times New Roman" panose="02020603050405020304" pitchFamily="18" charset="0"/>
              </a:rPr>
              <a:t>How does this algorithm assign topics to each word?</a:t>
            </a:r>
            <a:endPar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88414" y="4482273"/>
            <a:ext cx="8360050" cy="177933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a:lnSpc>
                <a:spcPct val="107000"/>
              </a:lnSpc>
              <a:spcAft>
                <a:spcPts val="800"/>
              </a:spcAft>
            </a:pPr>
            <a:r>
              <a:rPr lang="en-IN" dirty="0">
                <a:solidFill>
                  <a:srgbClr val="373737"/>
                </a:solidFill>
                <a:latin typeface="Georgia" panose="02040502050405020303" pitchFamily="18" charset="0"/>
                <a:ea typeface="Calibri" panose="020F0502020204030204" pitchFamily="34" charset="0"/>
                <a:cs typeface="Times New Roman" panose="02020603050405020304" pitchFamily="18" charset="0"/>
              </a:rPr>
              <a:t>Questions to consider : </a:t>
            </a:r>
          </a:p>
          <a:p>
            <a:pPr marL="342900" lvl="0" indent="-342900">
              <a:lnSpc>
                <a:spcPct val="107000"/>
              </a:lnSpc>
              <a:spcAft>
                <a:spcPts val="800"/>
              </a:spcAft>
              <a:buFont typeface="+mj-lt"/>
              <a:buAutoNum type="alphaUcParenR"/>
            </a:pPr>
            <a:r>
              <a:rPr lang="en-IN" dirty="0">
                <a:solidFill>
                  <a:srgbClr val="373737"/>
                </a:solidFill>
                <a:latin typeface="Georgia" panose="02040502050405020303" pitchFamily="18" charset="0"/>
                <a:ea typeface="Calibri" panose="020F0502020204030204" pitchFamily="34" charset="0"/>
                <a:cs typeface="Times New Roman" panose="02020603050405020304" pitchFamily="18" charset="0"/>
              </a:rPr>
              <a:t>How often does “money” appear in topic </a:t>
            </a:r>
            <a:r>
              <a:rPr lang="en-IN" dirty="0" smtClean="0">
                <a:solidFill>
                  <a:srgbClr val="373737"/>
                </a:solidFill>
                <a:latin typeface="Georgia" panose="02040502050405020303" pitchFamily="18" charset="0"/>
                <a:ea typeface="Calibri" panose="020F0502020204030204" pitchFamily="34" charset="0"/>
                <a:cs typeface="Times New Roman" panose="02020603050405020304" pitchFamily="18" charset="0"/>
              </a:rPr>
              <a:t>T</a:t>
            </a:r>
            <a:r>
              <a:rPr lang="en-IN" dirty="0">
                <a:solidFill>
                  <a:srgbClr val="373737"/>
                </a:solidFill>
                <a:latin typeface="Georgia" panose="02040502050405020303" pitchFamily="18" charset="0"/>
                <a:ea typeface="Calibri" panose="020F0502020204030204" pitchFamily="34" charset="0"/>
                <a:cs typeface="Times New Roman" panose="02020603050405020304" pitchFamily="18" charset="0"/>
              </a:rPr>
              <a:t> elsewhere? If “money” often occurs in discussions of </a:t>
            </a:r>
            <a:r>
              <a:rPr lang="en-IN" dirty="0" smtClean="0">
                <a:solidFill>
                  <a:srgbClr val="373737"/>
                </a:solidFill>
                <a:latin typeface="Georgia" panose="02040502050405020303" pitchFamily="18" charset="0"/>
                <a:ea typeface="Calibri" panose="020F0502020204030204" pitchFamily="34" charset="0"/>
                <a:cs typeface="Times New Roman" panose="02020603050405020304" pitchFamily="18" charset="0"/>
              </a:rPr>
              <a:t>Topic T, </a:t>
            </a:r>
            <a:r>
              <a:rPr lang="en-IN" dirty="0">
                <a:solidFill>
                  <a:srgbClr val="373737"/>
                </a:solidFill>
                <a:latin typeface="Georgia" panose="02040502050405020303" pitchFamily="18" charset="0"/>
                <a:ea typeface="Calibri" panose="020F0502020204030204" pitchFamily="34" charset="0"/>
                <a:cs typeface="Times New Roman" panose="02020603050405020304" pitchFamily="18" charset="0"/>
              </a:rPr>
              <a:t>then this instance of “money” might belong to </a:t>
            </a:r>
            <a:r>
              <a:rPr lang="en-IN" dirty="0" smtClean="0">
                <a:solidFill>
                  <a:srgbClr val="373737"/>
                </a:solidFill>
                <a:latin typeface="Georgia" panose="02040502050405020303" pitchFamily="18" charset="0"/>
                <a:ea typeface="Calibri" panose="020F0502020204030204" pitchFamily="34" charset="0"/>
                <a:cs typeface="Times New Roman" panose="02020603050405020304" pitchFamily="18" charset="0"/>
              </a:rPr>
              <a:t>topic T</a:t>
            </a:r>
            <a:r>
              <a:rPr lang="en-IN" dirty="0">
                <a:solidFill>
                  <a:srgbClr val="373737"/>
                </a:solidFill>
                <a:latin typeface="Georgia" panose="02040502050405020303" pitchFamily="18" charset="0"/>
                <a:ea typeface="Calibri" panose="020F0502020204030204" pitchFamily="34" charset="0"/>
                <a:cs typeface="Times New Roman" panose="02020603050405020304" pitchFamily="18" charset="0"/>
              </a:rPr>
              <a:t> as well. </a:t>
            </a:r>
          </a:p>
          <a:p>
            <a:pPr marL="342900" lvl="0" indent="-342900">
              <a:lnSpc>
                <a:spcPct val="107000"/>
              </a:lnSpc>
              <a:spcAft>
                <a:spcPts val="800"/>
              </a:spcAft>
              <a:buFont typeface="+mj-lt"/>
              <a:buAutoNum type="alphaUcParenR"/>
            </a:pPr>
            <a:r>
              <a:rPr lang="en-IN" dirty="0" smtClean="0">
                <a:solidFill>
                  <a:srgbClr val="373737"/>
                </a:solidFill>
                <a:latin typeface="Georgia" panose="02040502050405020303" pitchFamily="18" charset="0"/>
                <a:ea typeface="Calibri" panose="020F0502020204030204" pitchFamily="34" charset="0"/>
                <a:cs typeface="Times New Roman" panose="02020603050405020304" pitchFamily="18" charset="0"/>
              </a:rPr>
              <a:t>How </a:t>
            </a:r>
            <a:r>
              <a:rPr lang="en-IN" dirty="0">
                <a:solidFill>
                  <a:srgbClr val="373737"/>
                </a:solidFill>
                <a:latin typeface="Georgia" panose="02040502050405020303" pitchFamily="18" charset="0"/>
                <a:ea typeface="Calibri" panose="020F0502020204030204" pitchFamily="34" charset="0"/>
                <a:cs typeface="Times New Roman" panose="02020603050405020304" pitchFamily="18" charset="0"/>
              </a:rPr>
              <a:t>common is topic </a:t>
            </a:r>
            <a:r>
              <a:rPr lang="en-IN" dirty="0" smtClean="0">
                <a:solidFill>
                  <a:srgbClr val="373737"/>
                </a:solidFill>
                <a:latin typeface="Georgia" panose="02040502050405020303" pitchFamily="18" charset="0"/>
                <a:ea typeface="Calibri" panose="020F0502020204030204" pitchFamily="34" charset="0"/>
                <a:cs typeface="Times New Roman" panose="02020603050405020304" pitchFamily="18" charset="0"/>
              </a:rPr>
              <a:t>T</a:t>
            </a:r>
            <a:r>
              <a:rPr lang="en-IN" dirty="0">
                <a:solidFill>
                  <a:srgbClr val="373737"/>
                </a:solidFill>
                <a:latin typeface="Georgia" panose="02040502050405020303" pitchFamily="18" charset="0"/>
                <a:ea typeface="Calibri" panose="020F0502020204030204" pitchFamily="34" charset="0"/>
                <a:cs typeface="Times New Roman" panose="02020603050405020304" pitchFamily="18" charset="0"/>
              </a:rPr>
              <a:t> in the rest of this document?</a:t>
            </a:r>
          </a:p>
        </p:txBody>
      </p:sp>
      <p:sp>
        <p:nvSpPr>
          <p:cNvPr id="7" name="Rectangle 6"/>
          <p:cNvSpPr/>
          <p:nvPr/>
        </p:nvSpPr>
        <p:spPr>
          <a:xfrm>
            <a:off x="1187624" y="2249370"/>
            <a:ext cx="1368152" cy="53344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smtClean="0">
                <a:solidFill>
                  <a:schemeClr val="bg1"/>
                </a:solidFill>
                <a:latin typeface="Georgia" panose="02040502050405020303" pitchFamily="18" charset="0"/>
              </a:rPr>
              <a:t>TOPIC 1</a:t>
            </a:r>
            <a:endParaRPr lang="en-IN" dirty="0">
              <a:solidFill>
                <a:schemeClr val="bg1"/>
              </a:solidFill>
              <a:latin typeface="Georgia" panose="02040502050405020303" pitchFamily="18" charset="0"/>
            </a:endParaRPr>
          </a:p>
        </p:txBody>
      </p:sp>
      <p:sp>
        <p:nvSpPr>
          <p:cNvPr id="8" name="Rectangle 7"/>
          <p:cNvSpPr/>
          <p:nvPr/>
        </p:nvSpPr>
        <p:spPr>
          <a:xfrm>
            <a:off x="1187624" y="2981564"/>
            <a:ext cx="1368152" cy="50422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smtClean="0">
                <a:solidFill>
                  <a:schemeClr val="bg1"/>
                </a:solidFill>
                <a:latin typeface="Georgia" panose="02040502050405020303" pitchFamily="18" charset="0"/>
              </a:rPr>
              <a:t>TOPIC 3</a:t>
            </a:r>
            <a:endParaRPr lang="en-IN" dirty="0">
              <a:solidFill>
                <a:schemeClr val="bg1"/>
              </a:solidFill>
              <a:latin typeface="Georgia" panose="02040502050405020303" pitchFamily="18" charset="0"/>
            </a:endParaRPr>
          </a:p>
        </p:txBody>
      </p:sp>
      <p:sp>
        <p:nvSpPr>
          <p:cNvPr id="9" name="Rectangle 8"/>
          <p:cNvSpPr/>
          <p:nvPr/>
        </p:nvSpPr>
        <p:spPr>
          <a:xfrm>
            <a:off x="2555776" y="2354568"/>
            <a:ext cx="5199880" cy="369332"/>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600" b="1" dirty="0">
                <a:solidFill>
                  <a:schemeClr val="tx1"/>
                </a:solidFill>
                <a:latin typeface="Georgia" panose="02040502050405020303" pitchFamily="18" charset="0"/>
              </a:rPr>
              <a:t>technology,satellite,internet,space exploration</a:t>
            </a:r>
          </a:p>
        </p:txBody>
      </p:sp>
      <p:sp>
        <p:nvSpPr>
          <p:cNvPr id="10" name="Rectangle 9"/>
          <p:cNvSpPr/>
          <p:nvPr/>
        </p:nvSpPr>
        <p:spPr>
          <a:xfrm>
            <a:off x="2555777" y="3066410"/>
            <a:ext cx="5199879" cy="369332"/>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600" b="1" dirty="0">
                <a:solidFill>
                  <a:schemeClr val="tx1"/>
                </a:solidFill>
                <a:latin typeface="Georgia" panose="02040502050405020303" pitchFamily="18" charset="0"/>
              </a:rPr>
              <a:t>money,investment,billion,financing,etc</a:t>
            </a:r>
          </a:p>
        </p:txBody>
      </p:sp>
      <p:sp>
        <p:nvSpPr>
          <p:cNvPr id="11" name="Rectangle 10"/>
          <p:cNvSpPr/>
          <p:nvPr/>
        </p:nvSpPr>
        <p:spPr>
          <a:xfrm>
            <a:off x="721076" y="3894831"/>
            <a:ext cx="7701847" cy="388696"/>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lnSpc>
                <a:spcPct val="107000"/>
              </a:lnSpc>
              <a:spcAft>
                <a:spcPts val="800"/>
              </a:spcAft>
            </a:pPr>
            <a:r>
              <a:rPr lang="en-IN" dirty="0">
                <a:solidFill>
                  <a:schemeClr val="bg1"/>
                </a:solidFill>
                <a:latin typeface="Georgia" panose="02040502050405020303" pitchFamily="18" charset="0"/>
                <a:ea typeface="Calibri" panose="020F0502020204030204" pitchFamily="34" charset="0"/>
                <a:cs typeface="Times New Roman" panose="02020603050405020304" pitchFamily="18" charset="0"/>
              </a:rPr>
              <a:t>How are we going to decide whether a new word W belongs to topic T ?</a:t>
            </a:r>
          </a:p>
        </p:txBody>
      </p:sp>
    </p:spTree>
    <p:extLst>
      <p:ext uri="{BB962C8B-B14F-4D97-AF65-F5344CB8AC3E}">
        <p14:creationId xmlns:p14="http://schemas.microsoft.com/office/powerpoint/2010/main" val="2102605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826642" y="404664"/>
            <a:ext cx="7497838" cy="72008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300" b="1" dirty="0" smtClean="0">
                <a:latin typeface="Fontin Sans Bold"/>
              </a:rPr>
              <a:t>Math Behind LDA</a:t>
            </a:r>
            <a:endParaRPr lang="en-IN" sz="3300" b="1" dirty="0">
              <a:latin typeface="Fontin Sans Bold"/>
            </a:endParaRPr>
          </a:p>
        </p:txBody>
      </p:sp>
      <p:sp>
        <p:nvSpPr>
          <p:cNvPr id="7" name="Rectangle 6"/>
          <p:cNvSpPr/>
          <p:nvPr/>
        </p:nvSpPr>
        <p:spPr>
          <a:xfrm>
            <a:off x="395536" y="1412776"/>
            <a:ext cx="8360050" cy="203132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b="1" dirty="0">
                <a:latin typeface="Georgia" panose="02040502050405020303" pitchFamily="18" charset="0"/>
              </a:rPr>
              <a:t>For each possible topic </a:t>
            </a:r>
            <a:r>
              <a:rPr lang="en-IN" b="1" i="1" dirty="0">
                <a:latin typeface="Georgia" panose="02040502050405020303" pitchFamily="18" charset="0"/>
              </a:rPr>
              <a:t>T</a:t>
            </a:r>
            <a:r>
              <a:rPr lang="en-IN" b="1" dirty="0">
                <a:latin typeface="Georgia" panose="02040502050405020303" pitchFamily="18" charset="0"/>
              </a:rPr>
              <a:t>,</a:t>
            </a:r>
          </a:p>
          <a:p>
            <a:endParaRPr lang="en-IN" dirty="0" smtClean="0">
              <a:latin typeface="Georgia" panose="02040502050405020303" pitchFamily="18" charset="0"/>
            </a:endParaRPr>
          </a:p>
          <a:p>
            <a:r>
              <a:rPr lang="en-IN" dirty="0" smtClean="0">
                <a:latin typeface="Georgia" panose="02040502050405020303" pitchFamily="18" charset="0"/>
              </a:rPr>
              <a:t>Multiply </a:t>
            </a:r>
            <a:r>
              <a:rPr lang="en-IN" dirty="0">
                <a:latin typeface="Georgia" panose="02040502050405020303" pitchFamily="18" charset="0"/>
              </a:rPr>
              <a:t>the frequency of this word type </a:t>
            </a:r>
            <a:r>
              <a:rPr lang="en-IN" i="1" dirty="0">
                <a:latin typeface="Georgia" panose="02040502050405020303" pitchFamily="18" charset="0"/>
              </a:rPr>
              <a:t>W</a:t>
            </a:r>
            <a:r>
              <a:rPr lang="en-IN" dirty="0">
                <a:latin typeface="Georgia" panose="02040502050405020303" pitchFamily="18" charset="0"/>
              </a:rPr>
              <a:t> in </a:t>
            </a:r>
            <a:r>
              <a:rPr lang="en-IN" i="1" dirty="0">
                <a:latin typeface="Georgia" panose="02040502050405020303" pitchFamily="18" charset="0"/>
              </a:rPr>
              <a:t>T</a:t>
            </a:r>
            <a:r>
              <a:rPr lang="en-IN" dirty="0">
                <a:latin typeface="Georgia" panose="02040502050405020303" pitchFamily="18" charset="0"/>
              </a:rPr>
              <a:t> by the number of other words in document </a:t>
            </a:r>
            <a:r>
              <a:rPr lang="en-IN" i="1" dirty="0">
                <a:latin typeface="Georgia" panose="02040502050405020303" pitchFamily="18" charset="0"/>
              </a:rPr>
              <a:t>D</a:t>
            </a:r>
            <a:r>
              <a:rPr lang="en-IN" dirty="0">
                <a:latin typeface="Georgia" panose="02040502050405020303" pitchFamily="18" charset="0"/>
              </a:rPr>
              <a:t> that already belong to </a:t>
            </a:r>
            <a:r>
              <a:rPr lang="en-IN" i="1" dirty="0" smtClean="0">
                <a:latin typeface="Georgia" panose="02040502050405020303" pitchFamily="18" charset="0"/>
              </a:rPr>
              <a:t>T</a:t>
            </a:r>
            <a:r>
              <a:rPr lang="en-IN" dirty="0" smtClean="0">
                <a:latin typeface="Georgia" panose="02040502050405020303" pitchFamily="18" charset="0"/>
              </a:rPr>
              <a:t>. </a:t>
            </a:r>
            <a:endParaRPr lang="en-IN" dirty="0">
              <a:latin typeface="Georgia" panose="02040502050405020303" pitchFamily="18" charset="0"/>
            </a:endParaRPr>
          </a:p>
          <a:p>
            <a:endParaRPr lang="en-IN" dirty="0" smtClean="0">
              <a:latin typeface="Georgia" panose="02040502050405020303" pitchFamily="18" charset="0"/>
            </a:endParaRPr>
          </a:p>
          <a:p>
            <a:r>
              <a:rPr lang="en-IN" b="1" dirty="0" smtClean="0">
                <a:latin typeface="Georgia" panose="02040502050405020303" pitchFamily="18" charset="0"/>
              </a:rPr>
              <a:t>What </a:t>
            </a:r>
            <a:r>
              <a:rPr lang="en-IN" b="1" dirty="0">
                <a:latin typeface="Georgia" panose="02040502050405020303" pitchFamily="18" charset="0"/>
              </a:rPr>
              <a:t>is the output?</a:t>
            </a:r>
          </a:p>
          <a:p>
            <a:r>
              <a:rPr lang="en-IN" dirty="0">
                <a:latin typeface="Georgia" panose="02040502050405020303" pitchFamily="18" charset="0"/>
              </a:rPr>
              <a:t>The result will represent the probability that this word came from topic </a:t>
            </a:r>
            <a:r>
              <a:rPr lang="en-IN" dirty="0" smtClean="0">
                <a:latin typeface="Georgia" panose="02040502050405020303" pitchFamily="18" charset="0"/>
              </a:rPr>
              <a:t>T</a:t>
            </a:r>
            <a:endParaRPr lang="en-IN" dirty="0">
              <a:latin typeface="Georgia" panose="02040502050405020303"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395536" y="4293096"/>
                <a:ext cx="8360050" cy="618311"/>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𝑇</m:t>
                          </m:r>
                        </m:e>
                        <m:e>
                          <m:r>
                            <a:rPr lang="en-IN" i="1">
                              <a:latin typeface="Cambria Math" panose="02040503050406030204" pitchFamily="18" charset="0"/>
                            </a:rPr>
                            <m:t>𝑊</m:t>
                          </m:r>
                          <m:r>
                            <a:rPr lang="en-IN" i="0">
                              <a:latin typeface="Cambria Math" panose="02040503050406030204" pitchFamily="18" charset="0"/>
                            </a:rPr>
                            <m:t>,</m:t>
                          </m:r>
                          <m:r>
                            <a:rPr lang="en-IN" i="1">
                              <a:latin typeface="Cambria Math" panose="02040503050406030204" pitchFamily="18" charset="0"/>
                            </a:rPr>
                            <m:t>𝐷</m:t>
                          </m:r>
                        </m:e>
                      </m:d>
                      <m:r>
                        <a:rPr lang="en-IN" i="0">
                          <a:latin typeface="Cambria Math" panose="02040503050406030204" pitchFamily="18" charset="0"/>
                        </a:rPr>
                        <m:t>=</m:t>
                      </m:r>
                      <m:f>
                        <m:fPr>
                          <m:ctrlPr>
                            <a:rPr lang="en-IN" i="1">
                              <a:latin typeface="Cambria Math" panose="02040503050406030204" pitchFamily="18" charset="0"/>
                            </a:rPr>
                          </m:ctrlPr>
                        </m:fPr>
                        <m:num>
                          <m:r>
                            <a:rPr lang="en-IN" i="0">
                              <a:latin typeface="Cambria Math" panose="02040503050406030204" pitchFamily="18" charset="0"/>
                            </a:rPr>
                            <m:t># </m:t>
                          </m:r>
                          <m:r>
                            <a:rPr lang="en-IN" i="1">
                              <a:latin typeface="Cambria Math" panose="02040503050406030204" pitchFamily="18" charset="0"/>
                            </a:rPr>
                            <m:t>𝑤𝑜𝑟𝑑𝑠</m:t>
                          </m:r>
                          <m:r>
                            <a:rPr lang="en-IN" i="0">
                              <a:latin typeface="Cambria Math" panose="02040503050406030204" pitchFamily="18" charset="0"/>
                            </a:rPr>
                            <m:t> </m:t>
                          </m:r>
                          <m:r>
                            <a:rPr lang="en-IN" i="1">
                              <a:latin typeface="Cambria Math" panose="02040503050406030204" pitchFamily="18" charset="0"/>
                            </a:rPr>
                            <m:t>𝑊</m:t>
                          </m:r>
                          <m:r>
                            <a:rPr lang="en-IN" i="0">
                              <a:latin typeface="Cambria Math" panose="02040503050406030204" pitchFamily="18" charset="0"/>
                            </a:rPr>
                            <m:t> </m:t>
                          </m:r>
                          <m:r>
                            <a:rPr lang="en-IN" i="1">
                              <a:latin typeface="Cambria Math" panose="02040503050406030204" pitchFamily="18" charset="0"/>
                            </a:rPr>
                            <m:t>𝑖𝑛</m:t>
                          </m:r>
                          <m:r>
                            <a:rPr lang="en-IN" i="0">
                              <a:latin typeface="Cambria Math" panose="02040503050406030204" pitchFamily="18" charset="0"/>
                            </a:rPr>
                            <m:t> </m:t>
                          </m:r>
                          <m:r>
                            <a:rPr lang="en-IN" i="1">
                              <a:latin typeface="Cambria Math" panose="02040503050406030204" pitchFamily="18" charset="0"/>
                            </a:rPr>
                            <m:t>𝑡h𝑒</m:t>
                          </m:r>
                          <m:r>
                            <a:rPr lang="en-IN" i="0">
                              <a:latin typeface="Cambria Math" panose="02040503050406030204" pitchFamily="18" charset="0"/>
                            </a:rPr>
                            <m:t> </m:t>
                          </m:r>
                          <m:r>
                            <a:rPr lang="en-IN" i="1">
                              <a:latin typeface="Cambria Math" panose="02040503050406030204" pitchFamily="18" charset="0"/>
                            </a:rPr>
                            <m:t>𝑡𝑜𝑝𝑖𝑐</m:t>
                          </m:r>
                          <m:r>
                            <a:rPr lang="en-IN" i="0">
                              <a:latin typeface="Cambria Math" panose="02040503050406030204" pitchFamily="18" charset="0"/>
                            </a:rPr>
                            <m:t> </m:t>
                          </m:r>
                          <m:r>
                            <a:rPr lang="en-IN" i="1">
                              <a:latin typeface="Cambria Math" panose="02040503050406030204" pitchFamily="18" charset="0"/>
                            </a:rPr>
                            <m:t>𝑇</m:t>
                          </m:r>
                        </m:num>
                        <m:den>
                          <m:r>
                            <a:rPr lang="en-IN" i="0">
                              <a:latin typeface="Cambria Math" panose="02040503050406030204" pitchFamily="18" charset="0"/>
                            </a:rPr>
                            <m:t># </m:t>
                          </m:r>
                          <m:r>
                            <a:rPr lang="en-IN" i="1">
                              <a:latin typeface="Cambria Math" panose="02040503050406030204" pitchFamily="18" charset="0"/>
                            </a:rPr>
                            <m:t>𝑤𝑜𝑟𝑑𝑠</m:t>
                          </m:r>
                          <m:r>
                            <a:rPr lang="en-IN" i="0">
                              <a:latin typeface="Cambria Math" panose="02040503050406030204" pitchFamily="18" charset="0"/>
                            </a:rPr>
                            <m:t> </m:t>
                          </m:r>
                          <m:r>
                            <a:rPr lang="en-IN" i="1">
                              <a:latin typeface="Cambria Math" panose="02040503050406030204" pitchFamily="18" charset="0"/>
                            </a:rPr>
                            <m:t>𝑖𝑛</m:t>
                          </m:r>
                          <m:r>
                            <a:rPr lang="en-IN" i="0">
                              <a:latin typeface="Cambria Math" panose="02040503050406030204" pitchFamily="18" charset="0"/>
                            </a:rPr>
                            <m:t> </m:t>
                          </m:r>
                          <m:r>
                            <a:rPr lang="en-IN" i="1">
                              <a:latin typeface="Cambria Math" panose="02040503050406030204" pitchFamily="18" charset="0"/>
                            </a:rPr>
                            <m:t>𝑡h𝑒</m:t>
                          </m:r>
                          <m:r>
                            <a:rPr lang="en-IN" i="0">
                              <a:latin typeface="Cambria Math" panose="02040503050406030204" pitchFamily="18" charset="0"/>
                            </a:rPr>
                            <m:t> </m:t>
                          </m:r>
                          <m:r>
                            <a:rPr lang="en-IN" i="1">
                              <a:latin typeface="Cambria Math" panose="02040503050406030204" pitchFamily="18" charset="0"/>
                            </a:rPr>
                            <m:t>𝑑𝑜𝑐𝑢𝑚𝑒𝑛𝑡</m:t>
                          </m:r>
                          <m:r>
                            <a:rPr lang="en-IN" i="0">
                              <a:latin typeface="Cambria Math" panose="02040503050406030204" pitchFamily="18" charset="0"/>
                            </a:rPr>
                            <m:t> </m:t>
                          </m:r>
                          <m:r>
                            <a:rPr lang="en-IN" i="1">
                              <a:latin typeface="Cambria Math" panose="02040503050406030204" pitchFamily="18" charset="0"/>
                            </a:rPr>
                            <m:t>𝐷</m:t>
                          </m:r>
                        </m:den>
                      </m:f>
                      <m:r>
                        <a:rPr lang="en-IN" i="0">
                          <a:latin typeface="Cambria Math" panose="02040503050406030204" pitchFamily="18" charset="0"/>
                        </a:rPr>
                        <m:t>∗(#</m:t>
                      </m:r>
                      <m:r>
                        <a:rPr lang="en-IN" i="1">
                          <a:latin typeface="Cambria Math" panose="02040503050406030204" pitchFamily="18" charset="0"/>
                        </a:rPr>
                        <m:t>𝑤𝑜𝑟𝑑𝑠</m:t>
                      </m:r>
                      <m:r>
                        <a:rPr lang="en-IN" i="0">
                          <a:latin typeface="Cambria Math" panose="02040503050406030204" pitchFamily="18" charset="0"/>
                        </a:rPr>
                        <m:t> </m:t>
                      </m:r>
                      <m:r>
                        <a:rPr lang="en-IN" i="1">
                          <a:latin typeface="Cambria Math" panose="02040503050406030204" pitchFamily="18" charset="0"/>
                        </a:rPr>
                        <m:t>𝑖𝑛</m:t>
                      </m:r>
                      <m:r>
                        <a:rPr lang="en-IN" i="0">
                          <a:latin typeface="Cambria Math" panose="02040503050406030204" pitchFamily="18" charset="0"/>
                        </a:rPr>
                        <m:t> </m:t>
                      </m:r>
                      <m:r>
                        <a:rPr lang="en-IN" i="1">
                          <a:latin typeface="Cambria Math" panose="02040503050406030204" pitchFamily="18" charset="0"/>
                        </a:rPr>
                        <m:t>𝐷</m:t>
                      </m:r>
                      <m:r>
                        <a:rPr lang="en-IN" i="0">
                          <a:latin typeface="Cambria Math" panose="02040503050406030204" pitchFamily="18" charset="0"/>
                        </a:rPr>
                        <m:t> </m:t>
                      </m:r>
                      <m:r>
                        <a:rPr lang="en-IN" i="1">
                          <a:latin typeface="Cambria Math" panose="02040503050406030204" pitchFamily="18" charset="0"/>
                        </a:rPr>
                        <m:t>𝑡h𝑎𝑡</m:t>
                      </m:r>
                      <m:r>
                        <a:rPr lang="en-IN" i="0">
                          <a:latin typeface="Cambria Math" panose="02040503050406030204" pitchFamily="18" charset="0"/>
                        </a:rPr>
                        <m:t> </m:t>
                      </m:r>
                      <m:r>
                        <a:rPr lang="en-IN" i="1">
                          <a:latin typeface="Cambria Math" panose="02040503050406030204" pitchFamily="18" charset="0"/>
                        </a:rPr>
                        <m:t>𝑏𝑒𝑙𝑜𝑛𝑔</m:t>
                      </m:r>
                      <m:r>
                        <a:rPr lang="en-IN" i="0">
                          <a:latin typeface="Cambria Math" panose="02040503050406030204" pitchFamily="18" charset="0"/>
                        </a:rPr>
                        <m:t> </m:t>
                      </m:r>
                      <m:r>
                        <a:rPr lang="en-IN" i="1">
                          <a:latin typeface="Cambria Math" panose="02040503050406030204" pitchFamily="18" charset="0"/>
                        </a:rPr>
                        <m:t>𝑡𝑜</m:t>
                      </m:r>
                      <m:r>
                        <a:rPr lang="en-IN" i="0">
                          <a:latin typeface="Cambria Math" panose="02040503050406030204" pitchFamily="18" charset="0"/>
                        </a:rPr>
                        <m:t> </m:t>
                      </m:r>
                      <m:r>
                        <a:rPr lang="en-IN" i="1">
                          <a:latin typeface="Cambria Math" panose="02040503050406030204" pitchFamily="18" charset="0"/>
                        </a:rPr>
                        <m:t>𝑇</m:t>
                      </m:r>
                      <m:r>
                        <a:rPr lang="en-IN" i="0">
                          <a:latin typeface="Cambria Math" panose="02040503050406030204" pitchFamily="18" charset="0"/>
                        </a:rPr>
                        <m:t>) </m:t>
                      </m:r>
                    </m:oMath>
                  </m:oMathPara>
                </a14:m>
                <a:endParaRPr lang="en-IN" dirty="0"/>
              </a:p>
            </p:txBody>
          </p:sp>
        </mc:Choice>
        <mc:Fallback xmlns="">
          <p:sp>
            <p:nvSpPr>
              <p:cNvPr id="3" name="Rectangle 2"/>
              <p:cNvSpPr>
                <a:spLocks noRot="1" noChangeAspect="1" noMove="1" noResize="1" noEditPoints="1" noAdjustHandles="1" noChangeArrowheads="1" noChangeShapeType="1" noTextEdit="1"/>
              </p:cNvSpPr>
              <p:nvPr/>
            </p:nvSpPr>
            <p:spPr>
              <a:xfrm>
                <a:off x="395536" y="4293096"/>
                <a:ext cx="8360050" cy="618311"/>
              </a:xfrm>
              <a:prstGeom prst="rect">
                <a:avLst/>
              </a:prstGeom>
              <a:blipFill rotWithShape="0">
                <a:blip r:embed="rId3"/>
                <a:stretch>
                  <a:fillRect/>
                </a:stretch>
              </a:blipFill>
            </p:spPr>
            <p:txBody>
              <a:bodyPr/>
              <a:lstStyle/>
              <a:p>
                <a:r>
                  <a:rPr lang="en-IN">
                    <a:noFill/>
                  </a:rPr>
                  <a:t> </a:t>
                </a:r>
              </a:p>
            </p:txBody>
          </p:sp>
        </mc:Fallback>
      </mc:AlternateContent>
      <p:sp>
        <p:nvSpPr>
          <p:cNvPr id="8" name="Rectangle 7"/>
          <p:cNvSpPr/>
          <p:nvPr/>
        </p:nvSpPr>
        <p:spPr>
          <a:xfrm>
            <a:off x="2838366" y="5760402"/>
            <a:ext cx="3137397" cy="369332"/>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r>
              <a:rPr lang="en-IN" i="1" dirty="0">
                <a:solidFill>
                  <a:srgbClr val="373737"/>
                </a:solidFill>
                <a:latin typeface="Georgia" panose="02040502050405020303" pitchFamily="18" charset="0"/>
                <a:ea typeface="Calibri" panose="020F0502020204030204" pitchFamily="34" charset="0"/>
                <a:cs typeface="Times New Roman" panose="02020603050405020304" pitchFamily="18" charset="0"/>
              </a:rPr>
              <a:t>probabilistic</a:t>
            </a:r>
            <a:r>
              <a:rPr lang="en-IN" dirty="0">
                <a:solidFill>
                  <a:srgbClr val="373737"/>
                </a:solidFill>
                <a:latin typeface="Georgia" panose="02040502050405020303" pitchFamily="18" charset="0"/>
                <a:ea typeface="Calibri" panose="020F0502020204030204" pitchFamily="34" charset="0"/>
                <a:cs typeface="Times New Roman" panose="02020603050405020304" pitchFamily="18" charset="0"/>
              </a:rPr>
              <a:t> topic modelling</a:t>
            </a:r>
            <a:endParaRPr lang="en-IN" dirty="0">
              <a:latin typeface="Georgia" panose="02040502050405020303" pitchFamily="18" charset="0"/>
            </a:endParaRPr>
          </a:p>
        </p:txBody>
      </p:sp>
      <p:cxnSp>
        <p:nvCxnSpPr>
          <p:cNvPr id="10" name="Straight Arrow Connector 9"/>
          <p:cNvCxnSpPr/>
          <p:nvPr/>
        </p:nvCxnSpPr>
        <p:spPr>
          <a:xfrm>
            <a:off x="4341342" y="5157192"/>
            <a:ext cx="0" cy="4320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3235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4099" y="2964457"/>
            <a:ext cx="6522738" cy="1470025"/>
          </a:xfrm>
        </p:spPr>
        <p:txBody>
          <a:bodyPr>
            <a:normAutofit fontScale="90000"/>
          </a:bodyPr>
          <a:lstStyle/>
          <a:p>
            <a:r>
              <a:rPr lang="en-IN" sz="3600" b="1" dirty="0" smtClean="0">
                <a:latin typeface="Fontin Sans Bold"/>
              </a:rPr>
              <a:t>Topic – 5</a:t>
            </a:r>
            <a:br>
              <a:rPr lang="en-IN" sz="3600" b="1" dirty="0" smtClean="0">
                <a:latin typeface="Fontin Sans Bold"/>
              </a:rPr>
            </a:br>
            <a:r>
              <a:rPr lang="en-IN" sz="3600" b="1" dirty="0" smtClean="0">
                <a:latin typeface="Fontin Sans Bold"/>
              </a:rPr>
              <a:t/>
            </a:r>
            <a:br>
              <a:rPr lang="en-IN" sz="3600" b="1" dirty="0" smtClean="0">
                <a:latin typeface="Fontin Sans Bold"/>
              </a:rPr>
            </a:br>
            <a:r>
              <a:rPr lang="en-IN" sz="3600" b="1" dirty="0">
                <a:latin typeface="Fontin Sans Bold"/>
              </a:rPr>
              <a:t>Topic Modelling</a:t>
            </a:r>
          </a:p>
        </p:txBody>
      </p:sp>
      <p:sp>
        <p:nvSpPr>
          <p:cNvPr id="6" name="Title 1"/>
          <p:cNvSpPr txBox="1">
            <a:spLocks/>
          </p:cNvSpPr>
          <p:nvPr/>
        </p:nvSpPr>
        <p:spPr>
          <a:xfrm>
            <a:off x="868855" y="1412776"/>
            <a:ext cx="7273225" cy="81399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Fontin Sans Bold"/>
                <a:ea typeface="ＭＳ Ｐゴシック" pitchFamily="34" charset="-128"/>
              </a:rPr>
              <a:t>Text Analytics</a:t>
            </a:r>
            <a:endParaRPr lang="en-US" b="1" kern="0" dirty="0">
              <a:solidFill>
                <a:srgbClr val="0F1C0F"/>
              </a:solidFill>
              <a:latin typeface="Fontin Sans Bold"/>
              <a:ea typeface="ＭＳ Ｐゴシック" pitchFamily="34" charset="-128"/>
            </a:endParaRPr>
          </a:p>
          <a:p>
            <a:r>
              <a:rPr lang="en-US" altLang="en-US" sz="3500" b="1" dirty="0">
                <a:latin typeface="Fontin Sans Bold"/>
                <a:ea typeface="ＭＳ Ｐゴシック" pitchFamily="34" charset="-128"/>
              </a:rPr>
              <a:t> </a:t>
            </a:r>
          </a:p>
        </p:txBody>
      </p:sp>
      <p:pic>
        <p:nvPicPr>
          <p:cNvPr id="7" name="Picture 6" descr="Text Analytic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5077" y="211649"/>
            <a:ext cx="1346187" cy="1009640"/>
          </a:xfrm>
          <a:prstGeom prst="rect">
            <a:avLst/>
          </a:prstGeom>
        </p:spPr>
      </p:pic>
      <p:pic>
        <p:nvPicPr>
          <p:cNvPr id="8" name="Picture 7" descr="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7704" y="3875892"/>
            <a:ext cx="585618" cy="558590"/>
          </a:xfrm>
          <a:prstGeom prst="rect">
            <a:avLst/>
          </a:prstGeom>
        </p:spPr>
      </p:pic>
      <p:pic>
        <p:nvPicPr>
          <p:cNvPr id="9" name="Picture 8" descr="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200" y="3859129"/>
            <a:ext cx="585618" cy="558590"/>
          </a:xfrm>
          <a:prstGeom prst="rect">
            <a:avLst/>
          </a:prstGeom>
        </p:spPr>
      </p:pic>
    </p:spTree>
    <p:extLst>
      <p:ext uri="{BB962C8B-B14F-4D97-AF65-F5344CB8AC3E}">
        <p14:creationId xmlns:p14="http://schemas.microsoft.com/office/powerpoint/2010/main" val="18791186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592423" y="532803"/>
            <a:ext cx="7497838" cy="72008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300" b="1" dirty="0" smtClean="0">
                <a:latin typeface="Fontin Sans Bold"/>
              </a:rPr>
              <a:t>INDEX</a:t>
            </a:r>
            <a:endParaRPr lang="en-IN" sz="3300" b="1" dirty="0">
              <a:latin typeface="Fontin Sans Bold"/>
            </a:endParaRPr>
          </a:p>
        </p:txBody>
      </p:sp>
      <p:sp>
        <p:nvSpPr>
          <p:cNvPr id="10" name="Rectangle 3"/>
          <p:cNvSpPr txBox="1">
            <a:spLocks noChangeArrowheads="1"/>
          </p:cNvSpPr>
          <p:nvPr/>
        </p:nvSpPr>
        <p:spPr>
          <a:xfrm>
            <a:off x="467544" y="1844824"/>
            <a:ext cx="7058025" cy="23177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90000"/>
              </a:lnSpc>
            </a:pPr>
            <a:endParaRPr lang="en-US" altLang="en-US" sz="2000" b="1" dirty="0"/>
          </a:p>
        </p:txBody>
      </p:sp>
      <p:pic>
        <p:nvPicPr>
          <p:cNvPr id="4" name="Picture 3"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5" y="1901611"/>
            <a:ext cx="617547" cy="610835"/>
          </a:xfrm>
          <a:prstGeom prst="rect">
            <a:avLst/>
          </a:prstGeom>
        </p:spPr>
      </p:pic>
      <p:pic>
        <p:nvPicPr>
          <p:cNvPr id="5" name="Picture 4"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5" y="3539712"/>
            <a:ext cx="617547" cy="610835"/>
          </a:xfrm>
          <a:prstGeom prst="rect">
            <a:avLst/>
          </a:prstGeom>
        </p:spPr>
      </p:pic>
      <p:pic>
        <p:nvPicPr>
          <p:cNvPr id="6" name="Picture 5"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5" y="4343540"/>
            <a:ext cx="617547" cy="610835"/>
          </a:xfrm>
          <a:prstGeom prst="rect">
            <a:avLst/>
          </a:prstGeom>
        </p:spPr>
      </p:pic>
      <p:sp>
        <p:nvSpPr>
          <p:cNvPr id="9" name="Rectangle 8"/>
          <p:cNvSpPr/>
          <p:nvPr/>
        </p:nvSpPr>
        <p:spPr>
          <a:xfrm>
            <a:off x="2139469" y="2050140"/>
            <a:ext cx="4456861" cy="369332"/>
          </a:xfrm>
          <a:prstGeom prst="rect">
            <a:avLst/>
          </a:prstGeom>
        </p:spPr>
        <p:txBody>
          <a:bodyPr wrap="none">
            <a:spAutoFit/>
          </a:bodyPr>
          <a:lstStyle/>
          <a:p>
            <a:pPr lvl="1">
              <a:lnSpc>
                <a:spcPct val="90000"/>
              </a:lnSpc>
            </a:pPr>
            <a:r>
              <a:rPr lang="en-US" altLang="en-US" sz="2000" b="1" dirty="0">
                <a:solidFill>
                  <a:schemeClr val="tx1">
                    <a:lumMod val="50000"/>
                    <a:lumOff val="50000"/>
                  </a:schemeClr>
                </a:solidFill>
                <a:latin typeface="Fontin Sans Bold"/>
              </a:rPr>
              <a:t>Introduction to Topic Modelling</a:t>
            </a:r>
          </a:p>
        </p:txBody>
      </p:sp>
      <p:sp>
        <p:nvSpPr>
          <p:cNvPr id="11" name="Rectangle 10"/>
          <p:cNvSpPr/>
          <p:nvPr/>
        </p:nvSpPr>
        <p:spPr>
          <a:xfrm>
            <a:off x="2153054" y="3733037"/>
            <a:ext cx="2568332" cy="369332"/>
          </a:xfrm>
          <a:prstGeom prst="rect">
            <a:avLst/>
          </a:prstGeom>
        </p:spPr>
        <p:txBody>
          <a:bodyPr wrap="none">
            <a:spAutoFit/>
          </a:bodyPr>
          <a:lstStyle/>
          <a:p>
            <a:pPr lvl="1">
              <a:lnSpc>
                <a:spcPct val="90000"/>
              </a:lnSpc>
            </a:pPr>
            <a:r>
              <a:rPr lang="en-US" altLang="en-US" sz="2000" b="1" dirty="0">
                <a:solidFill>
                  <a:schemeClr val="tx1">
                    <a:lumMod val="50000"/>
                    <a:lumOff val="50000"/>
                  </a:schemeClr>
                </a:solidFill>
                <a:latin typeface="Fontin Sans Bold"/>
              </a:rPr>
              <a:t>Intuition of LDA</a:t>
            </a:r>
          </a:p>
        </p:txBody>
      </p:sp>
      <p:sp>
        <p:nvSpPr>
          <p:cNvPr id="12" name="Rectangle 11"/>
          <p:cNvSpPr/>
          <p:nvPr/>
        </p:nvSpPr>
        <p:spPr>
          <a:xfrm>
            <a:off x="2153054" y="4569849"/>
            <a:ext cx="4222972" cy="369332"/>
          </a:xfrm>
          <a:prstGeom prst="rect">
            <a:avLst/>
          </a:prstGeom>
        </p:spPr>
        <p:txBody>
          <a:bodyPr wrap="square">
            <a:spAutoFit/>
          </a:bodyPr>
          <a:lstStyle/>
          <a:p>
            <a:pPr lvl="1">
              <a:lnSpc>
                <a:spcPct val="90000"/>
              </a:lnSpc>
            </a:pPr>
            <a:r>
              <a:rPr lang="en-US" altLang="en-US" sz="2000" b="1" dirty="0">
                <a:solidFill>
                  <a:schemeClr val="tx1">
                    <a:lumMod val="50000"/>
                    <a:lumOff val="50000"/>
                  </a:schemeClr>
                </a:solidFill>
                <a:latin typeface="Fontin Sans Bold"/>
              </a:rPr>
              <a:t>Math Behind LDA</a:t>
            </a:r>
          </a:p>
        </p:txBody>
      </p:sp>
      <p:pic>
        <p:nvPicPr>
          <p:cNvPr id="13" name="Picture 12"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5" y="5170721"/>
            <a:ext cx="617547" cy="610835"/>
          </a:xfrm>
          <a:prstGeom prst="rect">
            <a:avLst/>
          </a:prstGeom>
        </p:spPr>
      </p:pic>
      <p:sp>
        <p:nvSpPr>
          <p:cNvPr id="14" name="Rectangle 13"/>
          <p:cNvSpPr/>
          <p:nvPr/>
        </p:nvSpPr>
        <p:spPr>
          <a:xfrm>
            <a:off x="2161533" y="5476139"/>
            <a:ext cx="4222972" cy="369332"/>
          </a:xfrm>
          <a:prstGeom prst="rect">
            <a:avLst/>
          </a:prstGeom>
        </p:spPr>
        <p:txBody>
          <a:bodyPr wrap="square">
            <a:spAutoFit/>
          </a:bodyPr>
          <a:lstStyle/>
          <a:p>
            <a:pPr lvl="1">
              <a:lnSpc>
                <a:spcPct val="90000"/>
              </a:lnSpc>
            </a:pPr>
            <a:r>
              <a:rPr lang="en-US" altLang="en-US" sz="2000" b="1" dirty="0">
                <a:solidFill>
                  <a:srgbClr val="0070C0"/>
                </a:solidFill>
                <a:latin typeface="Fontin Sans Bold"/>
              </a:rPr>
              <a:t>LDA in R</a:t>
            </a:r>
          </a:p>
        </p:txBody>
      </p:sp>
      <p:sp>
        <p:nvSpPr>
          <p:cNvPr id="15" name="Rectangle 14"/>
          <p:cNvSpPr/>
          <p:nvPr/>
        </p:nvSpPr>
        <p:spPr>
          <a:xfrm>
            <a:off x="2153054" y="2912664"/>
            <a:ext cx="3769365" cy="369332"/>
          </a:xfrm>
          <a:prstGeom prst="rect">
            <a:avLst/>
          </a:prstGeom>
        </p:spPr>
        <p:txBody>
          <a:bodyPr wrap="none">
            <a:spAutoFit/>
          </a:bodyPr>
          <a:lstStyle/>
          <a:p>
            <a:pPr lvl="1">
              <a:lnSpc>
                <a:spcPct val="90000"/>
              </a:lnSpc>
            </a:pPr>
            <a:r>
              <a:rPr lang="en-US" altLang="en-US" sz="2000" b="1" dirty="0">
                <a:solidFill>
                  <a:schemeClr val="tx1">
                    <a:lumMod val="50000"/>
                    <a:lumOff val="50000"/>
                  </a:schemeClr>
                </a:solidFill>
                <a:latin typeface="Fontin Sans Bold"/>
              </a:rPr>
              <a:t>Types of Topic modelling </a:t>
            </a:r>
          </a:p>
        </p:txBody>
      </p:sp>
      <p:pic>
        <p:nvPicPr>
          <p:cNvPr id="16" name="Picture 15"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4" y="2746178"/>
            <a:ext cx="617547" cy="610835"/>
          </a:xfrm>
          <a:prstGeom prst="rect">
            <a:avLst/>
          </a:prstGeom>
        </p:spPr>
      </p:pic>
    </p:spTree>
    <p:extLst>
      <p:ext uri="{BB962C8B-B14F-4D97-AF65-F5344CB8AC3E}">
        <p14:creationId xmlns:p14="http://schemas.microsoft.com/office/powerpoint/2010/main" val="42311799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txBox="1">
            <a:spLocks/>
          </p:cNvSpPr>
          <p:nvPr/>
        </p:nvSpPr>
        <p:spPr>
          <a:xfrm>
            <a:off x="539552" y="2708920"/>
            <a:ext cx="7497838" cy="72008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300" b="1" dirty="0" smtClean="0">
                <a:latin typeface="Fontin Sans Bold"/>
              </a:rPr>
              <a:t>LDA Packages in R</a:t>
            </a:r>
            <a:endParaRPr lang="en-IN" sz="3300" b="1" dirty="0">
              <a:latin typeface="Fontin Sans Bold"/>
            </a:endParaRPr>
          </a:p>
        </p:txBody>
      </p:sp>
    </p:spTree>
    <p:extLst>
      <p:ext uri="{BB962C8B-B14F-4D97-AF65-F5344CB8AC3E}">
        <p14:creationId xmlns:p14="http://schemas.microsoft.com/office/powerpoint/2010/main" val="11050082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355600" y="764704"/>
            <a:ext cx="8280400" cy="863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b="1" dirty="0" smtClean="0">
                <a:latin typeface="Fontin Sans Small Caps" charset="0"/>
                <a:ea typeface="ＭＳ Ｐゴシック" pitchFamily="34" charset="-128"/>
              </a:rPr>
              <a:t>RECAP</a:t>
            </a:r>
          </a:p>
        </p:txBody>
      </p:sp>
      <p:pic>
        <p:nvPicPr>
          <p:cNvPr id="4" name="Picture 3" descr="Text Analytic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9813" y="211649"/>
            <a:ext cx="1121451" cy="841088"/>
          </a:xfrm>
          <a:prstGeom prst="rect">
            <a:avLst/>
          </a:prstGeom>
        </p:spPr>
      </p:pic>
    </p:spTree>
    <p:extLst>
      <p:ext uri="{BB962C8B-B14F-4D97-AF65-F5344CB8AC3E}">
        <p14:creationId xmlns:p14="http://schemas.microsoft.com/office/powerpoint/2010/main" val="2891290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54357"/>
            <a:ext cx="7772400" cy="1470025"/>
          </a:xfrm>
        </p:spPr>
        <p:txBody>
          <a:bodyPr>
            <a:normAutofit/>
          </a:bodyPr>
          <a:lstStyle/>
          <a:p>
            <a:pPr algn="ctr"/>
            <a:r>
              <a:rPr lang="en-US" sz="4800" b="1" dirty="0" smtClean="0">
                <a:latin typeface="Fontin Sans Bold"/>
              </a:rPr>
              <a:t>THANK YOU</a:t>
            </a:r>
            <a:endParaRPr lang="en-US" sz="4800" b="1" dirty="0">
              <a:latin typeface="Fontin Sans Bold"/>
            </a:endParaRPr>
          </a:p>
        </p:txBody>
      </p:sp>
    </p:spTree>
    <p:extLst>
      <p:ext uri="{BB962C8B-B14F-4D97-AF65-F5344CB8AC3E}">
        <p14:creationId xmlns:p14="http://schemas.microsoft.com/office/powerpoint/2010/main" val="1399198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592423" y="532803"/>
            <a:ext cx="7497838" cy="72008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300" b="1" dirty="0" smtClean="0">
                <a:latin typeface="Fontin Sans Bold"/>
              </a:rPr>
              <a:t>INDEX</a:t>
            </a:r>
            <a:endParaRPr lang="en-IN" sz="3300" b="1" dirty="0">
              <a:latin typeface="Fontin Sans Bold"/>
            </a:endParaRPr>
          </a:p>
        </p:txBody>
      </p:sp>
      <p:sp>
        <p:nvSpPr>
          <p:cNvPr id="10" name="Rectangle 3"/>
          <p:cNvSpPr txBox="1">
            <a:spLocks noChangeArrowheads="1"/>
          </p:cNvSpPr>
          <p:nvPr/>
        </p:nvSpPr>
        <p:spPr>
          <a:xfrm>
            <a:off x="467544" y="1844824"/>
            <a:ext cx="7058025" cy="23177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90000"/>
              </a:lnSpc>
            </a:pPr>
            <a:endParaRPr lang="en-US" altLang="en-US" sz="2000" b="1" dirty="0"/>
          </a:p>
        </p:txBody>
      </p:sp>
      <p:pic>
        <p:nvPicPr>
          <p:cNvPr id="4" name="Picture 3"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5" y="1901611"/>
            <a:ext cx="617547" cy="610835"/>
          </a:xfrm>
          <a:prstGeom prst="rect">
            <a:avLst/>
          </a:prstGeom>
        </p:spPr>
      </p:pic>
      <p:pic>
        <p:nvPicPr>
          <p:cNvPr id="5" name="Picture 4"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5" y="3539712"/>
            <a:ext cx="617547" cy="610835"/>
          </a:xfrm>
          <a:prstGeom prst="rect">
            <a:avLst/>
          </a:prstGeom>
        </p:spPr>
      </p:pic>
      <p:pic>
        <p:nvPicPr>
          <p:cNvPr id="6" name="Picture 5"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5" y="4343540"/>
            <a:ext cx="617547" cy="610835"/>
          </a:xfrm>
          <a:prstGeom prst="rect">
            <a:avLst/>
          </a:prstGeom>
        </p:spPr>
      </p:pic>
      <p:sp>
        <p:nvSpPr>
          <p:cNvPr id="9" name="Rectangle 8"/>
          <p:cNvSpPr/>
          <p:nvPr/>
        </p:nvSpPr>
        <p:spPr>
          <a:xfrm>
            <a:off x="2139469" y="2050140"/>
            <a:ext cx="4456861" cy="369332"/>
          </a:xfrm>
          <a:prstGeom prst="rect">
            <a:avLst/>
          </a:prstGeom>
        </p:spPr>
        <p:txBody>
          <a:bodyPr wrap="none">
            <a:spAutoFit/>
          </a:bodyPr>
          <a:lstStyle/>
          <a:p>
            <a:pPr lvl="1">
              <a:lnSpc>
                <a:spcPct val="90000"/>
              </a:lnSpc>
            </a:pPr>
            <a:r>
              <a:rPr lang="en-US" altLang="en-US" sz="2000" b="1" dirty="0" smtClean="0">
                <a:solidFill>
                  <a:srgbClr val="0070C0"/>
                </a:solidFill>
                <a:latin typeface="Fontin Sans Bold"/>
              </a:rPr>
              <a:t>Introduction to Topic Modelling</a:t>
            </a:r>
            <a:endParaRPr lang="en-US" altLang="en-US" sz="2000" b="1" dirty="0">
              <a:solidFill>
                <a:srgbClr val="0070C0"/>
              </a:solidFill>
              <a:latin typeface="Fontin Sans Bold"/>
            </a:endParaRPr>
          </a:p>
        </p:txBody>
      </p:sp>
      <p:sp>
        <p:nvSpPr>
          <p:cNvPr id="11" name="Rectangle 10"/>
          <p:cNvSpPr/>
          <p:nvPr/>
        </p:nvSpPr>
        <p:spPr>
          <a:xfrm>
            <a:off x="2153054" y="3733037"/>
            <a:ext cx="2568332" cy="369332"/>
          </a:xfrm>
          <a:prstGeom prst="rect">
            <a:avLst/>
          </a:prstGeom>
        </p:spPr>
        <p:txBody>
          <a:bodyPr wrap="none">
            <a:spAutoFit/>
          </a:bodyPr>
          <a:lstStyle/>
          <a:p>
            <a:pPr lvl="1">
              <a:lnSpc>
                <a:spcPct val="90000"/>
              </a:lnSpc>
            </a:pPr>
            <a:r>
              <a:rPr lang="en-US" altLang="en-US" sz="2000" b="1" dirty="0" smtClean="0">
                <a:solidFill>
                  <a:schemeClr val="tx1">
                    <a:lumMod val="50000"/>
                    <a:lumOff val="50000"/>
                  </a:schemeClr>
                </a:solidFill>
                <a:latin typeface="Fontin Sans Bold"/>
              </a:rPr>
              <a:t>Intuition of LDA</a:t>
            </a:r>
            <a:endParaRPr lang="en-US" altLang="en-US" sz="2000" b="1" dirty="0">
              <a:solidFill>
                <a:schemeClr val="tx1">
                  <a:lumMod val="50000"/>
                  <a:lumOff val="50000"/>
                </a:schemeClr>
              </a:solidFill>
              <a:latin typeface="Fontin Sans Bold"/>
            </a:endParaRPr>
          </a:p>
        </p:txBody>
      </p:sp>
      <p:sp>
        <p:nvSpPr>
          <p:cNvPr id="12" name="Rectangle 11"/>
          <p:cNvSpPr/>
          <p:nvPr/>
        </p:nvSpPr>
        <p:spPr>
          <a:xfrm>
            <a:off x="2153054" y="4569849"/>
            <a:ext cx="4222972" cy="369332"/>
          </a:xfrm>
          <a:prstGeom prst="rect">
            <a:avLst/>
          </a:prstGeom>
        </p:spPr>
        <p:txBody>
          <a:bodyPr wrap="square">
            <a:spAutoFit/>
          </a:bodyPr>
          <a:lstStyle/>
          <a:p>
            <a:pPr lvl="1">
              <a:lnSpc>
                <a:spcPct val="90000"/>
              </a:lnSpc>
            </a:pPr>
            <a:r>
              <a:rPr lang="en-US" altLang="en-US" sz="2000" b="1" dirty="0" smtClean="0">
                <a:solidFill>
                  <a:schemeClr val="tx1">
                    <a:lumMod val="50000"/>
                    <a:lumOff val="50000"/>
                  </a:schemeClr>
                </a:solidFill>
                <a:latin typeface="Fontin Sans Bold"/>
              </a:rPr>
              <a:t>Math Behind LDA</a:t>
            </a:r>
            <a:endParaRPr lang="en-US" altLang="en-US" sz="2000" b="1" dirty="0">
              <a:solidFill>
                <a:schemeClr val="tx1">
                  <a:lumMod val="50000"/>
                  <a:lumOff val="50000"/>
                </a:schemeClr>
              </a:solidFill>
              <a:latin typeface="Fontin Sans Bold"/>
            </a:endParaRPr>
          </a:p>
        </p:txBody>
      </p:sp>
      <p:pic>
        <p:nvPicPr>
          <p:cNvPr id="13" name="Picture 12"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5" y="5170721"/>
            <a:ext cx="617547" cy="610835"/>
          </a:xfrm>
          <a:prstGeom prst="rect">
            <a:avLst/>
          </a:prstGeom>
        </p:spPr>
      </p:pic>
      <p:sp>
        <p:nvSpPr>
          <p:cNvPr id="14" name="Rectangle 13"/>
          <p:cNvSpPr/>
          <p:nvPr/>
        </p:nvSpPr>
        <p:spPr>
          <a:xfrm>
            <a:off x="2161533" y="5476139"/>
            <a:ext cx="4222972" cy="369332"/>
          </a:xfrm>
          <a:prstGeom prst="rect">
            <a:avLst/>
          </a:prstGeom>
        </p:spPr>
        <p:txBody>
          <a:bodyPr wrap="square">
            <a:spAutoFit/>
          </a:bodyPr>
          <a:lstStyle/>
          <a:p>
            <a:pPr lvl="1">
              <a:lnSpc>
                <a:spcPct val="90000"/>
              </a:lnSpc>
            </a:pPr>
            <a:r>
              <a:rPr lang="en-US" altLang="en-US" sz="2000" b="1" dirty="0" smtClean="0">
                <a:solidFill>
                  <a:schemeClr val="tx1">
                    <a:lumMod val="50000"/>
                    <a:lumOff val="50000"/>
                  </a:schemeClr>
                </a:solidFill>
                <a:latin typeface="Fontin Sans Bold"/>
              </a:rPr>
              <a:t>LDA in R</a:t>
            </a:r>
            <a:endParaRPr lang="en-US" altLang="en-US" sz="2000" b="1" dirty="0">
              <a:solidFill>
                <a:schemeClr val="tx1">
                  <a:lumMod val="50000"/>
                  <a:lumOff val="50000"/>
                </a:schemeClr>
              </a:solidFill>
              <a:latin typeface="Fontin Sans Bold"/>
            </a:endParaRPr>
          </a:p>
        </p:txBody>
      </p:sp>
      <p:sp>
        <p:nvSpPr>
          <p:cNvPr id="15" name="Rectangle 14"/>
          <p:cNvSpPr/>
          <p:nvPr/>
        </p:nvSpPr>
        <p:spPr>
          <a:xfrm>
            <a:off x="2153054" y="2912664"/>
            <a:ext cx="3769365" cy="369332"/>
          </a:xfrm>
          <a:prstGeom prst="rect">
            <a:avLst/>
          </a:prstGeom>
        </p:spPr>
        <p:txBody>
          <a:bodyPr wrap="none">
            <a:spAutoFit/>
          </a:bodyPr>
          <a:lstStyle/>
          <a:p>
            <a:pPr lvl="1">
              <a:lnSpc>
                <a:spcPct val="90000"/>
              </a:lnSpc>
            </a:pPr>
            <a:r>
              <a:rPr lang="en-US" altLang="en-US" sz="2000" b="1" dirty="0">
                <a:solidFill>
                  <a:schemeClr val="tx1">
                    <a:lumMod val="50000"/>
                    <a:lumOff val="50000"/>
                  </a:schemeClr>
                </a:solidFill>
                <a:latin typeface="Fontin Sans Bold"/>
              </a:rPr>
              <a:t>Types of Topic modelling </a:t>
            </a:r>
          </a:p>
        </p:txBody>
      </p:sp>
      <p:pic>
        <p:nvPicPr>
          <p:cNvPr id="16" name="Picture 15"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4" y="2746178"/>
            <a:ext cx="617547" cy="610835"/>
          </a:xfrm>
          <a:prstGeom prst="rect">
            <a:avLst/>
          </a:prstGeom>
        </p:spPr>
      </p:pic>
    </p:spTree>
    <p:extLst>
      <p:ext uri="{BB962C8B-B14F-4D97-AF65-F5344CB8AC3E}">
        <p14:creationId xmlns:p14="http://schemas.microsoft.com/office/powerpoint/2010/main" val="2863628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p:cNvSpPr/>
          <p:nvPr/>
        </p:nvSpPr>
        <p:spPr>
          <a:xfrm>
            <a:off x="251520" y="3446995"/>
            <a:ext cx="8640960" cy="535531"/>
          </a:xfrm>
          <a:prstGeom prst="rect">
            <a:avLst/>
          </a:prstGeom>
          <a:ln/>
        </p:spPr>
        <p:style>
          <a:lnRef idx="1">
            <a:schemeClr val="accent6"/>
          </a:lnRef>
          <a:fillRef idx="3">
            <a:schemeClr val="accent6"/>
          </a:fillRef>
          <a:effectRef idx="2">
            <a:schemeClr val="accent6"/>
          </a:effectRef>
          <a:fontRef idx="minor">
            <a:schemeClr val="lt1"/>
          </a:fontRef>
        </p:style>
        <p:txBody>
          <a:bodyPr wrap="square">
            <a:spAutoFit/>
          </a:bodyPr>
          <a:lstStyle/>
          <a:p>
            <a:pPr lvl="1" algn="ctr">
              <a:lnSpc>
                <a:spcPct val="90000"/>
              </a:lnSpc>
            </a:pPr>
            <a:r>
              <a:rPr lang="en-US" altLang="en-US" sz="3200" b="1" dirty="0">
                <a:solidFill>
                  <a:schemeClr val="bg1"/>
                </a:solidFill>
                <a:latin typeface="Fontin Sans Bold"/>
              </a:rPr>
              <a:t>What are they about?</a:t>
            </a:r>
          </a:p>
        </p:txBody>
      </p:sp>
      <p:sp>
        <p:nvSpPr>
          <p:cNvPr id="13" name="Rectangle 12"/>
          <p:cNvSpPr/>
          <p:nvPr/>
        </p:nvSpPr>
        <p:spPr>
          <a:xfrm>
            <a:off x="3095836" y="3008001"/>
            <a:ext cx="2952328" cy="313932"/>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lvl="1">
              <a:lnSpc>
                <a:spcPct val="90000"/>
              </a:lnSpc>
            </a:pPr>
            <a:r>
              <a:rPr lang="en-US" altLang="en-US" sz="1600" b="1" dirty="0">
                <a:latin typeface="Fontin Sans Bold"/>
              </a:rPr>
              <a:t>100 M News Articles</a:t>
            </a:r>
          </a:p>
        </p:txBody>
      </p:sp>
      <p:sp>
        <p:nvSpPr>
          <p:cNvPr id="14" name="Rectangle 13"/>
          <p:cNvSpPr/>
          <p:nvPr/>
        </p:nvSpPr>
        <p:spPr>
          <a:xfrm>
            <a:off x="2915816" y="4139301"/>
            <a:ext cx="2680542" cy="369332"/>
          </a:xfrm>
          <a:prstGeom prst="rect">
            <a:avLst/>
          </a:prstGeom>
        </p:spPr>
        <p:txBody>
          <a:bodyPr wrap="none">
            <a:spAutoFit/>
          </a:bodyPr>
          <a:lstStyle/>
          <a:p>
            <a:pPr lvl="1">
              <a:lnSpc>
                <a:spcPct val="90000"/>
              </a:lnSpc>
            </a:pPr>
            <a:r>
              <a:rPr lang="en-US" altLang="en-US" sz="2000" b="1" dirty="0">
                <a:solidFill>
                  <a:schemeClr val="tx1">
                    <a:lumMod val="50000"/>
                    <a:lumOff val="50000"/>
                  </a:schemeClr>
                </a:solidFill>
                <a:latin typeface="Fontin Sans Bold"/>
              </a:rPr>
              <a:t>Quite a problem!</a:t>
            </a:r>
          </a:p>
        </p:txBody>
      </p:sp>
    </p:spTree>
    <p:extLst>
      <p:ext uri="{BB962C8B-B14F-4D97-AF65-F5344CB8AC3E}">
        <p14:creationId xmlns:p14="http://schemas.microsoft.com/office/powerpoint/2010/main" val="3314076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p:cNvSpPr/>
          <p:nvPr/>
        </p:nvSpPr>
        <p:spPr>
          <a:xfrm>
            <a:off x="167052" y="3284984"/>
            <a:ext cx="8797436" cy="535531"/>
          </a:xfrm>
          <a:prstGeom prst="rect">
            <a:avLst/>
          </a:prstGeom>
          <a:ln/>
        </p:spPr>
        <p:style>
          <a:lnRef idx="1">
            <a:schemeClr val="accent1"/>
          </a:lnRef>
          <a:fillRef idx="3">
            <a:schemeClr val="accent1"/>
          </a:fillRef>
          <a:effectRef idx="2">
            <a:schemeClr val="accent1"/>
          </a:effectRef>
          <a:fontRef idx="minor">
            <a:schemeClr val="lt1"/>
          </a:fontRef>
        </p:style>
        <p:txBody>
          <a:bodyPr wrap="square">
            <a:spAutoFit/>
          </a:bodyPr>
          <a:lstStyle/>
          <a:p>
            <a:pPr lvl="1" algn="ctr">
              <a:lnSpc>
                <a:spcPct val="90000"/>
              </a:lnSpc>
            </a:pPr>
            <a:r>
              <a:rPr lang="en-US" altLang="en-US" sz="3200" b="1" dirty="0" smtClean="0">
                <a:solidFill>
                  <a:schemeClr val="bg1"/>
                </a:solidFill>
                <a:latin typeface="Fontin Sans Bold"/>
              </a:rPr>
              <a:t>Topic Models</a:t>
            </a:r>
            <a:endParaRPr lang="en-US" altLang="en-US" sz="3200" b="1" dirty="0">
              <a:solidFill>
                <a:schemeClr val="bg1"/>
              </a:solidFill>
              <a:latin typeface="Fontin Sans Bold"/>
            </a:endParaRPr>
          </a:p>
        </p:txBody>
      </p:sp>
      <p:sp>
        <p:nvSpPr>
          <p:cNvPr id="14" name="Rectangle 13"/>
          <p:cNvSpPr/>
          <p:nvPr/>
        </p:nvSpPr>
        <p:spPr>
          <a:xfrm>
            <a:off x="1907704" y="4005064"/>
            <a:ext cx="5867504" cy="369332"/>
          </a:xfrm>
          <a:prstGeom prst="rect">
            <a:avLst/>
          </a:prstGeom>
        </p:spPr>
        <p:txBody>
          <a:bodyPr wrap="none">
            <a:spAutoFit/>
          </a:bodyPr>
          <a:lstStyle/>
          <a:p>
            <a:pPr lvl="1">
              <a:lnSpc>
                <a:spcPct val="90000"/>
              </a:lnSpc>
            </a:pPr>
            <a:r>
              <a:rPr lang="en-US" altLang="en-US" sz="2000" b="1" dirty="0" smtClean="0">
                <a:solidFill>
                  <a:schemeClr val="tx1">
                    <a:lumMod val="50000"/>
                    <a:lumOff val="50000"/>
                  </a:schemeClr>
                </a:solidFill>
                <a:latin typeface="Fontin Sans Bold"/>
              </a:rPr>
              <a:t>To uncover the underlying structure of text</a:t>
            </a:r>
            <a:endParaRPr lang="en-US" altLang="en-US" sz="2000" b="1" dirty="0">
              <a:solidFill>
                <a:schemeClr val="tx1">
                  <a:lumMod val="50000"/>
                  <a:lumOff val="50000"/>
                </a:schemeClr>
              </a:solidFill>
              <a:latin typeface="Fontin Sans Bold"/>
            </a:endParaRPr>
          </a:p>
        </p:txBody>
      </p:sp>
    </p:spTree>
    <p:extLst>
      <p:ext uri="{BB962C8B-B14F-4D97-AF65-F5344CB8AC3E}">
        <p14:creationId xmlns:p14="http://schemas.microsoft.com/office/powerpoint/2010/main" val="591518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124744"/>
            <a:ext cx="8640960" cy="5400600"/>
          </a:xfrm>
          <a:prstGeom prst="rect">
            <a:avLst/>
          </a:prstGeom>
        </p:spPr>
      </p:pic>
      <p:sp>
        <p:nvSpPr>
          <p:cNvPr id="3" name="Title 1"/>
          <p:cNvSpPr txBox="1">
            <a:spLocks/>
          </p:cNvSpPr>
          <p:nvPr/>
        </p:nvSpPr>
        <p:spPr>
          <a:xfrm>
            <a:off x="539552" y="404664"/>
            <a:ext cx="8208912" cy="72008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300" b="1" dirty="0" smtClean="0">
                <a:latin typeface="Fontin Sans Bold"/>
              </a:rPr>
              <a:t>Example</a:t>
            </a:r>
            <a:endParaRPr lang="en-IN" sz="3300" b="1" dirty="0">
              <a:latin typeface="Fontin Sans Bold"/>
            </a:endParaRPr>
          </a:p>
        </p:txBody>
      </p:sp>
    </p:spTree>
    <p:extLst>
      <p:ext uri="{BB962C8B-B14F-4D97-AF65-F5344CB8AC3E}">
        <p14:creationId xmlns:p14="http://schemas.microsoft.com/office/powerpoint/2010/main" val="2601358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592423" y="532803"/>
            <a:ext cx="7497838" cy="72008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300" b="1" dirty="0" smtClean="0">
                <a:latin typeface="Fontin Sans Bold"/>
              </a:rPr>
              <a:t>Example</a:t>
            </a:r>
            <a:endParaRPr lang="en-IN" sz="3300" b="1" dirty="0">
              <a:latin typeface="Fontin Sans Bo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95" y="2453312"/>
            <a:ext cx="5616624" cy="2016224"/>
          </a:xfrm>
          <a:prstGeom prst="rect">
            <a:avLst/>
          </a:prstGeom>
        </p:spPr>
      </p:pic>
      <p:sp>
        <p:nvSpPr>
          <p:cNvPr id="4" name="Rectangle 3"/>
          <p:cNvSpPr/>
          <p:nvPr/>
        </p:nvSpPr>
        <p:spPr>
          <a:xfrm>
            <a:off x="6156176" y="2213401"/>
            <a:ext cx="1922951" cy="55899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b="1" dirty="0" smtClean="0"/>
              <a:t>DOCUMENT</a:t>
            </a:r>
            <a:endParaRPr lang="en-IN" sz="1600" b="1" dirty="0"/>
          </a:p>
        </p:txBody>
      </p:sp>
      <p:sp>
        <p:nvSpPr>
          <p:cNvPr id="6" name="Rectangle 5"/>
          <p:cNvSpPr/>
          <p:nvPr/>
        </p:nvSpPr>
        <p:spPr>
          <a:xfrm>
            <a:off x="6156176" y="3538042"/>
            <a:ext cx="1922951" cy="55899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b="1" dirty="0" smtClean="0"/>
              <a:t>TOPICS</a:t>
            </a:r>
            <a:endParaRPr lang="en-IN" sz="1600" b="1" dirty="0"/>
          </a:p>
        </p:txBody>
      </p:sp>
      <p:sp>
        <p:nvSpPr>
          <p:cNvPr id="7" name="Rectangle 6"/>
          <p:cNvSpPr/>
          <p:nvPr/>
        </p:nvSpPr>
        <p:spPr>
          <a:xfrm>
            <a:off x="6156176" y="4862684"/>
            <a:ext cx="1934085" cy="55899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b="1" dirty="0" smtClean="0"/>
              <a:t>WORDS</a:t>
            </a:r>
            <a:endParaRPr lang="en-IN" sz="1600" b="1" dirty="0"/>
          </a:p>
        </p:txBody>
      </p:sp>
      <p:cxnSp>
        <p:nvCxnSpPr>
          <p:cNvPr id="8" name="Straight Arrow Connector 7"/>
          <p:cNvCxnSpPr>
            <a:stCxn id="4" idx="2"/>
            <a:endCxn id="6" idx="0"/>
          </p:cNvCxnSpPr>
          <p:nvPr/>
        </p:nvCxnSpPr>
        <p:spPr>
          <a:xfrm>
            <a:off x="7117652" y="2772391"/>
            <a:ext cx="0" cy="7656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2"/>
            <a:endCxn id="7" idx="0"/>
          </p:cNvCxnSpPr>
          <p:nvPr/>
        </p:nvCxnSpPr>
        <p:spPr>
          <a:xfrm>
            <a:off x="7117652" y="4097032"/>
            <a:ext cx="5567" cy="7656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5111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592423" y="532803"/>
            <a:ext cx="7497838" cy="72008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300" b="1" dirty="0" smtClean="0">
                <a:latin typeface="Fontin Sans Bold"/>
              </a:rPr>
              <a:t>INDEX</a:t>
            </a:r>
            <a:endParaRPr lang="en-IN" sz="3300" b="1" dirty="0">
              <a:latin typeface="Fontin Sans Bold"/>
            </a:endParaRPr>
          </a:p>
        </p:txBody>
      </p:sp>
      <p:sp>
        <p:nvSpPr>
          <p:cNvPr id="10" name="Rectangle 3"/>
          <p:cNvSpPr txBox="1">
            <a:spLocks noChangeArrowheads="1"/>
          </p:cNvSpPr>
          <p:nvPr/>
        </p:nvSpPr>
        <p:spPr>
          <a:xfrm>
            <a:off x="467544" y="1844824"/>
            <a:ext cx="7058025" cy="23177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90000"/>
              </a:lnSpc>
            </a:pPr>
            <a:endParaRPr lang="en-US" altLang="en-US" sz="2000" b="1" dirty="0"/>
          </a:p>
        </p:txBody>
      </p:sp>
      <p:pic>
        <p:nvPicPr>
          <p:cNvPr id="4" name="Picture 3"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5" y="1901611"/>
            <a:ext cx="617547" cy="610835"/>
          </a:xfrm>
          <a:prstGeom prst="rect">
            <a:avLst/>
          </a:prstGeom>
        </p:spPr>
      </p:pic>
      <p:pic>
        <p:nvPicPr>
          <p:cNvPr id="5" name="Picture 4"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5" y="3539712"/>
            <a:ext cx="617547" cy="610835"/>
          </a:xfrm>
          <a:prstGeom prst="rect">
            <a:avLst/>
          </a:prstGeom>
        </p:spPr>
      </p:pic>
      <p:pic>
        <p:nvPicPr>
          <p:cNvPr id="6" name="Picture 5"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5" y="4343540"/>
            <a:ext cx="617547" cy="610835"/>
          </a:xfrm>
          <a:prstGeom prst="rect">
            <a:avLst/>
          </a:prstGeom>
        </p:spPr>
      </p:pic>
      <p:sp>
        <p:nvSpPr>
          <p:cNvPr id="9" name="Rectangle 8"/>
          <p:cNvSpPr/>
          <p:nvPr/>
        </p:nvSpPr>
        <p:spPr>
          <a:xfrm>
            <a:off x="2139469" y="2050140"/>
            <a:ext cx="4456861" cy="369332"/>
          </a:xfrm>
          <a:prstGeom prst="rect">
            <a:avLst/>
          </a:prstGeom>
        </p:spPr>
        <p:txBody>
          <a:bodyPr wrap="none">
            <a:spAutoFit/>
          </a:bodyPr>
          <a:lstStyle/>
          <a:p>
            <a:pPr lvl="1">
              <a:lnSpc>
                <a:spcPct val="90000"/>
              </a:lnSpc>
            </a:pPr>
            <a:r>
              <a:rPr lang="en-US" altLang="en-US" sz="2000" b="1" dirty="0">
                <a:solidFill>
                  <a:schemeClr val="tx1">
                    <a:lumMod val="50000"/>
                    <a:lumOff val="50000"/>
                  </a:schemeClr>
                </a:solidFill>
                <a:latin typeface="Fontin Sans Bold"/>
              </a:rPr>
              <a:t>Introduction to Topic Modelling</a:t>
            </a:r>
          </a:p>
        </p:txBody>
      </p:sp>
      <p:sp>
        <p:nvSpPr>
          <p:cNvPr id="11" name="Rectangle 10"/>
          <p:cNvSpPr/>
          <p:nvPr/>
        </p:nvSpPr>
        <p:spPr>
          <a:xfrm>
            <a:off x="2153054" y="3733037"/>
            <a:ext cx="2568332" cy="369332"/>
          </a:xfrm>
          <a:prstGeom prst="rect">
            <a:avLst/>
          </a:prstGeom>
        </p:spPr>
        <p:txBody>
          <a:bodyPr wrap="none">
            <a:spAutoFit/>
          </a:bodyPr>
          <a:lstStyle/>
          <a:p>
            <a:pPr lvl="1">
              <a:lnSpc>
                <a:spcPct val="90000"/>
              </a:lnSpc>
            </a:pPr>
            <a:r>
              <a:rPr lang="en-US" altLang="en-US" sz="2000" b="1" dirty="0" smtClean="0">
                <a:solidFill>
                  <a:schemeClr val="tx1">
                    <a:lumMod val="50000"/>
                    <a:lumOff val="50000"/>
                  </a:schemeClr>
                </a:solidFill>
                <a:latin typeface="Fontin Sans Bold"/>
              </a:rPr>
              <a:t>Intuition of LDA</a:t>
            </a:r>
            <a:endParaRPr lang="en-US" altLang="en-US" sz="2000" b="1" dirty="0">
              <a:solidFill>
                <a:schemeClr val="tx1">
                  <a:lumMod val="50000"/>
                  <a:lumOff val="50000"/>
                </a:schemeClr>
              </a:solidFill>
              <a:latin typeface="Fontin Sans Bold"/>
            </a:endParaRPr>
          </a:p>
        </p:txBody>
      </p:sp>
      <p:sp>
        <p:nvSpPr>
          <p:cNvPr id="12" name="Rectangle 11"/>
          <p:cNvSpPr/>
          <p:nvPr/>
        </p:nvSpPr>
        <p:spPr>
          <a:xfrm>
            <a:off x="2153054" y="4569849"/>
            <a:ext cx="4222972" cy="369332"/>
          </a:xfrm>
          <a:prstGeom prst="rect">
            <a:avLst/>
          </a:prstGeom>
        </p:spPr>
        <p:txBody>
          <a:bodyPr wrap="square">
            <a:spAutoFit/>
          </a:bodyPr>
          <a:lstStyle/>
          <a:p>
            <a:pPr lvl="1">
              <a:lnSpc>
                <a:spcPct val="90000"/>
              </a:lnSpc>
            </a:pPr>
            <a:r>
              <a:rPr lang="en-US" altLang="en-US" sz="2000" b="1" dirty="0" smtClean="0">
                <a:solidFill>
                  <a:schemeClr val="tx1">
                    <a:lumMod val="50000"/>
                    <a:lumOff val="50000"/>
                  </a:schemeClr>
                </a:solidFill>
                <a:latin typeface="Fontin Sans Bold"/>
              </a:rPr>
              <a:t>Math Behind LDA</a:t>
            </a:r>
            <a:endParaRPr lang="en-US" altLang="en-US" sz="2000" b="1" dirty="0">
              <a:solidFill>
                <a:schemeClr val="tx1">
                  <a:lumMod val="50000"/>
                  <a:lumOff val="50000"/>
                </a:schemeClr>
              </a:solidFill>
              <a:latin typeface="Fontin Sans Bold"/>
            </a:endParaRPr>
          </a:p>
        </p:txBody>
      </p:sp>
      <p:pic>
        <p:nvPicPr>
          <p:cNvPr id="13" name="Picture 12"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5" y="5170721"/>
            <a:ext cx="617547" cy="610835"/>
          </a:xfrm>
          <a:prstGeom prst="rect">
            <a:avLst/>
          </a:prstGeom>
        </p:spPr>
      </p:pic>
      <p:sp>
        <p:nvSpPr>
          <p:cNvPr id="14" name="Rectangle 13"/>
          <p:cNvSpPr/>
          <p:nvPr/>
        </p:nvSpPr>
        <p:spPr>
          <a:xfrm>
            <a:off x="2161533" y="5476139"/>
            <a:ext cx="4222972" cy="369332"/>
          </a:xfrm>
          <a:prstGeom prst="rect">
            <a:avLst/>
          </a:prstGeom>
        </p:spPr>
        <p:txBody>
          <a:bodyPr wrap="square">
            <a:spAutoFit/>
          </a:bodyPr>
          <a:lstStyle/>
          <a:p>
            <a:pPr lvl="1">
              <a:lnSpc>
                <a:spcPct val="90000"/>
              </a:lnSpc>
            </a:pPr>
            <a:r>
              <a:rPr lang="en-US" altLang="en-US" sz="2000" b="1" dirty="0" smtClean="0">
                <a:solidFill>
                  <a:schemeClr val="tx1">
                    <a:lumMod val="50000"/>
                    <a:lumOff val="50000"/>
                  </a:schemeClr>
                </a:solidFill>
                <a:latin typeface="Fontin Sans Bold"/>
              </a:rPr>
              <a:t>LDA in R</a:t>
            </a:r>
            <a:endParaRPr lang="en-US" altLang="en-US" sz="2000" b="1" dirty="0">
              <a:solidFill>
                <a:schemeClr val="tx1">
                  <a:lumMod val="50000"/>
                  <a:lumOff val="50000"/>
                </a:schemeClr>
              </a:solidFill>
              <a:latin typeface="Fontin Sans Bold"/>
            </a:endParaRPr>
          </a:p>
        </p:txBody>
      </p:sp>
      <p:sp>
        <p:nvSpPr>
          <p:cNvPr id="15" name="Rectangle 14"/>
          <p:cNvSpPr/>
          <p:nvPr/>
        </p:nvSpPr>
        <p:spPr>
          <a:xfrm>
            <a:off x="2153054" y="2912664"/>
            <a:ext cx="3769365" cy="369332"/>
          </a:xfrm>
          <a:prstGeom prst="rect">
            <a:avLst/>
          </a:prstGeom>
        </p:spPr>
        <p:txBody>
          <a:bodyPr wrap="none">
            <a:spAutoFit/>
          </a:bodyPr>
          <a:lstStyle/>
          <a:p>
            <a:pPr lvl="1">
              <a:lnSpc>
                <a:spcPct val="90000"/>
              </a:lnSpc>
            </a:pPr>
            <a:r>
              <a:rPr lang="en-US" altLang="en-US" sz="2000" b="1" dirty="0">
                <a:solidFill>
                  <a:srgbClr val="0070C0"/>
                </a:solidFill>
                <a:latin typeface="Fontin Sans Bold"/>
              </a:rPr>
              <a:t>Types of Topic modelling </a:t>
            </a:r>
          </a:p>
        </p:txBody>
      </p:sp>
      <p:pic>
        <p:nvPicPr>
          <p:cNvPr id="16" name="Picture 15" desc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6684" y="2746178"/>
            <a:ext cx="617547" cy="610835"/>
          </a:xfrm>
          <a:prstGeom prst="rect">
            <a:avLst/>
          </a:prstGeom>
        </p:spPr>
      </p:pic>
    </p:spTree>
    <p:extLst>
      <p:ext uri="{BB962C8B-B14F-4D97-AF65-F5344CB8AC3E}">
        <p14:creationId xmlns:p14="http://schemas.microsoft.com/office/powerpoint/2010/main" val="3832556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13"/>
          <p:cNvSpPr/>
          <p:nvPr/>
        </p:nvSpPr>
        <p:spPr>
          <a:xfrm>
            <a:off x="251520" y="1772816"/>
            <a:ext cx="7728398" cy="3711785"/>
          </a:xfrm>
          <a:prstGeom prst="rect">
            <a:avLst/>
          </a:prstGeom>
        </p:spPr>
        <p:txBody>
          <a:bodyPr wrap="none">
            <a:spAutoFit/>
          </a:bodyPr>
          <a:lstStyle/>
          <a:p>
            <a:pPr marL="800100" lvl="1" indent="-342900">
              <a:lnSpc>
                <a:spcPct val="250000"/>
              </a:lnSpc>
              <a:buFont typeface="Arial" panose="020B0604020202020204" pitchFamily="34" charset="0"/>
              <a:buChar char="•"/>
            </a:pPr>
            <a:r>
              <a:rPr lang="en-US" altLang="en-US" sz="2800" dirty="0" smtClean="0">
                <a:latin typeface="Fontin Sans Bold"/>
              </a:rPr>
              <a:t>Latent Semantic Indexing(LSI)</a:t>
            </a:r>
          </a:p>
          <a:p>
            <a:pPr marL="800100" lvl="1" indent="-342900">
              <a:lnSpc>
                <a:spcPct val="250000"/>
              </a:lnSpc>
              <a:buFont typeface="Arial" panose="020B0604020202020204" pitchFamily="34" charset="0"/>
              <a:buChar char="•"/>
            </a:pPr>
            <a:r>
              <a:rPr lang="en-US" altLang="en-US" sz="2800" dirty="0" err="1" smtClean="0">
                <a:latin typeface="Fontin Sans Bold"/>
              </a:rPr>
              <a:t>Probalistic</a:t>
            </a:r>
            <a:r>
              <a:rPr lang="en-US" altLang="en-US" sz="2800" dirty="0" smtClean="0">
                <a:latin typeface="Fontin Sans Bold"/>
              </a:rPr>
              <a:t> latent semantic indexing (PLSI)</a:t>
            </a:r>
          </a:p>
          <a:p>
            <a:pPr marL="800100" lvl="1" indent="-342900">
              <a:lnSpc>
                <a:spcPct val="250000"/>
              </a:lnSpc>
              <a:buFont typeface="Arial" panose="020B0604020202020204" pitchFamily="34" charset="0"/>
              <a:buChar char="•"/>
            </a:pPr>
            <a:r>
              <a:rPr lang="en-US" altLang="en-US" sz="2800" dirty="0" smtClean="0">
                <a:solidFill>
                  <a:srgbClr val="0070C0"/>
                </a:solidFill>
                <a:latin typeface="Fontin Sans Bold"/>
              </a:rPr>
              <a:t>Latent Dirichlet Allocation (LDA)</a:t>
            </a:r>
          </a:p>
          <a:p>
            <a:pPr lvl="1">
              <a:lnSpc>
                <a:spcPct val="90000"/>
              </a:lnSpc>
            </a:pPr>
            <a:endParaRPr lang="en-US" altLang="en-US" sz="2800" dirty="0">
              <a:solidFill>
                <a:schemeClr val="tx1">
                  <a:lumMod val="50000"/>
                  <a:lumOff val="50000"/>
                </a:schemeClr>
              </a:solidFill>
              <a:latin typeface="Fontin Sans Bold"/>
            </a:endParaRPr>
          </a:p>
        </p:txBody>
      </p:sp>
      <p:sp>
        <p:nvSpPr>
          <p:cNvPr id="4" name="Title 1"/>
          <p:cNvSpPr txBox="1">
            <a:spLocks/>
          </p:cNvSpPr>
          <p:nvPr/>
        </p:nvSpPr>
        <p:spPr>
          <a:xfrm>
            <a:off x="827584" y="476672"/>
            <a:ext cx="7497838" cy="72008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300" b="1" dirty="0" smtClean="0">
                <a:latin typeface="Fontin Sans Bold"/>
              </a:rPr>
              <a:t>Types of Topic Models</a:t>
            </a:r>
            <a:endParaRPr lang="en-IN" sz="3300" b="1" dirty="0">
              <a:latin typeface="Fontin Sans Bold"/>
            </a:endParaRPr>
          </a:p>
        </p:txBody>
      </p:sp>
    </p:spTree>
    <p:extLst>
      <p:ext uri="{BB962C8B-B14F-4D97-AF65-F5344CB8AC3E}">
        <p14:creationId xmlns:p14="http://schemas.microsoft.com/office/powerpoint/2010/main" val="190381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6860</TotalTime>
  <Words>1740</Words>
  <Application>Microsoft Office PowerPoint</Application>
  <PresentationFormat>On-screen Show (4:3)</PresentationFormat>
  <Paragraphs>275</Paragraphs>
  <Slides>23</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ＭＳ Ｐゴシック</vt:lpstr>
      <vt:lpstr>Arial</vt:lpstr>
      <vt:lpstr>Calibri</vt:lpstr>
      <vt:lpstr>Cambria Math</vt:lpstr>
      <vt:lpstr>Fontin Sans Bold</vt:lpstr>
      <vt:lpstr>Fontin Sans Small Caps</vt:lpstr>
      <vt:lpstr>Georgia</vt:lpstr>
      <vt:lpstr>Times New Roman</vt:lpstr>
      <vt:lpstr>Wingdings</vt:lpstr>
      <vt:lpstr>Office Theme</vt:lpstr>
      <vt:lpstr>PowerPoint Presentation</vt:lpstr>
      <vt:lpstr>Topic – 5  Topic 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Jig Saw</dc:creator>
  <cp:lastModifiedBy>admin</cp:lastModifiedBy>
  <cp:revision>190</cp:revision>
  <dcterms:created xsi:type="dcterms:W3CDTF">2014-06-10T07:20:57Z</dcterms:created>
  <dcterms:modified xsi:type="dcterms:W3CDTF">2015-05-15T06:23:09Z</dcterms:modified>
</cp:coreProperties>
</file>