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67" r:id="rId2"/>
    <p:sldId id="268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3178" autoAdjust="0"/>
  </p:normalViewPr>
  <p:slideViewPr>
    <p:cSldViewPr snapToGrid="0">
      <p:cViewPr varScale="1">
        <p:scale>
          <a:sx n="42" d="100"/>
          <a:sy n="42" d="100"/>
        </p:scale>
        <p:origin x="13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7088D-4041-44B5-BE2B-0396A71C1F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89883D-30A5-48B7-AC22-6B046133F33A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IN" sz="2400" b="1" u="none" dirty="0" smtClean="0">
              <a:solidFill>
                <a:schemeClr val="bg1"/>
              </a:solidFill>
              <a:latin typeface="Fontin Sans Bold"/>
            </a:rPr>
            <a:t>A network is simply a collection of connected objects. </a:t>
          </a:r>
          <a:endParaRPr lang="en-IN" sz="2400" b="1" u="none" dirty="0">
            <a:solidFill>
              <a:schemeClr val="bg1"/>
            </a:solidFill>
            <a:latin typeface="Fontin Sans Bold"/>
          </a:endParaRPr>
        </a:p>
      </dgm:t>
    </dgm:pt>
    <dgm:pt modelId="{DA32E1F6-7404-463D-B923-59EA8E197637}" type="parTrans" cxnId="{38E3DB95-688D-4B73-9E05-C5E7E7102E38}">
      <dgm:prSet/>
      <dgm:spPr/>
      <dgm:t>
        <a:bodyPr/>
        <a:lstStyle/>
        <a:p>
          <a:endParaRPr lang="en-IN"/>
        </a:p>
      </dgm:t>
    </dgm:pt>
    <dgm:pt modelId="{52AEECF7-49B2-4E41-BEA5-8F29AD6FDB44}" type="sibTrans" cxnId="{38E3DB95-688D-4B73-9E05-C5E7E7102E38}">
      <dgm:prSet/>
      <dgm:spPr/>
      <dgm:t>
        <a:bodyPr/>
        <a:lstStyle/>
        <a:p>
          <a:endParaRPr lang="en-IN"/>
        </a:p>
      </dgm:t>
    </dgm:pt>
    <dgm:pt modelId="{83EEAEB7-9464-4D17-83C2-5F92BF46D104}">
      <dgm:prSet custT="1"/>
      <dgm:spPr/>
      <dgm:t>
        <a:bodyPr/>
        <a:lstStyle/>
        <a:p>
          <a:pPr rtl="0"/>
          <a:r>
            <a:rPr lang="en-IN" sz="2400" dirty="0" smtClean="0">
              <a:latin typeface="Fontin Sans Bold"/>
            </a:rPr>
            <a:t>The objects are called as “</a:t>
          </a:r>
          <a:r>
            <a:rPr lang="en-IN" sz="2400" dirty="0" smtClean="0">
              <a:solidFill>
                <a:srgbClr val="0070C0"/>
              </a:solidFill>
              <a:latin typeface="Fontin Sans Bold"/>
            </a:rPr>
            <a:t>nodes</a:t>
          </a:r>
          <a:r>
            <a:rPr lang="en-IN" sz="2400" dirty="0" smtClean="0">
              <a:latin typeface="Fontin Sans Bold"/>
            </a:rPr>
            <a:t>” or “</a:t>
          </a:r>
          <a:r>
            <a:rPr lang="en-IN" sz="2400" dirty="0" smtClean="0">
              <a:solidFill>
                <a:srgbClr val="0070C0"/>
              </a:solidFill>
              <a:latin typeface="Fontin Sans Bold"/>
            </a:rPr>
            <a:t>vertices</a:t>
          </a:r>
          <a:r>
            <a:rPr lang="en-IN" sz="2400" dirty="0" smtClean="0">
              <a:latin typeface="Fontin Sans Bold"/>
            </a:rPr>
            <a:t>”</a:t>
          </a:r>
          <a:endParaRPr lang="en-IN" sz="2400" dirty="0">
            <a:latin typeface="Fontin Sans Bold"/>
          </a:endParaRPr>
        </a:p>
      </dgm:t>
    </dgm:pt>
    <dgm:pt modelId="{444AD154-34A1-4BBB-83A5-EE52BFEC47AD}" type="parTrans" cxnId="{57382451-9A0E-4655-9B10-4BC7E0AEA703}">
      <dgm:prSet/>
      <dgm:spPr/>
      <dgm:t>
        <a:bodyPr/>
        <a:lstStyle/>
        <a:p>
          <a:endParaRPr lang="en-IN"/>
        </a:p>
      </dgm:t>
    </dgm:pt>
    <dgm:pt modelId="{B45A8238-4AE9-4C4F-9342-597F215C8DC0}" type="sibTrans" cxnId="{57382451-9A0E-4655-9B10-4BC7E0AEA703}">
      <dgm:prSet/>
      <dgm:spPr/>
      <dgm:t>
        <a:bodyPr/>
        <a:lstStyle/>
        <a:p>
          <a:endParaRPr lang="en-IN"/>
        </a:p>
      </dgm:t>
    </dgm:pt>
    <dgm:pt modelId="{B193984D-25AC-4497-855D-CE6042ECBDE5}">
      <dgm:prSet custT="1"/>
      <dgm:spPr/>
      <dgm:t>
        <a:bodyPr/>
        <a:lstStyle/>
        <a:p>
          <a:pPr rtl="0"/>
          <a:r>
            <a:rPr lang="en-IN" sz="2400" dirty="0" smtClean="0">
              <a:latin typeface="Fontin Sans Bold"/>
            </a:rPr>
            <a:t>The connections between the nodes are called as “</a:t>
          </a:r>
          <a:r>
            <a:rPr lang="en-IN" sz="2400" dirty="0" smtClean="0">
              <a:solidFill>
                <a:srgbClr val="0070C0"/>
              </a:solidFill>
              <a:latin typeface="Fontin Sans Bold"/>
            </a:rPr>
            <a:t>edges</a:t>
          </a:r>
          <a:r>
            <a:rPr lang="en-IN" sz="2400" dirty="0" smtClean="0">
              <a:latin typeface="Fontin Sans Bold"/>
            </a:rPr>
            <a:t>” or “</a:t>
          </a:r>
          <a:r>
            <a:rPr lang="en-IN" sz="2400" dirty="0" smtClean="0">
              <a:solidFill>
                <a:srgbClr val="0070C0"/>
              </a:solidFill>
              <a:latin typeface="Fontin Sans Bold"/>
            </a:rPr>
            <a:t>links</a:t>
          </a:r>
          <a:r>
            <a:rPr lang="en-IN" sz="2400" dirty="0" smtClean="0">
              <a:latin typeface="Fontin Sans Bold"/>
            </a:rPr>
            <a:t>” </a:t>
          </a:r>
          <a:endParaRPr lang="en-IN" sz="2400" dirty="0">
            <a:latin typeface="Fontin Sans Bold"/>
          </a:endParaRPr>
        </a:p>
      </dgm:t>
    </dgm:pt>
    <dgm:pt modelId="{E5EC38A7-F521-417E-B20F-A21E296F7BB6}" type="parTrans" cxnId="{7A64AC52-3017-4D7D-89D9-1AC138A101F2}">
      <dgm:prSet/>
      <dgm:spPr/>
      <dgm:t>
        <a:bodyPr/>
        <a:lstStyle/>
        <a:p>
          <a:endParaRPr lang="en-IN"/>
        </a:p>
      </dgm:t>
    </dgm:pt>
    <dgm:pt modelId="{FFDF1EC0-C320-4204-9990-443DD07E505D}" type="sibTrans" cxnId="{7A64AC52-3017-4D7D-89D9-1AC138A101F2}">
      <dgm:prSet/>
      <dgm:spPr/>
      <dgm:t>
        <a:bodyPr/>
        <a:lstStyle/>
        <a:p>
          <a:endParaRPr lang="en-IN"/>
        </a:p>
      </dgm:t>
    </dgm:pt>
    <dgm:pt modelId="{8E4879CB-6520-487C-A7EB-617FEE589960}" type="pres">
      <dgm:prSet presAssocID="{6D97088D-4041-44B5-BE2B-0396A71C1F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192FF0B-2DFB-4499-AE7B-FEAD43DE2A8D}" type="pres">
      <dgm:prSet presAssocID="{ED89883D-30A5-48B7-AC22-6B046133F33A}" presName="parentText" presStyleLbl="node1" presStyleIdx="0" presStyleCnt="1" custLinFactNeighborX="734" custLinFactNeighborY="-1417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94C6FA-88BF-496F-BB32-02FCEC3CC4D4}" type="pres">
      <dgm:prSet presAssocID="{ED89883D-30A5-48B7-AC22-6B046133F33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A64AC52-3017-4D7D-89D9-1AC138A101F2}" srcId="{ED89883D-30A5-48B7-AC22-6B046133F33A}" destId="{B193984D-25AC-4497-855D-CE6042ECBDE5}" srcOrd="1" destOrd="0" parTransId="{E5EC38A7-F521-417E-B20F-A21E296F7BB6}" sibTransId="{FFDF1EC0-C320-4204-9990-443DD07E505D}"/>
    <dgm:cxn modelId="{D0EDCAA9-AFB2-4C47-A218-3522FCBCEAB9}" type="presOf" srcId="{ED89883D-30A5-48B7-AC22-6B046133F33A}" destId="{D192FF0B-2DFB-4499-AE7B-FEAD43DE2A8D}" srcOrd="0" destOrd="0" presId="urn:microsoft.com/office/officeart/2005/8/layout/vList2"/>
    <dgm:cxn modelId="{F62C0E65-05BE-4ECD-A10B-ABC508C94FBB}" type="presOf" srcId="{6D97088D-4041-44B5-BE2B-0396A71C1F1A}" destId="{8E4879CB-6520-487C-A7EB-617FEE589960}" srcOrd="0" destOrd="0" presId="urn:microsoft.com/office/officeart/2005/8/layout/vList2"/>
    <dgm:cxn modelId="{38E3DB95-688D-4B73-9E05-C5E7E7102E38}" srcId="{6D97088D-4041-44B5-BE2B-0396A71C1F1A}" destId="{ED89883D-30A5-48B7-AC22-6B046133F33A}" srcOrd="0" destOrd="0" parTransId="{DA32E1F6-7404-463D-B923-59EA8E197637}" sibTransId="{52AEECF7-49B2-4E41-BEA5-8F29AD6FDB44}"/>
    <dgm:cxn modelId="{57382451-9A0E-4655-9B10-4BC7E0AEA703}" srcId="{ED89883D-30A5-48B7-AC22-6B046133F33A}" destId="{83EEAEB7-9464-4D17-83C2-5F92BF46D104}" srcOrd="0" destOrd="0" parTransId="{444AD154-34A1-4BBB-83A5-EE52BFEC47AD}" sibTransId="{B45A8238-4AE9-4C4F-9342-597F215C8DC0}"/>
    <dgm:cxn modelId="{5343D7C3-9626-4D73-A2EC-3CCCDB2E8227}" type="presOf" srcId="{83EEAEB7-9464-4D17-83C2-5F92BF46D104}" destId="{F094C6FA-88BF-496F-BB32-02FCEC3CC4D4}" srcOrd="0" destOrd="0" presId="urn:microsoft.com/office/officeart/2005/8/layout/vList2"/>
    <dgm:cxn modelId="{2BAD3CEE-8346-4DA9-9B45-36AED0DA7313}" type="presOf" srcId="{B193984D-25AC-4497-855D-CE6042ECBDE5}" destId="{F094C6FA-88BF-496F-BB32-02FCEC3CC4D4}" srcOrd="0" destOrd="1" presId="urn:microsoft.com/office/officeart/2005/8/layout/vList2"/>
    <dgm:cxn modelId="{65343E44-6064-4D22-A6A3-00BBCD124F94}" type="presParOf" srcId="{8E4879CB-6520-487C-A7EB-617FEE589960}" destId="{D192FF0B-2DFB-4499-AE7B-FEAD43DE2A8D}" srcOrd="0" destOrd="0" presId="urn:microsoft.com/office/officeart/2005/8/layout/vList2"/>
    <dgm:cxn modelId="{9A6EE4F7-9352-46F8-85CD-5870432C42E5}" type="presParOf" srcId="{8E4879CB-6520-487C-A7EB-617FEE589960}" destId="{F094C6FA-88BF-496F-BB32-02FCEC3CC4D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1424E-95CF-45CB-A0D1-485C7962B8D3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1C47-DDFB-4A2F-9083-964279F4E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Do</a:t>
            </a:r>
            <a:r>
              <a:rPr lang="en-IN" sz="3000" b="1" baseline="0" dirty="0" smtClean="0">
                <a:solidFill>
                  <a:srgbClr val="FF0000"/>
                </a:solidFill>
              </a:rPr>
              <a:t> we know the topic number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77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 will be discussing about undirected networks</a:t>
            </a:r>
            <a:r>
              <a:rPr lang="en-IN" baseline="0" dirty="0" smtClean="0"/>
              <a:t> for the sake of simplicity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In an undirected network, the </a:t>
            </a:r>
            <a:r>
              <a:rPr lang="en-IN" sz="1200" b="1" dirty="0" smtClean="0"/>
              <a:t>degree</a:t>
            </a:r>
            <a:r>
              <a:rPr lang="en-IN" sz="1200" dirty="0" smtClean="0"/>
              <a:t> in a </a:t>
            </a:r>
            <a:r>
              <a:rPr lang="en-IN" sz="1200" b="1" dirty="0" smtClean="0"/>
              <a:t>network</a:t>
            </a:r>
            <a:r>
              <a:rPr lang="en-IN" sz="1200" dirty="0" smtClean="0"/>
              <a:t> is the number of connections it has to other nodes</a:t>
            </a:r>
          </a:p>
          <a:p>
            <a:endParaRPr lang="en-IN" dirty="0" smtClean="0"/>
          </a:p>
          <a:p>
            <a:r>
              <a:rPr lang="en-IN" dirty="0" smtClean="0"/>
              <a:t>So</a:t>
            </a:r>
            <a:r>
              <a:rPr lang="en-IN" baseline="0" dirty="0" smtClean="0"/>
              <a:t> here for node1 , the degree is 1</a:t>
            </a:r>
          </a:p>
          <a:p>
            <a:r>
              <a:rPr lang="en-IN" baseline="0" dirty="0" smtClean="0"/>
              <a:t>For node2, it has 3 edges, hence the degree is 3 and so forth.</a:t>
            </a:r>
          </a:p>
          <a:p>
            <a:endParaRPr lang="en-IN" dirty="0" smtClean="0"/>
          </a:p>
          <a:p>
            <a:r>
              <a:rPr lang="en-IN" dirty="0" smtClean="0"/>
              <a:t>If</a:t>
            </a:r>
            <a:r>
              <a:rPr lang="en-IN" baseline="0" dirty="0" smtClean="0"/>
              <a:t> these nodes were your Facebook friends, then the degree would represent the “Number of friends” you had</a:t>
            </a:r>
          </a:p>
          <a:p>
            <a:r>
              <a:rPr lang="en-IN" baseline="0" dirty="0" smtClean="0"/>
              <a:t>IF these nodes are words that belong to “tweets”, then it talks about which words together form a network, </a:t>
            </a:r>
            <a:r>
              <a:rPr lang="en-IN" baseline="0" dirty="0" err="1" smtClean="0"/>
              <a:t>ie</a:t>
            </a:r>
            <a:r>
              <a:rPr lang="en-IN" baseline="0" dirty="0" smtClean="0"/>
              <a:t> commonly occur together ,as we saw in the previous example of adjacency matrix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A1C47-DDFB-4A2F-9083-964279F4E5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27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Audio to be recorded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this topic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discussed in detail about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 for this topic.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 queries, do email us at info@jigsawacademy.com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Thanks!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6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In</a:t>
            </a:r>
            <a:r>
              <a:rPr lang="en-IN" sz="3000" b="1" baseline="0" dirty="0" smtClean="0">
                <a:solidFill>
                  <a:srgbClr val="FF0000"/>
                </a:solidFill>
              </a:rPr>
              <a:t> this session we are going to learn how to build and analyse a network from tweets.</a:t>
            </a:r>
          </a:p>
          <a:p>
            <a:endParaRPr lang="en-IN" sz="3000" b="1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64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 can represent all sorts of systems in the real world.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one could describe the Internet as a network where the nodes are computers or other devices and the edges are physical (or wireless, even) connections between the devices. The World Wide Web is a huge network where the pages are nodes and links are the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examples include social networks of acquaintances like in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facebook-linkedin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basically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 network is comprised of  you and your friends.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6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sake of simplicity</a:t>
            </a:r>
            <a:r>
              <a:rPr lang="en-I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this session let’s understand more of undirected networks</a:t>
            </a:r>
            <a:endParaRPr lang="en-I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some networks, not all nodes and edges are created equal. 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in metabolic networks, nodes may indicate different enzymes which have a wide variety of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edges may indicate vastly different types of interactions.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model such difference, one can introduce different types of nodes and edges in the network. In networks where the differences among nodes and edges can be captured by a single number that, for example, indicates the strength of the interaction, a good model may be a weighted graph. One can represent a weighted graph by different sizes of nodes and edges.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Below is an example </a:t>
            </a:r>
          </a:p>
          <a:p>
            <a:r>
              <a:rPr lang="en-IN" sz="12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weights can also be visualized by giving edges different widths</a:t>
            </a:r>
            <a:endParaRPr lang="en-IN" sz="1200" dirty="0" smtClean="0"/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in social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networks, say </a:t>
            </a:r>
            <a:r>
              <a:rPr lang="en-I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linkedin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I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contacts are friends, whereas others are simply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acquaintances.So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nodes are of different nature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edges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of different widths.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“nature of friendship” is the weight given.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A1C47-DDFB-4A2F-9083-964279F4E5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1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anose="020B0604020202020204" pitchFamily="34" charset="0"/>
              </a:rPr>
              <a:t>The adjacency matrix for a</a:t>
            </a:r>
            <a:r>
              <a:rPr kumimoji="0" lang="en-US" altLang="en-US" sz="12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anose="020B0604020202020204" pitchFamily="34" charset="0"/>
              </a:rPr>
              <a:t> network of N nodes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anose="020B0604020202020204" pitchFamily="34" charset="0"/>
              </a:rPr>
              <a:t> is a matrix of ones and zeros where a one indicates the presence of the corresponding edge in the network </a:t>
            </a:r>
          </a:p>
          <a:p>
            <a:endParaRPr lang="en-IN" dirty="0" smtClean="0"/>
          </a:p>
          <a:p>
            <a:r>
              <a:rPr lang="en-IN" b="1" dirty="0" smtClean="0"/>
              <a:t>This</a:t>
            </a:r>
            <a:r>
              <a:rPr lang="en-IN" b="1" baseline="0" dirty="0" smtClean="0"/>
              <a:t> is however for </a:t>
            </a:r>
            <a:r>
              <a:rPr lang="en-IN" b="1" baseline="0" dirty="0" err="1" smtClean="0"/>
              <a:t>unweighted</a:t>
            </a:r>
            <a:r>
              <a:rPr lang="en-IN" b="1" baseline="0" dirty="0" smtClean="0"/>
              <a:t> networks.</a:t>
            </a:r>
          </a:p>
          <a:p>
            <a:endParaRPr lang="en-IN" b="1" baseline="0" dirty="0" smtClean="0"/>
          </a:p>
          <a:p>
            <a:r>
              <a:rPr lang="en-IN" b="1" baseline="0" dirty="0" smtClean="0"/>
              <a:t>So for example here a12 refers to an edge from node 2 to node1</a:t>
            </a:r>
          </a:p>
          <a:p>
            <a:endParaRPr lang="en-IN" b="1" baseline="0" dirty="0" smtClean="0"/>
          </a:p>
          <a:p>
            <a:r>
              <a:rPr lang="en-IN" b="1" baseline="0" dirty="0" smtClean="0"/>
              <a:t>a25 refers to an edge from node 5 to node 2</a:t>
            </a:r>
          </a:p>
          <a:p>
            <a:endParaRPr lang="en-IN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A1C47-DDFB-4A2F-9083-964279F4E5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6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undirected graph represented in the above figure,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anose="020B0604020202020204" pitchFamily="34" charset="0"/>
              </a:rPr>
              <a:t>can see in the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anose="020B0604020202020204" pitchFamily="34" charset="0"/>
              </a:rPr>
              <a:t>matrix,one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anose="020B0604020202020204" pitchFamily="34" charset="0"/>
              </a:rPr>
              <a:t> indicates the presence of the corresponding edge in the network </a:t>
            </a:r>
          </a:p>
          <a:p>
            <a:endParaRPr lang="en-I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looking at the</a:t>
            </a:r>
            <a:r>
              <a:rPr lang="en-I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row, it has only a single 1 , this is a12.that is node1 has only 1 edge</a:t>
            </a:r>
          </a:p>
          <a:p>
            <a:r>
              <a:rPr lang="en-I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second row, there are 3 1’s.this is for node2.For node 2, there are 3 edges from node1,node5 and node6.</a:t>
            </a: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eleven edges lead to 22 ones in the adjacency matrix since, by symmetry, each edge leads to two entries in the matrix. </a:t>
            </a:r>
          </a:p>
          <a:p>
            <a:endParaRPr lang="en-I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undirected graphs, the convention for denoting the adjacency matrix doesn't matter, as all edges are bidirectional. In this The </a:t>
            </a:r>
            <a:r>
              <a:rPr lang="en-I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bidirectionality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that the adjacency matrix is </a:t>
            </a:r>
            <a:r>
              <a:rPr lang="en-I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symmetric.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symmetry of </a:t>
            </a:r>
            <a:r>
              <a:rPr lang="en-I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that the rows are equal to the columns.</a:t>
            </a:r>
            <a:endParaRPr lang="en-IN" b="1" dirty="0" smtClean="0"/>
          </a:p>
          <a:p>
            <a:endParaRPr lang="en-I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edge between nodes 1 and 2 leads to </a:t>
            </a:r>
            <a:r>
              <a:rPr lang="en-I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a12=1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a21=1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we've </a:t>
            </a:r>
            <a:r>
              <a:rPr lang="en-I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labeled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by just </a:t>
            </a:r>
            <a:r>
              <a:rPr lang="en-I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a12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above figure. </a:t>
            </a:r>
            <a:endParaRPr lang="en-IN" b="1" dirty="0" smtClean="0"/>
          </a:p>
          <a:p>
            <a:endParaRPr lang="en-I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A1C47-DDFB-4A2F-9083-964279F4E5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6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</a:t>
            </a:r>
            <a:r>
              <a:rPr lang="en-IN" baseline="0" dirty="0" smtClean="0"/>
              <a:t> adjacency matrix for the words in the tweet documents look as shown in the </a:t>
            </a:r>
            <a:r>
              <a:rPr lang="en-IN" baseline="0" dirty="0" err="1" smtClean="0"/>
              <a:t>diagram.This</a:t>
            </a:r>
            <a:r>
              <a:rPr lang="en-IN" baseline="0" dirty="0" smtClean="0"/>
              <a:t> is an example of a weighted network.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So how to create this , we will take a look at that while we solve a case study in R</a:t>
            </a:r>
          </a:p>
          <a:p>
            <a:endParaRPr lang="en-IN" baseline="0" dirty="0" smtClean="0"/>
          </a:p>
          <a:p>
            <a:r>
              <a:rPr lang="en-IN" baseline="0" dirty="0" smtClean="0"/>
              <a:t>Here the “words” act as the nodes.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This matrix basically gives you an impulse of which words occur frequently with other words in the document.</a:t>
            </a:r>
          </a:p>
          <a:p>
            <a:endParaRPr lang="en-IN" baseline="0" dirty="0" smtClean="0"/>
          </a:p>
          <a:p>
            <a:r>
              <a:rPr lang="en-IN" baseline="0" dirty="0" smtClean="0"/>
              <a:t>Let’s see How to interpret this matrix :</a:t>
            </a:r>
          </a:p>
          <a:p>
            <a:endParaRPr lang="en-IN" baseline="0" dirty="0" smtClean="0"/>
          </a:p>
          <a:p>
            <a:r>
              <a:rPr lang="en-IN" baseline="0" dirty="0" smtClean="0"/>
              <a:t>Let’s choose the word “Kyi” .This is the name of the opposition Party leader in “</a:t>
            </a:r>
            <a:r>
              <a:rPr lang="en-IN" baseline="0" dirty="0" err="1" smtClean="0"/>
              <a:t>Mynmar</a:t>
            </a:r>
            <a:r>
              <a:rPr lang="en-IN" baseline="0" dirty="0" smtClean="0"/>
              <a:t>” .There were many tweets in the about Obama visiting </a:t>
            </a:r>
            <a:r>
              <a:rPr lang="en-IN" baseline="0" dirty="0" err="1" smtClean="0"/>
              <a:t>Mynmar</a:t>
            </a:r>
            <a:r>
              <a:rPr lang="en-IN" baseline="0" dirty="0" smtClean="0"/>
              <a:t> and meeting up with Kyi.</a:t>
            </a:r>
          </a:p>
          <a:p>
            <a:endParaRPr lang="en-IN" baseline="0" dirty="0" smtClean="0"/>
          </a:p>
          <a:p>
            <a:r>
              <a:rPr lang="en-IN" baseline="0" dirty="0" smtClean="0"/>
              <a:t>Kyi occurs 97 times across all tweets. Hence the matrix shows “</a:t>
            </a:r>
            <a:r>
              <a:rPr lang="en-IN" baseline="0" dirty="0" err="1" smtClean="0"/>
              <a:t>kyi</a:t>
            </a:r>
            <a:r>
              <a:rPr lang="en-IN" baseline="0" dirty="0" smtClean="0"/>
              <a:t>” with “</a:t>
            </a:r>
            <a:r>
              <a:rPr lang="en-IN" baseline="0" dirty="0" err="1" smtClean="0"/>
              <a:t>kyi</a:t>
            </a:r>
            <a:r>
              <a:rPr lang="en-IN" baseline="0" dirty="0" smtClean="0"/>
              <a:t>”</a:t>
            </a:r>
          </a:p>
          <a:p>
            <a:r>
              <a:rPr lang="en-IN" baseline="0" dirty="0" smtClean="0"/>
              <a:t>The number 12 in the matrix means that “Kyi” occurs 12 times with the word ”la”</a:t>
            </a:r>
          </a:p>
          <a:p>
            <a:r>
              <a:rPr lang="en-IN" baseline="0" dirty="0" smtClean="0"/>
              <a:t>20 times with the word “leader”</a:t>
            </a:r>
          </a:p>
          <a:p>
            <a:r>
              <a:rPr lang="en-IN" baseline="0" dirty="0" smtClean="0"/>
              <a:t>And so forth.</a:t>
            </a:r>
          </a:p>
          <a:p>
            <a:endParaRPr lang="en-IN" baseline="0" dirty="0" smtClean="0"/>
          </a:p>
          <a:p>
            <a:r>
              <a:rPr lang="en-IN" baseline="0" dirty="0" smtClean="0"/>
              <a:t>So this matrix reports the # times each word occurs with other words.</a:t>
            </a:r>
          </a:p>
          <a:p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A1C47-DDFB-4A2F-9083-964279F4E5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5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C43D-92CB-44AC-97A9-B7B85C2D7151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0F2-43F2-497F-BCB1-DB388799C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34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C43D-92CB-44AC-97A9-B7B85C2D7151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0F2-43F2-497F-BCB1-DB388799C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9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C43D-92CB-44AC-97A9-B7B85C2D7151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0F2-43F2-497F-BCB1-DB388799C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51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B20-2E3C-4DD3-ABEF-009DFE9511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5914-6678-4021-8DC0-E90C8E9D8E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Slide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1" y="1268760"/>
            <a:ext cx="85072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0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C43D-92CB-44AC-97A9-B7B85C2D7151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0F2-43F2-497F-BCB1-DB388799C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8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C43D-92CB-44AC-97A9-B7B85C2D7151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0F2-43F2-497F-BCB1-DB388799C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3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C43D-92CB-44AC-97A9-B7B85C2D7151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0F2-43F2-497F-BCB1-DB388799C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C43D-92CB-44AC-97A9-B7B85C2D7151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0F2-43F2-497F-BCB1-DB388799C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C43D-92CB-44AC-97A9-B7B85C2D7151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0F2-43F2-497F-BCB1-DB388799C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1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C43D-92CB-44AC-97A9-B7B85C2D7151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0F2-43F2-497F-BCB1-DB388799C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74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C43D-92CB-44AC-97A9-B7B85C2D7151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0F2-43F2-497F-BCB1-DB388799C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3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C43D-92CB-44AC-97A9-B7B85C2D7151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0F2-43F2-497F-BCB1-DB388799C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5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C43D-92CB-44AC-97A9-B7B85C2D7151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60F2-43F2-497F-BCB1-DB388799C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74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 Analyt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44114" y="715257"/>
            <a:ext cx="5595777" cy="54006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Adjacency Matrix – Tweets data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8120" y="1786149"/>
            <a:ext cx="2567763" cy="49441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00" b="1" dirty="0">
                <a:latin typeface="Fontin Sans Bold"/>
              </a:rPr>
              <a:t>Terms in Tweets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21" y="2811395"/>
            <a:ext cx="6017881" cy="205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1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17140" y="507439"/>
            <a:ext cx="5623379" cy="54006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Degree of a Network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527" y="1396951"/>
            <a:ext cx="8086061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Fontin Sans Bold"/>
              </a:rPr>
              <a:t>In an undirected network, the degree in a network is the number of connections it has to other nodes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87" y="2454289"/>
            <a:ext cx="5725632" cy="346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00" y="764704"/>
            <a:ext cx="8280400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latin typeface="Fontin Sans Small Caps" charset="0"/>
                <a:ea typeface="ＭＳ Ｐゴシック" pitchFamily="34" charset="-128"/>
              </a:rPr>
              <a:t>RECAP</a:t>
            </a:r>
          </a:p>
        </p:txBody>
      </p:sp>
      <p:pic>
        <p:nvPicPr>
          <p:cNvPr id="4" name="Picture 3" descr="Text Analytic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813" y="211649"/>
            <a:ext cx="1121451" cy="8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54357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Fontin Sans Bold"/>
              </a:rPr>
              <a:t>THANK YOU</a:t>
            </a:r>
            <a:endParaRPr lang="en-US" sz="4800" b="1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0234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099" y="2964457"/>
            <a:ext cx="6522738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latin typeface="Fontin Sans Bold"/>
              </a:rPr>
              <a:t>Topic – </a:t>
            </a:r>
            <a:r>
              <a:rPr lang="en-IN" sz="3600" b="1" dirty="0">
                <a:latin typeface="Fontin Sans Bold"/>
              </a:rPr>
              <a:t>6</a:t>
            </a:r>
            <a:r>
              <a:rPr lang="en-IN" sz="3600" b="1" dirty="0" smtClean="0">
                <a:latin typeface="Fontin Sans Bold"/>
              </a:rPr>
              <a:t/>
            </a:r>
            <a:br>
              <a:rPr lang="en-IN" sz="3600" b="1" dirty="0" smtClean="0">
                <a:latin typeface="Fontin Sans Bold"/>
              </a:rPr>
            </a:br>
            <a:r>
              <a:rPr lang="en-IN" sz="3600" b="1" dirty="0" smtClean="0">
                <a:latin typeface="Fontin Sans Bold"/>
              </a:rPr>
              <a:t/>
            </a:r>
            <a:br>
              <a:rPr lang="en-IN" sz="3600" b="1" dirty="0" smtClean="0">
                <a:latin typeface="Fontin Sans Bold"/>
              </a:rPr>
            </a:br>
            <a:r>
              <a:rPr lang="en-IN" sz="3600" b="1" dirty="0" smtClean="0">
                <a:latin typeface="Fontin Sans Bold"/>
              </a:rPr>
              <a:t>Network Analysis of Tweets</a:t>
            </a:r>
            <a:endParaRPr lang="en-IN" sz="3600" b="1" dirty="0">
              <a:latin typeface="Fontin Sans 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8855" y="1412776"/>
            <a:ext cx="7273225" cy="81399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Fontin Sans Bold"/>
                <a:ea typeface="ＭＳ Ｐゴシック" pitchFamily="34" charset="-128"/>
              </a:rPr>
              <a:t>Text Analytics</a:t>
            </a:r>
            <a:endParaRPr lang="en-US" b="1" kern="0" dirty="0">
              <a:solidFill>
                <a:srgbClr val="0F1C0F"/>
              </a:solidFill>
              <a:latin typeface="Fontin Sans Bold"/>
              <a:ea typeface="ＭＳ Ｐゴシック" pitchFamily="34" charset="-128"/>
            </a:endParaRPr>
          </a:p>
          <a:p>
            <a:r>
              <a:rPr lang="en-US" altLang="en-US" sz="3500" b="1" dirty="0">
                <a:latin typeface="Fontin Sans Bold"/>
                <a:ea typeface="ＭＳ Ｐゴシック" pitchFamily="34" charset="-128"/>
              </a:rPr>
              <a:t> </a:t>
            </a:r>
          </a:p>
        </p:txBody>
      </p:sp>
      <p:pic>
        <p:nvPicPr>
          <p:cNvPr id="7" name="Picture 6" descr="Text Analytic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77" y="211649"/>
            <a:ext cx="1346187" cy="1009640"/>
          </a:xfrm>
          <a:prstGeom prst="rect">
            <a:avLst/>
          </a:prstGeom>
        </p:spPr>
      </p:pic>
      <p:pic>
        <p:nvPicPr>
          <p:cNvPr id="8" name="Picture 7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95" y="3833152"/>
            <a:ext cx="585618" cy="558590"/>
          </a:xfrm>
          <a:prstGeom prst="rect">
            <a:avLst/>
          </a:prstGeom>
        </p:spPr>
      </p:pic>
      <p:pic>
        <p:nvPicPr>
          <p:cNvPr id="9" name="Picture 8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18" y="3796454"/>
            <a:ext cx="585618" cy="5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731" y="470464"/>
            <a:ext cx="7099963" cy="606689"/>
          </a:xfrm>
        </p:spPr>
        <p:txBody>
          <a:bodyPr>
            <a:normAutofit/>
          </a:bodyPr>
          <a:lstStyle/>
          <a:p>
            <a:pPr algn="ctr"/>
            <a:r>
              <a:rPr lang="en-IN" sz="2700" b="1" dirty="0">
                <a:latin typeface="Fontin Sans Bold"/>
              </a:rPr>
              <a:t>Network Analysis of Tweets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" y="1700605"/>
            <a:ext cx="8368364" cy="34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6584" y="1363795"/>
            <a:ext cx="7794078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(Body)"/>
              </a:rPr>
              <a:t>What is a Network?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(Body)"/>
              </a:rPr>
              <a:t>Types of Networks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(Body)"/>
              </a:rPr>
              <a:t>Weighted Networks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(Body)"/>
              </a:rPr>
              <a:t>What is an Adjacency matrix?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(Body)"/>
              </a:rPr>
              <a:t>How to create an adjacency matrix?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(Body)"/>
              </a:rPr>
              <a:t>Adjacency Matrix – Tweets data example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(Body)"/>
              </a:rPr>
              <a:t>Degree of a Network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(Body)"/>
              </a:rPr>
              <a:t>Building a Network of tweets in R</a:t>
            </a:r>
          </a:p>
          <a:p>
            <a:pPr lvl="1">
              <a:lnSpc>
                <a:spcPct val="150000"/>
              </a:lnSpc>
            </a:pPr>
            <a:endParaRPr lang="en-US" altLang="en-US" sz="2400" dirty="0">
              <a:latin typeface="Calibri (Body)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52769" y="355039"/>
            <a:ext cx="5623379" cy="54006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45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81907323"/>
              </p:ext>
            </p:extLst>
          </p:nvPr>
        </p:nvGraphicFramePr>
        <p:xfrm>
          <a:off x="508202" y="1401674"/>
          <a:ext cx="3772853" cy="4389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733278" y="368893"/>
            <a:ext cx="5623379" cy="54006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What is a network?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15" y="1634838"/>
            <a:ext cx="3261325" cy="29351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89115" y="4852569"/>
            <a:ext cx="3728998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Fontin Sans Bold"/>
              </a:rPr>
              <a:t>Fig . An undirected network with 10 nodes and 11 edges </a:t>
            </a:r>
          </a:p>
        </p:txBody>
      </p:sp>
    </p:spTree>
    <p:extLst>
      <p:ext uri="{BB962C8B-B14F-4D97-AF65-F5344CB8AC3E}">
        <p14:creationId xmlns:p14="http://schemas.microsoft.com/office/powerpoint/2010/main" val="6282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695615" y="433975"/>
            <a:ext cx="5623379" cy="54006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Types of Networks</a:t>
            </a:r>
          </a:p>
        </p:txBody>
      </p:sp>
      <p:sp>
        <p:nvSpPr>
          <p:cNvPr id="5" name="Rectangle 4"/>
          <p:cNvSpPr/>
          <p:nvPr/>
        </p:nvSpPr>
        <p:spPr>
          <a:xfrm>
            <a:off x="-15515" y="1671142"/>
            <a:ext cx="400979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Fontin Sans Bold"/>
              </a:rPr>
              <a:t>Undirected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0" y="2949865"/>
            <a:ext cx="513420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Fontin Sans Bold"/>
              </a:rPr>
              <a:t>Directed Network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562" y="2107585"/>
            <a:ext cx="405162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Fontin Sans Bold"/>
              </a:rPr>
              <a:t>A Network where all the edges are bidirectional.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62" y="3412403"/>
            <a:ext cx="4051626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Fontin Sans Bold"/>
              </a:rPr>
              <a:t>A Network where all the edges are directed from one vertex to another</a:t>
            </a:r>
          </a:p>
          <a:p>
            <a:r>
              <a:rPr lang="en-IN" dirty="0">
                <a:solidFill>
                  <a:schemeClr val="bg1"/>
                </a:solidFill>
                <a:latin typeface="Fontin Sans Bold"/>
              </a:rPr>
              <a:t>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Fontin Sans Bold"/>
              </a:rPr>
              <a:t>When drawing a directed graph, the edges are typically drawn as arrows indicating the direction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75" y="3608944"/>
            <a:ext cx="3397103" cy="2238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2" y="1501843"/>
            <a:ext cx="3411226" cy="213448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728977" y="2593708"/>
            <a:ext cx="601475" cy="29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5" name="Right Arrow 14"/>
          <p:cNvSpPr/>
          <p:nvPr/>
        </p:nvSpPr>
        <p:spPr>
          <a:xfrm>
            <a:off x="4728977" y="4384807"/>
            <a:ext cx="601475" cy="29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12801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08780" y="549002"/>
            <a:ext cx="5623379" cy="54006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Weighted Networks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7438" y="1538449"/>
            <a:ext cx="8086061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Fontin Sans Bold"/>
              </a:rPr>
              <a:t>Here, the weights are visualized by giving edges different widths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62" y="2818833"/>
            <a:ext cx="6651411" cy="23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6405" y="471234"/>
            <a:ext cx="5912318" cy="54006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What is an Adjacency Matrix?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88" y="2572484"/>
            <a:ext cx="3958447" cy="278105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0953" y="1380588"/>
            <a:ext cx="8335382" cy="9694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/>
            <a:r>
              <a:rPr lang="en-US" altLang="en-US" sz="2100" b="1" dirty="0">
                <a:solidFill>
                  <a:schemeClr val="bg1"/>
                </a:solidFill>
                <a:latin typeface="Fontin Sans Bold"/>
                <a:cs typeface="Arial" panose="020B0604020202020204" pitchFamily="34" charset="0"/>
              </a:rPr>
              <a:t>The adjacency matrix for a network of N nodes is a matrix of ones and zeros where a one indicates the presence of the corresponding edge in the network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8602" y="2898449"/>
            <a:ext cx="4244150" cy="623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b="1" dirty="0">
                <a:solidFill>
                  <a:schemeClr val="bg1"/>
                </a:solidFill>
                <a:latin typeface="Fontin Sans Bold"/>
              </a:rPr>
              <a:t>We read the indices from right to left so that we define A by :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99" y="4070063"/>
            <a:ext cx="4928191" cy="11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02" y="2161513"/>
            <a:ext cx="4631177" cy="2942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8" y="2356947"/>
            <a:ext cx="3958447" cy="25518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55025" y="1268373"/>
            <a:ext cx="2104489" cy="430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Fontin Sans Bold"/>
              </a:rPr>
              <a:t>Adjacency Matrix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6342" y="1323273"/>
            <a:ext cx="2332649" cy="430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Fontin Sans Bold"/>
              </a:rPr>
              <a:t>Undirected Network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96405" y="471234"/>
            <a:ext cx="5912318" cy="54006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What is an Adjacency Matrix?</a:t>
            </a:r>
          </a:p>
        </p:txBody>
      </p:sp>
    </p:spTree>
    <p:extLst>
      <p:ext uri="{BB962C8B-B14F-4D97-AF65-F5344CB8AC3E}">
        <p14:creationId xmlns:p14="http://schemas.microsoft.com/office/powerpoint/2010/main" val="38479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758</Words>
  <Application>Microsoft Office PowerPoint</Application>
  <PresentationFormat>On-screen Show (4:3)</PresentationFormat>
  <Paragraphs>124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Calibri (Body)</vt:lpstr>
      <vt:lpstr>Calibri Light</vt:lpstr>
      <vt:lpstr>Fontin Sans Bold</vt:lpstr>
      <vt:lpstr>Fontin Sans Small Caps</vt:lpstr>
      <vt:lpstr>Office Theme</vt:lpstr>
      <vt:lpstr>PowerPoint Presentation</vt:lpstr>
      <vt:lpstr>Topic – 6  Network Analysis of Tweets</vt:lpstr>
      <vt:lpstr>Network Analysis of Tweets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of Tweets</dc:title>
  <dc:creator>Abhirami Sankar</dc:creator>
  <cp:lastModifiedBy>admin</cp:lastModifiedBy>
  <cp:revision>30</cp:revision>
  <dcterms:created xsi:type="dcterms:W3CDTF">2015-03-10T07:03:49Z</dcterms:created>
  <dcterms:modified xsi:type="dcterms:W3CDTF">2015-05-15T06:23:38Z</dcterms:modified>
</cp:coreProperties>
</file>