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1"/>
  </p:notesMasterIdLst>
  <p:sldIdLst>
    <p:sldId id="456" r:id="rId2"/>
    <p:sldId id="457" r:id="rId3"/>
    <p:sldId id="390" r:id="rId4"/>
    <p:sldId id="452" r:id="rId5"/>
    <p:sldId id="458" r:id="rId6"/>
    <p:sldId id="421" r:id="rId7"/>
    <p:sldId id="459" r:id="rId8"/>
    <p:sldId id="423" r:id="rId9"/>
    <p:sldId id="460" r:id="rId10"/>
    <p:sldId id="450" r:id="rId11"/>
    <p:sldId id="424" r:id="rId12"/>
    <p:sldId id="397" r:id="rId13"/>
    <p:sldId id="449" r:id="rId14"/>
    <p:sldId id="427" r:id="rId15"/>
    <p:sldId id="428" r:id="rId16"/>
    <p:sldId id="461" r:id="rId17"/>
    <p:sldId id="451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38" r:id="rId28"/>
    <p:sldId id="366" r:id="rId29"/>
    <p:sldId id="3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3B92E8-E156-41C6-B232-8AB68B540546}">
          <p14:sldIdLst>
            <p14:sldId id="456"/>
            <p14:sldId id="457"/>
            <p14:sldId id="390"/>
            <p14:sldId id="452"/>
            <p14:sldId id="458"/>
            <p14:sldId id="421"/>
            <p14:sldId id="459"/>
            <p14:sldId id="423"/>
            <p14:sldId id="460"/>
            <p14:sldId id="450"/>
            <p14:sldId id="424"/>
            <p14:sldId id="397"/>
            <p14:sldId id="449"/>
            <p14:sldId id="427"/>
            <p14:sldId id="428"/>
            <p14:sldId id="461"/>
            <p14:sldId id="451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38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71454" autoAdjust="0"/>
  </p:normalViewPr>
  <p:slideViewPr>
    <p:cSldViewPr>
      <p:cViewPr varScale="1">
        <p:scale>
          <a:sx n="46" d="100"/>
          <a:sy n="46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48C6-7D1C-40B5-80C0-B81EAF67C0BA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14706-04CE-4A29-B635-16EC64F33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9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9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Step1 :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create a TDM from the text data given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you.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Step2 :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usual,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given a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of documents, always convert them to numeric indices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the term-document matrix. Giving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a quick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recap,a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document matrix basically provides you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 frequencies in each document (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 of times each word occurs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every document.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example shown here.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3 documents :movie1,movie2,movie3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so forth.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movie has say in this case 3 words occurring, sword, dancing and drama.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aim here is to check which two movies are similar or in other words check if these documents “belong to the same cluster”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 have the Term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matrix,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Step is to Normalise the TDM. What is normalization or scaling of the TDM?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document may not have equal number of words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we cannot compare two documents of unequal words. So hence we normalize or scale the document.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word “Sword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 occurs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115 times in the document Movie1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.Hence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 converted to a percentage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frequencies in the document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of movie1 document contains “Word” “Sword”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what does this mean intuitively?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given example, 90% of movie1 and 89% of movie2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 “Sword”. These two documents also have similar distribution of the word “Dancing” as well.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just tells us that these two documents are similar right? Cause they have similar percentages of words occurring.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exactly what the clustering algorithm does.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kmeans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looks at how similar the documents are and clubs them into groups or clusters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looks at how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similr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documents are and then clubs them together in a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80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this similarity computed?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calculated based on the distance metric. There are many kinds of distance measures used to describe how similar the documents are .Over here I am going to show you how the “Euclidean distance “ is calculated between the words/documents.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two novels in our corpus now have an expression as vectors, we can calculate the Euclidean distance between them.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formula for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euclideian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be  defined as the square root of the square of the distance between vectors.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 the two vectors x and y are movie1 and movie2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if you actually plug in this formula ,You will see that the distance between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movie1 document and movie2 document is minimum. Hence we can conclude that these two documents belong to the same cluster.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( 0.9-0.8) squared + (0.07-0.1)squared + ..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how the process works.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you can deploy your kmeans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on the set of documents and form k clusters.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Search keywords :</a:t>
            </a:r>
            <a:endParaRPr lang="en-IN" baseline="0" dirty="0" smtClean="0"/>
          </a:p>
          <a:p>
            <a:r>
              <a:rPr lang="en-IN" baseline="0" dirty="0" smtClean="0"/>
              <a:t>Let’s look at a case study of how k means clustering is very popularly used in digital analysis .</a:t>
            </a:r>
          </a:p>
          <a:p>
            <a:endParaRPr lang="en-IN" baseline="0" dirty="0" smtClean="0"/>
          </a:p>
          <a:p>
            <a:r>
              <a:rPr lang="en-IN" baseline="0" dirty="0" smtClean="0"/>
              <a:t>1.Say you have a website of your own. Here we are trying to study the behaviour of your visitors on your website.</a:t>
            </a:r>
          </a:p>
          <a:p>
            <a:r>
              <a:rPr lang="en-IN" baseline="0" dirty="0" smtClean="0"/>
              <a:t>2.This can be done by trying to analyse</a:t>
            </a:r>
          </a:p>
          <a:p>
            <a:endParaRPr lang="en-IN" baseline="0" dirty="0" smtClean="0"/>
          </a:p>
          <a:p>
            <a:r>
              <a:rPr lang="en-IN" baseline="0" dirty="0" smtClean="0"/>
              <a:t>a. “search keywords” to arrive on the site </a:t>
            </a:r>
          </a:p>
          <a:p>
            <a:r>
              <a:rPr lang="en-IN" baseline="0" dirty="0" smtClean="0"/>
              <a:t>b. And searches within the website</a:t>
            </a:r>
          </a:p>
          <a:p>
            <a:endParaRPr lang="en-IN" baseline="0" dirty="0" smtClean="0"/>
          </a:p>
          <a:p>
            <a:pPr marL="0" indent="0">
              <a:buNone/>
            </a:pPr>
            <a:r>
              <a:rPr lang="en-US" sz="1200" dirty="0" smtClean="0"/>
              <a:t>What is a search keyword?</a:t>
            </a:r>
          </a:p>
          <a:p>
            <a:pPr marL="0" indent="0">
              <a:buNone/>
            </a:pPr>
            <a:r>
              <a:rPr lang="en-US" sz="1200" dirty="0" smtClean="0"/>
              <a:t>The keywords or searches that</a:t>
            </a:r>
            <a:r>
              <a:rPr lang="en-US" sz="1200" baseline="0" dirty="0" smtClean="0"/>
              <a:t> were </a:t>
            </a:r>
            <a:r>
              <a:rPr lang="en-US" sz="1200" dirty="0" smtClean="0"/>
              <a:t>used in google and other search engines to land on your website</a:t>
            </a:r>
          </a:p>
          <a:p>
            <a:r>
              <a:rPr lang="en-IN" baseline="0" dirty="0" smtClean="0"/>
              <a:t>For example , if you search “Nike shoes” on google, “Nike shoes” is called the search keyword.</a:t>
            </a:r>
          </a:p>
          <a:p>
            <a:endParaRPr lang="en-IN" baseline="0" dirty="0" smtClean="0"/>
          </a:p>
          <a:p>
            <a:r>
              <a:rPr lang="en-IN" baseline="0" dirty="0" smtClean="0"/>
              <a:t>Once you type this word in google, google displays a list of search sites</a:t>
            </a:r>
          </a:p>
          <a:p>
            <a:r>
              <a:rPr lang="en-IN" baseline="0" dirty="0" smtClean="0"/>
              <a:t>Like you may see the website “Myntra.com” showcased . So that is the search result or the client’s site that you land on because of the search keyword.</a:t>
            </a:r>
          </a:p>
          <a:p>
            <a:endParaRPr lang="en-IN" baseline="0" dirty="0" smtClean="0"/>
          </a:p>
          <a:p>
            <a:r>
              <a:rPr lang="en-IN" baseline="0" dirty="0" smtClean="0"/>
              <a:t>Now within “myntra.com” you may again search for bags or shoes or any item to purchase. These are called as searches within the website.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5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Search keywords :</a:t>
            </a:r>
            <a:endParaRPr lang="en-IN" baseline="0" dirty="0" smtClean="0"/>
          </a:p>
          <a:p>
            <a:r>
              <a:rPr lang="en-IN" baseline="0" dirty="0" smtClean="0"/>
              <a:t>Let’s look at a case study of how k means clustering is very popularly used in digital analysis .</a:t>
            </a:r>
          </a:p>
          <a:p>
            <a:r>
              <a:rPr lang="en-IN" baseline="0" dirty="0" smtClean="0"/>
              <a:t>1.Say you have a website of your </a:t>
            </a:r>
            <a:r>
              <a:rPr lang="en-IN" baseline="0" dirty="0" err="1" smtClean="0"/>
              <a:t>own.Here</a:t>
            </a:r>
            <a:r>
              <a:rPr lang="en-IN" baseline="0" dirty="0" smtClean="0"/>
              <a:t> we are trying to study the behaviour of your visitors on your website.</a:t>
            </a:r>
          </a:p>
          <a:p>
            <a:r>
              <a:rPr lang="en-IN" baseline="0" dirty="0" smtClean="0"/>
              <a:t>2.This can be done by trying to analyse</a:t>
            </a:r>
          </a:p>
          <a:p>
            <a:r>
              <a:rPr lang="en-IN" baseline="0" dirty="0" smtClean="0"/>
              <a:t>a. “search keywords” to arrive on the site </a:t>
            </a:r>
          </a:p>
          <a:p>
            <a:r>
              <a:rPr lang="en-IN" baseline="0" dirty="0" smtClean="0"/>
              <a:t>b. And searches within the website</a:t>
            </a:r>
          </a:p>
          <a:p>
            <a:endParaRPr lang="en-IN" baseline="0" dirty="0" smtClean="0"/>
          </a:p>
          <a:p>
            <a:pPr marL="0" indent="0">
              <a:buNone/>
            </a:pPr>
            <a:r>
              <a:rPr lang="en-US" sz="1200" dirty="0" smtClean="0"/>
              <a:t>What is a search keyword?</a:t>
            </a:r>
          </a:p>
          <a:p>
            <a:pPr marL="0" indent="0">
              <a:buNone/>
            </a:pPr>
            <a:r>
              <a:rPr lang="en-US" sz="1200" dirty="0" smtClean="0"/>
              <a:t>The keywords you use in google and other search engines to land on the client’s website</a:t>
            </a:r>
          </a:p>
          <a:p>
            <a:r>
              <a:rPr lang="en-IN" baseline="0" dirty="0" smtClean="0"/>
              <a:t>For example , if you search “Nike shoes”, “Nike shoes” is called the search keyword.</a:t>
            </a:r>
          </a:p>
          <a:p>
            <a:endParaRPr lang="en-IN" baseline="0" dirty="0" smtClean="0"/>
          </a:p>
          <a:p>
            <a:r>
              <a:rPr lang="en-IN" baseline="0" dirty="0" smtClean="0"/>
              <a:t>On google search you see the website “Myntra.com” showcased . So that is the search result or the client’s site that you land on because of the search keyword.</a:t>
            </a:r>
          </a:p>
          <a:p>
            <a:endParaRPr lang="en-IN" baseline="0" dirty="0" smtClean="0"/>
          </a:p>
          <a:p>
            <a:r>
              <a:rPr lang="en-IN" baseline="0" dirty="0" smtClean="0"/>
              <a:t>Now within “myntra.com” you may again search for bags or shoes or any item to </a:t>
            </a:r>
            <a:r>
              <a:rPr lang="en-IN" baseline="0" dirty="0" err="1" smtClean="0"/>
              <a:t>purchase.These</a:t>
            </a:r>
            <a:r>
              <a:rPr lang="en-IN" baseline="0" dirty="0" smtClean="0"/>
              <a:t> are again called searches within the website.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44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1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5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at </a:t>
            </a:r>
            <a:r>
              <a:rPr lang="en-I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Here are some points in 2 D space. Let’s assume, that each of these points</a:t>
            </a:r>
            <a:r>
              <a:rPr lang="en-IN" baseline="0" dirty="0" smtClean="0"/>
              <a:t> are documents containing words.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r>
              <a:rPr lang="en-IN" dirty="0" smtClean="0"/>
              <a:t>Let’s</a:t>
            </a:r>
            <a:r>
              <a:rPr lang="en-IN" baseline="0" dirty="0" smtClean="0"/>
              <a:t> also assume that ea</a:t>
            </a:r>
            <a:r>
              <a:rPr lang="en-IN" dirty="0" smtClean="0"/>
              <a:t>ch one of these points or documents is a singleton cluster. </a:t>
            </a:r>
            <a:endParaRPr lang="en-IN" baseline="0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E49A-3365-4135-B926-9BB1752DB4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2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First</a:t>
            </a:r>
            <a:r>
              <a:rPr lang="en-IN" baseline="0" dirty="0" smtClean="0"/>
              <a:t> we look for a pair of </a:t>
            </a:r>
            <a:r>
              <a:rPr lang="en-IN" dirty="0" smtClean="0"/>
              <a:t>clusters which is closest to each other. Here, lets say A and B are close to each </a:t>
            </a:r>
            <a:r>
              <a:rPr lang="en-IN" dirty="0" err="1" smtClean="0"/>
              <a:t>other.So</a:t>
            </a:r>
            <a:r>
              <a:rPr lang="en-IN" dirty="0" smtClean="0"/>
              <a:t> we put</a:t>
            </a:r>
            <a:r>
              <a:rPr lang="en-IN" baseline="0" dirty="0" smtClean="0"/>
              <a:t> a link between A and B. So now A and B is a single cluster (A+B).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 </a:t>
            </a:r>
            <a:r>
              <a:rPr lang="en-IN" baseline="0" dirty="0" err="1" smtClean="0"/>
              <a:t>dendogram</a:t>
            </a:r>
            <a:r>
              <a:rPr lang="en-IN" baseline="0" dirty="0" smtClean="0"/>
              <a:t> is a tree like structure 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And in the </a:t>
            </a:r>
            <a:r>
              <a:rPr lang="en-IN" baseline="0" dirty="0" err="1" smtClean="0"/>
              <a:t>dendogram</a:t>
            </a:r>
            <a:r>
              <a:rPr lang="en-IN" baseline="0" dirty="0" smtClean="0"/>
              <a:t>(this is gong to be my tree) I am putting an edge between A &amp; B. Now the height at which I am putting this edge corresponds to the actual distance between A and B.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When  I say distance, as I Explained I n the kmeans algorithm, we compute a distance metric like for example Euclidean distance between the documents. There could be other distance metrics as well such as </a:t>
            </a:r>
            <a:r>
              <a:rPr lang="en-IN" baseline="0" dirty="0" err="1" smtClean="0"/>
              <a:t>manhattan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methos</a:t>
            </a:r>
            <a:r>
              <a:rPr lang="en-IN" baseline="0" dirty="0" smtClean="0"/>
              <a:t> or Canberra or maximum distance ,and so 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E49A-3365-4135-B926-9BB1752DB4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5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smtClean="0"/>
              <a:t>What is the next closets pair of clusters? Maybe j and k. Then put a link between them- here the height in the </a:t>
            </a:r>
            <a:r>
              <a:rPr lang="en-IN" baseline="0" dirty="0" err="1" smtClean="0"/>
              <a:t>dengogram</a:t>
            </a:r>
            <a:r>
              <a:rPr lang="en-IN" baseline="0" dirty="0" smtClean="0"/>
              <a:t> is slightly higher.</a:t>
            </a:r>
          </a:p>
          <a:p>
            <a:r>
              <a:rPr lang="en-IN" baseline="0" dirty="0" smtClean="0"/>
              <a:t>Why is </a:t>
            </a:r>
            <a:r>
              <a:rPr lang="en-IN" baseline="0" dirty="0" err="1" smtClean="0"/>
              <a:t>that?Cause</a:t>
            </a:r>
            <a:r>
              <a:rPr lang="en-IN" baseline="0" dirty="0" smtClean="0"/>
              <a:t> the distance between these two clusters is more.</a:t>
            </a:r>
          </a:p>
          <a:p>
            <a:endParaRPr lang="en-IN" baseline="0" dirty="0" smtClean="0"/>
          </a:p>
          <a:p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E49A-3365-4135-B926-9BB1752DB4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smtClean="0"/>
              <a:t>Now the next pair is between c and d</a:t>
            </a:r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E49A-3365-4135-B926-9BB1752DB4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4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smtClean="0"/>
              <a:t>Now the next pair is between b and d. So here I am not merging just b and d, but taking the two clusters a-b, c-d  and putting a link between them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E49A-3365-4135-B926-9BB1752DB4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6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As you keep doing this , more arcs keep coming in the </a:t>
            </a:r>
            <a:r>
              <a:rPr lang="en-IN" baseline="0" dirty="0" err="1" smtClean="0"/>
              <a:t>dendogram</a:t>
            </a:r>
            <a:r>
              <a:rPr lang="en-IN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I </a:t>
            </a:r>
            <a:r>
              <a:rPr lang="en-IN" baseline="0" dirty="0" err="1" smtClean="0"/>
              <a:t>ll</a:t>
            </a:r>
            <a:r>
              <a:rPr lang="en-IN" baseline="0" dirty="0" smtClean="0"/>
              <a:t> keep doing that until one big cluster is formed.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And also keep connecting the arcs and branches in the </a:t>
            </a:r>
            <a:r>
              <a:rPr lang="en-IN" baseline="0" dirty="0" err="1" smtClean="0"/>
              <a:t>dendogram</a:t>
            </a:r>
            <a:r>
              <a:rPr lang="en-IN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This is your entire tree which we call as </a:t>
            </a:r>
            <a:r>
              <a:rPr lang="en-IN" baseline="0" dirty="0" err="1" smtClean="0"/>
              <a:t>dendogram</a:t>
            </a:r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E49A-3365-4135-B926-9BB1752DB4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67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aseline="0" dirty="0" smtClean="0"/>
              <a:t>What does a </a:t>
            </a:r>
            <a:r>
              <a:rPr lang="en-IN" baseline="0" dirty="0" err="1" smtClean="0"/>
              <a:t>dendogram</a:t>
            </a:r>
            <a:r>
              <a:rPr lang="en-IN" baseline="0" dirty="0" smtClean="0"/>
              <a:t> represent? It represents the hierarchical structure of your data. It tells you how our data is organised in space.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If you want to produce a flat clustering, what you do is pick a threshold on the distance. And you cut that tree at that distance threshold.</a:t>
            </a:r>
          </a:p>
          <a:p>
            <a:endParaRPr lang="en-IN" baseline="0" dirty="0" smtClean="0"/>
          </a:p>
          <a:p>
            <a:r>
              <a:rPr lang="en-IN" baseline="0" dirty="0" smtClean="0"/>
              <a:t>Every node that comes through this red line becomes a </a:t>
            </a:r>
            <a:r>
              <a:rPr lang="en-IN" baseline="0" dirty="0" err="1" smtClean="0"/>
              <a:t>cluster.So</a:t>
            </a:r>
            <a:r>
              <a:rPr lang="en-IN" baseline="0" dirty="0" smtClean="0"/>
              <a:t> here the </a:t>
            </a:r>
            <a:r>
              <a:rPr lang="en-IN" baseline="0" dirty="0" err="1" smtClean="0"/>
              <a:t>custers</a:t>
            </a:r>
            <a:r>
              <a:rPr lang="en-IN" baseline="0" dirty="0" smtClean="0"/>
              <a:t> are  :</a:t>
            </a:r>
          </a:p>
          <a:p>
            <a:r>
              <a:rPr lang="en-IN" baseline="0" dirty="0" smtClean="0"/>
              <a:t>1.a,b,c,d,e</a:t>
            </a:r>
          </a:p>
          <a:p>
            <a:r>
              <a:rPr lang="en-IN" baseline="0" dirty="0" smtClean="0"/>
              <a:t>2.f</a:t>
            </a:r>
          </a:p>
          <a:p>
            <a:r>
              <a:rPr lang="en-IN" baseline="0" dirty="0" smtClean="0"/>
              <a:t>3.g</a:t>
            </a:r>
          </a:p>
          <a:p>
            <a:r>
              <a:rPr lang="en-IN" baseline="0" dirty="0" smtClean="0"/>
              <a:t>4.h,I,j,k,m,n</a:t>
            </a:r>
          </a:p>
          <a:p>
            <a:r>
              <a:rPr lang="en-IN" baseline="0" dirty="0" smtClean="0"/>
              <a:t>5.L</a:t>
            </a:r>
          </a:p>
          <a:p>
            <a:endParaRPr lang="en-IN" baseline="0" dirty="0" smtClean="0"/>
          </a:p>
          <a:p>
            <a:r>
              <a:rPr lang="en-IN" baseline="0" dirty="0" smtClean="0"/>
              <a:t>So totally we have 5 clusters which you can see is also circled .</a:t>
            </a:r>
          </a:p>
          <a:p>
            <a:endParaRPr lang="en-IN" baseline="0" dirty="0" smtClean="0"/>
          </a:p>
          <a:p>
            <a:r>
              <a:rPr lang="en-IN" baseline="0" dirty="0" smtClean="0"/>
              <a:t>Once you have a </a:t>
            </a:r>
            <a:r>
              <a:rPr lang="en-IN" baseline="0" dirty="0" err="1" smtClean="0"/>
              <a:t>dendogram</a:t>
            </a:r>
            <a:r>
              <a:rPr lang="en-IN" baseline="0" dirty="0" smtClean="0"/>
              <a:t>, you can cut in any place you want.</a:t>
            </a:r>
          </a:p>
          <a:p>
            <a:r>
              <a:rPr lang="en-IN" baseline="0" dirty="0" smtClean="0"/>
              <a:t>So you see if you cut closer to the top of the </a:t>
            </a:r>
            <a:r>
              <a:rPr lang="en-IN" baseline="0" dirty="0" err="1" smtClean="0"/>
              <a:t>dendogram</a:t>
            </a:r>
            <a:r>
              <a:rPr lang="en-IN" baseline="0" dirty="0" smtClean="0"/>
              <a:t> , you get fewer bigger clusters.</a:t>
            </a:r>
          </a:p>
          <a:p>
            <a:r>
              <a:rPr lang="en-IN" baseline="0" dirty="0" smtClean="0"/>
              <a:t>If you cut at the bottom, you get many smaller clusters.</a:t>
            </a:r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E49A-3365-4135-B926-9BB1752DB4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7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#How to choose number of clusters?</a:t>
            </a:r>
          </a:p>
          <a:p>
            <a:endParaRPr lang="en-IN" dirty="0" smtClean="0"/>
          </a:p>
          <a:p>
            <a:r>
              <a:rPr lang="en-IN" dirty="0" smtClean="0"/>
              <a:t>IT’s similar to </a:t>
            </a:r>
            <a:r>
              <a:rPr lang="en-IN" dirty="0" err="1" smtClean="0"/>
              <a:t>kmeans.You</a:t>
            </a:r>
            <a:r>
              <a:rPr lang="en-IN" dirty="0" smtClean="0"/>
              <a:t> can plot the distance (or any other variance metric) Vs #</a:t>
            </a:r>
            <a:r>
              <a:rPr lang="en-IN" dirty="0" err="1" smtClean="0"/>
              <a:t>clusters.After</a:t>
            </a:r>
            <a:r>
              <a:rPr lang="en-IN" dirty="0" smtClean="0"/>
              <a:t> a point you will see that even if</a:t>
            </a:r>
            <a:r>
              <a:rPr lang="en-IN" baseline="0" dirty="0" smtClean="0"/>
              <a:t> the number of clusters increases,</a:t>
            </a:r>
          </a:p>
          <a:p>
            <a:r>
              <a:rPr lang="en-IN" baseline="0" dirty="0" smtClean="0"/>
              <a:t>The distance still remains the same.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In this case if you observe the graph, if number of clusters is &gt;=5, the distance remains almost constant. Then you can choose optimal clusters as5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E49A-3365-4135-B926-9BB1752DB4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0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Let’s look at how we can implement hierarchical</a:t>
            </a:r>
            <a:r>
              <a:rPr lang="en-IN" baseline="0" dirty="0" smtClean="0"/>
              <a:t> clustering in R with the example of Tweets pulled from twitter about “Obama”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E49A-3365-4135-B926-9BB1752DB4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0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4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8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term </a:t>
            </a:r>
            <a:r>
              <a:rPr lang="en-US" i="1" dirty="0" smtClean="0"/>
              <a:t>cluster analysis</a:t>
            </a:r>
            <a:r>
              <a:rPr lang="en-US" dirty="0" smtClean="0"/>
              <a:t> encompasses a number of different algorithms and methods for grouping objects of similar kind into respective categories.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general question facing analysts is how to organize observed data into meaningful structures. Or break a large population into smaller groups that are homogeneous within and heterogeneous without.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Cluster analysis is an exploratory data analysis tool which aims at sorting different objects into groups in a way that the degree of association between two objects is maximal if they belong to the same group and minimal otherwise.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Given the above, cluster analysis can be used to discover structures in data without providing an explanation/interpretation. In other words, cluster analysis simply discovers structures in data without explaining why they </a:t>
            </a:r>
            <a:r>
              <a:rPr lang="en-US" dirty="0" err="1" smtClean="0"/>
              <a:t>exist.This</a:t>
            </a:r>
            <a:r>
              <a:rPr lang="en-US" dirty="0" smtClean="0"/>
              <a:t> is what is also called as an unsupervised learning technique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------------------------------------------------------------------------------------------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In this example, we have clustered</a:t>
            </a:r>
            <a:r>
              <a:rPr lang="en-US" baseline="0" dirty="0" smtClean="0"/>
              <a:t> the population along two variables income and spend. Theoretically speaking, you would expect a linear relationship between the 2 variables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. If Income goes up then spend goes up.</a:t>
            </a:r>
          </a:p>
          <a:p>
            <a:pPr>
              <a:buFont typeface="Wingdings" pitchFamily="2" charset="2"/>
              <a:buNone/>
            </a:pPr>
            <a:r>
              <a:rPr lang="en-US" baseline="0" dirty="0" smtClean="0"/>
              <a:t>As you can see, the majority of the population follows this trend. However, there are 2 small groups which do not. The group at the top left is spending less in proportion to what they are earning and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grp on the bottom right  is spending more than they are earning. A financial services company selling saving products like ULIP, MFs etc. would be very interested in isolating these groups so they can be targeted differently.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deal with clustering in almost every aspect of daily life. There is a countless number of examples in which clustering plays an important role. 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 food stores items of similar nature, such as different types of meat or vegetables are displayed in the same or nearby locations.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Clustering is used in astronomy to identify anomalies. Red giants and white dwarfs were identified</a:t>
            </a:r>
            <a:r>
              <a:rPr lang="en-US" baseline="0" dirty="0" smtClean="0"/>
              <a:t> using this approach.</a:t>
            </a:r>
          </a:p>
          <a:p>
            <a:pPr>
              <a:buFont typeface="Wingdings" pitchFamily="2" charset="2"/>
              <a:buChar char="§"/>
            </a:pPr>
            <a:r>
              <a:rPr lang="en-US" baseline="0" dirty="0" smtClean="0"/>
              <a:t>Retail chains tend to cluster groups of stores performing similarly for their marketing strategy purposes.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 short, whatever the nature of your business is, sooner or later you will run into a clustering problem of one form or another.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E49A-3365-4135-B926-9BB1752DB4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0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4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5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“K” in the name refers to the fact that the algorithm looks for a fixed number (k) of clusters which are defined in terms of proximity of observations to each other.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8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5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6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B20-2E3C-4DD3-ABEF-009DFE9511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5914-6678-4021-8DC0-E90C8E9D8E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Slid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268760"/>
            <a:ext cx="85072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6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0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 Analyt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3081" y="418414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Kmeans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 dirty="0" smtClean="0">
                <a:latin typeface="Fontin Sans Bold"/>
              </a:rPr>
              <a:t>What is kmeans?</a:t>
            </a:r>
          </a:p>
          <a:p>
            <a:r>
              <a:rPr lang="en-IN" sz="2800" dirty="0">
                <a:latin typeface="Fontin Sans Bold"/>
              </a:rPr>
              <a:t>TDM and </a:t>
            </a:r>
            <a:r>
              <a:rPr lang="en-IN" sz="2800" dirty="0" smtClean="0">
                <a:latin typeface="Fontin Sans Bold"/>
              </a:rPr>
              <a:t>Scaling</a:t>
            </a:r>
          </a:p>
          <a:p>
            <a:r>
              <a:rPr lang="en-IN" sz="2800" dirty="0">
                <a:latin typeface="Fontin Sans Bold"/>
              </a:rPr>
              <a:t>Distance metric </a:t>
            </a:r>
            <a:r>
              <a:rPr lang="en-IN" sz="2800" dirty="0" smtClean="0">
                <a:latin typeface="Fontin Sans Bold"/>
              </a:rPr>
              <a:t>computation</a:t>
            </a:r>
            <a:endParaRPr lang="en-IN" sz="2800" dirty="0">
              <a:latin typeface="Fontin Sans Bold"/>
            </a:endParaRPr>
          </a:p>
          <a:p>
            <a:r>
              <a:rPr lang="en-IN" sz="2800" dirty="0" smtClean="0">
                <a:latin typeface="Fontin Sans Bold"/>
              </a:rPr>
              <a:t>Case Study</a:t>
            </a:r>
          </a:p>
          <a:p>
            <a:r>
              <a:rPr lang="en-IN" sz="2800" dirty="0">
                <a:latin typeface="Fontin Sans Bold"/>
              </a:rPr>
              <a:t>Implementation in </a:t>
            </a:r>
            <a:r>
              <a:rPr lang="en-IN" sz="2800" dirty="0" smtClean="0">
                <a:latin typeface="Fontin Sans Bold"/>
              </a:rPr>
              <a:t>R</a:t>
            </a:r>
            <a:endParaRPr lang="en-IN" sz="2800" dirty="0">
              <a:latin typeface="Fontin Sans Bold"/>
            </a:endParaRPr>
          </a:p>
          <a:p>
            <a:endParaRPr lang="de-AT" sz="2800" dirty="0" smtClean="0">
              <a:latin typeface="Fontin Sans Bold"/>
            </a:endParaRPr>
          </a:p>
          <a:p>
            <a:endParaRPr lang="de-AT" sz="2800" dirty="0" smtClean="0">
              <a:latin typeface="Fontin Sans Bold"/>
            </a:endParaRPr>
          </a:p>
          <a:p>
            <a:endParaRPr lang="de-AT" sz="28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0726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What is kmeans?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315875" y="1699339"/>
            <a:ext cx="6038444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Fontin Sans Bold"/>
              </a:rPr>
              <a:t>K-means is the most important flat clustering algorithm. </a:t>
            </a:r>
            <a:endParaRPr lang="en-IN" sz="2400" dirty="0" smtClean="0">
              <a:latin typeface="Fontin Sans Bold"/>
            </a:endParaRPr>
          </a:p>
          <a:p>
            <a:r>
              <a:rPr lang="en-IN" sz="2400" dirty="0" smtClean="0">
                <a:latin typeface="Fontin Sans Bold"/>
              </a:rPr>
              <a:t>Its </a:t>
            </a:r>
            <a:r>
              <a:rPr lang="en-IN" sz="2400" dirty="0">
                <a:latin typeface="Fontin Sans Bold"/>
              </a:rPr>
              <a:t>objective is to minimize the average squared Euclidean distance of documents from their cluster </a:t>
            </a:r>
            <a:r>
              <a:rPr lang="en-IN" sz="2400" dirty="0" smtClean="0">
                <a:latin typeface="Fontin Sans Bold"/>
              </a:rPr>
              <a:t>centres </a:t>
            </a:r>
          </a:p>
          <a:p>
            <a:r>
              <a:rPr lang="en-IN" sz="2400" dirty="0">
                <a:latin typeface="Fontin Sans Bold"/>
              </a:rPr>
              <a:t>A</a:t>
            </a:r>
            <a:r>
              <a:rPr lang="en-IN" sz="2400" dirty="0" smtClean="0">
                <a:latin typeface="Fontin Sans Bold"/>
              </a:rPr>
              <a:t> </a:t>
            </a:r>
            <a:r>
              <a:rPr lang="en-IN" sz="2400" dirty="0">
                <a:latin typeface="Fontin Sans Bold"/>
              </a:rPr>
              <a:t>cluster </a:t>
            </a:r>
            <a:r>
              <a:rPr lang="en-IN" sz="2400" dirty="0" smtClean="0">
                <a:latin typeface="Fontin Sans Bold"/>
              </a:rPr>
              <a:t>centre </a:t>
            </a:r>
            <a:r>
              <a:rPr lang="en-IN" sz="2400" dirty="0">
                <a:latin typeface="Fontin Sans Bold"/>
              </a:rPr>
              <a:t>is defined as the mean or </a:t>
            </a:r>
            <a:r>
              <a:rPr lang="en-IN" sz="2400" i="1" dirty="0">
                <a:latin typeface="Fontin Sans Bold"/>
              </a:rPr>
              <a:t>centroid</a:t>
            </a:r>
            <a:r>
              <a:rPr lang="en-IN" sz="2400" dirty="0">
                <a:latin typeface="Fontin Sans Bold"/>
              </a:rPr>
              <a:t> of the documents in a cluster </a:t>
            </a:r>
          </a:p>
          <a:p>
            <a:pPr marL="0" indent="0">
              <a:buNone/>
            </a:pPr>
            <a:endParaRPr lang="de-AT" sz="2400" dirty="0" smtClean="0">
              <a:latin typeface="Fontin Sans Bold"/>
            </a:endParaRPr>
          </a:p>
          <a:p>
            <a:endParaRPr lang="de-AT" sz="2400" dirty="0" smtClean="0">
              <a:latin typeface="Fontin Sans Bold"/>
            </a:endParaRPr>
          </a:p>
          <a:p>
            <a:endParaRPr lang="de-AT" sz="2400" dirty="0">
              <a:latin typeface="Fontin Sans Bold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84168" y="1689111"/>
            <a:ext cx="2514600" cy="2198132"/>
            <a:chOff x="5105400" y="3505200"/>
            <a:chExt cx="2514600" cy="2198132"/>
          </a:xfrm>
        </p:grpSpPr>
        <p:grpSp>
          <p:nvGrpSpPr>
            <p:cNvPr id="11" name="Group 10"/>
            <p:cNvGrpSpPr/>
            <p:nvPr/>
          </p:nvGrpSpPr>
          <p:grpSpPr>
            <a:xfrm>
              <a:off x="5715000" y="3810000"/>
              <a:ext cx="1905000" cy="1524000"/>
              <a:chOff x="5132320" y="5015019"/>
              <a:chExt cx="3289244" cy="2897188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rot="5400000" flipH="1" flipV="1">
                <a:off x="3696370" y="6462819"/>
                <a:ext cx="2896394" cy="79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144964" y="7910619"/>
                <a:ext cx="3276600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5449764" y="72248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02164" y="73772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754564" y="75296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68964" y="66152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364164" y="5853219"/>
                <a:ext cx="1524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715000" y="71486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583364" y="65390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59364" y="69200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373564" y="6843819"/>
                <a:ext cx="1524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354764" y="6234219"/>
                <a:ext cx="1524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811964" y="63866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87964" y="53198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83164" y="54722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30764" y="57770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659564" y="60056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4" idx="7"/>
                <a:endCxn id="25" idx="2"/>
              </p:cNvCxnSpPr>
              <p:nvPr/>
            </p:nvCxnSpPr>
            <p:spPr>
              <a:xfrm rot="5400000" flipH="1" flipV="1">
                <a:off x="6137876" y="5638090"/>
                <a:ext cx="582659" cy="185111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4" idx="0"/>
                <a:endCxn id="20" idx="0"/>
              </p:cNvCxnSpPr>
              <p:nvPr/>
            </p:nvCxnSpPr>
            <p:spPr>
              <a:xfrm rot="5400000" flipH="1" flipV="1">
                <a:off x="5449764" y="5853219"/>
                <a:ext cx="990600" cy="9906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25" idx="1"/>
              </p:cNvCxnSpPr>
              <p:nvPr/>
            </p:nvCxnSpPr>
            <p:spPr>
              <a:xfrm>
                <a:off x="6516564" y="5929419"/>
                <a:ext cx="860518" cy="31595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6200000" flipH="1">
                <a:off x="5181600" y="5624619"/>
                <a:ext cx="1295400" cy="1295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16200000" flipV="1">
                <a:off x="6057900" y="7262919"/>
                <a:ext cx="10668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6115782" y="5833438"/>
                <a:ext cx="1447801" cy="7253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 rot="18753118">
                <a:off x="5254620" y="6559940"/>
                <a:ext cx="1024527" cy="126912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18753118">
                <a:off x="5675183" y="5034551"/>
                <a:ext cx="1024527" cy="126912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4311756">
                <a:off x="6945789" y="5536711"/>
                <a:ext cx="1024527" cy="180241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964364" y="65390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116764" y="61580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35564" y="5624619"/>
                <a:ext cx="1524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5105400" y="3505200"/>
              <a:ext cx="457200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4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.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800" y="53340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 clusters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4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99592" y="44035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TDM and Scaling</a:t>
            </a:r>
            <a:endParaRPr lang="en-IN" sz="3300" b="1" dirty="0">
              <a:latin typeface="Fontin Sans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6" y="1660978"/>
            <a:ext cx="6342688" cy="2166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3" y="4201000"/>
            <a:ext cx="6336704" cy="2347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9499" y="1433489"/>
            <a:ext cx="558388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000" dirty="0">
                <a:latin typeface="Fontin Sans Bold"/>
              </a:rPr>
              <a:t>Step1 : Create TDM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499" y="3919989"/>
            <a:ext cx="558388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Fontin Sans Bold"/>
              </a:rPr>
              <a:t>Step2 : Normalize the term frequencies</a:t>
            </a:r>
            <a:endParaRPr lang="en-IN" sz="2000" b="1" dirty="0">
              <a:latin typeface="Fontin Sans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458" y="4320099"/>
            <a:ext cx="2342022" cy="7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71600" y="386894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Distance metric computation</a:t>
            </a:r>
            <a:endParaRPr lang="en-IN" sz="3300" b="1" dirty="0">
              <a:latin typeface="Fontin Sans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499" y="1433489"/>
            <a:ext cx="558388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000" dirty="0" smtClean="0">
                <a:latin typeface="Fontin Sans Bold"/>
              </a:rPr>
              <a:t>Step3 </a:t>
            </a:r>
            <a:r>
              <a:rPr lang="en-IN" sz="2000" dirty="0">
                <a:latin typeface="Fontin Sans Bold"/>
              </a:rPr>
              <a:t>: </a:t>
            </a:r>
            <a:r>
              <a:rPr lang="en-IN" sz="2000" dirty="0" smtClean="0">
                <a:latin typeface="Fontin Sans Bold"/>
              </a:rPr>
              <a:t>Calculate distance metrics</a:t>
            </a:r>
            <a:endParaRPr lang="en-IN" sz="2000" dirty="0">
              <a:latin typeface="Fontin Sans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371736"/>
            <a:ext cx="2661061" cy="8505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1720" y="2269874"/>
            <a:ext cx="3576477" cy="7078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000" dirty="0" smtClean="0">
                <a:latin typeface="Fontin Sans Bold"/>
              </a:rPr>
              <a:t>Euclidean Distance calculation</a:t>
            </a:r>
            <a:endParaRPr lang="en-IN" sz="2000" dirty="0">
              <a:latin typeface="Fontin Sans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499" y="4599056"/>
            <a:ext cx="5583882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000" dirty="0" smtClean="0">
                <a:latin typeface="Fontin Sans Bold"/>
              </a:rPr>
              <a:t>x and y are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Fontin Sans Bold"/>
              </a:rPr>
              <a:t>x = Movie1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Fontin Sans Bold"/>
              </a:rPr>
              <a:t>y = Movie2</a:t>
            </a:r>
            <a:endParaRPr lang="en-IN" sz="20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50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3081" y="381362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Case Study</a:t>
            </a:r>
            <a:endParaRPr lang="en-IN" sz="3300" b="1" dirty="0">
              <a:latin typeface="Fontin Sans Bold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484784"/>
            <a:ext cx="8229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Fontin Sans Bold"/>
              </a:rPr>
              <a:t>K- means clustering of search keywords</a:t>
            </a:r>
            <a:endParaRPr lang="en-US" sz="2400" dirty="0" smtClean="0">
              <a:latin typeface="Fontin Sans Bold"/>
            </a:endParaRPr>
          </a:p>
          <a:p>
            <a:pPr marL="0" indent="0">
              <a:buNone/>
            </a:pPr>
            <a:endParaRPr lang="en-IN" sz="2400" dirty="0" smtClean="0">
              <a:latin typeface="Fontin Sans Bold"/>
            </a:endParaRPr>
          </a:p>
          <a:p>
            <a:pPr marL="0" indent="0">
              <a:buNone/>
            </a:pPr>
            <a:r>
              <a:rPr lang="en-IN" sz="2400" dirty="0" smtClean="0">
                <a:latin typeface="Fontin Sans Bold"/>
              </a:rPr>
              <a:t>This can be done by trying to analyse :</a:t>
            </a:r>
          </a:p>
          <a:p>
            <a:r>
              <a:rPr lang="en-IN" sz="2400" dirty="0" smtClean="0">
                <a:latin typeface="Fontin Sans Bold"/>
              </a:rPr>
              <a:t>“search keywords” to arrive on the website </a:t>
            </a:r>
          </a:p>
          <a:p>
            <a:r>
              <a:rPr lang="en-IN" sz="2400" dirty="0" smtClean="0">
                <a:latin typeface="Fontin Sans Bold"/>
              </a:rPr>
              <a:t>And searches within the website</a:t>
            </a:r>
            <a:endParaRPr lang="en-IN" sz="2400" dirty="0">
              <a:latin typeface="Fontin Sans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522" y="4437112"/>
            <a:ext cx="8816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IN" sz="2400" dirty="0">
                <a:solidFill>
                  <a:schemeClr val="accent1"/>
                </a:solidFill>
                <a:latin typeface="Fontin Sans Bold"/>
              </a:rPr>
              <a:t>T</a:t>
            </a:r>
            <a:r>
              <a:rPr lang="en-IN" sz="2400" dirty="0" smtClean="0">
                <a:solidFill>
                  <a:schemeClr val="accent1"/>
                </a:solidFill>
                <a:latin typeface="Fontin Sans Bold"/>
              </a:rPr>
              <a:t>o </a:t>
            </a:r>
            <a:r>
              <a:rPr lang="en-IN" sz="2400" dirty="0">
                <a:solidFill>
                  <a:schemeClr val="accent1"/>
                </a:solidFill>
                <a:latin typeface="Fontin Sans Bold"/>
              </a:rPr>
              <a:t>study the behaviour of your visitors on your </a:t>
            </a:r>
            <a:r>
              <a:rPr lang="en-IN" sz="2400" dirty="0" smtClean="0">
                <a:solidFill>
                  <a:schemeClr val="accent1"/>
                </a:solidFill>
                <a:latin typeface="Fontin Sans Bold"/>
              </a:rPr>
              <a:t>website</a:t>
            </a:r>
            <a:endParaRPr lang="en-IN" sz="2400" dirty="0">
              <a:solidFill>
                <a:schemeClr val="accent1"/>
              </a:solidFill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5573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90691" y="404664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Implementation in R</a:t>
            </a:r>
            <a:endParaRPr lang="en-IN" sz="3300" b="1" dirty="0">
              <a:latin typeface="Fontin Sans Bold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421" y="1700808"/>
            <a:ext cx="8094377" cy="3733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800" dirty="0" smtClean="0">
              <a:latin typeface="Fontin Sans Bold"/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chemeClr val="bg1"/>
                </a:solidFill>
                <a:latin typeface="Fontin Sans Bold"/>
              </a:rPr>
              <a:t>Implementation in R</a:t>
            </a:r>
          </a:p>
          <a:p>
            <a:pPr marL="0" indent="0">
              <a:buNone/>
            </a:pPr>
            <a:endParaRPr lang="en-IN" sz="2800" dirty="0" smtClean="0">
              <a:latin typeface="Fontin Sans Bold"/>
            </a:endParaRPr>
          </a:p>
          <a:p>
            <a:r>
              <a:rPr lang="en-IN" sz="2800" dirty="0" smtClean="0">
                <a:latin typeface="Fontin Sans Bold"/>
              </a:rPr>
              <a:t>Create tdm</a:t>
            </a:r>
          </a:p>
          <a:p>
            <a:r>
              <a:rPr lang="en-IN" sz="2800" dirty="0" smtClean="0">
                <a:latin typeface="Fontin Sans Bold"/>
              </a:rPr>
              <a:t>Find the most frequent terms</a:t>
            </a:r>
          </a:p>
          <a:p>
            <a:r>
              <a:rPr lang="en-IN" sz="2800" dirty="0" smtClean="0">
                <a:latin typeface="Fontin Sans Bold"/>
              </a:rPr>
              <a:t>Choose ‘k’ and run k-means clustering</a:t>
            </a:r>
          </a:p>
          <a:p>
            <a:pPr marL="0" indent="0">
              <a:buNone/>
            </a:pPr>
            <a:endParaRPr lang="en-IN" sz="2800" dirty="0" smtClean="0">
              <a:latin typeface="Fontin Sans Bold"/>
            </a:endParaRPr>
          </a:p>
          <a:p>
            <a:pPr marL="0" indent="0">
              <a:buNone/>
            </a:pPr>
            <a:endParaRPr lang="en-IN" sz="28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9895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3081" y="405535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Types of Clustering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43566" y="22048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AT" sz="3200" dirty="0">
                <a:latin typeface="Fontin Sans Bold"/>
              </a:rPr>
              <a:t>Kmeans Clustering</a:t>
            </a:r>
          </a:p>
          <a:p>
            <a:pPr lvl="1"/>
            <a:endParaRPr lang="de-AT" dirty="0" smtClean="0">
              <a:latin typeface="Fontin Sans Bold"/>
            </a:endParaRPr>
          </a:p>
          <a:p>
            <a:pPr lvl="1"/>
            <a:r>
              <a:rPr lang="de-AT" sz="3200" dirty="0">
                <a:solidFill>
                  <a:srgbClr val="0070C0"/>
                </a:solidFill>
                <a:latin typeface="Fontin Sans Bold"/>
              </a:rPr>
              <a:t>Hierarchical Clustering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79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3081" y="397768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3200" b="1" dirty="0" smtClean="0">
                <a:latin typeface="Fontin Sans Bold"/>
              </a:rPr>
              <a:t>Hierarchical clustering</a:t>
            </a:r>
            <a:endParaRPr lang="en-IN" sz="32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AT" sz="2600" dirty="0" smtClean="0">
                <a:latin typeface="Fontin Sans Bold"/>
              </a:rPr>
              <a:t>What is Hierarchical clustering?</a:t>
            </a:r>
          </a:p>
          <a:p>
            <a:pPr>
              <a:lnSpc>
                <a:spcPct val="150000"/>
              </a:lnSpc>
            </a:pPr>
            <a:r>
              <a:rPr lang="en-IN" sz="2600" dirty="0" smtClean="0">
                <a:latin typeface="Fontin Sans Bold"/>
              </a:rPr>
              <a:t>Hierarchical clustering Process</a:t>
            </a:r>
          </a:p>
          <a:p>
            <a:pPr>
              <a:lnSpc>
                <a:spcPct val="150000"/>
              </a:lnSpc>
            </a:pPr>
            <a:r>
              <a:rPr lang="en-IN" sz="2600" dirty="0" smtClean="0">
                <a:latin typeface="Fontin Sans Bold"/>
              </a:rPr>
              <a:t>Case Study – Implementation in R</a:t>
            </a:r>
            <a:endParaRPr lang="en-IN" sz="2600" dirty="0">
              <a:latin typeface="Fontin Sans Bold"/>
            </a:endParaRPr>
          </a:p>
          <a:p>
            <a:pPr>
              <a:lnSpc>
                <a:spcPct val="150000"/>
              </a:lnSpc>
            </a:pPr>
            <a:endParaRPr lang="de-AT" sz="2600" dirty="0" smtClean="0">
              <a:latin typeface="Fontin Sans Bold"/>
            </a:endParaRPr>
          </a:p>
          <a:p>
            <a:pPr>
              <a:lnSpc>
                <a:spcPct val="150000"/>
              </a:lnSpc>
            </a:pPr>
            <a:endParaRPr lang="de-AT" sz="2600" dirty="0" smtClean="0">
              <a:latin typeface="Fontin Sans Bold"/>
            </a:endParaRPr>
          </a:p>
          <a:p>
            <a:pPr>
              <a:lnSpc>
                <a:spcPct val="150000"/>
              </a:lnSpc>
            </a:pPr>
            <a:endParaRPr lang="de-AT" sz="26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5613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3081" y="397768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3200" b="1" dirty="0">
                <a:latin typeface="Fontin Sans Bold"/>
              </a:rPr>
              <a:t>Hierarchical clustering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800" dirty="0" smtClean="0">
                <a:latin typeface="Fontin Sans Bold"/>
              </a:rPr>
              <a:t>As opposed to the kmeans clustering,</a:t>
            </a:r>
            <a:r>
              <a:rPr lang="en-IN" sz="2800" dirty="0">
                <a:latin typeface="Fontin Sans Bold"/>
              </a:rPr>
              <a:t> </a:t>
            </a:r>
            <a:r>
              <a:rPr lang="en-IN" sz="2800" b="1" dirty="0">
                <a:latin typeface="Fontin Sans Bold"/>
              </a:rPr>
              <a:t>hierarchical clustering</a:t>
            </a:r>
            <a:r>
              <a:rPr lang="en-IN" sz="2800" dirty="0">
                <a:latin typeface="Fontin Sans Bold"/>
              </a:rPr>
              <a:t> </a:t>
            </a:r>
            <a:r>
              <a:rPr lang="en-IN" sz="2800" dirty="0" smtClean="0">
                <a:latin typeface="Fontin Sans Bold"/>
              </a:rPr>
              <a:t>is </a:t>
            </a:r>
            <a:r>
              <a:rPr lang="en-IN" sz="2800" dirty="0">
                <a:latin typeface="Fontin Sans Bold"/>
              </a:rPr>
              <a:t>a method of </a:t>
            </a:r>
            <a:r>
              <a:rPr lang="en-IN" sz="2800" b="1" dirty="0">
                <a:latin typeface="Fontin Sans Bold"/>
              </a:rPr>
              <a:t>cluster</a:t>
            </a:r>
            <a:r>
              <a:rPr lang="en-IN" sz="2800" dirty="0">
                <a:latin typeface="Fontin Sans Bold"/>
              </a:rPr>
              <a:t> analysis which seeks to build </a:t>
            </a:r>
            <a:r>
              <a:rPr lang="en-IN" sz="2800" dirty="0" smtClean="0">
                <a:latin typeface="Fontin Sans Bold"/>
              </a:rPr>
              <a:t>a </a:t>
            </a:r>
            <a:r>
              <a:rPr lang="en-IN" sz="2800" b="1" dirty="0" smtClean="0">
                <a:latin typeface="Fontin Sans Bold"/>
              </a:rPr>
              <a:t>hierarchy</a:t>
            </a:r>
            <a:r>
              <a:rPr lang="en-IN" sz="2800" dirty="0">
                <a:latin typeface="Fontin Sans Bold"/>
              </a:rPr>
              <a:t> of </a:t>
            </a:r>
            <a:r>
              <a:rPr lang="en-IN" sz="2800" b="1" dirty="0" smtClean="0">
                <a:latin typeface="Fontin Sans Bold"/>
              </a:rPr>
              <a:t>clusters</a:t>
            </a:r>
            <a:endParaRPr lang="de-AT" sz="2800" dirty="0" smtClean="0">
              <a:latin typeface="Fontin Sans Bold"/>
            </a:endParaRPr>
          </a:p>
          <a:p>
            <a:endParaRPr lang="de-AT" sz="2800" dirty="0" smtClean="0">
              <a:latin typeface="Fontin Sans Bold"/>
            </a:endParaRPr>
          </a:p>
          <a:p>
            <a:endParaRPr lang="de-AT" sz="28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7336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4350" y="36367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Fontin Sans Bold"/>
              </a:rPr>
              <a:t>Hierarchical clustering process</a:t>
            </a:r>
            <a:endParaRPr lang="en-US" sz="3200" b="1" dirty="0">
              <a:latin typeface="Fontin Sans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"/>
          <a:stretch/>
        </p:blipFill>
        <p:spPr>
          <a:xfrm>
            <a:off x="395536" y="1417551"/>
            <a:ext cx="7905793" cy="41669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400000">
            <a:off x="4783460" y="4648572"/>
            <a:ext cx="1512168" cy="3691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 smtClean="0">
                <a:latin typeface="Fontin Sans Bold"/>
              </a:rPr>
              <a:t>Number of clusters</a:t>
            </a:r>
            <a:endParaRPr lang="en-IN" sz="1200" dirty="0">
              <a:latin typeface="Fontin Sans Bold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-94592" y="4325974"/>
            <a:ext cx="1567352" cy="3494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 smtClean="0">
                <a:latin typeface="Fontin Sans Bold"/>
              </a:rPr>
              <a:t>Distance threshold</a:t>
            </a:r>
            <a:endParaRPr lang="en-IN" sz="12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5922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099" y="2964457"/>
            <a:ext cx="6522738" cy="1470025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Fontin Sans Bold"/>
              </a:rPr>
              <a:t>Topic – </a:t>
            </a:r>
            <a:r>
              <a:rPr lang="en-IN" sz="3600" b="1" dirty="0">
                <a:latin typeface="Fontin Sans Bold"/>
              </a:rPr>
              <a:t>7</a:t>
            </a:r>
            <a:r>
              <a:rPr lang="en-IN" sz="3600" b="1" dirty="0" smtClean="0">
                <a:latin typeface="Fontin Sans Bold"/>
              </a:rPr>
              <a:t/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 smtClean="0">
                <a:latin typeface="Fontin Sans Bold"/>
              </a:rPr>
              <a:t/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 smtClean="0">
                <a:latin typeface="Fontin Sans Bold"/>
              </a:rPr>
              <a:t>Clustering</a:t>
            </a:r>
            <a:endParaRPr lang="en-IN" sz="3600" b="1" dirty="0">
              <a:latin typeface="Fontin Sans 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8855" y="1412776"/>
            <a:ext cx="7273225" cy="81399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Fontin Sans Bold"/>
                <a:ea typeface="ＭＳ Ｐゴシック" pitchFamily="34" charset="-128"/>
              </a:rPr>
              <a:t>Text Analytics</a:t>
            </a:r>
            <a:endParaRPr lang="en-US" b="1" kern="0" dirty="0">
              <a:solidFill>
                <a:srgbClr val="0F1C0F"/>
              </a:solidFill>
              <a:latin typeface="Fontin Sans Bold"/>
              <a:ea typeface="ＭＳ Ｐゴシック" pitchFamily="34" charset="-128"/>
            </a:endParaRPr>
          </a:p>
          <a:p>
            <a:r>
              <a:rPr lang="en-US" altLang="en-US" sz="3500" b="1" dirty="0">
                <a:latin typeface="Fontin Sans Bold"/>
                <a:ea typeface="ＭＳ Ｐゴシック" pitchFamily="34" charset="-128"/>
              </a:rPr>
              <a:t> </a:t>
            </a:r>
          </a:p>
        </p:txBody>
      </p:sp>
      <p:pic>
        <p:nvPicPr>
          <p:cNvPr id="7" name="Picture 6" descr="Text Analytic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77" y="211649"/>
            <a:ext cx="1346187" cy="1009640"/>
          </a:xfrm>
          <a:prstGeom prst="rect">
            <a:avLst/>
          </a:prstGeom>
        </p:spPr>
      </p:pic>
      <p:pic>
        <p:nvPicPr>
          <p:cNvPr id="8" name="Picture 7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75892"/>
            <a:ext cx="585618" cy="558590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875892"/>
            <a:ext cx="585618" cy="5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Fontin Sans Bold"/>
              </a:rPr>
              <a:t>Hierarchical clustering process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155632" cy="46709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-241748" y="4324101"/>
            <a:ext cx="1676400" cy="318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Distance threshold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4800600" y="4809728"/>
            <a:ext cx="1466056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 smtClean="0">
                <a:latin typeface="Fontin Sans Bold"/>
              </a:rPr>
              <a:t>Number of clusters</a:t>
            </a:r>
            <a:endParaRPr lang="en-IN" sz="12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4994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Fontin Sans Bold"/>
              </a:rPr>
              <a:t>Hierarchical clustering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7" y="1154327"/>
            <a:ext cx="8382000" cy="480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-108103" y="4500403"/>
            <a:ext cx="1676400" cy="318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Distance threshold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 rot="5400000">
            <a:off x="4932412" y="4926227"/>
            <a:ext cx="1676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Number of clusters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117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Fontin Sans Bold"/>
              </a:rPr>
              <a:t>Hierarchical clustering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7" y="1143000"/>
            <a:ext cx="8328212" cy="4800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5400000">
            <a:off x="4838700" y="4914900"/>
            <a:ext cx="1676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Number of clusters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-221877" y="4489076"/>
            <a:ext cx="1676400" cy="318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Distance threshold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412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Fontin Sans Bold"/>
              </a:rPr>
              <a:t>Hierarchical clustering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382000" cy="4952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4838700" y="4914900"/>
            <a:ext cx="1676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Number of clusters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 rot="5400000">
            <a:off x="-228633" y="4485217"/>
            <a:ext cx="1553138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Distance threshold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91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Fontin Sans Bold"/>
              </a:rPr>
              <a:t>Hierarchical clustering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382000" cy="487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-313756" y="4489076"/>
            <a:ext cx="1676400" cy="318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Distance threshold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 rot="5400000">
            <a:off x="4762500" y="4991100"/>
            <a:ext cx="1676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Number of clusters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866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Fontin Sans Bold"/>
              </a:rPr>
              <a:t>Hierarchical clustering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458200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5400000">
            <a:off x="-338418" y="4489076"/>
            <a:ext cx="1676400" cy="318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Distance threshold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800600" y="5029200"/>
            <a:ext cx="16002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Number of clusters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888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Fontin Sans Bold"/>
              </a:rPr>
              <a:t>Hierarchical clustering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13" y="1484784"/>
            <a:ext cx="8382000" cy="41483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-169740" y="4087860"/>
            <a:ext cx="1676400" cy="318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Distance threshold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4943113" y="4833028"/>
            <a:ext cx="16002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Number of clusters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6771913" y="5542360"/>
            <a:ext cx="16002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Number of clusters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476513" y="4735537"/>
            <a:ext cx="1676400" cy="318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Distance threshold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661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Fontin Sans Bold"/>
              </a:rPr>
              <a:t>Cast Study – Implementation in R</a:t>
            </a:r>
            <a:endParaRPr lang="en-US" sz="3200" b="1" dirty="0">
              <a:latin typeface="Fontin Sans Bold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84784"/>
            <a:ext cx="8229600" cy="3544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3000"/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endParaRPr lang="en-IN" sz="2800" dirty="0">
              <a:latin typeface="Fontin Sans Bold"/>
            </a:endParaRPr>
          </a:p>
          <a:p>
            <a:r>
              <a:rPr lang="en-IN" sz="2800" dirty="0">
                <a:latin typeface="Fontin Sans Bold"/>
              </a:rPr>
              <a:t>Data : Obama Tweets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Fontin Sans Bold"/>
              </a:rPr>
              <a:t>Create tdm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Fontin Sans Bold"/>
              </a:rPr>
              <a:t>Find the most frequent terms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Fontin Sans Bold"/>
              </a:rPr>
              <a:t>Use “hclust” algorithm</a:t>
            </a:r>
          </a:p>
          <a:p>
            <a:endParaRPr lang="en-IN" sz="2800" dirty="0">
              <a:latin typeface="Fontin Sans Bold"/>
            </a:endParaRPr>
          </a:p>
          <a:p>
            <a:endParaRPr lang="en-IN" sz="28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2689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00" y="548680"/>
            <a:ext cx="828040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latin typeface="Fontin Sans Small Caps" charset="0"/>
                <a:ea typeface="ＭＳ Ｐゴシック" pitchFamily="34" charset="-128"/>
              </a:rPr>
              <a:t>RECAP</a:t>
            </a:r>
          </a:p>
        </p:txBody>
      </p:sp>
      <p:pic>
        <p:nvPicPr>
          <p:cNvPr id="6" name="Picture 5" descr="Text Analytic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13" y="211649"/>
            <a:ext cx="1121451" cy="8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4357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Fontin Sans Bold"/>
              </a:rPr>
              <a:t>THANK YOU</a:t>
            </a:r>
            <a:endParaRPr lang="en-US" sz="4800" b="1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3991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42493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3081" y="43129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816036" y="198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3000" dirty="0" smtClean="0">
                <a:latin typeface="Fontin Sans Bold"/>
              </a:rPr>
              <a:t>What is Clustering?</a:t>
            </a:r>
          </a:p>
          <a:p>
            <a:endParaRPr lang="de-AT" sz="3000" dirty="0" smtClean="0">
              <a:latin typeface="Fontin Sans Bold"/>
            </a:endParaRPr>
          </a:p>
          <a:p>
            <a:r>
              <a:rPr lang="de-AT" sz="3000" dirty="0" smtClean="0">
                <a:latin typeface="Fontin Sans Bold"/>
              </a:rPr>
              <a:t>Types of Clustering</a:t>
            </a:r>
          </a:p>
          <a:p>
            <a:pPr marL="0" indent="0">
              <a:buNone/>
            </a:pPr>
            <a:endParaRPr lang="de-AT" sz="3000" dirty="0" smtClean="0">
              <a:latin typeface="Fontin Sans Bold"/>
            </a:endParaRPr>
          </a:p>
          <a:p>
            <a:endParaRPr lang="de-AT" sz="3000" dirty="0" smtClean="0">
              <a:latin typeface="Fontin Sans Bold"/>
            </a:endParaRPr>
          </a:p>
          <a:p>
            <a:endParaRPr lang="de-AT" sz="30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1507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3081" y="43129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816036" y="198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</a:rPr>
              <a:t>What is Clustering?</a:t>
            </a:r>
          </a:p>
          <a:p>
            <a:endParaRPr lang="de-AT" sz="3000" dirty="0" smtClean="0">
              <a:latin typeface="Fontin Sans Bold"/>
            </a:endParaRPr>
          </a:p>
          <a:p>
            <a:r>
              <a:rPr lang="de-AT" sz="3000" dirty="0" smtClean="0">
                <a:latin typeface="Fontin Sans Bold"/>
              </a:rPr>
              <a:t>Types of </a:t>
            </a:r>
            <a:r>
              <a:rPr lang="de-AT" sz="3000" dirty="0">
                <a:latin typeface="Fontin Sans Bold"/>
              </a:rPr>
              <a:t>Clustering</a:t>
            </a:r>
          </a:p>
          <a:p>
            <a:pPr marL="0" indent="0">
              <a:buNone/>
            </a:pPr>
            <a:endParaRPr lang="de-AT" sz="3000" dirty="0" smtClean="0">
              <a:latin typeface="Fontin Sans Bold"/>
            </a:endParaRPr>
          </a:p>
          <a:p>
            <a:endParaRPr lang="de-AT" sz="3000" dirty="0" smtClean="0">
              <a:latin typeface="Fontin Sans Bold"/>
            </a:endParaRPr>
          </a:p>
          <a:p>
            <a:endParaRPr lang="de-AT" sz="30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904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654" y="94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Fontin Sans Bold"/>
              </a:rPr>
              <a:t>What is cluster analysis?</a:t>
            </a:r>
            <a:endParaRPr lang="en-US" sz="3200" dirty="0">
              <a:latin typeface="Fontin Sans Bold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120454" y="4443609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44454" y="5967609"/>
            <a:ext cx="3886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06454" y="33006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1254" y="34530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06654" y="39102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73454" y="48246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25454" y="34530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01854" y="39864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30454" y="44436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2854" y="42150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39854" y="42912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49454" y="45198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82654" y="55104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30254" y="50532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40054" y="33768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39854" y="33006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82854" y="36054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63654" y="52818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58854" y="52818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8654" y="50532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54054" y="36054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49454" y="42150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39854" y="49770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44854" y="54342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11254" y="48246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44654" y="45960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11454" y="37578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77635" y="3364468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20435" y="3364468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25854" y="5205609"/>
            <a:ext cx="1524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743200" y="3200400"/>
            <a:ext cx="4086503" cy="2520867"/>
            <a:chOff x="2695297" y="3148209"/>
            <a:chExt cx="4086503" cy="2520867"/>
          </a:xfrm>
        </p:grpSpPr>
        <p:sp>
          <p:nvSpPr>
            <p:cNvPr id="37" name="Oval 36"/>
            <p:cNvSpPr/>
            <p:nvPr/>
          </p:nvSpPr>
          <p:spPr>
            <a:xfrm rot="19098319">
              <a:off x="2695297" y="3790746"/>
              <a:ext cx="3777860" cy="117720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9854814">
              <a:off x="5316380" y="4754676"/>
              <a:ext cx="146542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20623290">
              <a:off x="2796854" y="3148209"/>
              <a:ext cx="16002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644035" y="6031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Spend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352201" y="428470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6554" y="1131711"/>
            <a:ext cx="80010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Fontin Sans Bold"/>
              </a:rPr>
              <a:t>Process of grouping observations of similar kinds into smaller groups within the larger population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Fontin Sans Bold"/>
              </a:rPr>
              <a:t>Undirected data mining activity</a:t>
            </a:r>
            <a:endParaRPr lang="en-US" sz="20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9739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3081" y="43129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816036" y="198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>
                <a:latin typeface="Fontin Sans Bold"/>
              </a:rPr>
              <a:t>What is Clustering?</a:t>
            </a:r>
          </a:p>
          <a:p>
            <a:endParaRPr lang="de-AT" sz="3000" dirty="0" smtClean="0">
              <a:latin typeface="Fontin Sans Bold"/>
            </a:endParaRPr>
          </a:p>
          <a:p>
            <a:r>
              <a:rPr lang="de-AT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</a:rPr>
              <a:t>Types </a:t>
            </a:r>
            <a:r>
              <a:rPr lang="de-AT" dirty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</a:rPr>
              <a:t>of Clustering</a:t>
            </a:r>
          </a:p>
          <a:p>
            <a:pPr marL="0" indent="0">
              <a:buNone/>
            </a:pPr>
            <a:endParaRPr lang="de-AT" sz="3000" dirty="0" smtClean="0">
              <a:latin typeface="Fontin Sans Bold"/>
            </a:endParaRPr>
          </a:p>
          <a:p>
            <a:endParaRPr lang="de-AT" sz="3000" dirty="0" smtClean="0">
              <a:latin typeface="Fontin Sans Bold"/>
            </a:endParaRPr>
          </a:p>
          <a:p>
            <a:endParaRPr lang="de-AT" sz="30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7032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3081" y="405535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Types of Clustering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43566" y="22048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AT" dirty="0" smtClean="0">
                <a:latin typeface="Fontin Sans Bold"/>
              </a:rPr>
              <a:t>Kmeans Clustering</a:t>
            </a:r>
          </a:p>
          <a:p>
            <a:pPr lvl="1"/>
            <a:endParaRPr lang="de-AT" dirty="0" smtClean="0">
              <a:latin typeface="Fontin Sans Bold"/>
            </a:endParaRPr>
          </a:p>
          <a:p>
            <a:pPr lvl="1"/>
            <a:r>
              <a:rPr lang="de-AT" dirty="0" smtClean="0">
                <a:latin typeface="Fontin Sans Bold"/>
              </a:rPr>
              <a:t>Hierarchical Clustering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53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3081" y="405535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Types of Clustering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43566" y="22048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AT" sz="3200" dirty="0">
                <a:solidFill>
                  <a:srgbClr val="0070C0"/>
                </a:solidFill>
                <a:latin typeface="Fontin Sans Bold"/>
              </a:rPr>
              <a:t>Kmeans Clustering</a:t>
            </a:r>
          </a:p>
          <a:p>
            <a:pPr lvl="1"/>
            <a:endParaRPr lang="de-AT" dirty="0" smtClean="0">
              <a:latin typeface="Fontin Sans Bold"/>
            </a:endParaRPr>
          </a:p>
          <a:p>
            <a:pPr lvl="1"/>
            <a:r>
              <a:rPr lang="de-AT" dirty="0" smtClean="0">
                <a:latin typeface="Fontin Sans Bold"/>
              </a:rPr>
              <a:t>Hierarchical Clustering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926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3324</TotalTime>
  <Words>2630</Words>
  <Application>Microsoft Office PowerPoint</Application>
  <PresentationFormat>On-screen Show (4:3)</PresentationFormat>
  <Paragraphs>310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Fontin Sans Bold</vt:lpstr>
      <vt:lpstr>Fontin Sans Small Caps</vt:lpstr>
      <vt:lpstr>Wingdings</vt:lpstr>
      <vt:lpstr>Office Theme</vt:lpstr>
      <vt:lpstr>PowerPoint Presentation</vt:lpstr>
      <vt:lpstr>Topic – 7  Clustering</vt:lpstr>
      <vt:lpstr>PowerPoint Presentation</vt:lpstr>
      <vt:lpstr>PowerPoint Presentation</vt:lpstr>
      <vt:lpstr>PowerPoint Presentation</vt:lpstr>
      <vt:lpstr>What is cluster analysis?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 process</vt:lpstr>
      <vt:lpstr>Hierarchical clustering process</vt:lpstr>
      <vt:lpstr>Hierarchical clustering process</vt:lpstr>
      <vt:lpstr>Hierarchical clustering process</vt:lpstr>
      <vt:lpstr>Hierarchical clustering process</vt:lpstr>
      <vt:lpstr>Hierarchical clustering process</vt:lpstr>
      <vt:lpstr>Hierarchical clustering process</vt:lpstr>
      <vt:lpstr>Hierarchical clustering process</vt:lpstr>
      <vt:lpstr>Cast Study – Implementation in R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 Saw</dc:creator>
  <cp:lastModifiedBy>admin</cp:lastModifiedBy>
  <cp:revision>166</cp:revision>
  <dcterms:created xsi:type="dcterms:W3CDTF">2014-06-10T07:20:57Z</dcterms:created>
  <dcterms:modified xsi:type="dcterms:W3CDTF">2015-05-15T06:24:04Z</dcterms:modified>
</cp:coreProperties>
</file>