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416"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uraja%20Sathish%20kumar\Downloads\EMPLOYEE%20PERFORMANCE%20ANALYSIS%20-%20MALE.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 MALE.xlsm]Sheet2!PivotTable1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MALE 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Full-Time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19</c:v>
                </c:pt>
                <c:pt idx="1">
                  <c:v>22</c:v>
                </c:pt>
                <c:pt idx="2">
                  <c:v>20</c:v>
                </c:pt>
                <c:pt idx="3">
                  <c:v>21</c:v>
                </c:pt>
                <c:pt idx="4">
                  <c:v>22</c:v>
                </c:pt>
                <c:pt idx="5">
                  <c:v>25</c:v>
                </c:pt>
                <c:pt idx="6">
                  <c:v>21</c:v>
                </c:pt>
                <c:pt idx="7">
                  <c:v>20</c:v>
                </c:pt>
                <c:pt idx="8">
                  <c:v>24</c:v>
                </c:pt>
                <c:pt idx="9">
                  <c:v>15</c:v>
                </c:pt>
              </c:numCache>
            </c:numRef>
          </c:val>
          <c:extLst>
            <c:ext xmlns:c16="http://schemas.microsoft.com/office/drawing/2014/chart" uri="{C3380CC4-5D6E-409C-BE32-E72D297353CC}">
              <c16:uniqueId val="{00000000-F8F6-4522-AAE5-88DD1062812A}"/>
            </c:ext>
          </c:extLst>
        </c:ser>
        <c:ser>
          <c:idx val="1"/>
          <c:order val="1"/>
          <c:tx>
            <c:strRef>
              <c:f>Sheet2!$C$3:$C$4</c:f>
              <c:strCache>
                <c:ptCount val="1"/>
                <c:pt idx="0">
                  <c:v>Part-Time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14</c:v>
                </c:pt>
                <c:pt idx="1">
                  <c:v>21</c:v>
                </c:pt>
                <c:pt idx="2">
                  <c:v>21</c:v>
                </c:pt>
                <c:pt idx="3">
                  <c:v>17</c:v>
                </c:pt>
                <c:pt idx="4">
                  <c:v>31</c:v>
                </c:pt>
                <c:pt idx="5">
                  <c:v>16</c:v>
                </c:pt>
                <c:pt idx="6">
                  <c:v>23</c:v>
                </c:pt>
                <c:pt idx="7">
                  <c:v>19</c:v>
                </c:pt>
                <c:pt idx="8">
                  <c:v>22</c:v>
                </c:pt>
                <c:pt idx="9">
                  <c:v>25</c:v>
                </c:pt>
              </c:numCache>
            </c:numRef>
          </c:val>
          <c:extLst>
            <c:ext xmlns:c16="http://schemas.microsoft.com/office/drawing/2014/chart" uri="{C3380CC4-5D6E-409C-BE32-E72D297353CC}">
              <c16:uniqueId val="{00000002-F8F6-4522-AAE5-88DD1062812A}"/>
            </c:ext>
          </c:extLst>
        </c:ser>
        <c:ser>
          <c:idx val="2"/>
          <c:order val="2"/>
          <c:tx>
            <c:strRef>
              <c:f>Sheet2!$D$3:$D$4</c:f>
              <c:strCache>
                <c:ptCount val="1"/>
                <c:pt idx="0">
                  <c:v>Temporary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29</c:v>
                </c:pt>
                <c:pt idx="1">
                  <c:v>21</c:v>
                </c:pt>
                <c:pt idx="2">
                  <c:v>17</c:v>
                </c:pt>
                <c:pt idx="3">
                  <c:v>37</c:v>
                </c:pt>
                <c:pt idx="4">
                  <c:v>22</c:v>
                </c:pt>
                <c:pt idx="5">
                  <c:v>22</c:v>
                </c:pt>
                <c:pt idx="6">
                  <c:v>27</c:v>
                </c:pt>
                <c:pt idx="7">
                  <c:v>24</c:v>
                </c:pt>
                <c:pt idx="8">
                  <c:v>23</c:v>
                </c:pt>
                <c:pt idx="9">
                  <c:v>28</c:v>
                </c:pt>
              </c:numCache>
            </c:numRef>
          </c:val>
          <c:extLst>
            <c:ext xmlns:c16="http://schemas.microsoft.com/office/drawing/2014/chart" uri="{C3380CC4-5D6E-409C-BE32-E72D297353CC}">
              <c16:uniqueId val="{00000004-F8F6-4522-AAE5-88DD1062812A}"/>
            </c:ext>
          </c:extLst>
        </c:ser>
        <c:dLbls>
          <c:dLblPos val="outEnd"/>
          <c:showLegendKey val="0"/>
          <c:showVal val="1"/>
          <c:showCatName val="0"/>
          <c:showSerName val="0"/>
          <c:showPercent val="0"/>
          <c:showBubbleSize val="0"/>
        </c:dLbls>
        <c:gapWidth val="115"/>
        <c:overlap val="-20"/>
        <c:axId val="611473248"/>
        <c:axId val="611480928"/>
      </c:barChart>
      <c:catAx>
        <c:axId val="61147324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80928"/>
        <c:crosses val="autoZero"/>
        <c:auto val="1"/>
        <c:lblAlgn val="ctr"/>
        <c:lblOffset val="100"/>
        <c:noMultiLvlLbl val="0"/>
      </c:catAx>
      <c:valAx>
        <c:axId val="61148092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73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3483" y="3290233"/>
            <a:ext cx="8610600" cy="1938992"/>
          </a:xfrm>
          <a:prstGeom prst="rect">
            <a:avLst/>
          </a:prstGeom>
          <a:noFill/>
        </p:spPr>
        <p:txBody>
          <a:bodyPr wrap="square" rtlCol="0">
            <a:spAutoFit/>
          </a:bodyPr>
          <a:lstStyle/>
          <a:p>
            <a:r>
              <a:rPr lang="en-US" sz="2400" dirty="0"/>
              <a:t>STUDENT NAME: BHUVANESHWARI. A</a:t>
            </a:r>
          </a:p>
          <a:p>
            <a:r>
              <a:rPr lang="en-US" sz="2400" dirty="0"/>
              <a:t>REGISTER NO: 312203462/00D156D9E774FD0B98E4C10CE1ACAF82</a:t>
            </a:r>
          </a:p>
          <a:p>
            <a:r>
              <a:rPr lang="en-US" sz="2400" dirty="0"/>
              <a:t>DEPARTMENT: DEPARTMENT OF MANAGEMENT</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BFB74EB6-5809-7907-4CBC-FDFEE27AAE5D}"/>
              </a:ext>
            </a:extLst>
          </p:cNvPr>
          <p:cNvSpPr txBox="1"/>
          <p:nvPr/>
        </p:nvSpPr>
        <p:spPr>
          <a:xfrm>
            <a:off x="152400" y="1143000"/>
            <a:ext cx="10972800" cy="5632311"/>
          </a:xfrm>
          <a:prstGeom prst="rect">
            <a:avLst/>
          </a:prstGeom>
          <a:noFill/>
        </p:spPr>
        <p:txBody>
          <a:bodyPr wrap="square" rtlCol="0">
            <a:spAutoFit/>
          </a:bodyPr>
          <a:lstStyle/>
          <a:p>
            <a:r>
              <a:rPr lang="en-US" dirty="0"/>
              <a:t>❑ Data collection: </a:t>
            </a:r>
          </a:p>
          <a:p>
            <a:r>
              <a:rPr lang="en-US" dirty="0"/>
              <a:t>The employee dataset is collected from the </a:t>
            </a:r>
            <a:r>
              <a:rPr lang="en-US" dirty="0" err="1"/>
              <a:t>Edunet</a:t>
            </a:r>
            <a:r>
              <a:rPr lang="en-US" dirty="0"/>
              <a:t> dashboard. </a:t>
            </a:r>
          </a:p>
          <a:p>
            <a:endParaRPr lang="en-US" dirty="0"/>
          </a:p>
          <a:p>
            <a:r>
              <a:rPr lang="en-US" dirty="0"/>
              <a:t>❑ Features collection: </a:t>
            </a:r>
          </a:p>
          <a:p>
            <a:r>
              <a:rPr lang="en-US" dirty="0"/>
              <a:t>Then, the features for the project is selected from the dataset.</a:t>
            </a:r>
          </a:p>
          <a:p>
            <a:endParaRPr lang="en-US" dirty="0"/>
          </a:p>
          <a:p>
            <a:r>
              <a:rPr lang="en-US" dirty="0"/>
              <a:t> ❑ Conversion:</a:t>
            </a:r>
          </a:p>
          <a:p>
            <a:r>
              <a:rPr lang="en-US" dirty="0"/>
              <a:t> Then, the rating is converted into text by using formula.</a:t>
            </a:r>
          </a:p>
          <a:p>
            <a:endParaRPr lang="en-US" dirty="0"/>
          </a:p>
          <a:p>
            <a:r>
              <a:rPr lang="en-US" dirty="0"/>
              <a:t> ❑ Creation of Pivot table: </a:t>
            </a:r>
          </a:p>
          <a:p>
            <a:r>
              <a:rPr lang="en-US" dirty="0"/>
              <a:t>Then, created a pivot table using the insert tool.</a:t>
            </a:r>
          </a:p>
          <a:p>
            <a:r>
              <a:rPr lang="en-US" dirty="0"/>
              <a:t> ➢ Where, 1. The business unit is used in the rows.</a:t>
            </a:r>
          </a:p>
          <a:p>
            <a:r>
              <a:rPr lang="en-US" dirty="0"/>
              <a:t> 2. The gender code is used as filter.</a:t>
            </a:r>
          </a:p>
          <a:p>
            <a:r>
              <a:rPr lang="en-US" dirty="0"/>
              <a:t> 3. The performance category is used as the values.</a:t>
            </a:r>
          </a:p>
          <a:p>
            <a:r>
              <a:rPr lang="en-US" dirty="0"/>
              <a:t> 4. The employee classification type is used in columns.</a:t>
            </a:r>
          </a:p>
          <a:p>
            <a:endParaRPr lang="en-US" dirty="0"/>
          </a:p>
          <a:p>
            <a:r>
              <a:rPr lang="en-US" dirty="0"/>
              <a:t> ❑ Creation of chart: </a:t>
            </a:r>
          </a:p>
          <a:p>
            <a:r>
              <a:rPr lang="en-US" dirty="0"/>
              <a:t>The chart is created by using the insert tool.</a:t>
            </a:r>
          </a:p>
          <a:p>
            <a:r>
              <a:rPr lang="en-US" dirty="0"/>
              <a:t> ➢ Where,  Number of employees are in the Y axis and the business unit in the X axis. The chart is used to classify the male and female employees performances separately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267793D-D6DF-6AB6-B710-583EB6382342}"/>
              </a:ext>
            </a:extLst>
          </p:cNvPr>
          <p:cNvSpPr txBox="1"/>
          <p:nvPr/>
        </p:nvSpPr>
        <p:spPr>
          <a:xfrm>
            <a:off x="533400" y="1269274"/>
            <a:ext cx="8458200" cy="369332"/>
          </a:xfrm>
          <a:prstGeom prst="rect">
            <a:avLst/>
          </a:prstGeom>
          <a:noFill/>
        </p:spPr>
        <p:txBody>
          <a:bodyPr wrap="square" rtlCol="0">
            <a:spAutoFit/>
          </a:bodyPr>
          <a:lstStyle/>
          <a:p>
            <a:r>
              <a:rPr lang="en-US" b="1" dirty="0"/>
              <a:t>Chart for Male Employee performance analysis: </a:t>
            </a:r>
            <a:endParaRPr lang="en-IN" b="1" dirty="0"/>
          </a:p>
        </p:txBody>
      </p:sp>
      <p:graphicFrame>
        <p:nvGraphicFramePr>
          <p:cNvPr id="10" name="Chart 9">
            <a:extLst>
              <a:ext uri="{FF2B5EF4-FFF2-40B4-BE49-F238E27FC236}">
                <a16:creationId xmlns:a16="http://schemas.microsoft.com/office/drawing/2014/main" id="{6A1C5453-F716-5FCA-5381-7920CC51AC18}"/>
              </a:ext>
            </a:extLst>
          </p:cNvPr>
          <p:cNvGraphicFramePr>
            <a:graphicFrameLocks/>
          </p:cNvGraphicFramePr>
          <p:nvPr>
            <p:extLst>
              <p:ext uri="{D42A27DB-BD31-4B8C-83A1-F6EECF244321}">
                <p14:modId xmlns:p14="http://schemas.microsoft.com/office/powerpoint/2010/main" val="4003050911"/>
              </p:ext>
            </p:extLst>
          </p:nvPr>
        </p:nvGraphicFramePr>
        <p:xfrm>
          <a:off x="686182" y="1695657"/>
          <a:ext cx="8259234" cy="49868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4B6F72-ABCF-C135-0320-99C15BF1896B}"/>
              </a:ext>
            </a:extLst>
          </p:cNvPr>
          <p:cNvSpPr txBox="1"/>
          <p:nvPr/>
        </p:nvSpPr>
        <p:spPr>
          <a:xfrm>
            <a:off x="533400" y="1447800"/>
            <a:ext cx="94488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conclusion of male employee analysis is that the temporary type employees are performing more than the other employees.</a:t>
            </a:r>
          </a:p>
          <a:p>
            <a:pPr marL="285750" indent="-285750">
              <a:buFont typeface="Arial" panose="020B0604020202020204" pitchFamily="34" charset="0"/>
              <a:buChar char="•"/>
            </a:pPr>
            <a:r>
              <a:rPr lang="en-US" sz="2800" dirty="0"/>
              <a:t>It shows that the number of employees in the full time job is between 15 and 25.</a:t>
            </a:r>
          </a:p>
          <a:p>
            <a:pPr marL="285750" indent="-285750">
              <a:buFont typeface="Arial" panose="020B0604020202020204" pitchFamily="34" charset="0"/>
              <a:buChar char="•"/>
            </a:pPr>
            <a:r>
              <a:rPr lang="en-US" sz="2800" dirty="0"/>
              <a:t>The number of employees in the part time job is between 14 and 31.</a:t>
            </a:r>
          </a:p>
          <a:p>
            <a:pPr marL="285750" indent="-285750">
              <a:buFont typeface="Arial" panose="020B0604020202020204" pitchFamily="34" charset="0"/>
              <a:buChar char="•"/>
            </a:pPr>
            <a:r>
              <a:rPr lang="en-US" sz="2800" dirty="0"/>
              <a:t>Lastly the number of employees in the temporary job is 17and 37.</a:t>
            </a:r>
          </a:p>
          <a:p>
            <a:pPr marL="285750" indent="-285750">
              <a:buFont typeface="Arial" panose="020B0604020202020204" pitchFamily="34" charset="0"/>
              <a:buChar char="•"/>
            </a:pPr>
            <a:r>
              <a:rPr lang="en-US" sz="2800" dirty="0"/>
              <a:t>Therefore, the company may prefer temporary job persons more than others to get a good outcome</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0D8DBC6E-6EDA-ACAB-0182-829EE2767DAB}"/>
              </a:ext>
            </a:extLst>
          </p:cNvPr>
          <p:cNvSpPr txBox="1"/>
          <p:nvPr/>
        </p:nvSpPr>
        <p:spPr>
          <a:xfrm>
            <a:off x="533400" y="1371599"/>
            <a:ext cx="8305800" cy="3970318"/>
          </a:xfrm>
          <a:prstGeom prst="rect">
            <a:avLst/>
          </a:prstGeom>
          <a:noFill/>
        </p:spPr>
        <p:txBody>
          <a:bodyPr wrap="square" rtlCol="0">
            <a:spAutoFit/>
          </a:bodyPr>
          <a:lstStyle/>
          <a:p>
            <a:pPr marL="285750" indent="-285750">
              <a:buFont typeface="Arial" panose="020B0604020202020204" pitchFamily="34" charset="0"/>
              <a:buChar char="•"/>
            </a:pPr>
            <a:r>
              <a:rPr lang="en-IN" sz="3600" dirty="0"/>
              <a:t>This PowerPoint is about the performance analysis of the employees in a company during a particular period.</a:t>
            </a:r>
          </a:p>
          <a:p>
            <a:pPr marL="285750" indent="-285750">
              <a:buFont typeface="Arial" panose="020B0604020202020204" pitchFamily="34" charset="0"/>
              <a:buChar char="•"/>
            </a:pPr>
            <a:r>
              <a:rPr lang="en-IN" sz="3600" dirty="0"/>
              <a:t>The performance analysis is use to know about the work of an employee.</a:t>
            </a:r>
          </a:p>
          <a:p>
            <a:pPr marL="285750" indent="-285750">
              <a:buFont typeface="Arial" panose="020B0604020202020204" pitchFamily="34" charset="0"/>
              <a:buChar char="•"/>
            </a:pPr>
            <a:r>
              <a:rPr lang="en-IN" sz="3600" dirty="0"/>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 In this project the performance is analyzed by using the employee’s gender, business unit, performance category, first name, last name, date of birth, performance rating and with 20 more columns.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3691565-6CE1-6485-1A8C-5E8E3F63F5C2}"/>
              </a:ext>
            </a:extLst>
          </p:cNvPr>
          <p:cNvSpPr txBox="1"/>
          <p:nvPr/>
        </p:nvSpPr>
        <p:spPr>
          <a:xfrm>
            <a:off x="381000" y="1600200"/>
            <a:ext cx="9753600" cy="4401205"/>
          </a:xfrm>
          <a:prstGeom prst="rect">
            <a:avLst/>
          </a:prstGeom>
          <a:noFill/>
        </p:spPr>
        <p:txBody>
          <a:bodyPr wrap="square" rtlCol="0">
            <a:spAutoFit/>
          </a:bodyPr>
          <a:lstStyle/>
          <a:p>
            <a:r>
              <a:rPr lang="en-US" sz="2800" b="1" dirty="0"/>
              <a:t>The end users of the employee performance analysis are</a:t>
            </a:r>
            <a:r>
              <a:rPr lang="en-US" sz="2800" dirty="0"/>
              <a:t>: </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 </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850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DA2B95C-372A-F083-1305-1C85E4004CE5}"/>
              </a:ext>
            </a:extLst>
          </p:cNvPr>
          <p:cNvSpPr txBox="1"/>
          <p:nvPr/>
        </p:nvSpPr>
        <p:spPr>
          <a:xfrm>
            <a:off x="2641962" y="1494770"/>
            <a:ext cx="7543800" cy="4401205"/>
          </a:xfrm>
          <a:prstGeom prst="rect">
            <a:avLst/>
          </a:prstGeom>
          <a:noFill/>
        </p:spPr>
        <p:txBody>
          <a:bodyPr wrap="square" rtlCol="0">
            <a:spAutoFit/>
          </a:bodyPr>
          <a:lstStyle/>
          <a:p>
            <a:r>
              <a:rPr lang="en-IN" sz="2800" b="1" dirty="0"/>
              <a:t>USED FORMULAS AND TECHNIQUES</a:t>
            </a:r>
            <a:r>
              <a:rPr lang="en-IN" sz="2800" dirty="0"/>
              <a:t>: </a:t>
            </a:r>
          </a:p>
          <a:p>
            <a:r>
              <a:rPr lang="en-US" sz="2800" dirty="0"/>
              <a:t>• Conditional formatting to find the blank cells. </a:t>
            </a:r>
          </a:p>
          <a:p>
            <a:r>
              <a:rPr lang="en-US" sz="2800" dirty="0"/>
              <a:t>• Filter option to eliminate the blank cells in the columns. </a:t>
            </a:r>
          </a:p>
          <a:p>
            <a:r>
              <a:rPr lang="en-US" sz="2800" dirty="0"/>
              <a:t>• IFS formula to convert the performance rating to text. </a:t>
            </a:r>
          </a:p>
          <a:p>
            <a:r>
              <a:rPr lang="en-US" sz="2800" dirty="0"/>
              <a:t>• Pivot table to make a summary about the project. </a:t>
            </a:r>
          </a:p>
          <a:p>
            <a:r>
              <a:rPr lang="en-US" sz="2800" dirty="0"/>
              <a:t>• Chart visualization for easy understanding of the analysis.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3A6058A-9996-BE8F-2DBB-1C12BA91E61F}"/>
              </a:ext>
            </a:extLst>
          </p:cNvPr>
          <p:cNvSpPr txBox="1"/>
          <p:nvPr/>
        </p:nvSpPr>
        <p:spPr>
          <a:xfrm>
            <a:off x="228600" y="1524000"/>
            <a:ext cx="10820400" cy="4524315"/>
          </a:xfrm>
          <a:prstGeom prst="rect">
            <a:avLst/>
          </a:prstGeom>
          <a:noFill/>
        </p:spPr>
        <p:txBody>
          <a:bodyPr wrap="square" rtlCol="0">
            <a:spAutoFit/>
          </a:bodyPr>
          <a:lstStyle/>
          <a:p>
            <a:r>
              <a:rPr lang="en-US" sz="3200" b="1" u="sng" dirty="0"/>
              <a:t>DETAILS OF THE DATASET: </a:t>
            </a:r>
          </a:p>
          <a:p>
            <a:r>
              <a:rPr lang="en-US" sz="3200" dirty="0"/>
              <a:t>• Downloaded the dataset from the </a:t>
            </a:r>
            <a:r>
              <a:rPr lang="en-US" sz="3200" dirty="0" err="1"/>
              <a:t>Edunet</a:t>
            </a:r>
            <a:r>
              <a:rPr lang="en-US" sz="3200" dirty="0"/>
              <a:t> student dashboard. </a:t>
            </a:r>
          </a:p>
          <a:p>
            <a:r>
              <a:rPr lang="en-US" sz="3200" dirty="0"/>
              <a:t>• It contains totally 26 features. </a:t>
            </a:r>
          </a:p>
          <a:p>
            <a:r>
              <a:rPr lang="en-US" sz="3200" dirty="0"/>
              <a:t>• In this project I have selected 9 features to </a:t>
            </a:r>
            <a:r>
              <a:rPr lang="en-US" sz="3200" dirty="0" err="1"/>
              <a:t>analyse</a:t>
            </a:r>
            <a:r>
              <a:rPr lang="en-US" sz="3200" dirty="0"/>
              <a:t> the performance. </a:t>
            </a:r>
          </a:p>
          <a:p>
            <a:r>
              <a:rPr lang="en-US" sz="3200" dirty="0"/>
              <a:t>• Employee ID and the current employee rating are in numerical values. </a:t>
            </a:r>
          </a:p>
          <a:p>
            <a:r>
              <a:rPr lang="en-US" sz="3200" dirty="0"/>
              <a:t>• I have added one more feature called performance category to convert the rating into text by formula. </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EAF9180-6C13-C995-4E83-59086AD5C785}"/>
              </a:ext>
            </a:extLst>
          </p:cNvPr>
          <p:cNvSpPr txBox="1"/>
          <p:nvPr/>
        </p:nvSpPr>
        <p:spPr>
          <a:xfrm>
            <a:off x="2286000" y="2057400"/>
            <a:ext cx="6100354" cy="2031325"/>
          </a:xfrm>
          <a:prstGeom prst="rect">
            <a:avLst/>
          </a:prstGeom>
          <a:noFill/>
        </p:spPr>
        <p:txBody>
          <a:bodyPr wrap="square">
            <a:spAutoFit/>
          </a:bodyPr>
          <a:lstStyle/>
          <a:p>
            <a:pPr marL="285750" indent="-285750">
              <a:buFont typeface="Wingdings" panose="05000000000000000000" pitchFamily="2" charset="2"/>
              <a:buChar char="Ø"/>
            </a:pPr>
            <a:r>
              <a:rPr lang="en-US" dirty="0"/>
              <a:t>The main thing of the project is converting the rating into text by using IFS formula:  </a:t>
            </a:r>
            <a:r>
              <a:rPr lang="en-US" dirty="0">
                <a:highlight>
                  <a:srgbClr val="FFFF00"/>
                </a:highlight>
              </a:rPr>
              <a:t>=IFS(Z8&gt;=5,"EXCELLENT",Z8&gt;=4,"VERY GOOD",Z8&gt;=3,"GOOD",Z8&gt;=2,”POOR”,TRUE,“VERY POOR")</a:t>
            </a:r>
            <a:r>
              <a:rPr lang="en-US" dirty="0"/>
              <a:t>. </a:t>
            </a:r>
          </a:p>
          <a:p>
            <a:pPr marL="285750" indent="-285750">
              <a:buFont typeface="Wingdings" panose="05000000000000000000" pitchFamily="2" charset="2"/>
              <a:buChar char="Ø"/>
            </a:pPr>
            <a:r>
              <a:rPr lang="en-US" dirty="0"/>
              <a:t> The second part is about the Pivot table used in the excel to easily identify the performance based on the employee status: </a:t>
            </a:r>
            <a:endParaRPr lang="en-IN" dirty="0"/>
          </a:p>
        </p:txBody>
      </p:sp>
      <p:pic>
        <p:nvPicPr>
          <p:cNvPr id="13" name="Graphic 12">
            <a:extLst>
              <a:ext uri="{FF2B5EF4-FFF2-40B4-BE49-F238E27FC236}">
                <a16:creationId xmlns:a16="http://schemas.microsoft.com/office/drawing/2014/main" id="{0427570C-FAB8-B636-E680-20B584F355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7000" y="3852860"/>
            <a:ext cx="1847850" cy="2476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729</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Suraja Sathish Kumar</cp:lastModifiedBy>
  <cp:revision>17</cp:revision>
  <dcterms:created xsi:type="dcterms:W3CDTF">2024-03-29T15:07:22Z</dcterms:created>
  <dcterms:modified xsi:type="dcterms:W3CDTF">2024-09-10T09:40:26Z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