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3" r:id="rId4"/>
  </p:sldMasterIdLst>
  <p:notesMasterIdLst>
    <p:notesMasterId r:id="rId18"/>
  </p:notesMasterIdLst>
  <p:handoutMasterIdLst>
    <p:handoutMasterId r:id="rId19"/>
  </p:handoutMasterIdLst>
  <p:sldIdLst>
    <p:sldId id="323" r:id="rId5"/>
    <p:sldId id="324" r:id="rId6"/>
    <p:sldId id="304" r:id="rId7"/>
    <p:sldId id="325" r:id="rId8"/>
    <p:sldId id="282" r:id="rId9"/>
    <p:sldId id="314" r:id="rId10"/>
    <p:sldId id="315" r:id="rId11"/>
    <p:sldId id="317" r:id="rId12"/>
    <p:sldId id="318" r:id="rId13"/>
    <p:sldId id="319" r:id="rId14"/>
    <p:sldId id="328" r:id="rId15"/>
    <p:sldId id="330" r:id="rId16"/>
    <p:sldId id="331" r:id="rId17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>
      <p:cViewPr varScale="1">
        <p:scale>
          <a:sx n="81" d="100"/>
          <a:sy n="81" d="100"/>
        </p:scale>
        <p:origin x="754" y="6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967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88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667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11099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1889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81359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688070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61694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8/31/2024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68062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8/31/2024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42675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868757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204732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6817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225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5124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681183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826532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5567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8309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459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75704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75671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3648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8/31/2024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C6B07CB-8796-24AC-32BE-AE2D224F0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67F1A9F-D305-ED96-1D75-EACF92039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764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8/31/2024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ABB8F7EB-DC5C-043F-199D-150F4B4DE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5BEDA6C-248D-77BD-09C1-650EED7FA6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923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8/31/2024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C21E2C4-3D1B-D01C-A082-344BE16A32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658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8185357-1A92-B271-1587-4DBEEF4D9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164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2.png"/><Relationship Id="rId30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9110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  <p:sldLayoutId id="2147483836" r:id="rId13"/>
    <p:sldLayoutId id="2147483837" r:id="rId14"/>
    <p:sldLayoutId id="2147483838" r:id="rId15"/>
    <p:sldLayoutId id="2147483839" r:id="rId16"/>
    <p:sldLayoutId id="2147483840" r:id="rId17"/>
    <p:sldLayoutId id="2147483841" r:id="rId18"/>
    <p:sldLayoutId id="2147483842" r:id="rId19"/>
    <p:sldLayoutId id="2147483843" r:id="rId20"/>
    <p:sldLayoutId id="2147483844" r:id="rId21"/>
    <p:sldLayoutId id="2147483845" r:id="rId22"/>
    <p:sldLayoutId id="2147483846" r:id="rId23"/>
    <p:sldLayoutId id="2147483847" r:id="rId24"/>
    <p:sldLayoutId id="2147483651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8D95E-CC5E-1B18-83FE-23428F833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925" y="457199"/>
            <a:ext cx="6583680" cy="1092037"/>
          </a:xfrm>
        </p:spPr>
        <p:txBody>
          <a:bodyPr/>
          <a:lstStyle/>
          <a:p>
            <a:r>
              <a:rPr 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Employee Data Analysis using Excel</a:t>
            </a:r>
            <a:r>
              <a:rPr lang="en-US" sz="2800" b="1" i="0" dirty="0"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07BCB0-0F00-EBD5-DCA4-6698250754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10879A5-6617-7D39-3C3D-A2017172ABF3}"/>
              </a:ext>
            </a:extLst>
          </p:cNvPr>
          <p:cNvSpPr txBox="1">
            <a:spLocks/>
          </p:cNvSpPr>
          <p:nvPr/>
        </p:nvSpPr>
        <p:spPr>
          <a:xfrm>
            <a:off x="207389" y="2243580"/>
            <a:ext cx="9228842" cy="1857080"/>
          </a:xfrm>
          <a:prstGeom prst="rect">
            <a:avLst/>
          </a:prstGeom>
        </p:spPr>
        <p:txBody>
          <a:bodyPr vert="horz" lIns="91440" tIns="0" rIns="91440" bIns="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0" dirty="0">
                <a:solidFill>
                  <a:schemeClr val="tx1"/>
                </a:solidFill>
                <a:latin typeface="Century Gothic" panose="020B0502020202020204" pitchFamily="34" charset="0"/>
                <a:cs typeface="MV Boli" panose="02000500030200090000" pitchFamily="2" charset="0"/>
              </a:rPr>
              <a:t>STUDENT Name  : V. BHUVANESHWARI</a:t>
            </a:r>
          </a:p>
          <a:p>
            <a:r>
              <a:rPr lang="en-US" sz="1600" b="0" dirty="0">
                <a:solidFill>
                  <a:schemeClr val="tx1"/>
                </a:solidFill>
                <a:latin typeface="Century Gothic" panose="020B0502020202020204" pitchFamily="34" charset="0"/>
                <a:cs typeface="MV Boli" panose="02000500030200090000" pitchFamily="2" charset="0"/>
              </a:rPr>
              <a:t>REGISTER NO</a:t>
            </a:r>
            <a:r>
              <a:rPr lang="en-US" sz="1600" dirty="0">
                <a:solidFill>
                  <a:schemeClr val="tx1"/>
                </a:solidFill>
                <a:latin typeface="Century Gothic" panose="020B0502020202020204" pitchFamily="34" charset="0"/>
                <a:cs typeface="MV Boli" panose="02000500030200090000" pitchFamily="2" charset="0"/>
              </a:rPr>
              <a:t>      : </a:t>
            </a:r>
            <a:r>
              <a:rPr lang="en-US" sz="1600" b="0" dirty="0">
                <a:solidFill>
                  <a:schemeClr val="tx1"/>
                </a:solidFill>
                <a:latin typeface="Century Gothic" panose="020B0502020202020204" pitchFamily="34" charset="0"/>
                <a:cs typeface="MV Boli" panose="02000500030200090000" pitchFamily="2" charset="0"/>
              </a:rPr>
              <a:t>312216370 </a:t>
            </a:r>
            <a:r>
              <a:rPr lang="en-US" sz="1600" b="0">
                <a:solidFill>
                  <a:schemeClr val="tx1"/>
                </a:solidFill>
                <a:latin typeface="Century Gothic" panose="020B0502020202020204" pitchFamily="34" charset="0"/>
                <a:cs typeface="MV Boli" panose="02000500030200090000" pitchFamily="2" charset="0"/>
              </a:rPr>
              <a:t>&amp; asunm1621312216370</a:t>
            </a:r>
            <a:endParaRPr lang="en-US" sz="1600" b="0" dirty="0">
              <a:solidFill>
                <a:schemeClr val="tx1"/>
              </a:solidFill>
              <a:latin typeface="Century Gothic" panose="020B0502020202020204" pitchFamily="34" charset="0"/>
              <a:cs typeface="MV Boli" panose="02000500030200090000" pitchFamily="2" charset="0"/>
            </a:endParaRPr>
          </a:p>
          <a:p>
            <a:r>
              <a:rPr lang="en-US" sz="1600" b="0" dirty="0">
                <a:solidFill>
                  <a:schemeClr val="tx1"/>
                </a:solidFill>
                <a:latin typeface="Century Gothic" panose="020B0502020202020204" pitchFamily="34" charset="0"/>
                <a:cs typeface="MV Boli" panose="02000500030200090000" pitchFamily="2" charset="0"/>
              </a:rPr>
              <a:t>Department</a:t>
            </a:r>
            <a:r>
              <a:rPr lang="en-US" sz="1600" dirty="0">
                <a:solidFill>
                  <a:schemeClr val="tx1"/>
                </a:solidFill>
                <a:latin typeface="Century Gothic" panose="020B0502020202020204" pitchFamily="34" charset="0"/>
                <a:cs typeface="MV Boli" panose="02000500030200090000" pitchFamily="2" charset="0"/>
              </a:rPr>
              <a:t>      </a:t>
            </a:r>
            <a:r>
              <a:rPr lang="en-US" sz="1600" b="0" dirty="0">
                <a:solidFill>
                  <a:schemeClr val="tx1"/>
                </a:solidFill>
                <a:latin typeface="Century Gothic" panose="020B0502020202020204" pitchFamily="34" charset="0"/>
                <a:cs typeface="MV Boli" panose="02000500030200090000" pitchFamily="2" charset="0"/>
              </a:rPr>
              <a:t>: b.com computer application</a:t>
            </a:r>
          </a:p>
          <a:p>
            <a:r>
              <a:rPr lang="en-US" sz="1600" b="0" dirty="0">
                <a:solidFill>
                  <a:schemeClr val="tx1"/>
                </a:solidFill>
                <a:latin typeface="Century Gothic" panose="020B0502020202020204" pitchFamily="34" charset="0"/>
                <a:cs typeface="MV Boli" panose="02000500030200090000" pitchFamily="2" charset="0"/>
              </a:rPr>
              <a:t>College </a:t>
            </a:r>
            <a:r>
              <a:rPr lang="en-US" sz="1600" dirty="0">
                <a:solidFill>
                  <a:schemeClr val="tx1"/>
                </a:solidFill>
                <a:latin typeface="Century Gothic" panose="020B0502020202020204" pitchFamily="34" charset="0"/>
                <a:cs typeface="MV Boli" panose="02000500030200090000" pitchFamily="2" charset="0"/>
              </a:rPr>
              <a:t>           :</a:t>
            </a:r>
            <a:r>
              <a:rPr lang="en-US" sz="1600" b="0" dirty="0">
                <a:solidFill>
                  <a:schemeClr val="tx1"/>
                </a:solidFill>
                <a:latin typeface="Century Gothic" panose="020B0502020202020204" pitchFamily="34" charset="0"/>
                <a:cs typeface="MV Boli" panose="02000500030200090000" pitchFamily="2" charset="0"/>
              </a:rPr>
              <a:t> shri shankarlal sundarbai shasun jain college for women</a:t>
            </a:r>
          </a:p>
          <a:p>
            <a:br>
              <a:rPr lang="en-US" sz="2000" b="0" dirty="0">
                <a:solidFill>
                  <a:schemeClr val="tx1"/>
                </a:solidFill>
                <a:latin typeface="Bradley Hand ITC" panose="03070402050302030203" pitchFamily="66" charset="0"/>
                <a:cs typeface="MV Boli" panose="02000500030200090000" pitchFamily="2" charset="0"/>
              </a:rPr>
            </a:br>
            <a:endParaRPr lang="en-IN" sz="2000" b="0" dirty="0">
              <a:solidFill>
                <a:schemeClr val="tx1"/>
              </a:solidFill>
              <a:latin typeface="Bradley Hand ITC" panose="03070402050302030203" pitchFamily="66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904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800" b="1" spc="15" dirty="0">
                <a:cs typeface="Trebuchet MS"/>
              </a:rPr>
              <a:t>M</a:t>
            </a:r>
            <a:r>
              <a:rPr lang="en-IN" sz="2800" b="1" dirty="0">
                <a:cs typeface="Trebuchet MS"/>
              </a:rPr>
              <a:t>O</a:t>
            </a:r>
            <a:r>
              <a:rPr lang="en-IN" sz="2800" b="1" spc="-15" dirty="0">
                <a:cs typeface="Trebuchet MS"/>
              </a:rPr>
              <a:t>D</a:t>
            </a:r>
            <a:r>
              <a:rPr lang="en-IN" sz="2800" b="1" spc="-35" dirty="0">
                <a:cs typeface="Trebuchet MS"/>
              </a:rPr>
              <a:t>E</a:t>
            </a:r>
            <a:r>
              <a:rPr lang="en-IN" sz="2800" b="1" spc="-30" dirty="0">
                <a:cs typeface="Trebuchet MS"/>
              </a:rPr>
              <a:t>LL</a:t>
            </a:r>
            <a:r>
              <a:rPr lang="en-IN" sz="2800" b="1" spc="-5" dirty="0">
                <a:cs typeface="Trebuchet MS"/>
              </a:rPr>
              <a:t>I</a:t>
            </a:r>
            <a:r>
              <a:rPr lang="en-IN" sz="2800" b="1" spc="30" dirty="0">
                <a:cs typeface="Trebuchet MS"/>
              </a:rPr>
              <a:t>N</a:t>
            </a:r>
            <a:r>
              <a:rPr lang="en-IN" sz="2800" b="1" spc="5" dirty="0">
                <a:cs typeface="Trebuchet MS"/>
              </a:rPr>
              <a:t>G</a:t>
            </a:r>
            <a:endParaRPr lang="en-IN" sz="2800" dirty="0">
              <a:cs typeface="Trebuchet M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CC342-9FD1-7055-EAAC-008DC851B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50564" y="2331958"/>
            <a:ext cx="9327968" cy="3436829"/>
          </a:xfrm>
        </p:spPr>
        <p:txBody>
          <a:bodyPr/>
          <a:lstStyle/>
          <a:p>
            <a:r>
              <a:rPr lang="en-US" sz="1400" dirty="0"/>
              <a:t>Data Collections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Downloaded the data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Using Conditional formatting updated the exit date columns.</a:t>
            </a:r>
          </a:p>
          <a:p>
            <a:r>
              <a:rPr lang="en-US" sz="1400" dirty="0"/>
              <a:t>Data Cleaning: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Update the required data set of columns in another new sheet.</a:t>
            </a:r>
          </a:p>
          <a:p>
            <a:r>
              <a:rPr lang="en-US" sz="1400" dirty="0"/>
              <a:t>Data Visualization: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Using excel formulas updated the needed fields.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Created an pivot table with slicer options to optimize the results of organization.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Performance analysis by gender, type &amp;  also status of employee.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87E5D407-6AB7-6F3C-F88E-F2CAB053D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639" y="3281635"/>
            <a:ext cx="6619048" cy="144757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AB775E1-742A-FB5D-9A50-FA5C512FE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395" y="4729211"/>
            <a:ext cx="6504308" cy="196588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B40C9EA-095B-6CBD-F8A6-E70EA213F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0095" y="1633014"/>
            <a:ext cx="6619048" cy="144757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8CB108-AFD7-68A3-7546-77A3B4F30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F6F2E38C-D8F3-DE8C-D6ED-6B254A5D3DD7}"/>
              </a:ext>
            </a:extLst>
          </p:cNvPr>
          <p:cNvSpPr txBox="1">
            <a:spLocks/>
          </p:cNvSpPr>
          <p:nvPr/>
        </p:nvSpPr>
        <p:spPr>
          <a:xfrm>
            <a:off x="2021903" y="572994"/>
            <a:ext cx="9879437" cy="98084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sz="2800" dirty="0">
                <a:solidFill>
                  <a:schemeClr val="accent6"/>
                </a:solidFill>
                <a:cs typeface="Trebuchet MS"/>
              </a:rPr>
              <a:t>RESULTS</a:t>
            </a:r>
            <a:endParaRPr lang="en-IN" sz="2800" dirty="0">
              <a:solidFill>
                <a:schemeClr val="accent6"/>
              </a:solidFill>
              <a:cs typeface="Trebuchet MS"/>
            </a:endParaRPr>
          </a:p>
        </p:txBody>
      </p:sp>
      <p:sp>
        <p:nvSpPr>
          <p:cNvPr id="18" name="Title 4">
            <a:extLst>
              <a:ext uri="{FF2B5EF4-FFF2-40B4-BE49-F238E27FC236}">
                <a16:creationId xmlns:a16="http://schemas.microsoft.com/office/drawing/2014/main" id="{CA8AF2AE-A98F-7BD9-A1DC-E5A0359307E0}"/>
              </a:ext>
            </a:extLst>
          </p:cNvPr>
          <p:cNvSpPr txBox="1">
            <a:spLocks/>
          </p:cNvSpPr>
          <p:nvPr/>
        </p:nvSpPr>
        <p:spPr>
          <a:xfrm>
            <a:off x="7145586" y="3377465"/>
            <a:ext cx="2879963" cy="27720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sz="1000" dirty="0">
                <a:solidFill>
                  <a:schemeClr val="tx1"/>
                </a:solidFill>
                <a:cs typeface="Trebuchet MS"/>
              </a:rPr>
              <a:t>Employees currently working – Full Time</a:t>
            </a:r>
            <a:endParaRPr lang="en-IN" sz="1000" dirty="0">
              <a:solidFill>
                <a:schemeClr val="tx1"/>
              </a:solidFill>
              <a:cs typeface="Trebuchet MS"/>
            </a:endParaRPr>
          </a:p>
        </p:txBody>
      </p:sp>
      <p:sp>
        <p:nvSpPr>
          <p:cNvPr id="22" name="Title 4">
            <a:extLst>
              <a:ext uri="{FF2B5EF4-FFF2-40B4-BE49-F238E27FC236}">
                <a16:creationId xmlns:a16="http://schemas.microsoft.com/office/drawing/2014/main" id="{AE43A75D-7E2A-B7AA-FB1C-AC58E79B6E98}"/>
              </a:ext>
            </a:extLst>
          </p:cNvPr>
          <p:cNvSpPr txBox="1">
            <a:spLocks/>
          </p:cNvSpPr>
          <p:nvPr/>
        </p:nvSpPr>
        <p:spPr>
          <a:xfrm>
            <a:off x="6961620" y="1655219"/>
            <a:ext cx="2879963" cy="27720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sz="1000" dirty="0">
                <a:solidFill>
                  <a:schemeClr val="tx1"/>
                </a:solidFill>
                <a:cs typeface="Trebuchet MS"/>
              </a:rPr>
              <a:t>Employees currently working – Contract</a:t>
            </a:r>
            <a:endParaRPr lang="en-IN" sz="1000" dirty="0">
              <a:solidFill>
                <a:schemeClr val="tx1"/>
              </a:solidFill>
              <a:cs typeface="Trebuchet MS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661DAD8-8452-D9C6-108E-BAD8A25D48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97" y="1349970"/>
            <a:ext cx="5523098" cy="17514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4BFBB3E-F2FF-8789-E8A4-EE3DD8FC9B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13" y="3118735"/>
            <a:ext cx="5523098" cy="164964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BC1051D-2C62-5661-3301-211EFD1878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97" y="4892111"/>
            <a:ext cx="5523098" cy="1649647"/>
          </a:xfrm>
          <a:prstGeom prst="rect">
            <a:avLst/>
          </a:prstGeom>
        </p:spPr>
      </p:pic>
      <p:sp>
        <p:nvSpPr>
          <p:cNvPr id="32" name="Title 4">
            <a:extLst>
              <a:ext uri="{FF2B5EF4-FFF2-40B4-BE49-F238E27FC236}">
                <a16:creationId xmlns:a16="http://schemas.microsoft.com/office/drawing/2014/main" id="{71805014-D198-99CF-7314-5EBD288EB915}"/>
              </a:ext>
            </a:extLst>
          </p:cNvPr>
          <p:cNvSpPr txBox="1">
            <a:spLocks/>
          </p:cNvSpPr>
          <p:nvPr/>
        </p:nvSpPr>
        <p:spPr>
          <a:xfrm>
            <a:off x="6992219" y="4791651"/>
            <a:ext cx="2879963" cy="27720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sz="1000" dirty="0">
                <a:solidFill>
                  <a:schemeClr val="tx1"/>
                </a:solidFill>
                <a:cs typeface="Trebuchet MS"/>
              </a:rPr>
              <a:t>Employees currently working – Part Time</a:t>
            </a:r>
            <a:endParaRPr lang="en-IN" sz="1000" dirty="0">
              <a:solidFill>
                <a:schemeClr val="tx1"/>
              </a:solidFill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339721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800" b="1" spc="15" dirty="0">
                <a:cs typeface="Trebuchet MS"/>
              </a:rPr>
              <a:t>C</a:t>
            </a:r>
            <a:r>
              <a:rPr lang="en-IN" sz="2800" b="1" spc="15" dirty="0">
                <a:cs typeface="Trebuchet MS"/>
              </a:rPr>
              <a:t>ONCLUSION</a:t>
            </a:r>
            <a:endParaRPr lang="en-IN" sz="2800" dirty="0">
              <a:cs typeface="Trebuchet M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CC342-9FD1-7055-EAAC-008DC851B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50564" y="2331959"/>
            <a:ext cx="9327968" cy="156131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Using Pivot table slicer shown organization performance rating scale based on business units.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Employee type charts of Full Time, Part Time &amp; Contract.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1400" dirty="0"/>
              <a:t> </a:t>
            </a:r>
          </a:p>
          <a:p>
            <a:endParaRPr lang="en-US" sz="1400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654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800" b="1" spc="15" dirty="0">
                <a:cs typeface="Trebuchet MS"/>
              </a:rPr>
              <a:t>                            </a:t>
            </a:r>
            <a:r>
              <a:rPr lang="en-US" sz="2800" b="1" spc="15" dirty="0">
                <a:solidFill>
                  <a:schemeClr val="tx1"/>
                </a:solidFill>
                <a:cs typeface="Trebuchet MS"/>
              </a:rPr>
              <a:t>THANKING YOU</a:t>
            </a:r>
            <a:endParaRPr lang="en-IN" sz="2800" dirty="0">
              <a:solidFill>
                <a:schemeClr val="tx1"/>
              </a:solidFill>
              <a:cs typeface="Trebuchet M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660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2E08D-B2F0-B34D-DEF7-B57CC0D46C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201" y="1060296"/>
            <a:ext cx="8825658" cy="861420"/>
          </a:xfrm>
        </p:spPr>
        <p:txBody>
          <a:bodyPr/>
          <a:lstStyle/>
          <a:p>
            <a:r>
              <a:rPr lang="en-US" sz="2800" dirty="0"/>
              <a:t>PROJECT TITLE</a:t>
            </a:r>
            <a:endParaRPr lang="en-IN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915E20-1A75-E6E6-44DF-8A9908279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896" y="2452320"/>
            <a:ext cx="9110834" cy="1384389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Employee performance analysis using excel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0AE80F-7F1B-C448-3232-B541869AE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761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92943"/>
            <a:ext cx="6583680" cy="1531357"/>
          </a:xfrm>
        </p:spPr>
        <p:txBody>
          <a:bodyPr/>
          <a:lstStyle/>
          <a:p>
            <a:r>
              <a:rPr lang="en-US" sz="280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633" y="2457568"/>
            <a:ext cx="6583680" cy="3207344"/>
          </a:xfrm>
        </p:spPr>
        <p:txBody>
          <a:bodyPr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US" sz="1800" b="0" i="0" dirty="0">
                <a:effectLst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effectLst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effectLst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effectLst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1800" dirty="0">
                <a:cs typeface="Times New Roman" panose="02020603050405020304" pitchFamily="18" charset="0"/>
              </a:rPr>
              <a:t>Dataset Description</a:t>
            </a:r>
            <a:endParaRPr lang="en-US" sz="1800" b="0" i="0" dirty="0">
              <a:effectLst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effectLst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effectLst/>
                <a:cs typeface="Times New Roman" panose="02020603050405020304" pitchFamily="18" charset="0"/>
              </a:rPr>
              <a:t>Results and </a:t>
            </a:r>
            <a:r>
              <a:rPr lang="en-US" sz="1800" dirty="0">
                <a:cs typeface="Times New Roman" panose="02020603050405020304" pitchFamily="18" charset="0"/>
              </a:rPr>
              <a:t>Discussion</a:t>
            </a:r>
            <a:endParaRPr lang="en-US" sz="1800" b="0" i="0" dirty="0">
              <a:effectLst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effectLst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596" y="579822"/>
            <a:ext cx="6583680" cy="1531357"/>
          </a:xfrm>
        </p:spPr>
        <p:txBody>
          <a:bodyPr/>
          <a:lstStyle/>
          <a:p>
            <a:r>
              <a:rPr lang="en-US" sz="2800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341" y="2454740"/>
            <a:ext cx="6583680" cy="3207344"/>
          </a:xfrm>
        </p:spPr>
        <p:txBody>
          <a:bodyPr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US" sz="1800" dirty="0">
                <a:cs typeface="Times New Roman" panose="02020603050405020304" pitchFamily="18" charset="0"/>
              </a:rPr>
              <a:t>Need to know the performance of employees in an organization.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effectLst/>
                <a:cs typeface="Times New Roman" panose="02020603050405020304" pitchFamily="18" charset="0"/>
              </a:rPr>
              <a:t>How employees have performed based on types (Full Time, Part time &amp; Contract)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614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299" y="1006535"/>
            <a:ext cx="7965461" cy="994164"/>
          </a:xfrm>
        </p:spPr>
        <p:txBody>
          <a:bodyPr/>
          <a:lstStyle/>
          <a:p>
            <a:r>
              <a:rPr lang="en-US" sz="2800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93299" y="2387870"/>
            <a:ext cx="7965460" cy="3497698"/>
          </a:xfrm>
        </p:spPr>
        <p:txBody>
          <a:bodyPr/>
          <a:lstStyle/>
          <a:p>
            <a:r>
              <a:rPr lang="en-US" dirty="0"/>
              <a:t>We have found the various rating scale of performance of an employee from 1 – 5 scale, it would be helpful at the yearly performance review to define the hike pay scale.</a:t>
            </a:r>
          </a:p>
          <a:p>
            <a:r>
              <a:rPr lang="en-US" dirty="0"/>
              <a:t>Types of employees – Full Time, Part Time &amp; Contract based employees.</a:t>
            </a:r>
          </a:p>
          <a:p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6396" y="816017"/>
            <a:ext cx="7043617" cy="938841"/>
          </a:xfrm>
        </p:spPr>
        <p:txBody>
          <a:bodyPr/>
          <a:lstStyle/>
          <a:p>
            <a:r>
              <a:rPr lang="en-US" sz="2800" dirty="0"/>
              <a:t>WHO ARE THE END USERS? </a:t>
            </a:r>
            <a:br>
              <a:rPr lang="en-US" sz="2800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06DF58-9109-A22E-173B-67A429775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396" y="2248071"/>
            <a:ext cx="7403704" cy="418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pc="10" dirty="0"/>
              <a:t>O</a:t>
            </a:r>
            <a:r>
              <a:rPr lang="en-US" sz="2800" spc="25" dirty="0"/>
              <a:t>U</a:t>
            </a:r>
            <a:r>
              <a:rPr lang="en-US" sz="2800" dirty="0"/>
              <a:t>R</a:t>
            </a:r>
            <a:r>
              <a:rPr lang="en-US" sz="2800" spc="5" dirty="0"/>
              <a:t> </a:t>
            </a:r>
            <a:r>
              <a:rPr lang="en-US" sz="2800" spc="25" dirty="0"/>
              <a:t>S</a:t>
            </a:r>
            <a:r>
              <a:rPr lang="en-US" sz="2800" spc="10" dirty="0"/>
              <a:t>O</a:t>
            </a:r>
            <a:r>
              <a:rPr lang="en-US" sz="2800" spc="25" dirty="0"/>
              <a:t>LU</a:t>
            </a:r>
            <a:r>
              <a:rPr lang="en-US" sz="2800" spc="-35" dirty="0"/>
              <a:t>T</a:t>
            </a:r>
            <a:r>
              <a:rPr lang="en-US" sz="2800" spc="-30" dirty="0"/>
              <a:t>I</a:t>
            </a:r>
            <a:r>
              <a:rPr lang="en-US" sz="2800" spc="10" dirty="0"/>
              <a:t>O</a:t>
            </a:r>
            <a:r>
              <a:rPr lang="en-US" sz="2800" dirty="0"/>
              <a:t>N</a:t>
            </a:r>
            <a:r>
              <a:rPr lang="en-US" sz="2800" spc="-345" dirty="0"/>
              <a:t> </a:t>
            </a:r>
            <a:r>
              <a:rPr lang="en-US" sz="2800" spc="-35" dirty="0"/>
              <a:t>A</a:t>
            </a:r>
            <a:r>
              <a:rPr lang="en-US" sz="2800" spc="-5" dirty="0"/>
              <a:t>N</a:t>
            </a:r>
            <a:r>
              <a:rPr lang="en-US" sz="2800" dirty="0"/>
              <a:t>D</a:t>
            </a:r>
            <a:r>
              <a:rPr lang="en-US" sz="2800" spc="35" dirty="0"/>
              <a:t> </a:t>
            </a:r>
            <a:r>
              <a:rPr lang="en-US" sz="2800" spc="-30" dirty="0"/>
              <a:t>I</a:t>
            </a:r>
            <a:r>
              <a:rPr lang="en-US" sz="2800" spc="-35" dirty="0"/>
              <a:t>T</a:t>
            </a:r>
            <a:r>
              <a:rPr lang="en-US" sz="2800" dirty="0"/>
              <a:t>S</a:t>
            </a:r>
            <a:r>
              <a:rPr lang="en-US" sz="2800" spc="60" dirty="0"/>
              <a:t> </a:t>
            </a:r>
            <a:r>
              <a:rPr lang="en-US" sz="2800" spc="-295" dirty="0"/>
              <a:t>V</a:t>
            </a:r>
            <a:r>
              <a:rPr lang="en-US" sz="2800" spc="-35" dirty="0"/>
              <a:t>A</a:t>
            </a:r>
            <a:r>
              <a:rPr lang="en-US" sz="2800" spc="25" dirty="0"/>
              <a:t>LU</a:t>
            </a:r>
            <a:r>
              <a:rPr lang="en-US" sz="2800" dirty="0"/>
              <a:t>E</a:t>
            </a:r>
            <a:r>
              <a:rPr lang="en-US" sz="2800" spc="-65" dirty="0"/>
              <a:t> </a:t>
            </a:r>
            <a:r>
              <a:rPr lang="en-US" sz="2800" spc="-15" dirty="0"/>
              <a:t>P</a:t>
            </a:r>
            <a:r>
              <a:rPr lang="en-US" sz="2800" spc="-30" dirty="0"/>
              <a:t>R</a:t>
            </a:r>
            <a:r>
              <a:rPr lang="en-US" sz="2800" spc="10" dirty="0"/>
              <a:t>O</a:t>
            </a:r>
            <a:r>
              <a:rPr lang="en-US" sz="2800" spc="-15" dirty="0"/>
              <a:t>P</a:t>
            </a:r>
            <a:r>
              <a:rPr lang="en-US" sz="2800" spc="10" dirty="0"/>
              <a:t>O</a:t>
            </a:r>
            <a:r>
              <a:rPr lang="en-US" sz="2800" spc="25" dirty="0"/>
              <a:t>S</a:t>
            </a:r>
            <a:r>
              <a:rPr lang="en-US" sz="2800" spc="-30" dirty="0"/>
              <a:t>I</a:t>
            </a:r>
            <a:r>
              <a:rPr lang="en-US" sz="2800" spc="-35" dirty="0"/>
              <a:t>T</a:t>
            </a:r>
            <a:r>
              <a:rPr lang="en-US" sz="2800" spc="-30" dirty="0"/>
              <a:t>I</a:t>
            </a:r>
            <a:r>
              <a:rPr lang="en-US" sz="2800" spc="10" dirty="0"/>
              <a:t>O</a:t>
            </a:r>
            <a:r>
              <a:rPr lang="en-US" sz="2800" dirty="0"/>
              <a:t>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303028"/>
            <a:ext cx="6447934" cy="3720337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Conditional formatting- To find out employee’s currently in organization/ employees left.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Formula- employee performance rating scale’&amp; status of an employee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Pivot-employee summary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Graph – Data Visualization of employees in organization </a:t>
            </a:r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chemeClr val="tx1"/>
                </a:solidFill>
              </a:rPr>
              <a:t>Dataset Description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749C7CD1-A9AA-49E3-6734-AD9546F2DF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303028"/>
            <a:ext cx="7239786" cy="4144192"/>
          </a:xfrm>
        </p:spPr>
        <p:txBody>
          <a:bodyPr>
            <a:normAutofit/>
          </a:bodyPr>
          <a:lstStyle/>
          <a:p>
            <a:r>
              <a:rPr lang="en-US" dirty="0"/>
              <a:t>Employee ID with exit date workings</a:t>
            </a:r>
          </a:p>
          <a:p>
            <a:r>
              <a:rPr lang="en-US" dirty="0"/>
              <a:t>Performance rating based on current employee rating – Overachieved, .achieved, under achieved &amp; meet expectations</a:t>
            </a:r>
          </a:p>
          <a:p>
            <a:r>
              <a:rPr lang="en-US" dirty="0"/>
              <a:t>Gender – Male/ Female</a:t>
            </a:r>
          </a:p>
          <a:p>
            <a:r>
              <a:rPr lang="en-US" dirty="0"/>
              <a:t>Number of employee in each business unit</a:t>
            </a:r>
          </a:p>
          <a:p>
            <a:endParaRPr lang="en-US" dirty="0"/>
          </a:p>
        </p:txBody>
      </p:sp>
      <p:pic>
        <p:nvPicPr>
          <p:cNvPr id="10" name="Picture Placeholder 9" descr="A person wearing a blue suit and headphones pointing at a computer">
            <a:extLst>
              <a:ext uri="{FF2B5EF4-FFF2-40B4-BE49-F238E27FC236}">
                <a16:creationId xmlns:a16="http://schemas.microsoft.com/office/drawing/2014/main" id="{DD0A0899-5B02-CEB5-E5DD-448B169C23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31888" r="31888"/>
          <a:stretch/>
        </p:blipFill>
        <p:spPr/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pc="15" dirty="0"/>
              <a:t>THE</a:t>
            </a:r>
            <a:r>
              <a:rPr lang="en-US" sz="2800" spc="20" dirty="0"/>
              <a:t> "</a:t>
            </a:r>
            <a:r>
              <a:rPr lang="en-US" sz="2800" spc="10" dirty="0"/>
              <a:t>WOW"</a:t>
            </a:r>
            <a:r>
              <a:rPr lang="en-US" sz="2800" spc="85" dirty="0"/>
              <a:t> </a:t>
            </a:r>
            <a:r>
              <a:rPr lang="en-US" sz="2800" spc="10" dirty="0"/>
              <a:t>IN</a:t>
            </a:r>
            <a:r>
              <a:rPr lang="en-US" sz="2800" spc="-5" dirty="0"/>
              <a:t> </a:t>
            </a:r>
            <a:r>
              <a:rPr lang="en-US" sz="2800" spc="15" dirty="0"/>
              <a:t>OUR</a:t>
            </a:r>
            <a:r>
              <a:rPr lang="en-US" sz="2800" spc="-10" dirty="0"/>
              <a:t> </a:t>
            </a:r>
            <a:r>
              <a:rPr lang="en-US" sz="2800" spc="20" dirty="0"/>
              <a:t>SOLUTION</a:t>
            </a:r>
            <a:endParaRPr lang="en-US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52486" y="2325735"/>
            <a:ext cx="8399283" cy="202339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Performance level =IFS($M2&gt;=5,"OverAchieved",$M2&gt;=4,"Achieved",$M2&gt;=3,"Meet Expectation",TRUE,"Under Achieved")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Slicer options using various fields in charts.</a:t>
            </a:r>
          </a:p>
          <a:p>
            <a:endParaRPr lang="en-US" sz="1600" dirty="0"/>
          </a:p>
          <a:p>
            <a:endParaRPr lang="en-US" sz="1800" dirty="0"/>
          </a:p>
          <a:p>
            <a:endParaRPr lang="en-US" sz="18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Placeholder 6" descr="A person wearing glasses and a blue shirt">
            <a:extLst>
              <a:ext uri="{FF2B5EF4-FFF2-40B4-BE49-F238E27FC236}">
                <a16:creationId xmlns:a16="http://schemas.microsoft.com/office/drawing/2014/main" id="{C570EB79-053B-0283-9D2D-6266701EEDD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19088" r="19088"/>
          <a:stretch/>
        </p:blipFill>
        <p:spPr/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110</TotalTime>
  <Words>401</Words>
  <Application>Microsoft Office PowerPoint</Application>
  <PresentationFormat>Widescreen</PresentationFormat>
  <Paragraphs>75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Bradley Hand ITC</vt:lpstr>
      <vt:lpstr>Calibri</vt:lpstr>
      <vt:lpstr>Century Gothic</vt:lpstr>
      <vt:lpstr>Roboto</vt:lpstr>
      <vt:lpstr>Times New Roman</vt:lpstr>
      <vt:lpstr>Trebuchet MS</vt:lpstr>
      <vt:lpstr>Wingdings</vt:lpstr>
      <vt:lpstr>Wingdings 3</vt:lpstr>
      <vt:lpstr>Ion</vt:lpstr>
      <vt:lpstr>Employee Data Analysis using Excel  </vt:lpstr>
      <vt:lpstr>PROJECT TITLE</vt:lpstr>
      <vt:lpstr>AGENDA</vt:lpstr>
      <vt:lpstr>PROBLEM STATEMENT</vt:lpstr>
      <vt:lpstr>PROJECT OVERVIEW</vt:lpstr>
      <vt:lpstr>WHO ARE THE END USERS?  </vt:lpstr>
      <vt:lpstr>OUR SOLUTION AND ITS VALUE PROPOSITION</vt:lpstr>
      <vt:lpstr>Dataset Description</vt:lpstr>
      <vt:lpstr>THE "WOW" IN OUR SOLUTION</vt:lpstr>
      <vt:lpstr>MODELLING</vt:lpstr>
      <vt:lpstr>PowerPoint Presentation</vt:lpstr>
      <vt:lpstr>CONCLUSION</vt:lpstr>
      <vt:lpstr>                            THANKING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Lakshmi Narayanan K</dc:creator>
  <cp:lastModifiedBy>Lakshmi Narayanan K</cp:lastModifiedBy>
  <cp:revision>9</cp:revision>
  <dcterms:created xsi:type="dcterms:W3CDTF">2024-08-31T09:43:01Z</dcterms:created>
  <dcterms:modified xsi:type="dcterms:W3CDTF">2024-08-31T13:00:31Z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