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COUNT OF EMPLOYEE TYPE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ACA-42C8-BE59-34B4C92526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ACA-42C8-BE59-34B4C92526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ACA-42C8-BE59-34B4C92526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ACA-42C8-BE59-34B4C92526B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3"/>
                <c:pt idx="0">
                  <c:v>permanent</c:v>
                </c:pt>
                <c:pt idx="1">
                  <c:v>fixed term</c:v>
                </c:pt>
                <c:pt idx="2">
                  <c:v>Temporary</c:v>
                </c:pt>
              </c:strCache>
            </c:strRef>
          </c:cat>
          <c:val>
            <c:numRef>
              <c:f>Sheet1!$B$2:$B$5</c:f>
              <c:numCache>
                <c:formatCode>General</c:formatCode>
                <c:ptCount val="4"/>
                <c:pt idx="0">
                  <c:v>8.1999999999999993</c:v>
                </c:pt>
                <c:pt idx="1">
                  <c:v>3.2</c:v>
                </c:pt>
                <c:pt idx="2">
                  <c:v>1.4</c:v>
                </c:pt>
              </c:numCache>
            </c:numRef>
          </c:val>
          <c:extLst>
            <c:ext xmlns:c16="http://schemas.microsoft.com/office/drawing/2014/chart" uri="{C3380CC4-5D6E-409C-BE32-E72D297353CC}">
              <c16:uniqueId val="{00000000-68EF-40C6-9A4F-547B0391083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3600" b="1" dirty="0"/>
              <a:t>COUNT OF EMPLOYEE</a:t>
            </a:r>
            <a:r>
              <a:rPr lang="en-IN" sz="3600" b="1" baseline="0" dirty="0"/>
              <a:t> TYPE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Column3</c:v>
                </c:pt>
              </c:strCache>
            </c:strRef>
          </c:tx>
          <c:spPr>
            <a:solidFill>
              <a:schemeClr val="accent1"/>
            </a:solidFill>
            <a:ln>
              <a:noFill/>
            </a:ln>
            <a:effectLst/>
          </c:spPr>
          <c:invertIfNegative val="0"/>
          <c:cat>
            <c:strRef>
              <c:f>Sheet1!$A$2:$A$5</c:f>
              <c:strCache>
                <c:ptCount val="3"/>
                <c:pt idx="0">
                  <c:v>PERMANENT</c:v>
                </c:pt>
                <c:pt idx="1">
                  <c:v>FIXED TERM</c:v>
                </c:pt>
                <c:pt idx="2">
                  <c:v>TEMPORARY</c:v>
                </c:pt>
              </c:strCache>
            </c:strRef>
          </c:cat>
          <c:val>
            <c:numRef>
              <c:f>Sheet1!$B$2:$B$5</c:f>
              <c:numCache>
                <c:formatCode>General</c:formatCode>
                <c:ptCount val="4"/>
                <c:pt idx="0">
                  <c:v>20</c:v>
                </c:pt>
                <c:pt idx="1">
                  <c:v>15</c:v>
                </c:pt>
                <c:pt idx="2">
                  <c:v>5</c:v>
                </c:pt>
              </c:numCache>
            </c:numRef>
          </c:val>
          <c:extLst>
            <c:ext xmlns:c16="http://schemas.microsoft.com/office/drawing/2014/chart" uri="{C3380CC4-5D6E-409C-BE32-E72D297353CC}">
              <c16:uniqueId val="{00000000-3FC8-42FE-AAA6-61F04540B5BC}"/>
            </c:ext>
          </c:extLst>
        </c:ser>
        <c:ser>
          <c:idx val="1"/>
          <c:order val="1"/>
          <c:tx>
            <c:strRef>
              <c:f>Sheet1!$C$1</c:f>
              <c:strCache>
                <c:ptCount val="1"/>
                <c:pt idx="0">
                  <c:v>Column2</c:v>
                </c:pt>
              </c:strCache>
            </c:strRef>
          </c:tx>
          <c:spPr>
            <a:solidFill>
              <a:schemeClr val="accent2"/>
            </a:solidFill>
            <a:ln>
              <a:noFill/>
            </a:ln>
            <a:effectLst/>
          </c:spPr>
          <c:invertIfNegative val="0"/>
          <c:cat>
            <c:strRef>
              <c:f>Sheet1!$A$2:$A$5</c:f>
              <c:strCache>
                <c:ptCount val="3"/>
                <c:pt idx="0">
                  <c:v>PERMANENT</c:v>
                </c:pt>
                <c:pt idx="1">
                  <c:v>FIXED TERM</c:v>
                </c:pt>
                <c:pt idx="2">
                  <c:v>TEMPORARY</c:v>
                </c:pt>
              </c:strCache>
            </c:strRef>
          </c:cat>
          <c:val>
            <c:numRef>
              <c:f>Sheet1!$C$2:$C$5</c:f>
              <c:numCache>
                <c:formatCode>General</c:formatCode>
                <c:ptCount val="4"/>
              </c:numCache>
            </c:numRef>
          </c:val>
          <c:extLst>
            <c:ext xmlns:c16="http://schemas.microsoft.com/office/drawing/2014/chart" uri="{C3380CC4-5D6E-409C-BE32-E72D297353CC}">
              <c16:uniqueId val="{00000001-3FC8-42FE-AAA6-61F04540B5BC}"/>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3"/>
                <c:pt idx="0">
                  <c:v>PERMANENT</c:v>
                </c:pt>
                <c:pt idx="1">
                  <c:v>FIXED TERM</c:v>
                </c:pt>
                <c:pt idx="2">
                  <c:v>TEMPORARY</c:v>
                </c:pt>
              </c:strCache>
            </c:strRef>
          </c:cat>
          <c:val>
            <c:numRef>
              <c:f>Sheet1!$D$2:$D$5</c:f>
              <c:numCache>
                <c:formatCode>General</c:formatCode>
                <c:ptCount val="4"/>
              </c:numCache>
            </c:numRef>
          </c:val>
          <c:extLst>
            <c:ext xmlns:c16="http://schemas.microsoft.com/office/drawing/2014/chart" uri="{C3380CC4-5D6E-409C-BE32-E72D297353CC}">
              <c16:uniqueId val="{00000002-3FC8-42FE-AAA6-61F04540B5BC}"/>
            </c:ext>
          </c:extLst>
        </c:ser>
        <c:dLbls>
          <c:showLegendKey val="0"/>
          <c:showVal val="0"/>
          <c:showCatName val="0"/>
          <c:showSerName val="0"/>
          <c:showPercent val="0"/>
          <c:showBubbleSize val="0"/>
        </c:dLbls>
        <c:gapWidth val="219"/>
        <c:overlap val="-27"/>
        <c:axId val="2022979728"/>
        <c:axId val="767372080"/>
      </c:barChart>
      <c:catAx>
        <c:axId val="202297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7372080"/>
        <c:crosses val="autoZero"/>
        <c:auto val="1"/>
        <c:lblAlgn val="ctr"/>
        <c:lblOffset val="100"/>
        <c:noMultiLvlLbl val="0"/>
      </c:catAx>
      <c:valAx>
        <c:axId val="76737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297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COUNT OF DEPARTMENT</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AFBE-44F2-91A7-6647AF809E14}"/>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AFBE-44F2-91A7-6647AF809E14}"/>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AFBE-44F2-91A7-6647AF809E14}"/>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AFBE-44F2-91A7-6647AF809E14}"/>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AFBE-44F2-91A7-6647AF809E14}"/>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AFBE-44F2-91A7-6647AF809E14}"/>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AFBE-44F2-91A7-6647AF809E14}"/>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F-AFBE-44F2-91A7-6647AF809E14}"/>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11-AFBE-44F2-91A7-6647AF809E14}"/>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c:ext xmlns:c16="http://schemas.microsoft.com/office/drawing/2014/chart" uri="{C3380CC4-5D6E-409C-BE32-E72D297353CC}">
                <c16:uniqueId val="{00000013-AFBE-44F2-91A7-6647AF809E14}"/>
              </c:ext>
            </c:extLst>
          </c:dPt>
          <c:dPt>
            <c:idx val="10"/>
            <c:bubble3D val="0"/>
            <c:spPr>
              <a:gradFill>
                <a:gsLst>
                  <a:gs pos="100000">
                    <a:schemeClr val="accent5">
                      <a:lumMod val="60000"/>
                      <a:lumMod val="60000"/>
                      <a:lumOff val="40000"/>
                    </a:schemeClr>
                  </a:gs>
                  <a:gs pos="0">
                    <a:schemeClr val="accent5">
                      <a:lumMod val="60000"/>
                    </a:schemeClr>
                  </a:gs>
                </a:gsLst>
                <a:lin ang="5400000" scaled="0"/>
              </a:gradFill>
              <a:ln w="19050">
                <a:solidFill>
                  <a:schemeClr val="lt1"/>
                </a:solidFill>
              </a:ln>
              <a:effectLst/>
            </c:spPr>
            <c:extLst>
              <c:ext xmlns:c16="http://schemas.microsoft.com/office/drawing/2014/chart" uri="{C3380CC4-5D6E-409C-BE32-E72D297353CC}">
                <c16:uniqueId val="{00000015-AFBE-44F2-91A7-6647AF809E14}"/>
              </c:ext>
            </c:extLst>
          </c:dPt>
          <c:dPt>
            <c:idx val="11"/>
            <c:bubble3D val="0"/>
            <c:spPr>
              <a:gradFill>
                <a:gsLst>
                  <a:gs pos="100000">
                    <a:schemeClr val="accent6">
                      <a:lumMod val="60000"/>
                      <a:lumMod val="60000"/>
                      <a:lumOff val="40000"/>
                    </a:schemeClr>
                  </a:gs>
                  <a:gs pos="0">
                    <a:schemeClr val="accent6">
                      <a:lumMod val="60000"/>
                    </a:schemeClr>
                  </a:gs>
                </a:gsLst>
                <a:lin ang="5400000" scaled="0"/>
              </a:gradFill>
              <a:ln w="19050">
                <a:solidFill>
                  <a:schemeClr val="lt1"/>
                </a:solidFill>
              </a:ln>
              <a:effectLst/>
            </c:spPr>
            <c:extLst>
              <c:ext xmlns:c16="http://schemas.microsoft.com/office/drawing/2014/chart" uri="{C3380CC4-5D6E-409C-BE32-E72D297353CC}">
                <c16:uniqueId val="{00000017-AFBE-44F2-91A7-6647AF809E14}"/>
              </c:ext>
            </c:extLst>
          </c:dPt>
          <c:cat>
            <c:strRef>
              <c:f>Sheet1!$A$2:$A$13</c:f>
              <c:strCache>
                <c:ptCount val="12"/>
                <c:pt idx="0">
                  <c:v>NULL</c:v>
                </c:pt>
                <c:pt idx="1">
                  <c:v>BUSINESS DEVELOPMENT</c:v>
                </c:pt>
                <c:pt idx="2">
                  <c:v>SERVICES</c:v>
                </c:pt>
                <c:pt idx="3">
                  <c:v>TRAINING</c:v>
                </c:pt>
                <c:pt idx="4">
                  <c:v>ENGINEERING</c:v>
                </c:pt>
                <c:pt idx="5">
                  <c:v>SUPPORT</c:v>
                </c:pt>
                <c:pt idx="6">
                  <c:v>MARKETING</c:v>
                </c:pt>
                <c:pt idx="7">
                  <c:v>RESEARCH AND DEVELOPMENT</c:v>
                </c:pt>
                <c:pt idx="8">
                  <c:v>HUMAN RESOURCES</c:v>
                </c:pt>
                <c:pt idx="9">
                  <c:v>ACCOUNTING</c:v>
                </c:pt>
                <c:pt idx="10">
                  <c:v>SALES</c:v>
                </c:pt>
                <c:pt idx="11">
                  <c:v>PRODUCTION MANAGEMENT </c:v>
                </c:pt>
              </c:strCache>
            </c:strRef>
          </c:cat>
          <c:val>
            <c:numRef>
              <c:f>Sheet1!$B$2:$B$13</c:f>
              <c:numCache>
                <c:formatCode>General</c:formatCode>
                <c:ptCount val="12"/>
                <c:pt idx="0">
                  <c:v>20</c:v>
                </c:pt>
                <c:pt idx="1">
                  <c:v>10</c:v>
                </c:pt>
                <c:pt idx="2">
                  <c:v>20</c:v>
                </c:pt>
                <c:pt idx="3">
                  <c:v>30</c:v>
                </c:pt>
                <c:pt idx="4">
                  <c:v>20</c:v>
                </c:pt>
                <c:pt idx="5">
                  <c:v>15</c:v>
                </c:pt>
                <c:pt idx="6">
                  <c:v>40</c:v>
                </c:pt>
                <c:pt idx="7">
                  <c:v>30</c:v>
                </c:pt>
                <c:pt idx="8">
                  <c:v>40</c:v>
                </c:pt>
                <c:pt idx="9">
                  <c:v>20</c:v>
                </c:pt>
                <c:pt idx="10">
                  <c:v>70</c:v>
                </c:pt>
                <c:pt idx="11">
                  <c:v>25</c:v>
                </c:pt>
              </c:numCache>
            </c:numRef>
          </c:val>
          <c:extLst>
            <c:ext xmlns:c16="http://schemas.microsoft.com/office/drawing/2014/chart" uri="{C3380CC4-5D6E-409C-BE32-E72D297353CC}">
              <c16:uniqueId val="{00000000-7F76-40D9-9100-DA16D9A0639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0.86646</cdr:x>
      <cdr:y>0.06798</cdr:y>
    </cdr:from>
    <cdr:to>
      <cdr:x>0.97896</cdr:x>
      <cdr:y>0.23673</cdr:y>
    </cdr:to>
    <cdr:sp macro="" textlink="">
      <cdr:nvSpPr>
        <cdr:cNvPr id="2" name="TextBox 1">
          <a:extLst xmlns:a="http://schemas.openxmlformats.org/drawingml/2006/main">
            <a:ext uri="{FF2B5EF4-FFF2-40B4-BE49-F238E27FC236}">
              <a16:creationId xmlns:a16="http://schemas.microsoft.com/office/drawing/2014/main" id="{76D65637-AAD8-F5BB-ECC2-C069BDB5A2CA}"/>
            </a:ext>
          </a:extLst>
        </cdr:cNvPr>
        <cdr:cNvSpPr txBox="1"/>
      </cdr:nvSpPr>
      <cdr:spPr>
        <a:xfrm xmlns:a="http://schemas.openxmlformats.org/drawingml/2006/main">
          <a:off x="7042552" y="368354"/>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DBD4C6-977D-4BEA-B7AE-4BFB88B16331}" type="datetimeFigureOut">
              <a:rPr lang="en-IN" smtClean="0"/>
              <a:t>29-08-2024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129235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BD4C6-977D-4BEA-B7AE-4BFB88B16331}"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202745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DBD4C6-977D-4BEA-B7AE-4BFB88B1633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4021917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DBD4C6-977D-4BEA-B7AE-4BFB88B1633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978501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BD4C6-977D-4BEA-B7AE-4BFB88B1633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3757649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DBD4C6-977D-4BEA-B7AE-4BFB88B16331}"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307133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DBD4C6-977D-4BEA-B7AE-4BFB88B16331}" type="datetimeFigureOut">
              <a:rPr lang="en-IN" smtClean="0"/>
              <a:t>29-08-2024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1874855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DBD4C6-977D-4BEA-B7AE-4BFB88B1633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940863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DBD4C6-977D-4BEA-B7AE-4BFB88B1633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10479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BD4C6-977D-4BEA-B7AE-4BFB88B1633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3739031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BD4C6-977D-4BEA-B7AE-4BFB88B16331}"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288701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DBD4C6-977D-4BEA-B7AE-4BFB88B16331}"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155109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BD4C6-977D-4BEA-B7AE-4BFB88B16331}"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149744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DBD4C6-977D-4BEA-B7AE-4BFB88B16331}"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330354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BD4C6-977D-4BEA-B7AE-4BFB88B16331}"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214868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BD4C6-977D-4BEA-B7AE-4BFB88B16331}"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282369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BD4C6-977D-4BEA-B7AE-4BFB88B16331}"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8384FE-0887-4D43-923F-E4EA6EF09F67}" type="slidenum">
              <a:rPr lang="en-IN" smtClean="0"/>
              <a:t>‹#›</a:t>
            </a:fld>
            <a:endParaRPr lang="en-IN"/>
          </a:p>
        </p:txBody>
      </p:sp>
    </p:spTree>
    <p:extLst>
      <p:ext uri="{BB962C8B-B14F-4D97-AF65-F5344CB8AC3E}">
        <p14:creationId xmlns:p14="http://schemas.microsoft.com/office/powerpoint/2010/main" val="264666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DBD4C6-977D-4BEA-B7AE-4BFB88B16331}" type="datetimeFigureOut">
              <a:rPr lang="en-IN" smtClean="0"/>
              <a:t>29-08-2024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8384FE-0887-4D43-923F-E4EA6EF09F67}" type="slidenum">
              <a:rPr lang="en-IN" smtClean="0"/>
              <a:t>‹#›</a:t>
            </a:fld>
            <a:endParaRPr lang="en-IN"/>
          </a:p>
        </p:txBody>
      </p:sp>
    </p:spTree>
    <p:extLst>
      <p:ext uri="{BB962C8B-B14F-4D97-AF65-F5344CB8AC3E}">
        <p14:creationId xmlns:p14="http://schemas.microsoft.com/office/powerpoint/2010/main" val="63583666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cpedia.org/chalkboard/a/agenda.html"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DAE0-6158-8E3F-0219-076C516C27D3}"/>
              </a:ext>
            </a:extLst>
          </p:cNvPr>
          <p:cNvSpPr>
            <a:spLocks noGrp="1"/>
          </p:cNvSpPr>
          <p:nvPr>
            <p:ph type="ctrTitle"/>
          </p:nvPr>
        </p:nvSpPr>
        <p:spPr>
          <a:xfrm>
            <a:off x="1524000" y="1122363"/>
            <a:ext cx="9144000" cy="1743385"/>
          </a:xfrm>
        </p:spPr>
        <p:txBody>
          <a:bodyPr>
            <a:normAutofit/>
          </a:bodyPr>
          <a:lstStyle/>
          <a:p>
            <a:r>
              <a:rPr lang="en-US" b="1" dirty="0">
                <a:solidFill>
                  <a:schemeClr val="bg1"/>
                </a:solidFill>
              </a:rPr>
              <a:t>EMPLOYEE DATA ANAYSIS USING EXCEL</a:t>
            </a:r>
            <a:endParaRPr lang="en-IN" b="1" dirty="0">
              <a:solidFill>
                <a:schemeClr val="bg1"/>
              </a:solidFill>
            </a:endParaRPr>
          </a:p>
        </p:txBody>
      </p:sp>
      <p:sp>
        <p:nvSpPr>
          <p:cNvPr id="3" name="Subtitle 2">
            <a:extLst>
              <a:ext uri="{FF2B5EF4-FFF2-40B4-BE49-F238E27FC236}">
                <a16:creationId xmlns:a16="http://schemas.microsoft.com/office/drawing/2014/main" id="{CFE1BF92-5C6A-A631-257E-CE04EC60623E}"/>
              </a:ext>
            </a:extLst>
          </p:cNvPr>
          <p:cNvSpPr>
            <a:spLocks noGrp="1"/>
          </p:cNvSpPr>
          <p:nvPr>
            <p:ph type="subTitle" idx="1"/>
          </p:nvPr>
        </p:nvSpPr>
        <p:spPr>
          <a:xfrm>
            <a:off x="1535575" y="3299381"/>
            <a:ext cx="9144000" cy="1958419"/>
          </a:xfrm>
        </p:spPr>
        <p:txBody>
          <a:bodyPr>
            <a:normAutofit lnSpcReduction="10000"/>
          </a:bodyPr>
          <a:lstStyle/>
          <a:p>
            <a:r>
              <a:rPr lang="en-US" sz="1800" dirty="0">
                <a:solidFill>
                  <a:schemeClr val="accent4">
                    <a:lumMod val="60000"/>
                    <a:lumOff val="40000"/>
                  </a:schemeClr>
                </a:solidFill>
                <a:latin typeface="Bahnschrift" panose="020B0502040204020203" pitchFamily="34" charset="0"/>
              </a:rPr>
              <a:t>NAME:</a:t>
            </a:r>
            <a:r>
              <a:rPr lang="en-US" dirty="0">
                <a:solidFill>
                  <a:schemeClr val="accent4">
                    <a:lumMod val="60000"/>
                    <a:lumOff val="40000"/>
                  </a:schemeClr>
                </a:solidFill>
                <a:latin typeface="Bahnschrift" panose="020B0502040204020203" pitchFamily="34" charset="0"/>
              </a:rPr>
              <a:t> r. </a:t>
            </a:r>
            <a:r>
              <a:rPr lang="en-US" dirty="0" err="1">
                <a:solidFill>
                  <a:schemeClr val="accent4">
                    <a:lumMod val="60000"/>
                    <a:lumOff val="40000"/>
                  </a:schemeClr>
                </a:solidFill>
                <a:latin typeface="Bahnschrift" panose="020B0502040204020203" pitchFamily="34" charset="0"/>
              </a:rPr>
              <a:t>bhuvaneshwari</a:t>
            </a:r>
            <a:endParaRPr lang="en-US" sz="1800" dirty="0">
              <a:solidFill>
                <a:schemeClr val="accent4">
                  <a:lumMod val="60000"/>
                  <a:lumOff val="40000"/>
                </a:schemeClr>
              </a:solidFill>
              <a:latin typeface="Bahnschrift" panose="020B0502040204020203" pitchFamily="34" charset="0"/>
            </a:endParaRPr>
          </a:p>
          <a:p>
            <a:r>
              <a:rPr lang="en-US" sz="1800" dirty="0">
                <a:solidFill>
                  <a:schemeClr val="accent4">
                    <a:lumMod val="60000"/>
                    <a:lumOff val="40000"/>
                  </a:schemeClr>
                </a:solidFill>
                <a:latin typeface="Bahnschrift" panose="020B0502040204020203" pitchFamily="34" charset="0"/>
              </a:rPr>
              <a:t>REGISTER</a:t>
            </a:r>
            <a:r>
              <a:rPr lang="en-IN" sz="1800" dirty="0">
                <a:solidFill>
                  <a:schemeClr val="accent4">
                    <a:lumMod val="60000"/>
                    <a:lumOff val="40000"/>
                  </a:schemeClr>
                </a:solidFill>
                <a:latin typeface="Bahnschrift" panose="020B0502040204020203" pitchFamily="34" charset="0"/>
              </a:rPr>
              <a:t> NO: asunm110312201312</a:t>
            </a:r>
          </a:p>
          <a:p>
            <a:r>
              <a:rPr lang="en-IN" sz="1800" dirty="0">
                <a:solidFill>
                  <a:schemeClr val="accent4">
                    <a:lumMod val="60000"/>
                    <a:lumOff val="40000"/>
                  </a:schemeClr>
                </a:solidFill>
                <a:latin typeface="Bahnschrift" panose="020B0502040204020203" pitchFamily="34" charset="0"/>
              </a:rPr>
              <a:t>Department: III B.com (General) ‘A’</a:t>
            </a:r>
          </a:p>
          <a:p>
            <a:r>
              <a:rPr lang="en-IN" sz="1800" dirty="0">
                <a:solidFill>
                  <a:schemeClr val="accent4">
                    <a:lumMod val="60000"/>
                    <a:lumOff val="40000"/>
                  </a:schemeClr>
                </a:solidFill>
                <a:latin typeface="Bahnschrift" panose="020B0502040204020203" pitchFamily="34" charset="0"/>
              </a:rPr>
              <a:t>COLLEGE NAME: DRBCCC HINDU COLLEGE, PATTAABIRAM</a:t>
            </a:r>
          </a:p>
          <a:p>
            <a:r>
              <a:rPr lang="en-IN" sz="1800" dirty="0">
                <a:solidFill>
                  <a:schemeClr val="accent4">
                    <a:lumMod val="60000"/>
                    <a:lumOff val="40000"/>
                  </a:schemeClr>
                </a:solidFill>
                <a:latin typeface="Bahnschrift" panose="020B0502040204020203" pitchFamily="34" charset="0"/>
              </a:rPr>
              <a:t> </a:t>
            </a:r>
          </a:p>
          <a:p>
            <a:endParaRPr lang="en-US" sz="1800" dirty="0">
              <a:solidFill>
                <a:schemeClr val="accent4">
                  <a:lumMod val="60000"/>
                  <a:lumOff val="40000"/>
                </a:schemeClr>
              </a:solidFill>
              <a:latin typeface="Bahnschrift" panose="020B0502040204020203" pitchFamily="34" charset="0"/>
            </a:endParaRPr>
          </a:p>
        </p:txBody>
      </p:sp>
    </p:spTree>
    <p:extLst>
      <p:ext uri="{BB962C8B-B14F-4D97-AF65-F5344CB8AC3E}">
        <p14:creationId xmlns:p14="http://schemas.microsoft.com/office/powerpoint/2010/main" val="235134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4A0A-0CC4-FDF8-3779-B48CAB6AAD06}"/>
              </a:ext>
            </a:extLst>
          </p:cNvPr>
          <p:cNvSpPr>
            <a:spLocks noGrp="1"/>
          </p:cNvSpPr>
          <p:nvPr>
            <p:ph type="title"/>
          </p:nvPr>
        </p:nvSpPr>
        <p:spPr>
          <a:xfrm>
            <a:off x="1956122" y="462986"/>
            <a:ext cx="6574420" cy="1006997"/>
          </a:xfrm>
        </p:spPr>
        <p:txBody>
          <a:bodyPr>
            <a:normAutofit/>
          </a:bodyPr>
          <a:lstStyle/>
          <a:p>
            <a:pPr algn="ctr"/>
            <a:r>
              <a:rPr lang="en-US" sz="4400" dirty="0">
                <a:solidFill>
                  <a:schemeClr val="accent4">
                    <a:lumMod val="75000"/>
                  </a:schemeClr>
                </a:solidFill>
                <a:latin typeface="Algerian" panose="04020705040A02060702" pitchFamily="82" charset="0"/>
              </a:rPr>
              <a:t>Modelling approach</a:t>
            </a:r>
            <a:endParaRPr lang="en-IN" sz="4400" dirty="0">
              <a:solidFill>
                <a:schemeClr val="accent4">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4940D0D-D595-0CDA-59AC-39632BD9DBA2}"/>
              </a:ext>
            </a:extLst>
          </p:cNvPr>
          <p:cNvSpPr>
            <a:spLocks noGrp="1"/>
          </p:cNvSpPr>
          <p:nvPr>
            <p:ph idx="1"/>
          </p:nvPr>
        </p:nvSpPr>
        <p:spPr>
          <a:xfrm>
            <a:off x="995423" y="2419109"/>
            <a:ext cx="8223188" cy="4791918"/>
          </a:xfrm>
        </p:spPr>
        <p:txBody>
          <a:bodyPr/>
          <a:lstStyle/>
          <a:p>
            <a:pPr marL="514350" indent="-514350">
              <a:buFont typeface="+mj-lt"/>
              <a:buAutoNum type="arabicPeriod"/>
            </a:pPr>
            <a:r>
              <a:rPr lang="en-US" b="1" dirty="0">
                <a:solidFill>
                  <a:schemeClr val="tx1">
                    <a:lumMod val="65000"/>
                    <a:lumOff val="35000"/>
                  </a:schemeClr>
                </a:solidFill>
              </a:rPr>
              <a:t>Data Acquisition</a:t>
            </a:r>
          </a:p>
          <a:p>
            <a:pPr marL="514350" indent="-514350">
              <a:buFont typeface="+mj-lt"/>
              <a:buAutoNum type="arabicPeriod"/>
            </a:pPr>
            <a:r>
              <a:rPr lang="en-US" b="1" dirty="0">
                <a:solidFill>
                  <a:schemeClr val="tx1">
                    <a:lumMod val="65000"/>
                    <a:lumOff val="35000"/>
                  </a:schemeClr>
                </a:solidFill>
              </a:rPr>
              <a:t>Data Preparation</a:t>
            </a:r>
          </a:p>
          <a:p>
            <a:pPr marL="514350" indent="-514350">
              <a:buFont typeface="+mj-lt"/>
              <a:buAutoNum type="arabicPeriod"/>
            </a:pPr>
            <a:r>
              <a:rPr lang="en-US" b="1" dirty="0">
                <a:solidFill>
                  <a:schemeClr val="tx1">
                    <a:lumMod val="65000"/>
                    <a:lumOff val="35000"/>
                  </a:schemeClr>
                </a:solidFill>
              </a:rPr>
              <a:t>Initial Exploration</a:t>
            </a:r>
          </a:p>
          <a:p>
            <a:pPr marL="514350" indent="-514350">
              <a:buFont typeface="+mj-lt"/>
              <a:buAutoNum type="arabicPeriod"/>
            </a:pPr>
            <a:r>
              <a:rPr lang="en-US" b="1" dirty="0">
                <a:solidFill>
                  <a:schemeClr val="tx1">
                    <a:lumMod val="65000"/>
                    <a:lumOff val="35000"/>
                  </a:schemeClr>
                </a:solidFill>
              </a:rPr>
              <a:t>Feature Analysis</a:t>
            </a:r>
          </a:p>
          <a:p>
            <a:pPr marL="514350" indent="-514350">
              <a:buFont typeface="+mj-lt"/>
              <a:buAutoNum type="arabicPeriod"/>
            </a:pPr>
            <a:r>
              <a:rPr lang="en-US" b="1" dirty="0">
                <a:solidFill>
                  <a:schemeClr val="tx1">
                    <a:lumMod val="65000"/>
                    <a:lumOff val="35000"/>
                  </a:schemeClr>
                </a:solidFill>
              </a:rPr>
              <a:t>Data visualization</a:t>
            </a:r>
          </a:p>
          <a:p>
            <a:pPr marL="514350" indent="-514350">
              <a:buFont typeface="+mj-lt"/>
              <a:buAutoNum type="arabicPeriod"/>
            </a:pPr>
            <a:r>
              <a:rPr lang="en-US" b="1" dirty="0">
                <a:solidFill>
                  <a:schemeClr val="tx1">
                    <a:lumMod val="65000"/>
                    <a:lumOff val="35000"/>
                  </a:schemeClr>
                </a:solidFill>
              </a:rPr>
              <a:t>Pattern Identification</a:t>
            </a:r>
          </a:p>
          <a:p>
            <a:pPr marL="514350" indent="-514350">
              <a:buFont typeface="+mj-lt"/>
              <a:buAutoNum type="arabicPeriod"/>
            </a:pPr>
            <a:r>
              <a:rPr lang="en-US" b="1" dirty="0">
                <a:solidFill>
                  <a:schemeClr val="tx1">
                    <a:lumMod val="65000"/>
                    <a:lumOff val="35000"/>
                  </a:schemeClr>
                </a:solidFill>
              </a:rPr>
              <a:t>Reporting</a:t>
            </a:r>
          </a:p>
          <a:p>
            <a:pPr marL="514350" indent="-514350">
              <a:buFont typeface="+mj-lt"/>
              <a:buAutoNum type="arabicPeriod"/>
            </a:pPr>
            <a:r>
              <a:rPr lang="en-US" b="1" dirty="0">
                <a:solidFill>
                  <a:schemeClr val="tx1">
                    <a:lumMod val="65000"/>
                    <a:lumOff val="35000"/>
                  </a:schemeClr>
                </a:solidFill>
              </a:rPr>
              <a:t>Review and presentation </a:t>
            </a:r>
          </a:p>
        </p:txBody>
      </p:sp>
    </p:spTree>
    <p:extLst>
      <p:ext uri="{BB962C8B-B14F-4D97-AF65-F5344CB8AC3E}">
        <p14:creationId xmlns:p14="http://schemas.microsoft.com/office/powerpoint/2010/main" val="133883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2AC8ADE-D9F5-0C49-FFD9-FA257B1DDCF0}"/>
              </a:ext>
            </a:extLst>
          </p:cNvPr>
          <p:cNvGraphicFramePr/>
          <p:nvPr>
            <p:extLst>
              <p:ext uri="{D42A27DB-BD31-4B8C-83A1-F6EECF244321}">
                <p14:modId xmlns:p14="http://schemas.microsoft.com/office/powerpoint/2010/main" val="39012902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9D5AB08-EC0E-E3B9-4365-96516CAA4437}"/>
              </a:ext>
            </a:extLst>
          </p:cNvPr>
          <p:cNvSpPr txBox="1"/>
          <p:nvPr/>
        </p:nvSpPr>
        <p:spPr>
          <a:xfrm>
            <a:off x="8128000" y="1180618"/>
            <a:ext cx="1629458" cy="584775"/>
          </a:xfrm>
          <a:prstGeom prst="rect">
            <a:avLst/>
          </a:prstGeom>
          <a:noFill/>
        </p:spPr>
        <p:txBody>
          <a:bodyPr wrap="square" rtlCol="0">
            <a:spAutoFit/>
          </a:bodyPr>
          <a:lstStyle/>
          <a:p>
            <a:r>
              <a:rPr lang="en-US" sz="3200" b="1" dirty="0">
                <a:solidFill>
                  <a:schemeClr val="tx1">
                    <a:lumMod val="85000"/>
                    <a:lumOff val="15000"/>
                  </a:schemeClr>
                </a:solidFill>
                <a:latin typeface="Algerian" panose="04020705040A02060702" pitchFamily="82" charset="0"/>
              </a:rPr>
              <a:t>RESULT</a:t>
            </a:r>
            <a:endParaRPr lang="en-IN" sz="3200" b="1" dirty="0">
              <a:solidFill>
                <a:schemeClr val="tx1">
                  <a:lumMod val="85000"/>
                  <a:lumOff val="15000"/>
                </a:schemeClr>
              </a:solidFill>
              <a:latin typeface="Algerian" panose="04020705040A02060702" pitchFamily="82" charset="0"/>
            </a:endParaRPr>
          </a:p>
        </p:txBody>
      </p:sp>
    </p:spTree>
    <p:extLst>
      <p:ext uri="{BB962C8B-B14F-4D97-AF65-F5344CB8AC3E}">
        <p14:creationId xmlns:p14="http://schemas.microsoft.com/office/powerpoint/2010/main" val="366239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7426F1A-4595-5A43-563F-7C3F4CDA0BB0}"/>
              </a:ext>
            </a:extLst>
          </p:cNvPr>
          <p:cNvGraphicFramePr/>
          <p:nvPr>
            <p:extLst>
              <p:ext uri="{D42A27DB-BD31-4B8C-83A1-F6EECF244321}">
                <p14:modId xmlns:p14="http://schemas.microsoft.com/office/powerpoint/2010/main" val="125645471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22C9D82-A8F8-AAE2-97D5-3A1E6C5659AA}"/>
              </a:ext>
            </a:extLst>
          </p:cNvPr>
          <p:cNvSpPr txBox="1"/>
          <p:nvPr/>
        </p:nvSpPr>
        <p:spPr>
          <a:xfrm>
            <a:off x="10764456" y="960699"/>
            <a:ext cx="1420132" cy="584775"/>
          </a:xfrm>
          <a:prstGeom prst="rect">
            <a:avLst/>
          </a:prstGeom>
          <a:noFill/>
        </p:spPr>
        <p:txBody>
          <a:bodyPr wrap="none" rtlCol="0">
            <a:spAutoFit/>
          </a:bodyPr>
          <a:lstStyle/>
          <a:p>
            <a:r>
              <a:rPr lang="en-US" sz="3200" b="1" dirty="0"/>
              <a:t>RESULT</a:t>
            </a:r>
            <a:endParaRPr lang="en-IN" sz="3200" b="1" dirty="0"/>
          </a:p>
        </p:txBody>
      </p:sp>
    </p:spTree>
    <p:extLst>
      <p:ext uri="{BB962C8B-B14F-4D97-AF65-F5344CB8AC3E}">
        <p14:creationId xmlns:p14="http://schemas.microsoft.com/office/powerpoint/2010/main" val="198356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EA043D6-7555-2839-763E-F815B8B6A57E}"/>
              </a:ext>
            </a:extLst>
          </p:cNvPr>
          <p:cNvGraphicFramePr/>
          <p:nvPr>
            <p:extLst>
              <p:ext uri="{D42A27DB-BD31-4B8C-83A1-F6EECF244321}">
                <p14:modId xmlns:p14="http://schemas.microsoft.com/office/powerpoint/2010/main" val="233361239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1044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AFDC-CBE5-56AD-EC01-BE190CC51205}"/>
              </a:ext>
            </a:extLst>
          </p:cNvPr>
          <p:cNvSpPr>
            <a:spLocks noGrp="1"/>
          </p:cNvSpPr>
          <p:nvPr>
            <p:ph type="title"/>
          </p:nvPr>
        </p:nvSpPr>
        <p:spPr/>
        <p:txBody>
          <a:bodyPr>
            <a:normAutofit fontScale="90000"/>
          </a:bodyPr>
          <a:lstStyle/>
          <a:p>
            <a:pPr algn="ctr"/>
            <a:r>
              <a:rPr lang="en-US" sz="7200" b="1" dirty="0">
                <a:latin typeface="Algerian" panose="04020705040A02060702" pitchFamily="82" charset="0"/>
              </a:rPr>
              <a:t>Conclusion</a:t>
            </a:r>
            <a:endParaRPr lang="en-IN" sz="72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1632DCCC-1F30-6410-9B3D-ED8ED767142D}"/>
              </a:ext>
            </a:extLst>
          </p:cNvPr>
          <p:cNvSpPr>
            <a:spLocks noGrp="1"/>
          </p:cNvSpPr>
          <p:nvPr>
            <p:ph idx="1"/>
          </p:nvPr>
        </p:nvSpPr>
        <p:spPr/>
        <p:txBody>
          <a:bodyPr>
            <a:normAutofit/>
          </a:bodyPr>
          <a:lstStyle/>
          <a:p>
            <a:pPr marL="0" indent="0">
              <a:buNone/>
            </a:pPr>
            <a:r>
              <a:rPr lang="en-US" b="1" dirty="0">
                <a:solidFill>
                  <a:schemeClr val="accent1">
                    <a:lumMod val="60000"/>
                    <a:lumOff val="40000"/>
                  </a:schemeClr>
                </a:solidFill>
              </a:rPr>
              <a:t>T</a:t>
            </a:r>
            <a:r>
              <a:rPr lang="en-IN" b="1" dirty="0">
                <a:solidFill>
                  <a:schemeClr val="accent1">
                    <a:lumMod val="60000"/>
                    <a:lumOff val="40000"/>
                  </a:schemeClr>
                </a:solidFill>
              </a:rPr>
              <a:t>he analysis revealed the distribution of employee types (Permanent, fixed-term, temporary) and developmental staffing levels. Key insights included trends such as increased fixed-term contract notable anomalies in staffing patterns. </a:t>
            </a:r>
          </a:p>
          <a:p>
            <a:pPr marL="0" indent="0">
              <a:buNone/>
            </a:pPr>
            <a:r>
              <a:rPr lang="en-IN" b="1" dirty="0">
                <a:solidFill>
                  <a:schemeClr val="accent1">
                    <a:lumMod val="60000"/>
                    <a:lumOff val="40000"/>
                  </a:schemeClr>
                </a:solidFill>
              </a:rPr>
              <a:t>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endParaRPr lang="en-US" b="1" dirty="0">
              <a:solidFill>
                <a:schemeClr val="accent1">
                  <a:lumMod val="60000"/>
                  <a:lumOff val="40000"/>
                </a:schemeClr>
              </a:solidFill>
            </a:endParaRPr>
          </a:p>
        </p:txBody>
      </p:sp>
    </p:spTree>
    <p:extLst>
      <p:ext uri="{BB962C8B-B14F-4D97-AF65-F5344CB8AC3E}">
        <p14:creationId xmlns:p14="http://schemas.microsoft.com/office/powerpoint/2010/main" val="233761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D671-86AE-A8BC-90D9-FD77FD98A02D}"/>
              </a:ext>
            </a:extLst>
          </p:cNvPr>
          <p:cNvSpPr>
            <a:spLocks noGrp="1"/>
          </p:cNvSpPr>
          <p:nvPr>
            <p:ph type="title"/>
          </p:nvPr>
        </p:nvSpPr>
        <p:spPr>
          <a:xfrm>
            <a:off x="838200" y="365125"/>
            <a:ext cx="10515600" cy="1859601"/>
          </a:xfrm>
        </p:spPr>
        <p:txBody>
          <a:bodyPr/>
          <a:lstStyle/>
          <a:p>
            <a:pPr algn="ctr"/>
            <a:r>
              <a:rPr lang="en-US" dirty="0">
                <a:solidFill>
                  <a:srgbClr val="CC00CC"/>
                </a:solidFill>
                <a:latin typeface="Algerian" panose="04020705040A02060702" pitchFamily="82" charset="0"/>
              </a:rPr>
              <a:t>PROJECT TITLE</a:t>
            </a:r>
            <a:endParaRPr lang="en-IN" dirty="0">
              <a:solidFill>
                <a:srgbClr val="CC00CC"/>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15C3972-7FC3-AED7-71CE-D8BE7C7718A4}"/>
              </a:ext>
            </a:extLst>
          </p:cNvPr>
          <p:cNvSpPr>
            <a:spLocks noGrp="1"/>
          </p:cNvSpPr>
          <p:nvPr>
            <p:ph idx="1"/>
          </p:nvPr>
        </p:nvSpPr>
        <p:spPr>
          <a:xfrm>
            <a:off x="838200" y="2224725"/>
            <a:ext cx="10515600" cy="3952237"/>
          </a:xfrm>
        </p:spPr>
        <p:txBody>
          <a:bodyPr/>
          <a:lstStyle/>
          <a:p>
            <a:pPr marL="0" indent="0">
              <a:buNone/>
            </a:pPr>
            <a:r>
              <a:rPr lang="en-US" sz="6000" dirty="0">
                <a:latin typeface="Baskerville Old Face" panose="02020602080505020303" pitchFamily="18" charset="0"/>
              </a:rPr>
              <a:t>Employee Type Analysis using Excel &amp; Employee Department</a:t>
            </a:r>
          </a:p>
          <a:p>
            <a:pPr marL="0" indent="0">
              <a:buNone/>
            </a:pPr>
            <a:r>
              <a:rPr lang="en-US" sz="6000" dirty="0">
                <a:latin typeface="Baskerville Old Face" panose="02020602080505020303" pitchFamily="18" charset="0"/>
              </a:rPr>
              <a:t>Count Analysis Using Excel</a:t>
            </a:r>
          </a:p>
          <a:p>
            <a:pPr marL="0" indent="0">
              <a:buNone/>
            </a:pPr>
            <a:endParaRPr lang="en-IN" dirty="0">
              <a:latin typeface="Baskerville Old Face" panose="02020602080505020303" pitchFamily="18" charset="0"/>
            </a:endParaRPr>
          </a:p>
        </p:txBody>
      </p:sp>
    </p:spTree>
    <p:extLst>
      <p:ext uri="{BB962C8B-B14F-4D97-AF65-F5344CB8AC3E}">
        <p14:creationId xmlns:p14="http://schemas.microsoft.com/office/powerpoint/2010/main" val="308569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D9A2-DE61-DD62-8EE1-8861B7DDBCD1}"/>
              </a:ext>
            </a:extLst>
          </p:cNvPr>
          <p:cNvSpPr>
            <a:spLocks noGrp="1"/>
          </p:cNvSpPr>
          <p:nvPr>
            <p:ph type="title"/>
          </p:nvPr>
        </p:nvSpPr>
        <p:spPr/>
        <p:txBody>
          <a:bodyPr/>
          <a:lstStyle/>
          <a:p>
            <a:pPr algn="ctr"/>
            <a:r>
              <a:rPr lang="en-US" dirty="0">
                <a:solidFill>
                  <a:schemeClr val="accent2">
                    <a:lumMod val="75000"/>
                  </a:schemeClr>
                </a:solidFill>
                <a:latin typeface="Bauhaus 93" panose="04030905020B02020C02" pitchFamily="82" charset="0"/>
              </a:rPr>
              <a:t>AGENDA</a:t>
            </a:r>
            <a:endParaRPr lang="en-IN" dirty="0">
              <a:solidFill>
                <a:schemeClr val="accent2">
                  <a:lumMod val="75000"/>
                </a:schemeClr>
              </a:solidFill>
              <a:latin typeface="Bauhaus 93" panose="04030905020B02020C02" pitchFamily="82" charset="0"/>
            </a:endParaRPr>
          </a:p>
        </p:txBody>
      </p:sp>
      <p:sp>
        <p:nvSpPr>
          <p:cNvPr id="12" name="Content Placeholder 11">
            <a:extLst>
              <a:ext uri="{FF2B5EF4-FFF2-40B4-BE49-F238E27FC236}">
                <a16:creationId xmlns:a16="http://schemas.microsoft.com/office/drawing/2014/main" id="{4E87BEBD-48A6-4696-6986-DE376A5079C6}"/>
              </a:ext>
            </a:extLst>
          </p:cNvPr>
          <p:cNvSpPr>
            <a:spLocks noGrp="1"/>
          </p:cNvSpPr>
          <p:nvPr>
            <p:ph idx="1"/>
          </p:nvPr>
        </p:nvSpPr>
        <p:spPr/>
        <p:txBody>
          <a:bodyPr>
            <a:normAutofit/>
          </a:bodyPr>
          <a:lstStyle/>
          <a:p>
            <a:pPr marL="514350" indent="-514350">
              <a:buAutoNum type="arabicPeriod"/>
            </a:pPr>
            <a:r>
              <a:rPr lang="en-US" dirty="0">
                <a:solidFill>
                  <a:schemeClr val="accent4">
                    <a:lumMod val="75000"/>
                  </a:schemeClr>
                </a:solidFill>
                <a:latin typeface="Arial Rounded MT Bold" panose="020F0704030504030204" pitchFamily="34" charset="0"/>
              </a:rPr>
              <a:t>Problem Statement</a:t>
            </a:r>
          </a:p>
          <a:p>
            <a:pPr marL="514350" indent="-514350">
              <a:buAutoNum type="arabicPeriod"/>
            </a:pPr>
            <a:r>
              <a:rPr lang="en-US" dirty="0">
                <a:solidFill>
                  <a:schemeClr val="accent4">
                    <a:lumMod val="75000"/>
                  </a:schemeClr>
                </a:solidFill>
                <a:latin typeface="Arial Rounded MT Bold" panose="020F0704030504030204" pitchFamily="34" charset="0"/>
              </a:rPr>
              <a:t>Project overview </a:t>
            </a:r>
          </a:p>
          <a:p>
            <a:pPr marL="514350" indent="-514350">
              <a:buAutoNum type="arabicPeriod"/>
            </a:pPr>
            <a:r>
              <a:rPr lang="en-US" dirty="0">
                <a:solidFill>
                  <a:schemeClr val="accent4">
                    <a:lumMod val="75000"/>
                  </a:schemeClr>
                </a:solidFill>
                <a:latin typeface="Arial Rounded MT Bold" panose="020F0704030504030204" pitchFamily="34" charset="0"/>
              </a:rPr>
              <a:t>End Users</a:t>
            </a:r>
            <a:endParaRPr lang="en-IN" dirty="0">
              <a:solidFill>
                <a:schemeClr val="accent4">
                  <a:lumMod val="75000"/>
                </a:schemeClr>
              </a:solidFill>
              <a:latin typeface="Arial Rounded MT Bold" panose="020F0704030504030204" pitchFamily="34" charset="0"/>
            </a:endParaRPr>
          </a:p>
          <a:p>
            <a:pPr marL="514350" indent="-514350">
              <a:buAutoNum type="arabicPeriod"/>
            </a:pPr>
            <a:r>
              <a:rPr lang="en-IN" dirty="0">
                <a:solidFill>
                  <a:schemeClr val="accent4">
                    <a:lumMod val="75000"/>
                  </a:schemeClr>
                </a:solidFill>
                <a:latin typeface="Arial Rounded MT Bold" panose="020F0704030504030204" pitchFamily="34" charset="0"/>
              </a:rPr>
              <a:t>Our Solution &amp; preposition</a:t>
            </a:r>
          </a:p>
          <a:p>
            <a:pPr marL="514350" indent="-514350">
              <a:buAutoNum type="arabicPeriod"/>
            </a:pPr>
            <a:r>
              <a:rPr lang="en-IN" dirty="0">
                <a:solidFill>
                  <a:schemeClr val="accent4">
                    <a:lumMod val="75000"/>
                  </a:schemeClr>
                </a:solidFill>
                <a:latin typeface="Arial Rounded MT Bold" panose="020F0704030504030204" pitchFamily="34" charset="0"/>
              </a:rPr>
              <a:t>Dataset </a:t>
            </a:r>
            <a:r>
              <a:rPr lang="en-US" dirty="0">
                <a:solidFill>
                  <a:schemeClr val="accent4">
                    <a:lumMod val="75000"/>
                  </a:schemeClr>
                </a:solidFill>
                <a:latin typeface="Arial Rounded MT Bold" panose="020F0704030504030204" pitchFamily="34" charset="0"/>
              </a:rPr>
              <a:t>Description</a:t>
            </a:r>
          </a:p>
          <a:p>
            <a:pPr marL="514350" indent="-514350">
              <a:buAutoNum type="arabicPeriod"/>
            </a:pPr>
            <a:r>
              <a:rPr lang="en-US" dirty="0">
                <a:solidFill>
                  <a:schemeClr val="accent4">
                    <a:lumMod val="75000"/>
                  </a:schemeClr>
                </a:solidFill>
                <a:latin typeface="Arial Rounded MT Bold" panose="020F0704030504030204" pitchFamily="34" charset="0"/>
              </a:rPr>
              <a:t>Modelling Approach</a:t>
            </a:r>
          </a:p>
          <a:p>
            <a:pPr marL="514350" indent="-514350">
              <a:buAutoNum type="arabicPeriod"/>
            </a:pPr>
            <a:r>
              <a:rPr lang="en-US" dirty="0">
                <a:solidFill>
                  <a:schemeClr val="accent4">
                    <a:lumMod val="75000"/>
                  </a:schemeClr>
                </a:solidFill>
                <a:latin typeface="Arial Rounded MT Bold" panose="020F0704030504030204" pitchFamily="34" charset="0"/>
              </a:rPr>
              <a:t>Result &amp; Discussion</a:t>
            </a:r>
          </a:p>
          <a:p>
            <a:pPr marL="514350" indent="-514350">
              <a:buAutoNum type="arabicPeriod"/>
            </a:pPr>
            <a:r>
              <a:rPr lang="en-US" dirty="0">
                <a:solidFill>
                  <a:schemeClr val="accent4">
                    <a:lumMod val="75000"/>
                  </a:schemeClr>
                </a:solidFill>
                <a:latin typeface="Arial Rounded MT Bold" panose="020F0704030504030204" pitchFamily="34" charset="0"/>
              </a:rPr>
              <a:t>Conclusion</a:t>
            </a:r>
          </a:p>
          <a:p>
            <a:pPr marL="0" indent="0">
              <a:buNone/>
            </a:pPr>
            <a:endParaRPr lang="en-IN" dirty="0">
              <a:solidFill>
                <a:schemeClr val="accent4">
                  <a:lumMod val="75000"/>
                </a:schemeClr>
              </a:solidFill>
            </a:endParaRPr>
          </a:p>
        </p:txBody>
      </p:sp>
      <p:pic>
        <p:nvPicPr>
          <p:cNvPr id="14" name="Picture 13">
            <a:extLst>
              <a:ext uri="{FF2B5EF4-FFF2-40B4-BE49-F238E27FC236}">
                <a16:creationId xmlns:a16="http://schemas.microsoft.com/office/drawing/2014/main" id="{FABBE98E-A43C-6146-AC72-3240E5CED58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14685" y="2458720"/>
            <a:ext cx="4605189" cy="3587602"/>
          </a:xfrm>
          <a:prstGeom prst="rect">
            <a:avLst/>
          </a:prstGeom>
        </p:spPr>
      </p:pic>
      <p:sp>
        <p:nvSpPr>
          <p:cNvPr id="15" name="TextBox 14">
            <a:extLst>
              <a:ext uri="{FF2B5EF4-FFF2-40B4-BE49-F238E27FC236}">
                <a16:creationId xmlns:a16="http://schemas.microsoft.com/office/drawing/2014/main" id="{3CDB208A-FEE1-985E-FBD0-868CD60ED198}"/>
              </a:ext>
            </a:extLst>
          </p:cNvPr>
          <p:cNvSpPr txBox="1"/>
          <p:nvPr/>
        </p:nvSpPr>
        <p:spPr>
          <a:xfrm>
            <a:off x="9456967" y="6623061"/>
            <a:ext cx="1362908" cy="507831"/>
          </a:xfrm>
          <a:prstGeom prst="rect">
            <a:avLst/>
          </a:prstGeom>
          <a:noFill/>
        </p:spPr>
        <p:txBody>
          <a:bodyPr wrap="square" rtlCol="0">
            <a:spAutoFit/>
          </a:bodyPr>
          <a:lstStyle/>
          <a:p>
            <a:r>
              <a:rPr lang="en-IN" sz="900">
                <a:hlinkClick r:id="rId3" tooltip="https://www.picpedia.org/chalkboard/a/agenda.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82046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4A18-B165-E876-EA23-E9C2332AD109}"/>
              </a:ext>
            </a:extLst>
          </p:cNvPr>
          <p:cNvSpPr>
            <a:spLocks noGrp="1"/>
          </p:cNvSpPr>
          <p:nvPr>
            <p:ph type="title"/>
          </p:nvPr>
        </p:nvSpPr>
        <p:spPr/>
        <p:txBody>
          <a:bodyPr/>
          <a:lstStyle/>
          <a:p>
            <a:pPr algn="ctr"/>
            <a:r>
              <a:rPr lang="en-US" dirty="0">
                <a:solidFill>
                  <a:schemeClr val="bg1"/>
                </a:solidFill>
                <a:latin typeface="Algerian" panose="04020705040A02060702" pitchFamily="82" charset="0"/>
              </a:rPr>
              <a:t>Problem Statement</a:t>
            </a:r>
            <a:endParaRPr lang="en-IN"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663CB16-8BA4-5E3B-8608-C32EB2E5584A}"/>
              </a:ext>
            </a:extLst>
          </p:cNvPr>
          <p:cNvSpPr>
            <a:spLocks noGrp="1"/>
          </p:cNvSpPr>
          <p:nvPr>
            <p:ph idx="1"/>
          </p:nvPr>
        </p:nvSpPr>
        <p:spPr/>
        <p:txBody>
          <a:bodyPr>
            <a:normAutofit/>
          </a:bodyPr>
          <a:lstStyle/>
          <a:p>
            <a:r>
              <a:rPr lang="en-US" dirty="0">
                <a:solidFill>
                  <a:schemeClr val="accent1">
                    <a:lumMod val="60000"/>
                    <a:lumOff val="40000"/>
                  </a:schemeClr>
                </a:solidFill>
              </a:rPr>
              <a:t>In todays dynamic business environment, organizations employ diverse work force, including permanent, fixed-term, and temporary employees. This variety offers fixability but also introduces complexities in workforce management, resource allocation, and compliance with labor laws.</a:t>
            </a:r>
          </a:p>
          <a:p>
            <a:r>
              <a:rPr lang="en-US" dirty="0">
                <a:solidFill>
                  <a:schemeClr val="accent1">
                    <a:lumMod val="60000"/>
                    <a:lumOff val="40000"/>
                  </a:schemeClr>
                </a:solidFill>
              </a:rPr>
              <a:t>The primary challenge is to analyze and categorize employees based on their employment type—permanent, fixed-term, or temporary. Understanding these categories is crucial for optimizing HR policies and aligning workforce strategies with business goals.  </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51139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E283-A650-87D5-1252-471A07E8199A}"/>
              </a:ext>
            </a:extLst>
          </p:cNvPr>
          <p:cNvSpPr>
            <a:spLocks noGrp="1"/>
          </p:cNvSpPr>
          <p:nvPr>
            <p:ph type="title"/>
          </p:nvPr>
        </p:nvSpPr>
        <p:spPr/>
        <p:txBody>
          <a:bodyPr>
            <a:normAutofit fontScale="90000"/>
          </a:bodyPr>
          <a:lstStyle/>
          <a:p>
            <a:pPr algn="ctr"/>
            <a:r>
              <a:rPr lang="en-US" sz="6600" b="1" dirty="0">
                <a:solidFill>
                  <a:schemeClr val="accent4"/>
                </a:solidFill>
                <a:latin typeface="Bahnschrift SemiBold SemiConden" panose="020B0502040204020203" pitchFamily="34" charset="0"/>
              </a:rPr>
              <a:t>Project overview</a:t>
            </a:r>
            <a:endParaRPr lang="en-IN" sz="6600" b="1" dirty="0">
              <a:solidFill>
                <a:schemeClr val="accent4"/>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75FE2DAE-07BE-8F7B-7985-83ED71BA0592}"/>
              </a:ext>
            </a:extLst>
          </p:cNvPr>
          <p:cNvSpPr>
            <a:spLocks noGrp="1"/>
          </p:cNvSpPr>
          <p:nvPr>
            <p:ph idx="1"/>
          </p:nvPr>
        </p:nvSpPr>
        <p:spPr/>
        <p:txBody>
          <a:bodyPr>
            <a:normAutofit/>
          </a:bodyPr>
          <a:lstStyle/>
          <a:p>
            <a:pPr marL="0" indent="0">
              <a:buNone/>
            </a:pPr>
            <a:r>
              <a:rPr lang="en-US" dirty="0">
                <a:solidFill>
                  <a:schemeClr val="accent3">
                    <a:lumMod val="75000"/>
                  </a:schemeClr>
                </a:solidFill>
              </a:rPr>
              <a:t>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endParaRPr lang="en-IN" dirty="0">
              <a:solidFill>
                <a:schemeClr val="accent3">
                  <a:lumMod val="75000"/>
                </a:schemeClr>
              </a:solidFill>
            </a:endParaRPr>
          </a:p>
        </p:txBody>
      </p:sp>
    </p:spTree>
    <p:extLst>
      <p:ext uri="{BB962C8B-B14F-4D97-AF65-F5344CB8AC3E}">
        <p14:creationId xmlns:p14="http://schemas.microsoft.com/office/powerpoint/2010/main" val="17175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26D3-F8D2-3C4D-EFE8-D8E270D6FDE3}"/>
              </a:ext>
            </a:extLst>
          </p:cNvPr>
          <p:cNvSpPr>
            <a:spLocks noGrp="1"/>
          </p:cNvSpPr>
          <p:nvPr>
            <p:ph type="title"/>
          </p:nvPr>
        </p:nvSpPr>
        <p:spPr/>
        <p:txBody>
          <a:bodyPr>
            <a:normAutofit fontScale="90000"/>
          </a:bodyPr>
          <a:lstStyle/>
          <a:p>
            <a:pPr algn="ctr"/>
            <a:r>
              <a:rPr lang="en-US" sz="6700" dirty="0">
                <a:solidFill>
                  <a:schemeClr val="accent1">
                    <a:lumMod val="75000"/>
                  </a:schemeClr>
                </a:solidFill>
                <a:latin typeface="Georgia" panose="02040502050405020303" pitchFamily="18" charset="0"/>
              </a:rPr>
              <a:t>Who</a:t>
            </a:r>
            <a:r>
              <a:rPr lang="en-US" sz="7200" dirty="0">
                <a:solidFill>
                  <a:schemeClr val="accent1">
                    <a:lumMod val="75000"/>
                  </a:schemeClr>
                </a:solidFill>
                <a:latin typeface="Georgia" panose="02040502050405020303" pitchFamily="18" charset="0"/>
              </a:rPr>
              <a:t> are the end users?</a:t>
            </a:r>
            <a:endParaRPr lang="en-IN" sz="7200" dirty="0">
              <a:solidFill>
                <a:schemeClr val="accent1">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49DFD1C-6068-3933-0AE3-BF464CACB0B2}"/>
              </a:ext>
            </a:extLst>
          </p:cNvPr>
          <p:cNvSpPr>
            <a:spLocks noGrp="1"/>
          </p:cNvSpPr>
          <p:nvPr>
            <p:ph idx="1"/>
          </p:nvPr>
        </p:nvSpPr>
        <p:spPr/>
        <p:txBody>
          <a:bodyPr/>
          <a:lstStyle/>
          <a:p>
            <a:r>
              <a:rPr lang="en-US" u="sng" dirty="0">
                <a:solidFill>
                  <a:schemeClr val="tx1">
                    <a:lumMod val="85000"/>
                    <a:lumOff val="15000"/>
                  </a:schemeClr>
                </a:solidFill>
              </a:rPr>
              <a:t>Human Resources(HR) Team: </a:t>
            </a:r>
            <a:r>
              <a:rPr lang="en-US" dirty="0">
                <a:solidFill>
                  <a:schemeClr val="tx1">
                    <a:lumMod val="85000"/>
                    <a:lumOff val="15000"/>
                  </a:schemeClr>
                </a:solidFill>
              </a:rPr>
              <a:t>They will use the analysis to make informed decisions about hiring, workforce planning, and contract management.</a:t>
            </a:r>
            <a:endParaRPr lang="en-IN" dirty="0">
              <a:solidFill>
                <a:schemeClr val="tx1">
                  <a:lumMod val="85000"/>
                  <a:lumOff val="15000"/>
                </a:schemeClr>
              </a:solidFill>
            </a:endParaRPr>
          </a:p>
          <a:p>
            <a:r>
              <a:rPr lang="en-IN" u="sng" dirty="0">
                <a:solidFill>
                  <a:schemeClr val="tx1">
                    <a:lumMod val="85000"/>
                    <a:lumOff val="15000"/>
                  </a:schemeClr>
                </a:solidFill>
              </a:rPr>
              <a:t>Department Managers:  </a:t>
            </a:r>
            <a:r>
              <a:rPr lang="en-IN" dirty="0">
                <a:solidFill>
                  <a:schemeClr val="tx1">
                    <a:lumMod val="85000"/>
                    <a:lumOff val="15000"/>
                  </a:schemeClr>
                </a:solidFill>
              </a:rPr>
              <a:t>They will benefit from insights into workforce composition and its impact on departmental performance, helping them allocated resources more effectively.</a:t>
            </a:r>
          </a:p>
          <a:p>
            <a:r>
              <a:rPr lang="en-IN" u="sng" dirty="0">
                <a:solidFill>
                  <a:schemeClr val="tx1">
                    <a:lumMod val="85000"/>
                    <a:lumOff val="15000"/>
                  </a:schemeClr>
                </a:solidFill>
              </a:rPr>
              <a:t>Senior management/Executives: </a:t>
            </a:r>
            <a:r>
              <a:rPr lang="en-IN" dirty="0">
                <a:solidFill>
                  <a:schemeClr val="tx1">
                    <a:lumMod val="85000"/>
                    <a:lumOff val="15000"/>
                  </a:schemeClr>
                </a:solidFill>
              </a:rPr>
              <a:t> They will use the findings to align workforce strategies with overall business goals and improve operational efficiency.</a:t>
            </a:r>
            <a:endParaRPr lang="en-US" u="sng" dirty="0">
              <a:solidFill>
                <a:schemeClr val="tx1">
                  <a:lumMod val="85000"/>
                  <a:lumOff val="15000"/>
                </a:schemeClr>
              </a:solidFill>
            </a:endParaRPr>
          </a:p>
        </p:txBody>
      </p:sp>
    </p:spTree>
    <p:extLst>
      <p:ext uri="{BB962C8B-B14F-4D97-AF65-F5344CB8AC3E}">
        <p14:creationId xmlns:p14="http://schemas.microsoft.com/office/powerpoint/2010/main" val="422707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D9DB-C2A6-B5B4-DFA3-D602617485F3}"/>
              </a:ext>
            </a:extLst>
          </p:cNvPr>
          <p:cNvSpPr>
            <a:spLocks noGrp="1"/>
          </p:cNvSpPr>
          <p:nvPr>
            <p:ph type="title"/>
          </p:nvPr>
        </p:nvSpPr>
        <p:spPr/>
        <p:txBody>
          <a:bodyPr>
            <a:normAutofit fontScale="90000"/>
          </a:bodyPr>
          <a:lstStyle/>
          <a:p>
            <a:pPr algn="ctr"/>
            <a:r>
              <a:rPr lang="en-US" sz="6600" dirty="0">
                <a:solidFill>
                  <a:schemeClr val="accent1">
                    <a:lumMod val="75000"/>
                  </a:schemeClr>
                </a:solidFill>
                <a:latin typeface="Georgia" panose="02040502050405020303" pitchFamily="18" charset="0"/>
              </a:rPr>
              <a:t>Who are the End Users?</a:t>
            </a:r>
            <a:endParaRPr lang="en-IN" sz="6600" dirty="0">
              <a:solidFill>
                <a:schemeClr val="accent1">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59950BA1-6574-BE68-D5DD-1305433059A6}"/>
              </a:ext>
            </a:extLst>
          </p:cNvPr>
          <p:cNvSpPr>
            <a:spLocks noGrp="1"/>
          </p:cNvSpPr>
          <p:nvPr>
            <p:ph idx="1"/>
          </p:nvPr>
        </p:nvSpPr>
        <p:spPr/>
        <p:txBody>
          <a:bodyPr>
            <a:normAutofit fontScale="77500" lnSpcReduction="20000"/>
          </a:bodyPr>
          <a:lstStyle/>
          <a:p>
            <a:r>
              <a:rPr lang="en-US" sz="3600" u="sng" dirty="0">
                <a:solidFill>
                  <a:schemeClr val="accent1">
                    <a:lumMod val="60000"/>
                    <a:lumOff val="40000"/>
                  </a:schemeClr>
                </a:solidFill>
              </a:rPr>
              <a:t>The Organization:</a:t>
            </a:r>
            <a:r>
              <a:rPr lang="en-US" sz="3600" dirty="0">
                <a:solidFill>
                  <a:schemeClr val="accent1">
                    <a:lumMod val="60000"/>
                    <a:lumOff val="40000"/>
                  </a:schemeClr>
                </a:solidFill>
              </a:rPr>
              <a:t> By optimizing the mix of  employee types the organization can improve productivity, cost management, and overall efficiency.</a:t>
            </a:r>
          </a:p>
          <a:p>
            <a:r>
              <a:rPr lang="en-US" sz="3600" u="sng" dirty="0">
                <a:solidFill>
                  <a:schemeClr val="accent1">
                    <a:lumMod val="60000"/>
                    <a:lumOff val="40000"/>
                  </a:schemeClr>
                </a:solidFill>
              </a:rPr>
              <a:t>Employees :</a:t>
            </a:r>
            <a:r>
              <a:rPr lang="en-US" sz="3600" dirty="0">
                <a:solidFill>
                  <a:schemeClr val="accent1">
                    <a:lumMod val="60000"/>
                    <a:lumOff val="40000"/>
                  </a:schemeClr>
                </a:solidFill>
              </a:rPr>
              <a:t> Improve workforce management can lead to better job satisfaction, as resources are allocated more effectively, and workloads are balanced.  </a:t>
            </a:r>
            <a:endParaRPr lang="en-IN" sz="3600" u="sng" dirty="0">
              <a:solidFill>
                <a:schemeClr val="accent1">
                  <a:lumMod val="60000"/>
                  <a:lumOff val="40000"/>
                </a:schemeClr>
              </a:solidFill>
            </a:endParaRPr>
          </a:p>
        </p:txBody>
      </p:sp>
    </p:spTree>
    <p:extLst>
      <p:ext uri="{BB962C8B-B14F-4D97-AF65-F5344CB8AC3E}">
        <p14:creationId xmlns:p14="http://schemas.microsoft.com/office/powerpoint/2010/main" val="213191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02B4-3336-5D20-B5C5-07FBB9D4FC0B}"/>
              </a:ext>
            </a:extLst>
          </p:cNvPr>
          <p:cNvSpPr>
            <a:spLocks noGrp="1"/>
          </p:cNvSpPr>
          <p:nvPr>
            <p:ph type="title"/>
          </p:nvPr>
        </p:nvSpPr>
        <p:spPr/>
        <p:txBody>
          <a:bodyPr>
            <a:normAutofit fontScale="90000"/>
          </a:bodyPr>
          <a:lstStyle/>
          <a:p>
            <a:pPr algn="ctr"/>
            <a:r>
              <a:rPr lang="en-US" sz="6000" dirty="0">
                <a:solidFill>
                  <a:schemeClr val="bg2">
                    <a:lumMod val="60000"/>
                    <a:lumOff val="40000"/>
                  </a:schemeClr>
                </a:solidFill>
                <a:latin typeface="Bahnschrift Condensed" panose="020B0502040204020203" pitchFamily="34" charset="0"/>
              </a:rPr>
              <a:t>Our Solutions &amp; Value Preposition</a:t>
            </a:r>
            <a:endParaRPr lang="en-IN" sz="6000" dirty="0">
              <a:solidFill>
                <a:schemeClr val="bg2">
                  <a:lumMod val="60000"/>
                  <a:lumOff val="40000"/>
                </a:schemeClr>
              </a:solidFill>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B1296206-FC2B-E96D-E8A6-A7568DEB9572}"/>
              </a:ext>
            </a:extLst>
          </p:cNvPr>
          <p:cNvSpPr>
            <a:spLocks noGrp="1"/>
          </p:cNvSpPr>
          <p:nvPr>
            <p:ph idx="1"/>
          </p:nvPr>
        </p:nvSpPr>
        <p:spPr/>
        <p:txBody>
          <a:bodyPr>
            <a:normAutofit fontScale="92500" lnSpcReduction="10000"/>
          </a:bodyPr>
          <a:lstStyle/>
          <a:p>
            <a:pPr marL="0" indent="0">
              <a:buNone/>
            </a:pPr>
            <a:r>
              <a:rPr lang="en-US" dirty="0">
                <a:solidFill>
                  <a:schemeClr val="accent1">
                    <a:lumMod val="60000"/>
                    <a:lumOff val="40000"/>
                  </a:schemeClr>
                </a:solidFill>
              </a:rPr>
              <a:t>In this project, Excel was used to analyze employee types (permanent, fixed-term, and temporary) across departments.</a:t>
            </a:r>
          </a:p>
          <a:p>
            <a:pPr marL="0" indent="0">
              <a:buNone/>
            </a:pPr>
            <a:r>
              <a:rPr lang="en-US" dirty="0">
                <a:solidFill>
                  <a:schemeClr val="accent1">
                    <a:lumMod val="60000"/>
                    <a:lumOff val="40000"/>
                  </a:schemeClr>
                </a:solidFill>
              </a:rPr>
              <a:t>Key techniques included:</a:t>
            </a:r>
          </a:p>
          <a:p>
            <a:r>
              <a:rPr lang="en-US" dirty="0">
                <a:solidFill>
                  <a:schemeClr val="accent1">
                    <a:lumMod val="60000"/>
                    <a:lumOff val="40000"/>
                  </a:schemeClr>
                </a:solidFill>
              </a:rPr>
              <a:t>Conditional Formatting:  Applied color codes to quickly </a:t>
            </a:r>
            <a:r>
              <a:rPr lang="en-US" dirty="0" err="1">
                <a:solidFill>
                  <a:schemeClr val="accent1">
                    <a:lumMod val="60000"/>
                    <a:lumOff val="40000"/>
                  </a:schemeClr>
                </a:solidFill>
              </a:rPr>
              <a:t>indetify</a:t>
            </a:r>
            <a:r>
              <a:rPr lang="en-US" dirty="0">
                <a:solidFill>
                  <a:schemeClr val="accent1">
                    <a:lumMod val="60000"/>
                    <a:lumOff val="40000"/>
                  </a:schemeClr>
                </a:solidFill>
              </a:rPr>
              <a:t> employee types and spot trends.</a:t>
            </a:r>
          </a:p>
          <a:p>
            <a:r>
              <a:rPr lang="en-US" dirty="0">
                <a:solidFill>
                  <a:schemeClr val="accent1">
                    <a:lumMod val="60000"/>
                    <a:lumOff val="40000"/>
                  </a:schemeClr>
                </a:solidFill>
              </a:rPr>
              <a:t>Filters: Used to isolate specific data sets, such as viewing employees by type or department.</a:t>
            </a:r>
          </a:p>
          <a:p>
            <a:r>
              <a:rPr lang="en-US" dirty="0">
                <a:solidFill>
                  <a:schemeClr val="accent1">
                    <a:lumMod val="60000"/>
                    <a:lumOff val="40000"/>
                  </a:schemeClr>
                </a:solidFill>
              </a:rPr>
              <a:t>Formula: Employed formulas like COUNTIF and SUMIF to calculate metrics such as employee distribution and tenure.</a:t>
            </a:r>
          </a:p>
          <a:p>
            <a:r>
              <a:rPr lang="en-US" dirty="0">
                <a:solidFill>
                  <a:schemeClr val="accent1">
                    <a:lumMod val="60000"/>
                    <a:lumOff val="40000"/>
                  </a:schemeClr>
                </a:solidFill>
              </a:rPr>
              <a:t>Graphs and Charts: Created visual representations like pie charts and bar diagram to clearly display the data and highlight key insights. </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98035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0999-DACF-57E9-E5D9-82A57B0DA484}"/>
              </a:ext>
            </a:extLst>
          </p:cNvPr>
          <p:cNvSpPr>
            <a:spLocks noGrp="1"/>
          </p:cNvSpPr>
          <p:nvPr>
            <p:ph type="title"/>
          </p:nvPr>
        </p:nvSpPr>
        <p:spPr/>
        <p:txBody>
          <a:bodyPr>
            <a:normAutofit fontScale="90000"/>
          </a:bodyPr>
          <a:lstStyle/>
          <a:p>
            <a:pPr algn="ctr"/>
            <a:r>
              <a:rPr lang="en-US" sz="6000" dirty="0">
                <a:solidFill>
                  <a:schemeClr val="accent1">
                    <a:lumMod val="60000"/>
                    <a:lumOff val="40000"/>
                  </a:schemeClr>
                </a:solidFill>
                <a:latin typeface="Algerian" panose="04020705040A02060702" pitchFamily="82" charset="0"/>
              </a:rPr>
              <a:t>Dataset description   </a:t>
            </a:r>
            <a:endParaRPr lang="en-IN" sz="6000" dirty="0">
              <a:solidFill>
                <a:schemeClr val="accent1">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FA292A3-1D92-7F6A-9577-D24C35A67BFF}"/>
              </a:ext>
            </a:extLst>
          </p:cNvPr>
          <p:cNvSpPr>
            <a:spLocks noGrp="1"/>
          </p:cNvSpPr>
          <p:nvPr>
            <p:ph idx="1"/>
          </p:nvPr>
        </p:nvSpPr>
        <p:spPr/>
        <p:txBody>
          <a:bodyPr>
            <a:normAutofit lnSpcReduction="10000"/>
          </a:bodyPr>
          <a:lstStyle/>
          <a:p>
            <a:pPr marL="0" indent="0">
              <a:buNone/>
            </a:pPr>
            <a:r>
              <a:rPr lang="en-US" dirty="0">
                <a:latin typeface="Baskerville Old Face" panose="02020602080505020303" pitchFamily="18" charset="0"/>
              </a:rPr>
              <a:t>For this project, the data set was sourced from the IBM Skills Build Dashboard, containing 20 features. The analysis focused on key features:</a:t>
            </a:r>
          </a:p>
          <a:p>
            <a:pPr marL="514350" indent="-514350">
              <a:buFont typeface="+mj-lt"/>
              <a:buAutoNum type="arabicParenR"/>
            </a:pPr>
            <a:r>
              <a:rPr lang="en-US" dirty="0">
                <a:latin typeface="Baskerville Old Face" panose="02020602080505020303" pitchFamily="18" charset="0"/>
              </a:rPr>
              <a:t>User ID: Unique employee identifier.</a:t>
            </a:r>
          </a:p>
          <a:p>
            <a:pPr marL="514350" indent="-514350">
              <a:buFont typeface="+mj-lt"/>
              <a:buAutoNum type="arabicParenR"/>
            </a:pPr>
            <a:r>
              <a:rPr lang="en-US" dirty="0">
                <a:latin typeface="Baskerville Old Face" panose="02020602080505020303" pitchFamily="18" charset="0"/>
              </a:rPr>
              <a:t>Name: Employee’s full name.</a:t>
            </a:r>
          </a:p>
          <a:p>
            <a:pPr marL="514350" indent="-514350">
              <a:buFont typeface="+mj-lt"/>
              <a:buAutoNum type="arabicParenR"/>
            </a:pPr>
            <a:r>
              <a:rPr lang="en-US" dirty="0">
                <a:latin typeface="Baskerville Old Face" panose="02020602080505020303" pitchFamily="18" charset="0"/>
              </a:rPr>
              <a:t>Gender: Employee gender, for diversity analysis.</a:t>
            </a:r>
          </a:p>
          <a:p>
            <a:pPr marL="514350" indent="-514350">
              <a:buFont typeface="+mj-lt"/>
              <a:buAutoNum type="arabicParenR"/>
            </a:pPr>
            <a:r>
              <a:rPr lang="en-US" dirty="0">
                <a:latin typeface="Baskerville Old Face" panose="02020602080505020303" pitchFamily="18" charset="0"/>
              </a:rPr>
              <a:t>Employee type: Employment contract type (permanent, fixed-term, temporary).</a:t>
            </a:r>
          </a:p>
          <a:p>
            <a:pPr marL="514350" indent="-514350">
              <a:buFont typeface="+mj-lt"/>
              <a:buAutoNum type="arabicParenR"/>
            </a:pPr>
            <a:r>
              <a:rPr lang="en-US" dirty="0">
                <a:latin typeface="Baskerville Old Face" panose="02020602080505020303" pitchFamily="18" charset="0"/>
              </a:rPr>
              <a:t>Employee Department: Department assignment.</a:t>
            </a:r>
          </a:p>
          <a:p>
            <a:pPr marL="0" indent="0">
              <a:buNone/>
            </a:pPr>
            <a:r>
              <a:rPr lang="en-US" dirty="0">
                <a:latin typeface="Baskerville Old Face" panose="02020602080505020303" pitchFamily="18" charset="0"/>
              </a:rPr>
              <a:t>Using Excel, formulas were applied to analyze employee types and department distribution. Conditional formatting and visualizations  (graphs and charts) were used to </a:t>
            </a:r>
            <a:r>
              <a:rPr lang="en-US" dirty="0" err="1">
                <a:latin typeface="Baskerville Old Face" panose="02020602080505020303" pitchFamily="18" charset="0"/>
              </a:rPr>
              <a:t>indentify</a:t>
            </a:r>
            <a:r>
              <a:rPr lang="en-US" dirty="0">
                <a:latin typeface="Baskerville Old Face" panose="02020602080505020303" pitchFamily="18" charset="0"/>
              </a:rPr>
              <a:t> patterns and trends, providing insights for workforce planning.</a:t>
            </a:r>
          </a:p>
        </p:txBody>
      </p:sp>
    </p:spTree>
    <p:extLst>
      <p:ext uri="{BB962C8B-B14F-4D97-AF65-F5344CB8AC3E}">
        <p14:creationId xmlns:p14="http://schemas.microsoft.com/office/powerpoint/2010/main" val="3037807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156</TotalTime>
  <Words>729</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Algerian</vt:lpstr>
      <vt:lpstr>Arial</vt:lpstr>
      <vt:lpstr>Arial Rounded MT Bold</vt:lpstr>
      <vt:lpstr>Bahnschrift</vt:lpstr>
      <vt:lpstr>Bahnschrift Condensed</vt:lpstr>
      <vt:lpstr>Bahnschrift SemiBold SemiConden</vt:lpstr>
      <vt:lpstr>Baskerville Old Face</vt:lpstr>
      <vt:lpstr>Bauhaus 93</vt:lpstr>
      <vt:lpstr>Century Gothic</vt:lpstr>
      <vt:lpstr>Georgia</vt:lpstr>
      <vt:lpstr>Wingdings 3</vt:lpstr>
      <vt:lpstr>Ion Boardroom</vt:lpstr>
      <vt:lpstr>EMPLOYEE DATA ANAYSIS USING EXCEL</vt:lpstr>
      <vt:lpstr>PROJECT TITLE</vt:lpstr>
      <vt:lpstr>AGENDA</vt:lpstr>
      <vt:lpstr>Problem Statement</vt:lpstr>
      <vt:lpstr>Project overview</vt:lpstr>
      <vt:lpstr>Who are the end users?</vt:lpstr>
      <vt:lpstr>Who are the End Users?</vt:lpstr>
      <vt:lpstr>Our Solutions &amp; Value Preposition</vt:lpstr>
      <vt:lpstr>Dataset description   </vt:lpstr>
      <vt:lpstr>Modelling approach</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babu</dc:creator>
  <cp:lastModifiedBy>suresh babu</cp:lastModifiedBy>
  <cp:revision>5</cp:revision>
  <dcterms:created xsi:type="dcterms:W3CDTF">2024-08-29T08:19:56Z</dcterms:created>
  <dcterms:modified xsi:type="dcterms:W3CDTF">2024-08-29T10:57:02Z</dcterms:modified>
</cp:coreProperties>
</file>