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340" r:id="rId3"/>
    <p:sldId id="284" r:id="rId4"/>
    <p:sldId id="344" r:id="rId5"/>
    <p:sldId id="345" r:id="rId6"/>
    <p:sldId id="291" r:id="rId7"/>
    <p:sldId id="275" r:id="rId8"/>
    <p:sldId id="295" r:id="rId9"/>
    <p:sldId id="298" r:id="rId10"/>
    <p:sldId id="343" r:id="rId11"/>
    <p:sldId id="302" r:id="rId12"/>
    <p:sldId id="346" r:id="rId13"/>
    <p:sldId id="318" r:id="rId14"/>
    <p:sldId id="319" r:id="rId15"/>
    <p:sldId id="351" r:id="rId16"/>
    <p:sldId id="320" r:id="rId17"/>
    <p:sldId id="325" r:id="rId18"/>
    <p:sldId id="321" r:id="rId19"/>
    <p:sldId id="322" r:id="rId20"/>
    <p:sldId id="326" r:id="rId21"/>
    <p:sldId id="347" r:id="rId22"/>
    <p:sldId id="348" r:id="rId23"/>
    <p:sldId id="349" r:id="rId24"/>
    <p:sldId id="328" r:id="rId25"/>
    <p:sldId id="339" r:id="rId26"/>
    <p:sldId id="329" r:id="rId27"/>
    <p:sldId id="330" r:id="rId28"/>
    <p:sldId id="332" r:id="rId29"/>
    <p:sldId id="333" r:id="rId30"/>
    <p:sldId id="334" r:id="rId31"/>
    <p:sldId id="335" r:id="rId32"/>
    <p:sldId id="336" r:id="rId33"/>
    <p:sldId id="341" r:id="rId34"/>
    <p:sldId id="331" r:id="rId35"/>
    <p:sldId id="337" r:id="rId36"/>
    <p:sldId id="338" r:id="rId37"/>
    <p:sldId id="26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ini Ganguly" initials="NG" lastIdx="12" clrIdx="0">
    <p:extLst/>
  </p:cmAuthor>
  <p:cmAuthor id="2" name="Bhuvaneswari Vanarajan" initials="BV"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E12B"/>
    <a:srgbClr val="FCEB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9" autoAdjust="0"/>
    <p:restoredTop sz="94660"/>
  </p:normalViewPr>
  <p:slideViewPr>
    <p:cSldViewPr>
      <p:cViewPr>
        <p:scale>
          <a:sx n="82" d="100"/>
          <a:sy n="82" d="100"/>
        </p:scale>
        <p:origin x="-106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vanarajan\AppData\Local\Microsoft\Windows\INetCache\Content.Outlook\2TUUPP18\Copy%20of%20Agile%20AMANDA_Nandini%20Feedbac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vanarajan\Desktop\Product%20Development\QA%20Statu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vanarajan\AppData\Local\Microsoft\Windows\INetCache\Content.Outlook\2TUUPP18\Defect%20Summary%20Rep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Burnup</a:t>
            </a:r>
            <a:r>
              <a:rPr lang="en-US" baseline="0"/>
              <a:t> for Release N.0.0.0</a:t>
            </a:r>
            <a:endParaRPr lang="en-US"/>
          </a:p>
        </c:rich>
      </c:tx>
      <c:layout/>
      <c:overlay val="0"/>
    </c:title>
    <c:autoTitleDeleted val="0"/>
    <c:plotArea>
      <c:layout/>
      <c:lineChart>
        <c:grouping val="standard"/>
        <c:varyColors val="0"/>
        <c:ser>
          <c:idx val="0"/>
          <c:order val="0"/>
          <c:tx>
            <c:strRef>
              <c:f>Reporting!$E$4</c:f>
              <c:strCache>
                <c:ptCount val="1"/>
                <c:pt idx="0">
                  <c:v>Total Tickets</c:v>
                </c:pt>
              </c:strCache>
            </c:strRef>
          </c:tx>
          <c:marker>
            <c:symbol val="none"/>
          </c:marker>
          <c:cat>
            <c:strRef>
              <c:f>Reporting!$D$5:$D$16</c:f>
              <c:strCache>
                <c:ptCount val="12"/>
                <c:pt idx="0">
                  <c:v>Oct WK1</c:v>
                </c:pt>
                <c:pt idx="1">
                  <c:v>Oct WK2</c:v>
                </c:pt>
                <c:pt idx="2">
                  <c:v>Oct WK3</c:v>
                </c:pt>
                <c:pt idx="3">
                  <c:v>Oct WK4</c:v>
                </c:pt>
                <c:pt idx="4">
                  <c:v>Oct WK5</c:v>
                </c:pt>
                <c:pt idx="5">
                  <c:v>Nov WK1</c:v>
                </c:pt>
                <c:pt idx="6">
                  <c:v>Nov WK2</c:v>
                </c:pt>
                <c:pt idx="7">
                  <c:v>Nov WK3</c:v>
                </c:pt>
                <c:pt idx="8">
                  <c:v>Nov WK4</c:v>
                </c:pt>
                <c:pt idx="9">
                  <c:v>Dec WK1</c:v>
                </c:pt>
                <c:pt idx="10">
                  <c:v>Dec WK2</c:v>
                </c:pt>
                <c:pt idx="11">
                  <c:v>Dec WK3</c:v>
                </c:pt>
              </c:strCache>
            </c:strRef>
          </c:cat>
          <c:val>
            <c:numRef>
              <c:f>Reporting!$E$5:$E$16</c:f>
              <c:numCache>
                <c:formatCode>General</c:formatCode>
                <c:ptCount val="12"/>
                <c:pt idx="0">
                  <c:v>60</c:v>
                </c:pt>
                <c:pt idx="1">
                  <c:v>58</c:v>
                </c:pt>
                <c:pt idx="2">
                  <c:v>62</c:v>
                </c:pt>
                <c:pt idx="3">
                  <c:v>62</c:v>
                </c:pt>
                <c:pt idx="4">
                  <c:v>70</c:v>
                </c:pt>
                <c:pt idx="5">
                  <c:v>70</c:v>
                </c:pt>
                <c:pt idx="6">
                  <c:v>75</c:v>
                </c:pt>
                <c:pt idx="7">
                  <c:v>80</c:v>
                </c:pt>
                <c:pt idx="8">
                  <c:v>75</c:v>
                </c:pt>
                <c:pt idx="9">
                  <c:v>77</c:v>
                </c:pt>
                <c:pt idx="10">
                  <c:v>80</c:v>
                </c:pt>
                <c:pt idx="11">
                  <c:v>80</c:v>
                </c:pt>
              </c:numCache>
            </c:numRef>
          </c:val>
          <c:smooth val="0"/>
        </c:ser>
        <c:ser>
          <c:idx val="1"/>
          <c:order val="1"/>
          <c:tx>
            <c:strRef>
              <c:f>Reporting!$F$4</c:f>
              <c:strCache>
                <c:ptCount val="1"/>
                <c:pt idx="0">
                  <c:v>Completed</c:v>
                </c:pt>
              </c:strCache>
            </c:strRef>
          </c:tx>
          <c:marker>
            <c:symbol val="none"/>
          </c:marker>
          <c:cat>
            <c:strRef>
              <c:f>Reporting!$D$5:$D$16</c:f>
              <c:strCache>
                <c:ptCount val="12"/>
                <c:pt idx="0">
                  <c:v>Oct WK1</c:v>
                </c:pt>
                <c:pt idx="1">
                  <c:v>Oct WK2</c:v>
                </c:pt>
                <c:pt idx="2">
                  <c:v>Oct WK3</c:v>
                </c:pt>
                <c:pt idx="3">
                  <c:v>Oct WK4</c:v>
                </c:pt>
                <c:pt idx="4">
                  <c:v>Oct WK5</c:v>
                </c:pt>
                <c:pt idx="5">
                  <c:v>Nov WK1</c:v>
                </c:pt>
                <c:pt idx="6">
                  <c:v>Nov WK2</c:v>
                </c:pt>
                <c:pt idx="7">
                  <c:v>Nov WK3</c:v>
                </c:pt>
                <c:pt idx="8">
                  <c:v>Nov WK4</c:v>
                </c:pt>
                <c:pt idx="9">
                  <c:v>Dec WK1</c:v>
                </c:pt>
                <c:pt idx="10">
                  <c:v>Dec WK2</c:v>
                </c:pt>
                <c:pt idx="11">
                  <c:v>Dec WK3</c:v>
                </c:pt>
              </c:strCache>
            </c:strRef>
          </c:cat>
          <c:val>
            <c:numRef>
              <c:f>Reporting!$F$5:$F$16</c:f>
              <c:numCache>
                <c:formatCode>General</c:formatCode>
                <c:ptCount val="12"/>
                <c:pt idx="0">
                  <c:v>4</c:v>
                </c:pt>
                <c:pt idx="1">
                  <c:v>8</c:v>
                </c:pt>
                <c:pt idx="2">
                  <c:v>12</c:v>
                </c:pt>
                <c:pt idx="3">
                  <c:v>18</c:v>
                </c:pt>
                <c:pt idx="4">
                  <c:v>25</c:v>
                </c:pt>
                <c:pt idx="5">
                  <c:v>32</c:v>
                </c:pt>
                <c:pt idx="6">
                  <c:v>40</c:v>
                </c:pt>
                <c:pt idx="7">
                  <c:v>45</c:v>
                </c:pt>
                <c:pt idx="8">
                  <c:v>53</c:v>
                </c:pt>
                <c:pt idx="9">
                  <c:v>58</c:v>
                </c:pt>
                <c:pt idx="10">
                  <c:v>62</c:v>
                </c:pt>
                <c:pt idx="11">
                  <c:v>68</c:v>
                </c:pt>
              </c:numCache>
            </c:numRef>
          </c:val>
          <c:smooth val="0"/>
        </c:ser>
        <c:dLbls>
          <c:showLegendKey val="0"/>
          <c:showVal val="0"/>
          <c:showCatName val="0"/>
          <c:showSerName val="0"/>
          <c:showPercent val="0"/>
          <c:showBubbleSize val="0"/>
        </c:dLbls>
        <c:marker val="1"/>
        <c:smooth val="0"/>
        <c:axId val="37704832"/>
        <c:axId val="37706368"/>
      </c:lineChart>
      <c:catAx>
        <c:axId val="37704832"/>
        <c:scaling>
          <c:orientation val="minMax"/>
        </c:scaling>
        <c:delete val="0"/>
        <c:axPos val="b"/>
        <c:majorTickMark val="none"/>
        <c:minorTickMark val="none"/>
        <c:tickLblPos val="nextTo"/>
        <c:crossAx val="37706368"/>
        <c:crosses val="autoZero"/>
        <c:auto val="1"/>
        <c:lblAlgn val="ctr"/>
        <c:lblOffset val="100"/>
        <c:noMultiLvlLbl val="0"/>
      </c:catAx>
      <c:valAx>
        <c:axId val="37706368"/>
        <c:scaling>
          <c:orientation val="minMax"/>
        </c:scaling>
        <c:delete val="0"/>
        <c:axPos val="l"/>
        <c:majorGridlines/>
        <c:title>
          <c:tx>
            <c:rich>
              <a:bodyPr/>
              <a:lstStyle/>
              <a:p>
                <a:pPr>
                  <a:defRPr/>
                </a:pPr>
                <a:r>
                  <a:rPr lang="en-US"/>
                  <a:t>No of iTrack tickets</a:t>
                </a:r>
              </a:p>
            </c:rich>
          </c:tx>
          <c:layout/>
          <c:overlay val="0"/>
        </c:title>
        <c:numFmt formatCode="General" sourceLinked="1"/>
        <c:majorTickMark val="none"/>
        <c:minorTickMark val="none"/>
        <c:tickLblPos val="nextTo"/>
        <c:crossAx val="377048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'QA Status'!$A$2</c:f>
              <c:strCache>
                <c:ptCount val="1"/>
                <c:pt idx="0">
                  <c:v>Execution %</c:v>
                </c:pt>
              </c:strCache>
            </c:strRef>
          </c:tx>
          <c:cat>
            <c:strRef>
              <c:f>'QA Status'!$B$1:$K$1</c:f>
              <c:strCache>
                <c:ptCount val="10"/>
                <c:pt idx="0">
                  <c:v>Day 1</c:v>
                </c:pt>
                <c:pt idx="1">
                  <c:v>Day 2</c:v>
                </c:pt>
                <c:pt idx="2">
                  <c:v>Day 3</c:v>
                </c:pt>
                <c:pt idx="3">
                  <c:v>Day 4</c:v>
                </c:pt>
                <c:pt idx="4">
                  <c:v>Day 5</c:v>
                </c:pt>
                <c:pt idx="5">
                  <c:v>Day 6</c:v>
                </c:pt>
                <c:pt idx="6">
                  <c:v>Day 7</c:v>
                </c:pt>
                <c:pt idx="7">
                  <c:v>Day 8</c:v>
                </c:pt>
                <c:pt idx="8">
                  <c:v>Day 9</c:v>
                </c:pt>
                <c:pt idx="9">
                  <c:v>Day 10</c:v>
                </c:pt>
              </c:strCache>
            </c:strRef>
          </c:cat>
          <c:val>
            <c:numRef>
              <c:f>'QA Status'!$B$2:$K$2</c:f>
              <c:numCache>
                <c:formatCode>General</c:formatCode>
                <c:ptCount val="10"/>
                <c:pt idx="0">
                  <c:v>5</c:v>
                </c:pt>
                <c:pt idx="1">
                  <c:v>10</c:v>
                </c:pt>
                <c:pt idx="2">
                  <c:v>12</c:v>
                </c:pt>
                <c:pt idx="3">
                  <c:v>15</c:v>
                </c:pt>
                <c:pt idx="4">
                  <c:v>20</c:v>
                </c:pt>
                <c:pt idx="5">
                  <c:v>22</c:v>
                </c:pt>
                <c:pt idx="6">
                  <c:v>22</c:v>
                </c:pt>
                <c:pt idx="7">
                  <c:v>50</c:v>
                </c:pt>
                <c:pt idx="8">
                  <c:v>68</c:v>
                </c:pt>
                <c:pt idx="9">
                  <c:v>70</c:v>
                </c:pt>
              </c:numCache>
            </c:numRef>
          </c:val>
          <c:smooth val="0"/>
        </c:ser>
        <c:ser>
          <c:idx val="1"/>
          <c:order val="1"/>
          <c:tx>
            <c:strRef>
              <c:f>'QA Status'!$A$3</c:f>
              <c:strCache>
                <c:ptCount val="1"/>
                <c:pt idx="0">
                  <c:v>Pass %</c:v>
                </c:pt>
              </c:strCache>
            </c:strRef>
          </c:tx>
          <c:cat>
            <c:strRef>
              <c:f>'QA Status'!$B$1:$K$1</c:f>
              <c:strCache>
                <c:ptCount val="10"/>
                <c:pt idx="0">
                  <c:v>Day 1</c:v>
                </c:pt>
                <c:pt idx="1">
                  <c:v>Day 2</c:v>
                </c:pt>
                <c:pt idx="2">
                  <c:v>Day 3</c:v>
                </c:pt>
                <c:pt idx="3">
                  <c:v>Day 4</c:v>
                </c:pt>
                <c:pt idx="4">
                  <c:v>Day 5</c:v>
                </c:pt>
                <c:pt idx="5">
                  <c:v>Day 6</c:v>
                </c:pt>
                <c:pt idx="6">
                  <c:v>Day 7</c:v>
                </c:pt>
                <c:pt idx="7">
                  <c:v>Day 8</c:v>
                </c:pt>
                <c:pt idx="8">
                  <c:v>Day 9</c:v>
                </c:pt>
                <c:pt idx="9">
                  <c:v>Day 10</c:v>
                </c:pt>
              </c:strCache>
            </c:strRef>
          </c:cat>
          <c:val>
            <c:numRef>
              <c:f>'QA Status'!$B$3:$K$3</c:f>
              <c:numCache>
                <c:formatCode>General</c:formatCode>
                <c:ptCount val="10"/>
                <c:pt idx="0">
                  <c:v>90</c:v>
                </c:pt>
                <c:pt idx="1">
                  <c:v>100</c:v>
                </c:pt>
                <c:pt idx="2">
                  <c:v>100</c:v>
                </c:pt>
                <c:pt idx="3">
                  <c:v>80</c:v>
                </c:pt>
                <c:pt idx="4">
                  <c:v>81</c:v>
                </c:pt>
                <c:pt idx="5">
                  <c:v>80</c:v>
                </c:pt>
                <c:pt idx="6">
                  <c:v>85</c:v>
                </c:pt>
                <c:pt idx="7">
                  <c:v>88</c:v>
                </c:pt>
                <c:pt idx="8">
                  <c:v>75</c:v>
                </c:pt>
                <c:pt idx="9">
                  <c:v>80</c:v>
                </c:pt>
              </c:numCache>
            </c:numRef>
          </c:val>
          <c:smooth val="0"/>
        </c:ser>
        <c:dLbls>
          <c:showLegendKey val="0"/>
          <c:showVal val="0"/>
          <c:showCatName val="0"/>
          <c:showSerName val="0"/>
          <c:showPercent val="0"/>
          <c:showBubbleSize val="0"/>
        </c:dLbls>
        <c:marker val="1"/>
        <c:smooth val="0"/>
        <c:axId val="38022528"/>
        <c:axId val="38032512"/>
      </c:lineChart>
      <c:catAx>
        <c:axId val="38022528"/>
        <c:scaling>
          <c:orientation val="minMax"/>
        </c:scaling>
        <c:delete val="0"/>
        <c:axPos val="b"/>
        <c:numFmt formatCode="General" sourceLinked="1"/>
        <c:majorTickMark val="out"/>
        <c:minorTickMark val="none"/>
        <c:tickLblPos val="nextTo"/>
        <c:txPr>
          <a:bodyPr rot="-2700000" vert="horz"/>
          <a:lstStyle/>
          <a:p>
            <a:pPr>
              <a:defRPr/>
            </a:pPr>
            <a:endParaRPr lang="en-US"/>
          </a:p>
        </c:txPr>
        <c:crossAx val="38032512"/>
        <c:crosses val="autoZero"/>
        <c:auto val="1"/>
        <c:lblAlgn val="ctr"/>
        <c:lblOffset val="100"/>
        <c:noMultiLvlLbl val="1"/>
      </c:catAx>
      <c:valAx>
        <c:axId val="38032512"/>
        <c:scaling>
          <c:orientation val="minMax"/>
        </c:scaling>
        <c:delete val="0"/>
        <c:axPos val="l"/>
        <c:majorGridlines/>
        <c:title>
          <c:tx>
            <c:rich>
              <a:bodyPr rot="-5400000" vert="horz"/>
              <a:lstStyle/>
              <a:p>
                <a:pPr>
                  <a:defRPr/>
                </a:pPr>
                <a:r>
                  <a:rPr lang="en-US"/>
                  <a:t>Percentage</a:t>
                </a:r>
                <a:r>
                  <a:rPr lang="en-US" baseline="0"/>
                  <a:t> %</a:t>
                </a:r>
                <a:endParaRPr lang="en-US"/>
              </a:p>
            </c:rich>
          </c:tx>
          <c:layout/>
          <c:overlay val="0"/>
        </c:title>
        <c:numFmt formatCode="General" sourceLinked="1"/>
        <c:majorTickMark val="out"/>
        <c:minorTickMark val="none"/>
        <c:tickLblPos val="nextTo"/>
        <c:crossAx val="380225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[Defect Summary Report.xlsx]Summary Report!PivotTable2</c:name>
    <c:fmtId val="7"/>
  </c:pivotSource>
  <c:chart>
    <c:title>
      <c:tx>
        <c:rich>
          <a:bodyPr/>
          <a:lstStyle/>
          <a:p>
            <a:pPr>
              <a:defRPr/>
            </a:pPr>
            <a:r>
              <a:rPr lang="en-US"/>
              <a:t>Root</a:t>
            </a:r>
            <a:r>
              <a:rPr lang="en-US" baseline="0"/>
              <a:t> Cause Analysis </a:t>
            </a:r>
          </a:p>
        </c:rich>
      </c:tx>
      <c:layout/>
      <c:overlay val="0"/>
    </c:title>
    <c:autoTitleDeleted val="0"/>
    <c:pivotFmts>
      <c:pivotFmt>
        <c:idx val="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marker>
          <c:symbol val="none"/>
        </c:marker>
      </c:pivotFmt>
      <c:pivotFmt>
        <c:idx val="2"/>
        <c:marker>
          <c:symbol val="none"/>
        </c:marker>
      </c:pivotFmt>
      <c:pivotFmt>
        <c:idx val="3"/>
        <c:marker>
          <c:symbol val="none"/>
        </c:marker>
      </c:pivotFmt>
      <c:pivotFmt>
        <c:idx val="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s>
    <c:plotArea>
      <c:layout/>
      <c:barChart>
        <c:barDir val="col"/>
        <c:grouping val="clustered"/>
        <c:varyColors val="0"/>
        <c:ser>
          <c:idx val="0"/>
          <c:order val="0"/>
          <c:tx>
            <c:strRef>
              <c:f>'Summary Report'!$B$2:$B$3</c:f>
              <c:strCache>
                <c:ptCount val="1"/>
                <c:pt idx="0">
                  <c:v>S1 - Blocker</c:v>
                </c:pt>
              </c:strCache>
            </c:strRef>
          </c:tx>
          <c:invertIfNegative val="0"/>
          <c:cat>
            <c:strRef>
              <c:f>'Summary Report'!$A$4:$A$14</c:f>
              <c:strCache>
                <c:ptCount val="10"/>
                <c:pt idx="0">
                  <c:v>Duplicate</c:v>
                </c:pt>
                <c:pt idx="1">
                  <c:v>Environment</c:v>
                </c:pt>
                <c:pt idx="2">
                  <c:v>Functional Miss</c:v>
                </c:pt>
                <c:pt idx="3">
                  <c:v>Invalid</c:v>
                </c:pt>
                <c:pt idx="4">
                  <c:v>Missed</c:v>
                </c:pt>
                <c:pt idx="5">
                  <c:v>Not in Scope</c:v>
                </c:pt>
                <c:pt idx="6">
                  <c:v>Not Reproduciable</c:v>
                </c:pt>
                <c:pt idx="7">
                  <c:v>Regression Miss</c:v>
                </c:pt>
                <c:pt idx="8">
                  <c:v>Requirement - Miss</c:v>
                </c:pt>
                <c:pt idx="9">
                  <c:v>Scenario Miss</c:v>
                </c:pt>
              </c:strCache>
            </c:strRef>
          </c:cat>
          <c:val>
            <c:numRef>
              <c:f>'Summary Report'!$B$4:$B$14</c:f>
              <c:numCache>
                <c:formatCode>General</c:formatCode>
                <c:ptCount val="10"/>
                <c:pt idx="0">
                  <c:v>1</c:v>
                </c:pt>
                <c:pt idx="1">
                  <c:v>7</c:v>
                </c:pt>
                <c:pt idx="2">
                  <c:v>8</c:v>
                </c:pt>
                <c:pt idx="3">
                  <c:v>8</c:v>
                </c:pt>
                <c:pt idx="4">
                  <c:v>1</c:v>
                </c:pt>
                <c:pt idx="5">
                  <c:v>9</c:v>
                </c:pt>
                <c:pt idx="6">
                  <c:v>4</c:v>
                </c:pt>
                <c:pt idx="7">
                  <c:v>15</c:v>
                </c:pt>
                <c:pt idx="8">
                  <c:v>10</c:v>
                </c:pt>
                <c:pt idx="9">
                  <c:v>2</c:v>
                </c:pt>
              </c:numCache>
            </c:numRef>
          </c:val>
        </c:ser>
        <c:ser>
          <c:idx val="1"/>
          <c:order val="1"/>
          <c:tx>
            <c:strRef>
              <c:f>'Summary Report'!$C$2:$C$3</c:f>
              <c:strCache>
                <c:ptCount val="1"/>
                <c:pt idx="0">
                  <c:v>S2 - Critical</c:v>
                </c:pt>
              </c:strCache>
            </c:strRef>
          </c:tx>
          <c:invertIfNegative val="0"/>
          <c:cat>
            <c:strRef>
              <c:f>'Summary Report'!$A$4:$A$14</c:f>
              <c:strCache>
                <c:ptCount val="10"/>
                <c:pt idx="0">
                  <c:v>Duplicate</c:v>
                </c:pt>
                <c:pt idx="1">
                  <c:v>Environment</c:v>
                </c:pt>
                <c:pt idx="2">
                  <c:v>Functional Miss</c:v>
                </c:pt>
                <c:pt idx="3">
                  <c:v>Invalid</c:v>
                </c:pt>
                <c:pt idx="4">
                  <c:v>Missed</c:v>
                </c:pt>
                <c:pt idx="5">
                  <c:v>Not in Scope</c:v>
                </c:pt>
                <c:pt idx="6">
                  <c:v>Not Reproduciable</c:v>
                </c:pt>
                <c:pt idx="7">
                  <c:v>Regression Miss</c:v>
                </c:pt>
                <c:pt idx="8">
                  <c:v>Requirement - Miss</c:v>
                </c:pt>
                <c:pt idx="9">
                  <c:v>Scenario Miss</c:v>
                </c:pt>
              </c:strCache>
            </c:strRef>
          </c:cat>
          <c:val>
            <c:numRef>
              <c:f>'Summary Report'!$C$4:$C$14</c:f>
              <c:numCache>
                <c:formatCode>General</c:formatCode>
                <c:ptCount val="10"/>
                <c:pt idx="1">
                  <c:v>7</c:v>
                </c:pt>
                <c:pt idx="2">
                  <c:v>2</c:v>
                </c:pt>
                <c:pt idx="3">
                  <c:v>4</c:v>
                </c:pt>
                <c:pt idx="5">
                  <c:v>1</c:v>
                </c:pt>
                <c:pt idx="6">
                  <c:v>2</c:v>
                </c:pt>
                <c:pt idx="7">
                  <c:v>7</c:v>
                </c:pt>
                <c:pt idx="8">
                  <c:v>1</c:v>
                </c:pt>
                <c:pt idx="9">
                  <c:v>1</c:v>
                </c:pt>
              </c:numCache>
            </c:numRef>
          </c:val>
        </c:ser>
        <c:ser>
          <c:idx val="2"/>
          <c:order val="2"/>
          <c:tx>
            <c:strRef>
              <c:f>'Summary Report'!$D$2:$D$3</c:f>
              <c:strCache>
                <c:ptCount val="1"/>
                <c:pt idx="0">
                  <c:v>S3 - Major</c:v>
                </c:pt>
              </c:strCache>
            </c:strRef>
          </c:tx>
          <c:invertIfNegative val="0"/>
          <c:cat>
            <c:strRef>
              <c:f>'Summary Report'!$A$4:$A$14</c:f>
              <c:strCache>
                <c:ptCount val="10"/>
                <c:pt idx="0">
                  <c:v>Duplicate</c:v>
                </c:pt>
                <c:pt idx="1">
                  <c:v>Environment</c:v>
                </c:pt>
                <c:pt idx="2">
                  <c:v>Functional Miss</c:v>
                </c:pt>
                <c:pt idx="3">
                  <c:v>Invalid</c:v>
                </c:pt>
                <c:pt idx="4">
                  <c:v>Missed</c:v>
                </c:pt>
                <c:pt idx="5">
                  <c:v>Not in Scope</c:v>
                </c:pt>
                <c:pt idx="6">
                  <c:v>Not Reproduciable</c:v>
                </c:pt>
                <c:pt idx="7">
                  <c:v>Regression Miss</c:v>
                </c:pt>
                <c:pt idx="8">
                  <c:v>Requirement - Miss</c:v>
                </c:pt>
                <c:pt idx="9">
                  <c:v>Scenario Miss</c:v>
                </c:pt>
              </c:strCache>
            </c:strRef>
          </c:cat>
          <c:val>
            <c:numRef>
              <c:f>'Summary Report'!$D$4:$D$14</c:f>
              <c:numCache>
                <c:formatCode>General</c:formatCode>
                <c:ptCount val="10"/>
                <c:pt idx="1">
                  <c:v>3</c:v>
                </c:pt>
                <c:pt idx="2">
                  <c:v>4</c:v>
                </c:pt>
                <c:pt idx="3">
                  <c:v>2</c:v>
                </c:pt>
                <c:pt idx="5">
                  <c:v>10</c:v>
                </c:pt>
                <c:pt idx="6">
                  <c:v>1</c:v>
                </c:pt>
                <c:pt idx="7">
                  <c:v>8</c:v>
                </c:pt>
                <c:pt idx="8">
                  <c:v>2</c:v>
                </c:pt>
                <c:pt idx="9">
                  <c:v>3</c:v>
                </c:pt>
              </c:numCache>
            </c:numRef>
          </c:val>
        </c:ser>
        <c:ser>
          <c:idx val="3"/>
          <c:order val="3"/>
          <c:tx>
            <c:strRef>
              <c:f>'Summary Report'!$E$2:$E$3</c:f>
              <c:strCache>
                <c:ptCount val="1"/>
                <c:pt idx="0">
                  <c:v>S4 - Minor</c:v>
                </c:pt>
              </c:strCache>
            </c:strRef>
          </c:tx>
          <c:invertIfNegative val="0"/>
          <c:cat>
            <c:strRef>
              <c:f>'Summary Report'!$A$4:$A$14</c:f>
              <c:strCache>
                <c:ptCount val="10"/>
                <c:pt idx="0">
                  <c:v>Duplicate</c:v>
                </c:pt>
                <c:pt idx="1">
                  <c:v>Environment</c:v>
                </c:pt>
                <c:pt idx="2">
                  <c:v>Functional Miss</c:v>
                </c:pt>
                <c:pt idx="3">
                  <c:v>Invalid</c:v>
                </c:pt>
                <c:pt idx="4">
                  <c:v>Missed</c:v>
                </c:pt>
                <c:pt idx="5">
                  <c:v>Not in Scope</c:v>
                </c:pt>
                <c:pt idx="6">
                  <c:v>Not Reproduciable</c:v>
                </c:pt>
                <c:pt idx="7">
                  <c:v>Regression Miss</c:v>
                </c:pt>
                <c:pt idx="8">
                  <c:v>Requirement - Miss</c:v>
                </c:pt>
                <c:pt idx="9">
                  <c:v>Scenario Miss</c:v>
                </c:pt>
              </c:strCache>
            </c:strRef>
          </c:cat>
          <c:val>
            <c:numRef>
              <c:f>'Summary Report'!$E$4:$E$14</c:f>
              <c:numCache>
                <c:formatCode>General</c:formatCode>
                <c:ptCount val="10"/>
                <c:pt idx="2">
                  <c:v>1</c:v>
                </c:pt>
                <c:pt idx="3">
                  <c:v>2</c:v>
                </c:pt>
                <c:pt idx="5">
                  <c:v>1</c:v>
                </c:pt>
                <c:pt idx="7">
                  <c:v>1</c:v>
                </c:pt>
              </c:numCache>
            </c:numRef>
          </c:val>
        </c:ser>
        <c:dLbls>
          <c:showLegendKey val="0"/>
          <c:showVal val="0"/>
          <c:showCatName val="0"/>
          <c:showSerName val="0"/>
          <c:showPercent val="0"/>
          <c:showBubbleSize val="0"/>
        </c:dLbls>
        <c:gapWidth val="150"/>
        <c:axId val="37986304"/>
        <c:axId val="37987840"/>
      </c:barChart>
      <c:catAx>
        <c:axId val="37986304"/>
        <c:scaling>
          <c:orientation val="minMax"/>
        </c:scaling>
        <c:delete val="0"/>
        <c:axPos val="b"/>
        <c:numFmt formatCode="General" sourceLinked="0"/>
        <c:majorTickMark val="none"/>
        <c:minorTickMark val="none"/>
        <c:tickLblPos val="nextTo"/>
        <c:crossAx val="37987840"/>
        <c:crosses val="autoZero"/>
        <c:auto val="1"/>
        <c:lblAlgn val="ctr"/>
        <c:lblOffset val="100"/>
        <c:noMultiLvlLbl val="0"/>
      </c:catAx>
      <c:valAx>
        <c:axId val="37987840"/>
        <c:scaling>
          <c:orientation val="minMax"/>
        </c:scaling>
        <c:delete val="0"/>
        <c:axPos val="l"/>
        <c:majorGridlines/>
        <c:numFmt formatCode="General" sourceLinked="1"/>
        <c:majorTickMark val="none"/>
        <c:minorTickMark val="none"/>
        <c:tickLblPos val="nextTo"/>
        <c:crossAx val="3798630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omments/comment1.xml><?xml version="1.0" encoding="utf-8"?>
<p:cmLst xmlns:a="http://schemas.openxmlformats.org/drawingml/2006/main" xmlns:r="http://schemas.openxmlformats.org/officeDocument/2006/relationships" xmlns:p="http://schemas.openxmlformats.org/presentationml/2006/main">
  <p:cm authorId="2" dt="2018-02-09T16:47:32.240" idx="16">
    <p:pos x="5463" y="1938"/>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F28C45-1CC1-4FCF-9106-782956801518}" type="datetimeFigureOut">
              <a:rPr lang="en-US" smtClean="0"/>
              <a:t>6/8/2021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1FDB4-C406-46A8-A5E6-E10DC80F468A}" type="slidenum">
              <a:rPr lang="en-US" smtClean="0"/>
              <a:t>‹#›</a:t>
            </a:fld>
            <a:endParaRPr lang="en-US" dirty="0"/>
          </a:p>
        </p:txBody>
      </p:sp>
    </p:spTree>
    <p:extLst>
      <p:ext uri="{BB962C8B-B14F-4D97-AF65-F5344CB8AC3E}">
        <p14:creationId xmlns:p14="http://schemas.microsoft.com/office/powerpoint/2010/main" val="286431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1FDB4-C406-46A8-A5E6-E10DC80F468A}" type="slidenum">
              <a:rPr lang="en-US" smtClean="0"/>
              <a:t>20</a:t>
            </a:fld>
            <a:endParaRPr lang="en-US" dirty="0"/>
          </a:p>
        </p:txBody>
      </p:sp>
    </p:spTree>
    <p:extLst>
      <p:ext uri="{BB962C8B-B14F-4D97-AF65-F5344CB8AC3E}">
        <p14:creationId xmlns:p14="http://schemas.microsoft.com/office/powerpoint/2010/main" val="31999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1FDB4-C406-46A8-A5E6-E10DC80F468A}" type="slidenum">
              <a:rPr lang="en-US" smtClean="0"/>
              <a:t>21</a:t>
            </a:fld>
            <a:endParaRPr lang="en-US" dirty="0"/>
          </a:p>
        </p:txBody>
      </p:sp>
    </p:spTree>
    <p:extLst>
      <p:ext uri="{BB962C8B-B14F-4D97-AF65-F5344CB8AC3E}">
        <p14:creationId xmlns:p14="http://schemas.microsoft.com/office/powerpoint/2010/main" val="31999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1FDB4-C406-46A8-A5E6-E10DC80F468A}" type="slidenum">
              <a:rPr lang="en-US" smtClean="0"/>
              <a:t>24</a:t>
            </a:fld>
            <a:endParaRPr lang="en-US" dirty="0"/>
          </a:p>
        </p:txBody>
      </p:sp>
    </p:spTree>
    <p:extLst>
      <p:ext uri="{BB962C8B-B14F-4D97-AF65-F5344CB8AC3E}">
        <p14:creationId xmlns:p14="http://schemas.microsoft.com/office/powerpoint/2010/main" val="319994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1FDB4-C406-46A8-A5E6-E10DC80F468A}" type="slidenum">
              <a:rPr lang="en-US" smtClean="0"/>
              <a:t>25</a:t>
            </a:fld>
            <a:endParaRPr lang="en-US" dirty="0"/>
          </a:p>
        </p:txBody>
      </p:sp>
    </p:spTree>
    <p:extLst>
      <p:ext uri="{BB962C8B-B14F-4D97-AF65-F5344CB8AC3E}">
        <p14:creationId xmlns:p14="http://schemas.microsoft.com/office/powerpoint/2010/main" val="319994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1FDB4-C406-46A8-A5E6-E10DC80F468A}" type="slidenum">
              <a:rPr lang="en-US" smtClean="0"/>
              <a:t>26</a:t>
            </a:fld>
            <a:endParaRPr lang="en-US" dirty="0"/>
          </a:p>
        </p:txBody>
      </p:sp>
    </p:spTree>
    <p:extLst>
      <p:ext uri="{BB962C8B-B14F-4D97-AF65-F5344CB8AC3E}">
        <p14:creationId xmlns:p14="http://schemas.microsoft.com/office/powerpoint/2010/main" val="319994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1FDB4-C406-46A8-A5E6-E10DC80F468A}" type="slidenum">
              <a:rPr lang="en-US" smtClean="0"/>
              <a:t>27</a:t>
            </a:fld>
            <a:endParaRPr lang="en-US" dirty="0"/>
          </a:p>
        </p:txBody>
      </p:sp>
    </p:spTree>
    <p:extLst>
      <p:ext uri="{BB962C8B-B14F-4D97-AF65-F5344CB8AC3E}">
        <p14:creationId xmlns:p14="http://schemas.microsoft.com/office/powerpoint/2010/main" val="31999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1FDB4-C406-46A8-A5E6-E10DC80F468A}" type="slidenum">
              <a:rPr lang="en-US" smtClean="0"/>
              <a:t>34</a:t>
            </a:fld>
            <a:endParaRPr lang="en-US" dirty="0"/>
          </a:p>
        </p:txBody>
      </p:sp>
    </p:spTree>
    <p:extLst>
      <p:ext uri="{BB962C8B-B14F-4D97-AF65-F5344CB8AC3E}">
        <p14:creationId xmlns:p14="http://schemas.microsoft.com/office/powerpoint/2010/main" val="31999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1FDB4-C406-46A8-A5E6-E10DC80F468A}" type="slidenum">
              <a:rPr lang="en-US" smtClean="0"/>
              <a:t>35</a:t>
            </a:fld>
            <a:endParaRPr lang="en-US" dirty="0"/>
          </a:p>
        </p:txBody>
      </p:sp>
    </p:spTree>
    <p:extLst>
      <p:ext uri="{BB962C8B-B14F-4D97-AF65-F5344CB8AC3E}">
        <p14:creationId xmlns:p14="http://schemas.microsoft.com/office/powerpoint/2010/main" val="319994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1FDB4-C406-46A8-A5E6-E10DC80F468A}" type="slidenum">
              <a:rPr lang="en-US" smtClean="0"/>
              <a:t>36</a:t>
            </a:fld>
            <a:endParaRPr lang="en-US" dirty="0"/>
          </a:p>
        </p:txBody>
      </p:sp>
    </p:spTree>
    <p:extLst>
      <p:ext uri="{BB962C8B-B14F-4D97-AF65-F5344CB8AC3E}">
        <p14:creationId xmlns:p14="http://schemas.microsoft.com/office/powerpoint/2010/main" val="31999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CA" dirty="0" smtClean="0"/>
              <a:t>Product Support</a:t>
            </a:r>
            <a:endParaRPr lang="en-US" dirty="0"/>
          </a:p>
        </p:txBody>
      </p:sp>
      <p:sp>
        <p:nvSpPr>
          <p:cNvPr id="6" name="Slide Number Placeholder 5"/>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211569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CA" dirty="0" smtClean="0"/>
              <a:t>Product Support</a:t>
            </a:r>
            <a:endParaRPr lang="en-US" dirty="0"/>
          </a:p>
        </p:txBody>
      </p:sp>
      <p:sp>
        <p:nvSpPr>
          <p:cNvPr id="6" name="Slide Number Placeholder 5"/>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53791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CA" dirty="0" smtClean="0"/>
              <a:t>Product Support</a:t>
            </a:r>
            <a:endParaRPr lang="en-US" dirty="0"/>
          </a:p>
        </p:txBody>
      </p:sp>
      <p:sp>
        <p:nvSpPr>
          <p:cNvPr id="6" name="Slide Number Placeholder 5"/>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261747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052" y="990600"/>
            <a:ext cx="8382000" cy="5135563"/>
          </a:xfrm>
        </p:spPr>
        <p:txBody>
          <a:bodyPr/>
          <a:lstStyle>
            <a:lvl1pPr>
              <a:defRPr sz="2400">
                <a:latin typeface="+mn-lt"/>
              </a:defRPr>
            </a:lvl1pPr>
            <a:lvl2pPr>
              <a:defRPr sz="2200">
                <a:latin typeface="+mn-lt"/>
              </a:defRPr>
            </a:lvl2pPr>
            <a:lvl3pPr>
              <a:defRPr sz="2000">
                <a:latin typeface="+mn-lt"/>
              </a:defRPr>
            </a:lvl3pPr>
            <a:lvl4pPr>
              <a:defRPr sz="1800">
                <a:latin typeface="+mn-lt"/>
              </a:defRPr>
            </a:lvl4pPr>
            <a:lvl5pPr>
              <a:defRPr sz="16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4608444" y="6351104"/>
            <a:ext cx="533400" cy="365125"/>
          </a:xfrm>
        </p:spPr>
        <p:txBody>
          <a:bodyPr anchor="ctr"/>
          <a:lstStyle>
            <a:lvl1pPr algn="ctr">
              <a:defRPr sz="1200">
                <a:solidFill>
                  <a:srgbClr val="0070C0"/>
                </a:solidFill>
              </a:defRPr>
            </a:lvl1pPr>
          </a:lstStyle>
          <a:p>
            <a:fld id="{5E0DCD04-1F6E-4306-ADC4-396D1DD5ED6F}" type="slidenum">
              <a:rPr lang="en-US" smtClean="0"/>
              <a:pPr/>
              <a:t>‹#›</a:t>
            </a:fld>
            <a:endParaRPr lang="en-US" dirty="0"/>
          </a:p>
        </p:txBody>
      </p:sp>
      <p:sp>
        <p:nvSpPr>
          <p:cNvPr id="7" name="Rectangle 6"/>
          <p:cNvSpPr/>
          <p:nvPr userDrawn="1"/>
        </p:nvSpPr>
        <p:spPr>
          <a:xfrm>
            <a:off x="0" y="0"/>
            <a:ext cx="9144000" cy="7548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0"/>
            <a:ext cx="8382000" cy="754844"/>
          </a:xfrm>
        </p:spPr>
        <p:txBody>
          <a:bodyPr>
            <a:normAutofit/>
          </a:bodyPr>
          <a:lstStyle>
            <a:lvl1pPr algn="l">
              <a:defRPr sz="2800" b="1">
                <a:solidFill>
                  <a:schemeClr val="bg1"/>
                </a:solidFill>
                <a:latin typeface="+mn-lt"/>
              </a:defRPr>
            </a:lvl1pPr>
          </a:lstStyle>
          <a:p>
            <a:r>
              <a:rPr lang="en-US" dirty="0" smtClean="0"/>
              <a:t>Click to edit Master title style</a:t>
            </a:r>
            <a:endParaRPr lang="en-US"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47432" y="6279383"/>
            <a:ext cx="1115568" cy="48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2"/>
          <p:cNvSpPr>
            <a:spLocks noGrp="1"/>
          </p:cNvSpPr>
          <p:nvPr>
            <p:ph type="ftr" sz="quarter" idx="11"/>
          </p:nvPr>
        </p:nvSpPr>
        <p:spPr>
          <a:xfrm>
            <a:off x="152400" y="6340475"/>
            <a:ext cx="2971800" cy="365125"/>
          </a:xfrm>
        </p:spPr>
        <p:txBody>
          <a:bodyPr anchor="ctr"/>
          <a:lstStyle>
            <a:lvl1pPr algn="l">
              <a:defRPr sz="2000">
                <a:solidFill>
                  <a:srgbClr val="0070C0"/>
                </a:solidFill>
              </a:defRPr>
            </a:lvl1pPr>
          </a:lstStyle>
          <a:p>
            <a:r>
              <a:rPr lang="en-CA" dirty="0" smtClean="0"/>
              <a:t>Product Support</a:t>
            </a:r>
          </a:p>
        </p:txBody>
      </p:sp>
    </p:spTree>
    <p:extLst>
      <p:ext uri="{BB962C8B-B14F-4D97-AF65-F5344CB8AC3E}">
        <p14:creationId xmlns:p14="http://schemas.microsoft.com/office/powerpoint/2010/main" val="5433048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CA" dirty="0" smtClean="0"/>
              <a:t>Product Support</a:t>
            </a:r>
            <a:endParaRPr lang="en-US" dirty="0"/>
          </a:p>
        </p:txBody>
      </p:sp>
      <p:sp>
        <p:nvSpPr>
          <p:cNvPr id="6" name="Slide Number Placeholder 5"/>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188133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CA" dirty="0" smtClean="0"/>
              <a:t>Product Support</a:t>
            </a:r>
            <a:endParaRPr lang="en-US" dirty="0"/>
          </a:p>
        </p:txBody>
      </p:sp>
      <p:sp>
        <p:nvSpPr>
          <p:cNvPr id="7" name="Slide Number Placeholder 6"/>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43603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CA" dirty="0" smtClean="0"/>
              <a:t>Product Support</a:t>
            </a:r>
            <a:endParaRPr lang="en-US" dirty="0"/>
          </a:p>
        </p:txBody>
      </p:sp>
      <p:sp>
        <p:nvSpPr>
          <p:cNvPr id="9" name="Slide Number Placeholder 8"/>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416572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CA" dirty="0" smtClean="0"/>
              <a:t>Product Support</a:t>
            </a:r>
            <a:endParaRPr lang="en-US" dirty="0"/>
          </a:p>
        </p:txBody>
      </p:sp>
      <p:sp>
        <p:nvSpPr>
          <p:cNvPr id="5" name="Slide Number Placeholder 4"/>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279065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CA" dirty="0" smtClean="0"/>
              <a:t>Product Support</a:t>
            </a:r>
            <a:endParaRPr lang="en-US" dirty="0"/>
          </a:p>
        </p:txBody>
      </p:sp>
      <p:sp>
        <p:nvSpPr>
          <p:cNvPr id="4" name="Slide Number Placeholder 3"/>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65631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CA" dirty="0" smtClean="0"/>
              <a:t>Product Support</a:t>
            </a:r>
            <a:endParaRPr lang="en-US" dirty="0"/>
          </a:p>
        </p:txBody>
      </p:sp>
      <p:sp>
        <p:nvSpPr>
          <p:cNvPr id="7" name="Slide Number Placeholder 6"/>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224612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CA" dirty="0" smtClean="0"/>
              <a:t>Product Support</a:t>
            </a:r>
            <a:endParaRPr lang="en-US" dirty="0"/>
          </a:p>
        </p:txBody>
      </p:sp>
      <p:sp>
        <p:nvSpPr>
          <p:cNvPr id="7" name="Slide Number Placeholder 6"/>
          <p:cNvSpPr>
            <a:spLocks noGrp="1"/>
          </p:cNvSpPr>
          <p:nvPr>
            <p:ph type="sldNum" sz="quarter" idx="12"/>
          </p:nvPr>
        </p:nvSpPr>
        <p:spPr/>
        <p:txBody>
          <a:bodyPr/>
          <a:lstStyle/>
          <a:p>
            <a:fld id="{5B536EFC-B951-48E1-828F-466DE9E2E75A}" type="slidenum">
              <a:rPr lang="en-US" smtClean="0"/>
              <a:t>‹#›</a:t>
            </a:fld>
            <a:endParaRPr lang="en-US" dirty="0"/>
          </a:p>
        </p:txBody>
      </p:sp>
    </p:spTree>
    <p:extLst>
      <p:ext uri="{BB962C8B-B14F-4D97-AF65-F5344CB8AC3E}">
        <p14:creationId xmlns:p14="http://schemas.microsoft.com/office/powerpoint/2010/main" val="25214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dirty="0" smtClean="0"/>
              <a:t>Product Support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36EFC-B951-48E1-828F-466DE9E2E75A}" type="slidenum">
              <a:rPr lang="en-US" smtClean="0"/>
              <a:t>‹#›</a:t>
            </a:fld>
            <a:endParaRPr lang="en-US" dirty="0"/>
          </a:p>
        </p:txBody>
      </p:sp>
    </p:spTree>
    <p:extLst>
      <p:ext uri="{BB962C8B-B14F-4D97-AF65-F5344CB8AC3E}">
        <p14:creationId xmlns:p14="http://schemas.microsoft.com/office/powerpoint/2010/main" val="200466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178" y="2376487"/>
            <a:ext cx="9144000" cy="14335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idx="4294967295"/>
          </p:nvPr>
        </p:nvSpPr>
        <p:spPr>
          <a:xfrm>
            <a:off x="14514" y="2438400"/>
            <a:ext cx="9144000" cy="1342799"/>
          </a:xfrm>
        </p:spPr>
        <p:txBody>
          <a:bodyPr>
            <a:normAutofit/>
          </a:bodyPr>
          <a:lstStyle/>
          <a:p>
            <a:pPr eaLnBrk="1" hangingPunct="1">
              <a:spcBef>
                <a:spcPts val="1800"/>
              </a:spcBef>
            </a:pPr>
            <a:r>
              <a:rPr lang="en-CA" sz="3200" b="1" dirty="0" smtClean="0">
                <a:solidFill>
                  <a:schemeClr val="bg1"/>
                </a:solidFill>
              </a:rPr>
              <a:t>Development Cycle Workflow</a:t>
            </a:r>
            <a:br>
              <a:rPr lang="en-CA" sz="3200" b="1" dirty="0" smtClean="0">
                <a:solidFill>
                  <a:schemeClr val="bg1"/>
                </a:solidFill>
              </a:rPr>
            </a:br>
            <a:endParaRPr lang="en-CA" sz="2400" b="1" dirty="0" smtClean="0">
              <a:solidFill>
                <a:schemeClr val="bg1">
                  <a:lumMod val="85000"/>
                </a:schemeClr>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780370"/>
            <a:ext cx="3048000" cy="1306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312" y="4495800"/>
            <a:ext cx="3047998" cy="228599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073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Development Phase</a:t>
            </a:r>
            <a:endParaRPr lang="en-US" dirty="0"/>
          </a:p>
        </p:txBody>
      </p:sp>
      <p:sp>
        <p:nvSpPr>
          <p:cNvPr id="8" name="Footer Placeholder 7"/>
          <p:cNvSpPr>
            <a:spLocks noGrp="1"/>
          </p:cNvSpPr>
          <p:nvPr>
            <p:ph type="ftr" sz="quarter" idx="11"/>
          </p:nvPr>
        </p:nvSpPr>
        <p:spPr>
          <a:xfrm>
            <a:off x="152399" y="6340475"/>
            <a:ext cx="2895601" cy="365125"/>
          </a:xfrm>
        </p:spPr>
        <p:txBody>
          <a:bodyPr/>
          <a:lstStyle/>
          <a:p>
            <a:r>
              <a:rPr lang="en-CA" sz="1400" b="1" dirty="0" smtClean="0"/>
              <a:t>AMANDA Product Development</a:t>
            </a:r>
          </a:p>
        </p:txBody>
      </p:sp>
      <p:sp>
        <p:nvSpPr>
          <p:cNvPr id="13" name="Slide Number Placeholder 12"/>
          <p:cNvSpPr>
            <a:spLocks noGrp="1"/>
          </p:cNvSpPr>
          <p:nvPr>
            <p:ph type="sldNum" sz="quarter" idx="12"/>
          </p:nvPr>
        </p:nvSpPr>
        <p:spPr/>
        <p:txBody>
          <a:bodyPr/>
          <a:lstStyle/>
          <a:p>
            <a:fld id="{5E0DCD04-1F6E-4306-ADC4-396D1DD5ED6F}" type="slidenum">
              <a:rPr lang="en-US" smtClean="0"/>
              <a:pPr/>
              <a:t>10</a:t>
            </a:fld>
            <a:endParaRPr lang="en-US" dirty="0"/>
          </a:p>
        </p:txBody>
      </p:sp>
      <p:sp>
        <p:nvSpPr>
          <p:cNvPr id="48" name="Rectangle 4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56" name="Flowchart: Merge 55"/>
          <p:cNvSpPr/>
          <p:nvPr/>
        </p:nvSpPr>
        <p:spPr>
          <a:xfrm>
            <a:off x="1188720" y="15124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57" name="Flowchart: Merge 56"/>
          <p:cNvSpPr/>
          <p:nvPr/>
        </p:nvSpPr>
        <p:spPr>
          <a:xfrm>
            <a:off x="6629400" y="15124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971800" y="2037646"/>
            <a:ext cx="1905000" cy="369332"/>
          </a:xfrm>
          <a:prstGeom prst="rect">
            <a:avLst/>
          </a:prstGeom>
          <a:noFill/>
        </p:spPr>
        <p:txBody>
          <a:bodyPr wrap="square" rtlCol="0">
            <a:spAutoFit/>
          </a:bodyPr>
          <a:lstStyle/>
          <a:p>
            <a:pPr algn="ctr"/>
            <a:r>
              <a:rPr lang="en-US" b="1" dirty="0" smtClean="0">
                <a:solidFill>
                  <a:schemeClr val="bg1"/>
                </a:solidFill>
              </a:rPr>
              <a:t>Planning</a:t>
            </a:r>
            <a:endParaRPr lang="en-US" b="1" dirty="0">
              <a:solidFill>
                <a:schemeClr val="bg1"/>
              </a:solidFill>
            </a:endParaRPr>
          </a:p>
        </p:txBody>
      </p:sp>
      <p:sp>
        <p:nvSpPr>
          <p:cNvPr id="68" name="Rectangle 67"/>
          <p:cNvSpPr/>
          <p:nvPr/>
        </p:nvSpPr>
        <p:spPr>
          <a:xfrm>
            <a:off x="587829" y="3276600"/>
            <a:ext cx="8327571" cy="387116"/>
          </a:xfrm>
          <a:prstGeom prst="rect">
            <a:avLst/>
          </a:prstGeom>
        </p:spPr>
        <p:txBody>
          <a:bodyPr vert="horz" lIns="91440" tIns="45720" rIns="91440" bIns="45720" rtlCol="0">
            <a:noAutofit/>
          </a:bodyPr>
          <a:lstStyle/>
          <a:p>
            <a:pPr>
              <a:spcBef>
                <a:spcPct val="20000"/>
              </a:spcBef>
            </a:pPr>
            <a:r>
              <a:rPr lang="en-CA" b="1" dirty="0" smtClean="0"/>
              <a:t>Key Activities</a:t>
            </a:r>
            <a:endParaRPr lang="en-CA" dirty="0"/>
          </a:p>
        </p:txBody>
      </p:sp>
      <p:sp>
        <p:nvSpPr>
          <p:cNvPr id="69" name="Rectangle 68"/>
          <p:cNvSpPr/>
          <p:nvPr/>
        </p:nvSpPr>
        <p:spPr>
          <a:xfrm>
            <a:off x="636733" y="3607407"/>
            <a:ext cx="4969995" cy="1118255"/>
          </a:xfrm>
          <a:prstGeom prst="rect">
            <a:avLst/>
          </a:prstGeom>
        </p:spPr>
        <p:txBody>
          <a:bodyPr wrap="square">
            <a:spAutoFit/>
          </a:bodyPr>
          <a:lstStyle/>
          <a:p>
            <a:pPr marL="231775" indent="-231775">
              <a:lnSpc>
                <a:spcPts val="2000"/>
              </a:lnSpc>
              <a:buFont typeface="Wingdings" pitchFamily="2" charset="2"/>
              <a:buChar char="§"/>
            </a:pPr>
            <a:r>
              <a:rPr lang="en-US" sz="1400" dirty="0" smtClean="0"/>
              <a:t>Coding and Code Review</a:t>
            </a:r>
          </a:p>
          <a:p>
            <a:pPr marL="231775" indent="-231775">
              <a:lnSpc>
                <a:spcPts val="2000"/>
              </a:lnSpc>
              <a:buFont typeface="Wingdings" pitchFamily="2" charset="2"/>
              <a:buChar char="§"/>
            </a:pPr>
            <a:r>
              <a:rPr lang="en-US" sz="1400" dirty="0"/>
              <a:t>Unit Testing </a:t>
            </a:r>
          </a:p>
          <a:p>
            <a:pPr marL="231775" indent="-231775">
              <a:lnSpc>
                <a:spcPts val="2000"/>
              </a:lnSpc>
              <a:buFont typeface="Wingdings" pitchFamily="2" charset="2"/>
              <a:buChar char="§"/>
            </a:pPr>
            <a:r>
              <a:rPr lang="en-US" sz="1400" dirty="0" smtClean="0"/>
              <a:t>Demos</a:t>
            </a:r>
          </a:p>
          <a:p>
            <a:pPr marL="231775" indent="-231775">
              <a:lnSpc>
                <a:spcPts val="2000"/>
              </a:lnSpc>
              <a:buFont typeface="Wingdings" pitchFamily="2" charset="2"/>
              <a:buChar char="§"/>
            </a:pPr>
            <a:r>
              <a:rPr lang="en-US" sz="1400" dirty="0" smtClean="0"/>
              <a:t>Test Cases Creation</a:t>
            </a:r>
            <a:endParaRPr lang="en-US" sz="1400" dirty="0"/>
          </a:p>
        </p:txBody>
      </p:sp>
      <p:sp>
        <p:nvSpPr>
          <p:cNvPr id="72" name="Rectangle 71"/>
          <p:cNvSpPr/>
          <p:nvPr/>
        </p:nvSpPr>
        <p:spPr>
          <a:xfrm>
            <a:off x="583444" y="4799338"/>
            <a:ext cx="5178946" cy="387116"/>
          </a:xfrm>
          <a:prstGeom prst="rect">
            <a:avLst/>
          </a:prstGeom>
        </p:spPr>
        <p:txBody>
          <a:bodyPr vert="horz" lIns="91440" tIns="45720" rIns="91440" bIns="45720" rtlCol="0">
            <a:noAutofit/>
          </a:bodyPr>
          <a:lstStyle/>
          <a:p>
            <a:pPr>
              <a:spcBef>
                <a:spcPct val="20000"/>
              </a:spcBef>
            </a:pPr>
            <a:r>
              <a:rPr lang="en-CA" b="1" dirty="0" smtClean="0"/>
              <a:t>Key Artifacts</a:t>
            </a:r>
            <a:endParaRPr lang="en-CA" dirty="0"/>
          </a:p>
        </p:txBody>
      </p:sp>
      <p:sp>
        <p:nvSpPr>
          <p:cNvPr id="73" name="Rectangle 72"/>
          <p:cNvSpPr/>
          <p:nvPr/>
        </p:nvSpPr>
        <p:spPr>
          <a:xfrm>
            <a:off x="632347" y="5130145"/>
            <a:ext cx="5131557" cy="1374735"/>
          </a:xfrm>
          <a:prstGeom prst="rect">
            <a:avLst/>
          </a:prstGeom>
        </p:spPr>
        <p:txBody>
          <a:bodyPr wrap="square">
            <a:spAutoFit/>
          </a:bodyPr>
          <a:lstStyle/>
          <a:p>
            <a:pPr marL="231775" indent="-231775">
              <a:lnSpc>
                <a:spcPts val="2000"/>
              </a:lnSpc>
              <a:buFont typeface="Wingdings" pitchFamily="2" charset="2"/>
              <a:buChar char="§"/>
            </a:pPr>
            <a:r>
              <a:rPr lang="en-US" sz="1400" dirty="0" smtClean="0"/>
              <a:t>Functional </a:t>
            </a:r>
            <a:r>
              <a:rPr lang="en-US" sz="1400" dirty="0"/>
              <a:t>Code</a:t>
            </a:r>
          </a:p>
          <a:p>
            <a:pPr marL="231775" indent="-231775">
              <a:lnSpc>
                <a:spcPts val="2000"/>
              </a:lnSpc>
              <a:buFont typeface="Wingdings" pitchFamily="2" charset="2"/>
              <a:buChar char="§"/>
            </a:pPr>
            <a:r>
              <a:rPr lang="en-US" sz="1400" dirty="0" smtClean="0"/>
              <a:t>Documentation</a:t>
            </a:r>
            <a:endParaRPr lang="en-US" sz="1400" dirty="0"/>
          </a:p>
          <a:p>
            <a:pPr marL="231775" indent="-231775">
              <a:lnSpc>
                <a:spcPts val="2000"/>
              </a:lnSpc>
              <a:buFont typeface="Wingdings" pitchFamily="2" charset="2"/>
              <a:buChar char="§"/>
            </a:pPr>
            <a:r>
              <a:rPr lang="en-US" sz="1400" dirty="0" smtClean="0"/>
              <a:t>Deployment/Release Notes</a:t>
            </a:r>
          </a:p>
          <a:p>
            <a:pPr marL="231775" indent="-231775">
              <a:lnSpc>
                <a:spcPts val="2000"/>
              </a:lnSpc>
              <a:buFont typeface="Wingdings" pitchFamily="2" charset="2"/>
              <a:buChar char="§"/>
            </a:pPr>
            <a:r>
              <a:rPr lang="en-US" sz="1400" dirty="0" smtClean="0"/>
              <a:t>Code Review Comments</a:t>
            </a:r>
          </a:p>
          <a:p>
            <a:pPr marL="231775" indent="-231775">
              <a:lnSpc>
                <a:spcPts val="2000"/>
              </a:lnSpc>
              <a:buFont typeface="Wingdings" pitchFamily="2" charset="2"/>
              <a:buChar char="§"/>
            </a:pPr>
            <a:r>
              <a:rPr lang="en-US" sz="1400" dirty="0" smtClean="0"/>
              <a:t>Draft Test Cases</a:t>
            </a:r>
            <a:endParaRPr lang="en-US" sz="1400" dirty="0"/>
          </a:p>
        </p:txBody>
      </p:sp>
      <p:sp>
        <p:nvSpPr>
          <p:cNvPr id="6" name="TextBox 5"/>
          <p:cNvSpPr txBox="1"/>
          <p:nvPr/>
        </p:nvSpPr>
        <p:spPr>
          <a:xfrm>
            <a:off x="250208" y="1140023"/>
            <a:ext cx="2030267" cy="307777"/>
          </a:xfrm>
          <a:prstGeom prst="rect">
            <a:avLst/>
          </a:prstGeom>
          <a:noFill/>
        </p:spPr>
        <p:txBody>
          <a:bodyPr wrap="square" rtlCol="0">
            <a:spAutoFit/>
          </a:bodyPr>
          <a:lstStyle/>
          <a:p>
            <a:pPr algn="ctr"/>
            <a:r>
              <a:rPr lang="en-US" sz="1400" b="1" dirty="0" smtClean="0"/>
              <a:t>Design Complete</a:t>
            </a:r>
            <a:endParaRPr lang="en-US" sz="1400" b="1" dirty="0"/>
          </a:p>
        </p:txBody>
      </p:sp>
      <p:sp>
        <p:nvSpPr>
          <p:cNvPr id="74" name="TextBox 73"/>
          <p:cNvSpPr txBox="1"/>
          <p:nvPr/>
        </p:nvSpPr>
        <p:spPr>
          <a:xfrm>
            <a:off x="5652706" y="1140023"/>
            <a:ext cx="2133342" cy="307777"/>
          </a:xfrm>
          <a:prstGeom prst="rect">
            <a:avLst/>
          </a:prstGeom>
          <a:noFill/>
        </p:spPr>
        <p:txBody>
          <a:bodyPr wrap="square" rtlCol="0">
            <a:spAutoFit/>
          </a:bodyPr>
          <a:lstStyle/>
          <a:p>
            <a:pPr algn="ctr"/>
            <a:r>
              <a:rPr lang="en-US" sz="1400" b="1" dirty="0" smtClean="0"/>
              <a:t>Internal Release</a:t>
            </a:r>
            <a:endParaRPr lang="en-US" sz="1400" b="1" dirty="0"/>
          </a:p>
        </p:txBody>
      </p:sp>
      <p:sp>
        <p:nvSpPr>
          <p:cNvPr id="16" name="Chevron 15"/>
          <p:cNvSpPr/>
          <p:nvPr/>
        </p:nvSpPr>
        <p:spPr>
          <a:xfrm>
            <a:off x="1295400" y="1758288"/>
            <a:ext cx="5867400" cy="928048"/>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17" name="Rectangle 16"/>
          <p:cNvSpPr/>
          <p:nvPr/>
        </p:nvSpPr>
        <p:spPr>
          <a:xfrm>
            <a:off x="3412637" y="2037646"/>
            <a:ext cx="1624548" cy="400110"/>
          </a:xfrm>
          <a:prstGeom prst="rect">
            <a:avLst/>
          </a:prstGeom>
        </p:spPr>
        <p:txBody>
          <a:bodyPr wrap="none">
            <a:spAutoFit/>
          </a:bodyPr>
          <a:lstStyle/>
          <a:p>
            <a:pPr algn="ctr"/>
            <a:r>
              <a:rPr lang="en-US" sz="2000" b="1" dirty="0" smtClean="0">
                <a:solidFill>
                  <a:schemeClr val="bg1"/>
                </a:solidFill>
              </a:rPr>
              <a:t>Development</a:t>
            </a:r>
            <a:endParaRPr lang="en-US" sz="2000" b="1" dirty="0">
              <a:solidFill>
                <a:schemeClr val="bg1"/>
              </a:solidFill>
            </a:endParaRPr>
          </a:p>
        </p:txBody>
      </p:sp>
      <p:sp>
        <p:nvSpPr>
          <p:cNvPr id="4" name="Isosceles Triangle 3"/>
          <p:cNvSpPr/>
          <p:nvPr/>
        </p:nvSpPr>
        <p:spPr>
          <a:xfrm>
            <a:off x="1231256"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597016"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1944579"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2307771"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2689288"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3012744"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3381081"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3794760"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4191000"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4507856"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4875208"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5242560"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5561008"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5928360"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6309360"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6690360" y="27500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71600" y="2848968"/>
            <a:ext cx="5347777" cy="307777"/>
          </a:xfrm>
          <a:prstGeom prst="rect">
            <a:avLst/>
          </a:prstGeom>
          <a:noFill/>
        </p:spPr>
        <p:txBody>
          <a:bodyPr wrap="square" rtlCol="0">
            <a:spAutoFit/>
          </a:bodyPr>
          <a:lstStyle/>
          <a:p>
            <a:pPr algn="ctr"/>
            <a:r>
              <a:rPr lang="en-US" sz="1400" b="1" dirty="0" smtClean="0">
                <a:solidFill>
                  <a:srgbClr val="00B050"/>
                </a:solidFill>
              </a:rPr>
              <a:t>Daily Integration Builds</a:t>
            </a:r>
            <a:endParaRPr lang="en-US" sz="1400" b="1" dirty="0">
              <a:solidFill>
                <a:srgbClr val="00B050"/>
              </a:solidFill>
            </a:endParaRPr>
          </a:p>
        </p:txBody>
      </p:sp>
    </p:spTree>
    <p:extLst>
      <p:ext uri="{BB962C8B-B14F-4D97-AF65-F5344CB8AC3E}">
        <p14:creationId xmlns:p14="http://schemas.microsoft.com/office/powerpoint/2010/main" val="2626076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Development Phase – Workflow</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11</a:t>
            </a:fld>
            <a:endParaRPr lang="en-US" dirty="0"/>
          </a:p>
        </p:txBody>
      </p:sp>
      <p:sp>
        <p:nvSpPr>
          <p:cNvPr id="48" name="Rectangle 4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6"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1032827"/>
            <a:ext cx="5663540" cy="5440273"/>
          </a:xfrm>
          <a:prstGeom prst="rect">
            <a:avLst/>
          </a:prstGeom>
        </p:spPr>
      </p:pic>
    </p:spTree>
    <p:extLst>
      <p:ext uri="{BB962C8B-B14F-4D97-AF65-F5344CB8AC3E}">
        <p14:creationId xmlns:p14="http://schemas.microsoft.com/office/powerpoint/2010/main" val="2883650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Testing Phase</a:t>
            </a:r>
            <a:endParaRPr lang="en-US" dirty="0"/>
          </a:p>
        </p:txBody>
      </p:sp>
      <p:sp>
        <p:nvSpPr>
          <p:cNvPr id="8" name="Footer Placeholder 7"/>
          <p:cNvSpPr>
            <a:spLocks noGrp="1"/>
          </p:cNvSpPr>
          <p:nvPr>
            <p:ph type="ftr" sz="quarter" idx="11"/>
          </p:nvPr>
        </p:nvSpPr>
        <p:spPr>
          <a:xfrm>
            <a:off x="152399" y="6340475"/>
            <a:ext cx="2895601" cy="365125"/>
          </a:xfrm>
        </p:spPr>
        <p:txBody>
          <a:bodyPr/>
          <a:lstStyle/>
          <a:p>
            <a:r>
              <a:rPr lang="en-CA" sz="1400" b="1" dirty="0" smtClean="0"/>
              <a:t>AMANDA Product Development</a:t>
            </a:r>
          </a:p>
        </p:txBody>
      </p:sp>
      <p:sp>
        <p:nvSpPr>
          <p:cNvPr id="13" name="Slide Number Placeholder 12"/>
          <p:cNvSpPr>
            <a:spLocks noGrp="1"/>
          </p:cNvSpPr>
          <p:nvPr>
            <p:ph type="sldNum" sz="quarter" idx="12"/>
          </p:nvPr>
        </p:nvSpPr>
        <p:spPr/>
        <p:txBody>
          <a:bodyPr/>
          <a:lstStyle/>
          <a:p>
            <a:fld id="{5E0DCD04-1F6E-4306-ADC4-396D1DD5ED6F}" type="slidenum">
              <a:rPr lang="en-US" smtClean="0"/>
              <a:pPr/>
              <a:t>12</a:t>
            </a:fld>
            <a:endParaRPr lang="en-US" dirty="0"/>
          </a:p>
        </p:txBody>
      </p:sp>
      <p:sp>
        <p:nvSpPr>
          <p:cNvPr id="48" name="Rectangle 4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119" name="Flowchart: Merge 118"/>
          <p:cNvSpPr/>
          <p:nvPr/>
        </p:nvSpPr>
        <p:spPr>
          <a:xfrm>
            <a:off x="1188720" y="13600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120" name="Flowchart: Merge 119"/>
          <p:cNvSpPr/>
          <p:nvPr/>
        </p:nvSpPr>
        <p:spPr>
          <a:xfrm>
            <a:off x="6172200" y="13600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971800" y="1885246"/>
            <a:ext cx="1905000" cy="369332"/>
          </a:xfrm>
          <a:prstGeom prst="rect">
            <a:avLst/>
          </a:prstGeom>
          <a:noFill/>
        </p:spPr>
        <p:txBody>
          <a:bodyPr wrap="square" rtlCol="0">
            <a:spAutoFit/>
          </a:bodyPr>
          <a:lstStyle/>
          <a:p>
            <a:pPr algn="ctr"/>
            <a:r>
              <a:rPr lang="en-US" b="1" dirty="0" smtClean="0">
                <a:solidFill>
                  <a:schemeClr val="bg1"/>
                </a:solidFill>
              </a:rPr>
              <a:t>Planning</a:t>
            </a:r>
            <a:endParaRPr lang="en-US" b="1" dirty="0">
              <a:solidFill>
                <a:schemeClr val="bg1"/>
              </a:solidFill>
            </a:endParaRPr>
          </a:p>
        </p:txBody>
      </p:sp>
      <p:sp>
        <p:nvSpPr>
          <p:cNvPr id="122" name="TextBox 121"/>
          <p:cNvSpPr txBox="1"/>
          <p:nvPr/>
        </p:nvSpPr>
        <p:spPr>
          <a:xfrm>
            <a:off x="631208" y="838200"/>
            <a:ext cx="1273792" cy="523220"/>
          </a:xfrm>
          <a:prstGeom prst="rect">
            <a:avLst/>
          </a:prstGeom>
          <a:noFill/>
        </p:spPr>
        <p:txBody>
          <a:bodyPr wrap="square" rtlCol="0">
            <a:spAutoFit/>
          </a:bodyPr>
          <a:lstStyle/>
          <a:p>
            <a:pPr algn="ctr"/>
            <a:r>
              <a:rPr lang="en-US" sz="1400" b="1" dirty="0" smtClean="0"/>
              <a:t>Development Complete</a:t>
            </a:r>
            <a:endParaRPr lang="en-US" sz="1400" b="1" dirty="0"/>
          </a:p>
        </p:txBody>
      </p:sp>
      <p:sp>
        <p:nvSpPr>
          <p:cNvPr id="123" name="TextBox 122"/>
          <p:cNvSpPr txBox="1"/>
          <p:nvPr/>
        </p:nvSpPr>
        <p:spPr>
          <a:xfrm>
            <a:off x="5486400" y="838200"/>
            <a:ext cx="2438400" cy="523220"/>
          </a:xfrm>
          <a:prstGeom prst="rect">
            <a:avLst/>
          </a:prstGeom>
          <a:noFill/>
        </p:spPr>
        <p:txBody>
          <a:bodyPr wrap="square" rtlCol="0">
            <a:spAutoFit/>
          </a:bodyPr>
          <a:lstStyle/>
          <a:p>
            <a:pPr algn="ctr"/>
            <a:r>
              <a:rPr lang="en-US" sz="1400" b="1" dirty="0" smtClean="0"/>
              <a:t> (UAT/Support Signoff) Regression Testing Complete</a:t>
            </a:r>
            <a:endParaRPr lang="en-US" sz="1400" b="1" dirty="0"/>
          </a:p>
        </p:txBody>
      </p:sp>
      <p:sp>
        <p:nvSpPr>
          <p:cNvPr id="124" name="Chevron 123"/>
          <p:cNvSpPr/>
          <p:nvPr/>
        </p:nvSpPr>
        <p:spPr>
          <a:xfrm>
            <a:off x="1295400" y="1605888"/>
            <a:ext cx="5867400" cy="928048"/>
          </a:xfrm>
          <a:prstGeom prst="chevr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125" name="Rectangle 124"/>
          <p:cNvSpPr/>
          <p:nvPr/>
        </p:nvSpPr>
        <p:spPr>
          <a:xfrm>
            <a:off x="3760391" y="1885246"/>
            <a:ext cx="929037" cy="400110"/>
          </a:xfrm>
          <a:prstGeom prst="rect">
            <a:avLst/>
          </a:prstGeom>
        </p:spPr>
        <p:txBody>
          <a:bodyPr wrap="none">
            <a:spAutoFit/>
          </a:bodyPr>
          <a:lstStyle/>
          <a:p>
            <a:pPr algn="ctr"/>
            <a:r>
              <a:rPr lang="en-US" sz="2000" b="1" dirty="0" smtClean="0">
                <a:solidFill>
                  <a:schemeClr val="bg1"/>
                </a:solidFill>
              </a:rPr>
              <a:t>Testing</a:t>
            </a:r>
            <a:endParaRPr lang="en-US" sz="2000" b="1" dirty="0">
              <a:solidFill>
                <a:schemeClr val="bg1"/>
              </a:solidFill>
            </a:endParaRPr>
          </a:p>
        </p:txBody>
      </p:sp>
      <p:sp>
        <p:nvSpPr>
          <p:cNvPr id="126" name="Rectangle 125"/>
          <p:cNvSpPr/>
          <p:nvPr/>
        </p:nvSpPr>
        <p:spPr>
          <a:xfrm>
            <a:off x="587829" y="2812989"/>
            <a:ext cx="5279571" cy="387116"/>
          </a:xfrm>
          <a:prstGeom prst="rect">
            <a:avLst/>
          </a:prstGeom>
        </p:spPr>
        <p:txBody>
          <a:bodyPr vert="horz" lIns="91440" tIns="45720" rIns="91440" bIns="45720" rtlCol="0">
            <a:noAutofit/>
          </a:bodyPr>
          <a:lstStyle/>
          <a:p>
            <a:pPr>
              <a:spcBef>
                <a:spcPct val="20000"/>
              </a:spcBef>
            </a:pPr>
            <a:r>
              <a:rPr lang="en-CA" b="1" dirty="0" smtClean="0"/>
              <a:t>Key Activities</a:t>
            </a:r>
            <a:endParaRPr lang="en-CA" dirty="0"/>
          </a:p>
        </p:txBody>
      </p:sp>
      <p:sp>
        <p:nvSpPr>
          <p:cNvPr id="127" name="Rectangle 126"/>
          <p:cNvSpPr/>
          <p:nvPr/>
        </p:nvSpPr>
        <p:spPr>
          <a:xfrm>
            <a:off x="636733" y="3143796"/>
            <a:ext cx="3510137" cy="1631216"/>
          </a:xfrm>
          <a:prstGeom prst="rect">
            <a:avLst/>
          </a:prstGeom>
        </p:spPr>
        <p:txBody>
          <a:bodyPr wrap="square">
            <a:spAutoFit/>
          </a:bodyPr>
          <a:lstStyle/>
          <a:p>
            <a:pPr marL="231775" indent="-231775">
              <a:lnSpc>
                <a:spcPts val="2000"/>
              </a:lnSpc>
              <a:buFont typeface="Wingdings" pitchFamily="2" charset="2"/>
              <a:buChar char="§"/>
            </a:pPr>
            <a:r>
              <a:rPr lang="en-US" sz="1400" dirty="0"/>
              <a:t>Sanity </a:t>
            </a:r>
            <a:r>
              <a:rPr lang="en-US" sz="1400" dirty="0" smtClean="0"/>
              <a:t>Testing</a:t>
            </a:r>
          </a:p>
          <a:p>
            <a:pPr marL="231775" indent="-231775">
              <a:lnSpc>
                <a:spcPts val="2000"/>
              </a:lnSpc>
              <a:buFont typeface="Wingdings" pitchFamily="2" charset="2"/>
              <a:buChar char="§"/>
            </a:pPr>
            <a:r>
              <a:rPr lang="en-US" sz="1400" dirty="0" smtClean="0"/>
              <a:t>System Testing </a:t>
            </a:r>
          </a:p>
          <a:p>
            <a:pPr>
              <a:lnSpc>
                <a:spcPts val="2000"/>
              </a:lnSpc>
            </a:pPr>
            <a:r>
              <a:rPr lang="en-US" sz="1400" dirty="0"/>
              <a:t> </a:t>
            </a:r>
            <a:r>
              <a:rPr lang="en-US" sz="1400" dirty="0" smtClean="0"/>
              <a:t>     (Functional and Integration)</a:t>
            </a:r>
          </a:p>
          <a:p>
            <a:pPr marL="231775" indent="-231775">
              <a:lnSpc>
                <a:spcPts val="2000"/>
              </a:lnSpc>
              <a:buFont typeface="Wingdings" pitchFamily="2" charset="2"/>
              <a:buChar char="§"/>
            </a:pPr>
            <a:r>
              <a:rPr lang="en-US" sz="1400" dirty="0"/>
              <a:t>Regression </a:t>
            </a:r>
            <a:r>
              <a:rPr lang="en-US" sz="1400" dirty="0" smtClean="0"/>
              <a:t>Testing</a:t>
            </a:r>
          </a:p>
          <a:p>
            <a:pPr marL="231775" indent="-231775">
              <a:lnSpc>
                <a:spcPts val="2000"/>
              </a:lnSpc>
              <a:buFont typeface="Wingdings" pitchFamily="2" charset="2"/>
              <a:buChar char="§"/>
            </a:pPr>
            <a:r>
              <a:rPr lang="en-US" sz="1400" dirty="0"/>
              <a:t>User (Support) Acceptance </a:t>
            </a:r>
            <a:r>
              <a:rPr lang="en-US" sz="1400" dirty="0" smtClean="0"/>
              <a:t>Testing (UAT)</a:t>
            </a:r>
            <a:endParaRPr lang="en-US" sz="1400" dirty="0"/>
          </a:p>
          <a:p>
            <a:pPr marL="231775" indent="-231775">
              <a:lnSpc>
                <a:spcPts val="2000"/>
              </a:lnSpc>
              <a:buFont typeface="Wingdings" pitchFamily="2" charset="2"/>
              <a:buChar char="§"/>
            </a:pPr>
            <a:endParaRPr lang="en-US" sz="1400" dirty="0" smtClean="0"/>
          </a:p>
        </p:txBody>
      </p:sp>
      <p:sp>
        <p:nvSpPr>
          <p:cNvPr id="128" name="Rectangle 127"/>
          <p:cNvSpPr/>
          <p:nvPr/>
        </p:nvSpPr>
        <p:spPr>
          <a:xfrm>
            <a:off x="583443" y="4648200"/>
            <a:ext cx="4558401" cy="387116"/>
          </a:xfrm>
          <a:prstGeom prst="rect">
            <a:avLst/>
          </a:prstGeom>
        </p:spPr>
        <p:txBody>
          <a:bodyPr vert="horz" lIns="91440" tIns="45720" rIns="91440" bIns="45720" rtlCol="0">
            <a:noAutofit/>
          </a:bodyPr>
          <a:lstStyle/>
          <a:p>
            <a:pPr>
              <a:spcBef>
                <a:spcPct val="20000"/>
              </a:spcBef>
            </a:pPr>
            <a:r>
              <a:rPr lang="en-CA" b="1" dirty="0" smtClean="0"/>
              <a:t>Key Artifacts</a:t>
            </a:r>
            <a:endParaRPr lang="en-CA" dirty="0"/>
          </a:p>
        </p:txBody>
      </p:sp>
      <p:sp>
        <p:nvSpPr>
          <p:cNvPr id="129" name="Rectangle 128"/>
          <p:cNvSpPr/>
          <p:nvPr/>
        </p:nvSpPr>
        <p:spPr>
          <a:xfrm>
            <a:off x="632347" y="4983861"/>
            <a:ext cx="5020359" cy="1118255"/>
          </a:xfrm>
          <a:prstGeom prst="rect">
            <a:avLst/>
          </a:prstGeom>
        </p:spPr>
        <p:txBody>
          <a:bodyPr wrap="square">
            <a:spAutoFit/>
          </a:bodyPr>
          <a:lstStyle/>
          <a:p>
            <a:pPr marL="231775" indent="-231775">
              <a:lnSpc>
                <a:spcPts val="2000"/>
              </a:lnSpc>
              <a:buFont typeface="Wingdings" pitchFamily="2" charset="2"/>
              <a:buChar char="§"/>
            </a:pPr>
            <a:r>
              <a:rPr lang="en-US" sz="1400" dirty="0"/>
              <a:t>Test </a:t>
            </a:r>
            <a:r>
              <a:rPr lang="en-US" sz="1400" dirty="0" smtClean="0"/>
              <a:t>Data; Test Plan; Test </a:t>
            </a:r>
            <a:r>
              <a:rPr lang="en-US" sz="1400" dirty="0"/>
              <a:t>Cases</a:t>
            </a:r>
          </a:p>
          <a:p>
            <a:pPr marL="231775" indent="-231775">
              <a:lnSpc>
                <a:spcPts val="2000"/>
              </a:lnSpc>
              <a:buFont typeface="Wingdings" pitchFamily="2" charset="2"/>
              <a:buChar char="§"/>
            </a:pPr>
            <a:r>
              <a:rPr lang="en-US" sz="1400" dirty="0"/>
              <a:t>Automated test scripts</a:t>
            </a:r>
          </a:p>
          <a:p>
            <a:pPr marL="231775" indent="-231775">
              <a:lnSpc>
                <a:spcPts val="2000"/>
              </a:lnSpc>
              <a:buFont typeface="Wingdings" pitchFamily="2" charset="2"/>
              <a:buChar char="§"/>
            </a:pPr>
            <a:r>
              <a:rPr lang="en-US" sz="1400" dirty="0" smtClean="0"/>
              <a:t>Test Reports </a:t>
            </a:r>
            <a:endParaRPr lang="en-US" sz="1400" dirty="0"/>
          </a:p>
          <a:p>
            <a:pPr marL="231775" indent="-231775">
              <a:lnSpc>
                <a:spcPts val="2000"/>
              </a:lnSpc>
              <a:buFont typeface="Wingdings" pitchFamily="2" charset="2"/>
              <a:buChar char="§"/>
            </a:pPr>
            <a:r>
              <a:rPr lang="en-US" sz="1400" dirty="0"/>
              <a:t>Bug </a:t>
            </a:r>
            <a:r>
              <a:rPr lang="en-US" sz="1400" dirty="0" smtClean="0"/>
              <a:t>and Status </a:t>
            </a:r>
            <a:r>
              <a:rPr lang="en-US" sz="1400" dirty="0"/>
              <a:t>Email </a:t>
            </a:r>
          </a:p>
        </p:txBody>
      </p:sp>
      <p:sp>
        <p:nvSpPr>
          <p:cNvPr id="130" name="Rectangle 129"/>
          <p:cNvSpPr/>
          <p:nvPr/>
        </p:nvSpPr>
        <p:spPr>
          <a:xfrm>
            <a:off x="5763904" y="3711476"/>
            <a:ext cx="3227696" cy="2523768"/>
          </a:xfrm>
          <a:prstGeom prst="rect">
            <a:avLst/>
          </a:prstGeom>
          <a:solidFill>
            <a:schemeClr val="bg2"/>
          </a:solidFill>
        </p:spPr>
        <p:txBody>
          <a:bodyPr wrap="square">
            <a:spAutoFit/>
          </a:bodyPr>
          <a:lstStyle/>
          <a:p>
            <a:pPr algn="ctr"/>
            <a:r>
              <a:rPr lang="en-US" b="1" u="sng" dirty="0" smtClean="0"/>
              <a:t>Automation Testing</a:t>
            </a:r>
          </a:p>
          <a:p>
            <a:pPr marL="285750" indent="-285750">
              <a:buFont typeface="Arial" panose="020B0604020202020204" pitchFamily="34" charset="0"/>
              <a:buChar char="•"/>
            </a:pPr>
            <a:r>
              <a:rPr lang="en-US" sz="1400" dirty="0" smtClean="0"/>
              <a:t>Quality </a:t>
            </a:r>
            <a:r>
              <a:rPr lang="en-US" sz="1400" dirty="0"/>
              <a:t>of AMANDA is ensured with continuous regression </a:t>
            </a:r>
            <a:r>
              <a:rPr lang="en-US" sz="1400" dirty="0" smtClean="0"/>
              <a:t>testing.</a:t>
            </a:r>
            <a:endParaRPr lang="en-US" sz="1400" dirty="0"/>
          </a:p>
          <a:p>
            <a:pPr marL="285750" indent="-285750">
              <a:buFont typeface="Arial" panose="020B0604020202020204" pitchFamily="34" charset="0"/>
              <a:buChar char="•"/>
            </a:pPr>
            <a:r>
              <a:rPr lang="en-US" sz="1400" dirty="0" smtClean="0"/>
              <a:t>Automation suite will cover </a:t>
            </a:r>
            <a:r>
              <a:rPr lang="en-US" sz="1400" dirty="0"/>
              <a:t>the major functional flows of the various </a:t>
            </a:r>
            <a:r>
              <a:rPr lang="en-US" sz="1400" dirty="0" smtClean="0"/>
              <a:t>modules</a:t>
            </a:r>
            <a:endParaRPr lang="en-US" sz="1400" dirty="0"/>
          </a:p>
          <a:p>
            <a:pPr marL="285750" indent="-285750">
              <a:buFont typeface="Arial" panose="020B0604020202020204" pitchFamily="34" charset="0"/>
              <a:buChar char="•"/>
            </a:pPr>
            <a:r>
              <a:rPr lang="en-US" sz="1400" dirty="0" smtClean="0"/>
              <a:t>Scripts will be </a:t>
            </a:r>
            <a:r>
              <a:rPr lang="en-US" sz="1400" dirty="0"/>
              <a:t>executed during the entire release cycle to ensure the stability and identify issues</a:t>
            </a:r>
            <a:r>
              <a:rPr lang="en-US" sz="1400" dirty="0" smtClean="0"/>
              <a:t>.</a:t>
            </a:r>
          </a:p>
          <a:p>
            <a:r>
              <a:rPr lang="en-US" sz="1400" dirty="0" smtClean="0"/>
              <a:t>* In </a:t>
            </a:r>
            <a:r>
              <a:rPr lang="en-US" sz="1400" dirty="0"/>
              <a:t>AMANDA 6 we use QTP and in </a:t>
            </a:r>
            <a:r>
              <a:rPr lang="en-US" sz="1400" dirty="0" smtClean="0"/>
              <a:t>AMANDA 7 we will be using Selenium</a:t>
            </a:r>
            <a:endParaRPr lang="en-US" sz="1400" dirty="0"/>
          </a:p>
        </p:txBody>
      </p:sp>
      <p:sp>
        <p:nvSpPr>
          <p:cNvPr id="131" name="Flowchart: Merge 130"/>
          <p:cNvSpPr/>
          <p:nvPr/>
        </p:nvSpPr>
        <p:spPr>
          <a:xfrm>
            <a:off x="2732968" y="13600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2286676" y="987623"/>
            <a:ext cx="989924" cy="307777"/>
          </a:xfrm>
          <a:prstGeom prst="rect">
            <a:avLst/>
          </a:prstGeom>
          <a:noFill/>
        </p:spPr>
        <p:txBody>
          <a:bodyPr wrap="square" rtlCol="0">
            <a:spAutoFit/>
          </a:bodyPr>
          <a:lstStyle/>
          <a:p>
            <a:pPr algn="ctr"/>
            <a:r>
              <a:rPr lang="en-US" sz="1400" b="1" dirty="0" smtClean="0"/>
              <a:t>QA Signoff</a:t>
            </a:r>
            <a:endParaRPr lang="en-US" sz="1400" b="1" dirty="0"/>
          </a:p>
        </p:txBody>
      </p:sp>
      <p:cxnSp>
        <p:nvCxnSpPr>
          <p:cNvPr id="133" name="Straight Arrow Connector 132"/>
          <p:cNvCxnSpPr/>
          <p:nvPr/>
        </p:nvCxnSpPr>
        <p:spPr>
          <a:xfrm>
            <a:off x="3646299" y="143789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4254230" y="143789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5033506" y="143789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5263698" y="143789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6575486" y="143789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3505200" y="1202915"/>
            <a:ext cx="260228" cy="231237"/>
          </a:xfrm>
          <a:prstGeom prst="rect">
            <a:avLst/>
          </a:prstGeom>
          <a:noFill/>
        </p:spPr>
        <p:txBody>
          <a:bodyPr wrap="square" rtlCol="0">
            <a:spAutoFit/>
          </a:bodyPr>
          <a:lstStyle/>
          <a:p>
            <a:pPr algn="ctr"/>
            <a:r>
              <a:rPr lang="en-US" sz="1400" b="1" dirty="0" smtClean="0"/>
              <a:t>A</a:t>
            </a:r>
            <a:endParaRPr lang="en-US" sz="1400" b="1" dirty="0"/>
          </a:p>
        </p:txBody>
      </p:sp>
      <p:sp>
        <p:nvSpPr>
          <p:cNvPr id="139" name="TextBox 138"/>
          <p:cNvSpPr txBox="1"/>
          <p:nvPr/>
        </p:nvSpPr>
        <p:spPr>
          <a:xfrm>
            <a:off x="4129478" y="1202915"/>
            <a:ext cx="260228" cy="307777"/>
          </a:xfrm>
          <a:prstGeom prst="rect">
            <a:avLst/>
          </a:prstGeom>
          <a:noFill/>
        </p:spPr>
        <p:txBody>
          <a:bodyPr wrap="square" rtlCol="0">
            <a:spAutoFit/>
          </a:bodyPr>
          <a:lstStyle/>
          <a:p>
            <a:pPr algn="ctr"/>
            <a:r>
              <a:rPr lang="en-US" sz="1400" b="1" dirty="0" smtClean="0"/>
              <a:t>B</a:t>
            </a:r>
            <a:endParaRPr lang="en-US" sz="1400" b="1" dirty="0"/>
          </a:p>
        </p:txBody>
      </p:sp>
      <p:sp>
        <p:nvSpPr>
          <p:cNvPr id="140" name="TextBox 139"/>
          <p:cNvSpPr txBox="1"/>
          <p:nvPr/>
        </p:nvSpPr>
        <p:spPr>
          <a:xfrm>
            <a:off x="4889744" y="1202915"/>
            <a:ext cx="260228" cy="307777"/>
          </a:xfrm>
          <a:prstGeom prst="rect">
            <a:avLst/>
          </a:prstGeom>
          <a:noFill/>
        </p:spPr>
        <p:txBody>
          <a:bodyPr wrap="square" rtlCol="0">
            <a:spAutoFit/>
          </a:bodyPr>
          <a:lstStyle/>
          <a:p>
            <a:pPr algn="ctr"/>
            <a:r>
              <a:rPr lang="en-US" sz="1400" b="1" dirty="0" smtClean="0"/>
              <a:t>C</a:t>
            </a:r>
            <a:endParaRPr lang="en-US" sz="1400" b="1" dirty="0"/>
          </a:p>
        </p:txBody>
      </p:sp>
      <p:sp>
        <p:nvSpPr>
          <p:cNvPr id="141" name="TextBox 140"/>
          <p:cNvSpPr txBox="1"/>
          <p:nvPr/>
        </p:nvSpPr>
        <p:spPr>
          <a:xfrm>
            <a:off x="5149972" y="1202915"/>
            <a:ext cx="260228" cy="307777"/>
          </a:xfrm>
          <a:prstGeom prst="rect">
            <a:avLst/>
          </a:prstGeom>
          <a:noFill/>
        </p:spPr>
        <p:txBody>
          <a:bodyPr wrap="square" rtlCol="0">
            <a:spAutoFit/>
          </a:bodyPr>
          <a:lstStyle/>
          <a:p>
            <a:pPr algn="ctr"/>
            <a:r>
              <a:rPr lang="en-US" sz="1400" b="1" dirty="0" smtClean="0"/>
              <a:t>D</a:t>
            </a:r>
            <a:endParaRPr lang="en-US" sz="1400" b="1" dirty="0"/>
          </a:p>
        </p:txBody>
      </p:sp>
      <p:sp>
        <p:nvSpPr>
          <p:cNvPr id="142" name="TextBox 141"/>
          <p:cNvSpPr txBox="1"/>
          <p:nvPr/>
        </p:nvSpPr>
        <p:spPr>
          <a:xfrm>
            <a:off x="6445372" y="1202915"/>
            <a:ext cx="260228" cy="307777"/>
          </a:xfrm>
          <a:prstGeom prst="rect">
            <a:avLst/>
          </a:prstGeom>
          <a:noFill/>
        </p:spPr>
        <p:txBody>
          <a:bodyPr wrap="square" rtlCol="0">
            <a:spAutoFit/>
          </a:bodyPr>
          <a:lstStyle/>
          <a:p>
            <a:pPr algn="ctr"/>
            <a:r>
              <a:rPr lang="en-US" sz="1400" b="1" dirty="0" smtClean="0"/>
              <a:t>E</a:t>
            </a:r>
            <a:endParaRPr lang="en-US" sz="1400" b="1" dirty="0"/>
          </a:p>
        </p:txBody>
      </p:sp>
      <p:sp>
        <p:nvSpPr>
          <p:cNvPr id="143" name="TextBox 142"/>
          <p:cNvSpPr txBox="1"/>
          <p:nvPr/>
        </p:nvSpPr>
        <p:spPr>
          <a:xfrm>
            <a:off x="6858000" y="2286000"/>
            <a:ext cx="2209800" cy="1384995"/>
          </a:xfrm>
          <a:prstGeom prst="rect">
            <a:avLst/>
          </a:prstGeom>
          <a:noFill/>
        </p:spPr>
        <p:txBody>
          <a:bodyPr wrap="square" rtlCol="0">
            <a:spAutoFit/>
          </a:bodyPr>
          <a:lstStyle/>
          <a:p>
            <a:r>
              <a:rPr lang="en-US" sz="1400" b="1" dirty="0" smtClean="0"/>
              <a:t>A – Internal Release(s)</a:t>
            </a:r>
          </a:p>
          <a:p>
            <a:r>
              <a:rPr lang="en-US" sz="1400" b="1" dirty="0" smtClean="0"/>
              <a:t>B – UAT Feature(s) Testing Complete</a:t>
            </a:r>
          </a:p>
          <a:p>
            <a:r>
              <a:rPr lang="en-US" sz="1400" b="1" dirty="0" smtClean="0"/>
              <a:t>C – </a:t>
            </a:r>
            <a:r>
              <a:rPr lang="en-US" sz="1400" b="1" dirty="0"/>
              <a:t>dB </a:t>
            </a:r>
            <a:r>
              <a:rPr lang="en-US" sz="1400" b="1" dirty="0" smtClean="0"/>
              <a:t>Freeze</a:t>
            </a:r>
          </a:p>
          <a:p>
            <a:r>
              <a:rPr lang="en-US" sz="1400" b="1" dirty="0" smtClean="0"/>
              <a:t>D – </a:t>
            </a:r>
            <a:r>
              <a:rPr lang="en-US" sz="1400" b="1" dirty="0"/>
              <a:t>Code </a:t>
            </a:r>
            <a:r>
              <a:rPr lang="en-US" sz="1400" b="1" dirty="0" smtClean="0"/>
              <a:t>Freeze</a:t>
            </a:r>
          </a:p>
          <a:p>
            <a:r>
              <a:rPr lang="en-US" sz="1400" b="1" dirty="0" smtClean="0"/>
              <a:t>E – Customer Notification</a:t>
            </a:r>
            <a:endParaRPr lang="en-US" sz="1400" b="1" dirty="0"/>
          </a:p>
        </p:txBody>
      </p:sp>
      <p:sp>
        <p:nvSpPr>
          <p:cNvPr id="144" name="Rectangle 143"/>
          <p:cNvSpPr/>
          <p:nvPr/>
        </p:nvSpPr>
        <p:spPr>
          <a:xfrm>
            <a:off x="2999470" y="3124200"/>
            <a:ext cx="3629930" cy="861774"/>
          </a:xfrm>
          <a:prstGeom prst="rect">
            <a:avLst/>
          </a:prstGeom>
        </p:spPr>
        <p:txBody>
          <a:bodyPr wrap="square">
            <a:spAutoFit/>
          </a:bodyPr>
          <a:lstStyle/>
          <a:p>
            <a:pPr marL="231775" indent="-231775">
              <a:lnSpc>
                <a:spcPts val="2000"/>
              </a:lnSpc>
              <a:buFont typeface="Wingdings" pitchFamily="2" charset="2"/>
              <a:buChar char="§"/>
            </a:pPr>
            <a:r>
              <a:rPr lang="en-US" sz="1400" dirty="0"/>
              <a:t>Performance Testing</a:t>
            </a:r>
          </a:p>
          <a:p>
            <a:pPr marL="231775" indent="-231775">
              <a:lnSpc>
                <a:spcPts val="2000"/>
              </a:lnSpc>
              <a:buFont typeface="Wingdings" pitchFamily="2" charset="2"/>
              <a:buChar char="§"/>
            </a:pPr>
            <a:r>
              <a:rPr lang="en-US" sz="1400" dirty="0" smtClean="0"/>
              <a:t>Web Content Accessibility Testing (WCAG)</a:t>
            </a:r>
          </a:p>
          <a:p>
            <a:pPr marL="231775" indent="-231775">
              <a:lnSpc>
                <a:spcPts val="2000"/>
              </a:lnSpc>
              <a:buFont typeface="Wingdings" pitchFamily="2" charset="2"/>
              <a:buChar char="§"/>
            </a:pPr>
            <a:r>
              <a:rPr lang="en-US" sz="1400" dirty="0" smtClean="0"/>
              <a:t>Security Testing </a:t>
            </a:r>
          </a:p>
        </p:txBody>
      </p:sp>
      <p:sp>
        <p:nvSpPr>
          <p:cNvPr id="145" name="Isosceles Triangle 144"/>
          <p:cNvSpPr/>
          <p:nvPr/>
        </p:nvSpPr>
        <p:spPr>
          <a:xfrm>
            <a:off x="1231256"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Isosceles Triangle 145"/>
          <p:cNvSpPr/>
          <p:nvPr/>
        </p:nvSpPr>
        <p:spPr>
          <a:xfrm>
            <a:off x="1597016"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46"/>
          <p:cNvSpPr/>
          <p:nvPr/>
        </p:nvSpPr>
        <p:spPr>
          <a:xfrm>
            <a:off x="1944579"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47"/>
          <p:cNvSpPr/>
          <p:nvPr/>
        </p:nvSpPr>
        <p:spPr>
          <a:xfrm>
            <a:off x="2307771"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48"/>
          <p:cNvSpPr/>
          <p:nvPr/>
        </p:nvSpPr>
        <p:spPr>
          <a:xfrm>
            <a:off x="2689288"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Isosceles Triangle 149"/>
          <p:cNvSpPr/>
          <p:nvPr/>
        </p:nvSpPr>
        <p:spPr>
          <a:xfrm>
            <a:off x="3012744"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Isosceles Triangle 150"/>
          <p:cNvSpPr/>
          <p:nvPr/>
        </p:nvSpPr>
        <p:spPr>
          <a:xfrm>
            <a:off x="3381081"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Isosceles Triangle 151"/>
          <p:cNvSpPr/>
          <p:nvPr/>
        </p:nvSpPr>
        <p:spPr>
          <a:xfrm>
            <a:off x="3794760"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Isosceles Triangle 152"/>
          <p:cNvSpPr/>
          <p:nvPr/>
        </p:nvSpPr>
        <p:spPr>
          <a:xfrm>
            <a:off x="4191000"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Isosceles Triangle 153"/>
          <p:cNvSpPr/>
          <p:nvPr/>
        </p:nvSpPr>
        <p:spPr>
          <a:xfrm>
            <a:off x="4507856"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54"/>
          <p:cNvSpPr/>
          <p:nvPr/>
        </p:nvSpPr>
        <p:spPr>
          <a:xfrm>
            <a:off x="4875208"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Isosceles Triangle 155"/>
          <p:cNvSpPr/>
          <p:nvPr/>
        </p:nvSpPr>
        <p:spPr>
          <a:xfrm>
            <a:off x="5242560"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5561008"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7"/>
          <p:cNvSpPr/>
          <p:nvPr/>
        </p:nvSpPr>
        <p:spPr>
          <a:xfrm>
            <a:off x="5928360"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8"/>
          <p:cNvSpPr/>
          <p:nvPr/>
        </p:nvSpPr>
        <p:spPr>
          <a:xfrm>
            <a:off x="6309360"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Isosceles Triangle 159"/>
          <p:cNvSpPr/>
          <p:nvPr/>
        </p:nvSpPr>
        <p:spPr>
          <a:xfrm>
            <a:off x="6690360" y="2597627"/>
            <a:ext cx="91440" cy="914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1371600" y="2696568"/>
            <a:ext cx="5347777" cy="307777"/>
          </a:xfrm>
          <a:prstGeom prst="rect">
            <a:avLst/>
          </a:prstGeom>
          <a:noFill/>
        </p:spPr>
        <p:txBody>
          <a:bodyPr wrap="square" rtlCol="0">
            <a:spAutoFit/>
          </a:bodyPr>
          <a:lstStyle/>
          <a:p>
            <a:pPr algn="ctr"/>
            <a:r>
              <a:rPr lang="en-US" sz="1400" b="1" dirty="0" smtClean="0">
                <a:solidFill>
                  <a:srgbClr val="00B050"/>
                </a:solidFill>
              </a:rPr>
              <a:t>Daily Builds</a:t>
            </a:r>
            <a:endParaRPr lang="en-US" sz="1400" b="1" dirty="0">
              <a:solidFill>
                <a:srgbClr val="00B050"/>
              </a:solidFill>
            </a:endParaRPr>
          </a:p>
        </p:txBody>
      </p:sp>
      <p:cxnSp>
        <p:nvCxnSpPr>
          <p:cNvPr id="162" name="Straight Arrow Connector 161"/>
          <p:cNvCxnSpPr/>
          <p:nvPr/>
        </p:nvCxnSpPr>
        <p:spPr>
          <a:xfrm>
            <a:off x="3995671" y="144585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3854572" y="1210875"/>
            <a:ext cx="260228" cy="231237"/>
          </a:xfrm>
          <a:prstGeom prst="rect">
            <a:avLst/>
          </a:prstGeom>
          <a:noFill/>
        </p:spPr>
        <p:txBody>
          <a:bodyPr wrap="square" rtlCol="0">
            <a:spAutoFit/>
          </a:bodyPr>
          <a:lstStyle/>
          <a:p>
            <a:pPr algn="ctr"/>
            <a:r>
              <a:rPr lang="en-US" sz="1400" b="1" dirty="0" smtClean="0"/>
              <a:t>A</a:t>
            </a:r>
            <a:endParaRPr lang="en-US" sz="1400" b="1" dirty="0"/>
          </a:p>
        </p:txBody>
      </p:sp>
      <p:cxnSp>
        <p:nvCxnSpPr>
          <p:cNvPr id="164" name="Straight Arrow Connector 163"/>
          <p:cNvCxnSpPr/>
          <p:nvPr/>
        </p:nvCxnSpPr>
        <p:spPr>
          <a:xfrm>
            <a:off x="4529071" y="144585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4387972" y="1210875"/>
            <a:ext cx="260228" cy="231237"/>
          </a:xfrm>
          <a:prstGeom prst="rect">
            <a:avLst/>
          </a:prstGeom>
          <a:noFill/>
        </p:spPr>
        <p:txBody>
          <a:bodyPr wrap="square" rtlCol="0">
            <a:spAutoFit/>
          </a:bodyPr>
          <a:lstStyle/>
          <a:p>
            <a:pPr algn="ctr"/>
            <a:r>
              <a:rPr lang="en-US" sz="1400" b="1" dirty="0" smtClean="0"/>
              <a:t>A</a:t>
            </a:r>
            <a:endParaRPr lang="en-US" sz="1400" b="1" dirty="0"/>
          </a:p>
        </p:txBody>
      </p:sp>
      <p:cxnSp>
        <p:nvCxnSpPr>
          <p:cNvPr id="166" name="Straight Arrow Connector 165"/>
          <p:cNvCxnSpPr/>
          <p:nvPr/>
        </p:nvCxnSpPr>
        <p:spPr>
          <a:xfrm>
            <a:off x="1709671" y="144585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568572" y="1210875"/>
            <a:ext cx="260228" cy="231237"/>
          </a:xfrm>
          <a:prstGeom prst="rect">
            <a:avLst/>
          </a:prstGeom>
          <a:noFill/>
        </p:spPr>
        <p:txBody>
          <a:bodyPr wrap="square" rtlCol="0">
            <a:spAutoFit/>
          </a:bodyPr>
          <a:lstStyle/>
          <a:p>
            <a:pPr algn="ctr"/>
            <a:r>
              <a:rPr lang="en-US" sz="1400" b="1" dirty="0" smtClean="0"/>
              <a:t>A</a:t>
            </a:r>
            <a:endParaRPr lang="en-US" sz="1400" b="1" dirty="0"/>
          </a:p>
        </p:txBody>
      </p:sp>
      <p:cxnSp>
        <p:nvCxnSpPr>
          <p:cNvPr id="168" name="Straight Arrow Connector 167"/>
          <p:cNvCxnSpPr/>
          <p:nvPr/>
        </p:nvCxnSpPr>
        <p:spPr>
          <a:xfrm>
            <a:off x="2274699" y="144585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33600" y="1210875"/>
            <a:ext cx="260228" cy="231237"/>
          </a:xfrm>
          <a:prstGeom prst="rect">
            <a:avLst/>
          </a:prstGeom>
          <a:noFill/>
        </p:spPr>
        <p:txBody>
          <a:bodyPr wrap="square" rtlCol="0">
            <a:spAutoFit/>
          </a:bodyPr>
          <a:lstStyle/>
          <a:p>
            <a:pPr algn="ctr"/>
            <a:r>
              <a:rPr lang="en-US" sz="1400" b="1" dirty="0" smtClean="0"/>
              <a:t>A</a:t>
            </a:r>
            <a:endParaRPr lang="en-US" sz="1400" b="1" dirty="0"/>
          </a:p>
        </p:txBody>
      </p:sp>
      <p:cxnSp>
        <p:nvCxnSpPr>
          <p:cNvPr id="170" name="Straight Arrow Connector 169"/>
          <p:cNvCxnSpPr/>
          <p:nvPr/>
        </p:nvCxnSpPr>
        <p:spPr>
          <a:xfrm>
            <a:off x="4772952" y="144585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4648200" y="1210875"/>
            <a:ext cx="260228" cy="307777"/>
          </a:xfrm>
          <a:prstGeom prst="rect">
            <a:avLst/>
          </a:prstGeom>
          <a:noFill/>
        </p:spPr>
        <p:txBody>
          <a:bodyPr wrap="square" rtlCol="0">
            <a:spAutoFit/>
          </a:bodyPr>
          <a:lstStyle/>
          <a:p>
            <a:pPr algn="ctr"/>
            <a:r>
              <a:rPr lang="en-US" sz="1400" b="1" dirty="0" smtClean="0"/>
              <a:t>B</a:t>
            </a:r>
            <a:endParaRPr lang="en-US" sz="1400" b="1" dirty="0"/>
          </a:p>
        </p:txBody>
      </p:sp>
      <p:cxnSp>
        <p:nvCxnSpPr>
          <p:cNvPr id="172" name="Straight Arrow Connector 171"/>
          <p:cNvCxnSpPr/>
          <p:nvPr/>
        </p:nvCxnSpPr>
        <p:spPr>
          <a:xfrm>
            <a:off x="3325152" y="144585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3200400" y="1210875"/>
            <a:ext cx="260228" cy="307777"/>
          </a:xfrm>
          <a:prstGeom prst="rect">
            <a:avLst/>
          </a:prstGeom>
          <a:noFill/>
        </p:spPr>
        <p:txBody>
          <a:bodyPr wrap="square" rtlCol="0">
            <a:spAutoFit/>
          </a:bodyPr>
          <a:lstStyle/>
          <a:p>
            <a:pPr algn="ctr"/>
            <a:r>
              <a:rPr lang="en-US" sz="1400" b="1" dirty="0" smtClean="0"/>
              <a:t>B</a:t>
            </a:r>
            <a:endParaRPr lang="en-US" sz="1400" b="1" dirty="0"/>
          </a:p>
        </p:txBody>
      </p:sp>
      <p:cxnSp>
        <p:nvCxnSpPr>
          <p:cNvPr id="174" name="Straight Arrow Connector 173"/>
          <p:cNvCxnSpPr/>
          <p:nvPr/>
        </p:nvCxnSpPr>
        <p:spPr>
          <a:xfrm>
            <a:off x="3096552" y="1445850"/>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2971800" y="1210875"/>
            <a:ext cx="260228" cy="307777"/>
          </a:xfrm>
          <a:prstGeom prst="rect">
            <a:avLst/>
          </a:prstGeom>
          <a:noFill/>
        </p:spPr>
        <p:txBody>
          <a:bodyPr wrap="square" rtlCol="0">
            <a:spAutoFit/>
          </a:bodyPr>
          <a:lstStyle/>
          <a:p>
            <a:pPr algn="ctr"/>
            <a:r>
              <a:rPr lang="en-US" sz="1400" b="1" dirty="0" smtClean="0"/>
              <a:t>B</a:t>
            </a:r>
            <a:endParaRPr lang="en-US" sz="1400" b="1" dirty="0"/>
          </a:p>
        </p:txBody>
      </p:sp>
      <p:cxnSp>
        <p:nvCxnSpPr>
          <p:cNvPr id="176" name="Straight Arrow Connector 175"/>
          <p:cNvCxnSpPr/>
          <p:nvPr/>
        </p:nvCxnSpPr>
        <p:spPr>
          <a:xfrm>
            <a:off x="2486952" y="1454175"/>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2362200" y="1219200"/>
            <a:ext cx="260228" cy="307777"/>
          </a:xfrm>
          <a:prstGeom prst="rect">
            <a:avLst/>
          </a:prstGeom>
          <a:noFill/>
        </p:spPr>
        <p:txBody>
          <a:bodyPr wrap="square" rtlCol="0">
            <a:spAutoFit/>
          </a:bodyPr>
          <a:lstStyle/>
          <a:p>
            <a:pPr algn="ctr"/>
            <a:r>
              <a:rPr lang="en-US" sz="1400" b="1" dirty="0" smtClean="0"/>
              <a:t>B</a:t>
            </a:r>
            <a:endParaRPr lang="en-US" sz="1400" b="1" dirty="0"/>
          </a:p>
        </p:txBody>
      </p:sp>
      <p:cxnSp>
        <p:nvCxnSpPr>
          <p:cNvPr id="178" name="Straight Arrow Connector 177"/>
          <p:cNvCxnSpPr/>
          <p:nvPr/>
        </p:nvCxnSpPr>
        <p:spPr>
          <a:xfrm>
            <a:off x="1953552" y="1454175"/>
            <a:ext cx="0" cy="15435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1828800" y="1219200"/>
            <a:ext cx="260228" cy="307777"/>
          </a:xfrm>
          <a:prstGeom prst="rect">
            <a:avLst/>
          </a:prstGeom>
          <a:noFill/>
        </p:spPr>
        <p:txBody>
          <a:bodyPr wrap="square" rtlCol="0">
            <a:spAutoFit/>
          </a:bodyPr>
          <a:lstStyle/>
          <a:p>
            <a:pPr algn="ctr"/>
            <a:r>
              <a:rPr lang="en-US" sz="1400" b="1" dirty="0" smtClean="0"/>
              <a:t>B</a:t>
            </a:r>
            <a:endParaRPr lang="en-US" sz="1400" b="1" dirty="0"/>
          </a:p>
        </p:txBody>
      </p:sp>
    </p:spTree>
    <p:extLst>
      <p:ext uri="{BB962C8B-B14F-4D97-AF65-F5344CB8AC3E}">
        <p14:creationId xmlns:p14="http://schemas.microsoft.com/office/powerpoint/2010/main" val="462820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Release Planning Committee</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13</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9" name="Rectangle 8"/>
          <p:cNvSpPr/>
          <p:nvPr/>
        </p:nvSpPr>
        <p:spPr>
          <a:xfrm>
            <a:off x="311708" y="990600"/>
            <a:ext cx="5022292" cy="3508653"/>
          </a:xfrm>
          <a:prstGeom prst="rect">
            <a:avLst/>
          </a:prstGeom>
        </p:spPr>
        <p:txBody>
          <a:bodyPr wrap="square">
            <a:spAutoFit/>
          </a:bodyPr>
          <a:lstStyle/>
          <a:p>
            <a:pPr>
              <a:lnSpc>
                <a:spcPct val="150000"/>
              </a:lnSpc>
            </a:pPr>
            <a:r>
              <a:rPr lang="en-US" b="1" u="sng" dirty="0" smtClean="0">
                <a:latin typeface="Trebuchet MS" panose="020B0603020202020204" pitchFamily="34" charset="0"/>
              </a:rPr>
              <a:t>Release Planning Committee</a:t>
            </a:r>
            <a:r>
              <a:rPr lang="en-US" dirty="0" smtClean="0">
                <a:latin typeface="Trebuchet MS" panose="020B0603020202020204" pitchFamily="34" charset="0"/>
              </a:rPr>
              <a:t>:</a:t>
            </a:r>
          </a:p>
          <a:p>
            <a:pPr marL="285750" indent="-285750">
              <a:lnSpc>
                <a:spcPct val="150000"/>
              </a:lnSpc>
              <a:buFont typeface="Arial" panose="020B0604020202020204" pitchFamily="34" charset="0"/>
              <a:buChar char="•"/>
            </a:pPr>
            <a:r>
              <a:rPr lang="en-US" sz="1400" b="1" dirty="0" smtClean="0">
                <a:latin typeface="Trebuchet MS" panose="020B0603020202020204" pitchFamily="34" charset="0"/>
              </a:rPr>
              <a:t>Anthony Duong</a:t>
            </a:r>
            <a:r>
              <a:rPr lang="en-US" sz="1400" dirty="0" smtClean="0">
                <a:latin typeface="Trebuchet MS" panose="020B0603020202020204" pitchFamily="34" charset="0"/>
              </a:rPr>
              <a:t> – UAT Issues</a:t>
            </a:r>
            <a:endParaRPr lang="en-US" sz="1400" dirty="0">
              <a:latin typeface="Trebuchet MS" panose="020B0603020202020204" pitchFamily="34" charset="0"/>
            </a:endParaRPr>
          </a:p>
          <a:p>
            <a:pPr marL="285750" indent="-285750">
              <a:lnSpc>
                <a:spcPct val="150000"/>
              </a:lnSpc>
              <a:buFont typeface="Arial" panose="020B0604020202020204" pitchFamily="34" charset="0"/>
              <a:buChar char="•"/>
            </a:pPr>
            <a:r>
              <a:rPr lang="en-US" sz="1400" b="1" dirty="0">
                <a:latin typeface="Trebuchet MS" panose="020B0603020202020204" pitchFamily="34" charset="0"/>
              </a:rPr>
              <a:t>Subhash Pandey </a:t>
            </a:r>
            <a:r>
              <a:rPr lang="en-US" sz="1400" dirty="0" smtClean="0">
                <a:latin typeface="Trebuchet MS" panose="020B0603020202020204" pitchFamily="34" charset="0"/>
              </a:rPr>
              <a:t>– Support </a:t>
            </a:r>
            <a:endParaRPr lang="en-US" sz="1400" dirty="0">
              <a:latin typeface="Trebuchet MS" panose="020B0603020202020204" pitchFamily="34" charset="0"/>
            </a:endParaRPr>
          </a:p>
          <a:p>
            <a:pPr marL="285750" indent="-285750">
              <a:lnSpc>
                <a:spcPct val="150000"/>
              </a:lnSpc>
              <a:buFont typeface="Arial" panose="020B0604020202020204" pitchFamily="34" charset="0"/>
              <a:buChar char="•"/>
            </a:pPr>
            <a:r>
              <a:rPr lang="en-US" sz="1400" b="1" dirty="0">
                <a:latin typeface="Trebuchet MS" panose="020B0603020202020204" pitchFamily="34" charset="0"/>
              </a:rPr>
              <a:t>Nandini Ganguly </a:t>
            </a:r>
            <a:r>
              <a:rPr lang="en-US" sz="1400" dirty="0" smtClean="0">
                <a:latin typeface="Trebuchet MS" panose="020B0603020202020204" pitchFamily="34" charset="0"/>
              </a:rPr>
              <a:t>– Process/ Product Mgmt.</a:t>
            </a:r>
            <a:endParaRPr lang="en-US" sz="1400" dirty="0">
              <a:latin typeface="Trebuchet MS" panose="020B0603020202020204" pitchFamily="34" charset="0"/>
            </a:endParaRPr>
          </a:p>
          <a:p>
            <a:pPr marL="285750" indent="-285750">
              <a:lnSpc>
                <a:spcPct val="150000"/>
              </a:lnSpc>
              <a:buFont typeface="Arial" panose="020B0604020202020204" pitchFamily="34" charset="0"/>
              <a:buChar char="•"/>
            </a:pPr>
            <a:r>
              <a:rPr lang="en-US" sz="1400" b="1" dirty="0">
                <a:latin typeface="Trebuchet MS" panose="020B0603020202020204" pitchFamily="34" charset="0"/>
              </a:rPr>
              <a:t>Sangeet Cherry </a:t>
            </a:r>
            <a:r>
              <a:rPr lang="en-US" sz="1400" dirty="0" smtClean="0">
                <a:latin typeface="Trebuchet MS" panose="020B0603020202020204" pitchFamily="34" charset="0"/>
              </a:rPr>
              <a:t>– </a:t>
            </a:r>
            <a:r>
              <a:rPr lang="en-CA" sz="1400" dirty="0" smtClean="0"/>
              <a:t>UX Advisor</a:t>
            </a:r>
          </a:p>
          <a:p>
            <a:pPr marL="285750" indent="-285750">
              <a:lnSpc>
                <a:spcPct val="150000"/>
              </a:lnSpc>
              <a:buFont typeface="Arial" panose="020B0604020202020204" pitchFamily="34" charset="0"/>
              <a:buChar char="•"/>
            </a:pPr>
            <a:r>
              <a:rPr lang="en-US" sz="1400" b="1" dirty="0" smtClean="0">
                <a:latin typeface="Trebuchet MS" panose="020B0603020202020204" pitchFamily="34" charset="0"/>
              </a:rPr>
              <a:t>Alan </a:t>
            </a:r>
            <a:r>
              <a:rPr lang="en-US" sz="1400" b="1" dirty="0">
                <a:latin typeface="Trebuchet MS" panose="020B0603020202020204" pitchFamily="34" charset="0"/>
              </a:rPr>
              <a:t>Borris </a:t>
            </a:r>
            <a:r>
              <a:rPr lang="en-US" sz="1400" dirty="0" smtClean="0">
                <a:latin typeface="Trebuchet MS" panose="020B0603020202020204" pitchFamily="34" charset="0"/>
              </a:rPr>
              <a:t>– FOIA Vertical</a:t>
            </a:r>
            <a:endParaRPr lang="en-US" sz="1400" dirty="0">
              <a:latin typeface="Trebuchet MS" panose="020B0603020202020204" pitchFamily="34" charset="0"/>
            </a:endParaRPr>
          </a:p>
          <a:p>
            <a:pPr marL="285750" indent="-285750">
              <a:lnSpc>
                <a:spcPct val="150000"/>
              </a:lnSpc>
              <a:buFont typeface="Arial" panose="020B0604020202020204" pitchFamily="34" charset="0"/>
              <a:buChar char="•"/>
            </a:pPr>
            <a:r>
              <a:rPr lang="en-US" sz="1400" b="1" dirty="0">
                <a:latin typeface="Trebuchet MS" panose="020B0603020202020204" pitchFamily="34" charset="0"/>
              </a:rPr>
              <a:t>Prashanjit Choudhury </a:t>
            </a:r>
            <a:r>
              <a:rPr lang="en-US" sz="1400" dirty="0">
                <a:latin typeface="Trebuchet MS" panose="020B0603020202020204" pitchFamily="34" charset="0"/>
              </a:rPr>
              <a:t>(PC</a:t>
            </a:r>
            <a:r>
              <a:rPr lang="en-US" sz="1400" dirty="0" smtClean="0">
                <a:latin typeface="Trebuchet MS" panose="020B0603020202020204" pitchFamily="34" charset="0"/>
              </a:rPr>
              <a:t>) – Courts Vertical </a:t>
            </a:r>
          </a:p>
          <a:p>
            <a:pPr marL="285750" indent="-285750">
              <a:lnSpc>
                <a:spcPct val="150000"/>
              </a:lnSpc>
              <a:buFont typeface="Arial" panose="020B0604020202020204" pitchFamily="34" charset="0"/>
              <a:buChar char="•"/>
            </a:pPr>
            <a:r>
              <a:rPr lang="en-US" sz="1400" b="1" dirty="0">
                <a:latin typeface="Trebuchet MS" panose="020B0603020202020204" pitchFamily="34" charset="0"/>
              </a:rPr>
              <a:t>Hong Dinh </a:t>
            </a:r>
            <a:r>
              <a:rPr lang="en-US" sz="1400" dirty="0" smtClean="0">
                <a:latin typeface="Trebuchet MS" panose="020B0603020202020204" pitchFamily="34" charset="0"/>
              </a:rPr>
              <a:t>– Property Tax Vertical</a:t>
            </a:r>
          </a:p>
          <a:p>
            <a:pPr marL="285750" indent="-285750">
              <a:lnSpc>
                <a:spcPct val="150000"/>
              </a:lnSpc>
              <a:buFont typeface="Arial" panose="020B0604020202020204" pitchFamily="34" charset="0"/>
              <a:buChar char="•"/>
            </a:pPr>
            <a:r>
              <a:rPr lang="en-US" sz="1400" b="1" dirty="0">
                <a:latin typeface="Trebuchet MS" panose="020B0603020202020204" pitchFamily="34" charset="0"/>
              </a:rPr>
              <a:t>Sam Kumar </a:t>
            </a:r>
            <a:r>
              <a:rPr lang="en-US" sz="1400" dirty="0" smtClean="0">
                <a:latin typeface="Trebuchet MS" panose="020B0603020202020204" pitchFamily="34" charset="0"/>
              </a:rPr>
              <a:t>– Customer Projects POC </a:t>
            </a:r>
            <a:endParaRPr lang="en-US" sz="1400" dirty="0">
              <a:latin typeface="Trebuchet MS" panose="020B0603020202020204" pitchFamily="34" charset="0"/>
            </a:endParaRPr>
          </a:p>
          <a:p>
            <a:pPr marL="285750" indent="-285750">
              <a:lnSpc>
                <a:spcPct val="150000"/>
              </a:lnSpc>
              <a:buFont typeface="Arial" panose="020B0604020202020204" pitchFamily="34" charset="0"/>
              <a:buChar char="•"/>
            </a:pPr>
            <a:r>
              <a:rPr lang="en-US" sz="1400" b="1" dirty="0">
                <a:latin typeface="Trebuchet MS" panose="020B0603020202020204" pitchFamily="34" charset="0"/>
              </a:rPr>
              <a:t>India Team </a:t>
            </a:r>
            <a:r>
              <a:rPr lang="en-US" sz="1400" dirty="0">
                <a:latin typeface="Trebuchet MS" panose="020B0603020202020204" pitchFamily="34" charset="0"/>
              </a:rPr>
              <a:t>(</a:t>
            </a:r>
            <a:r>
              <a:rPr lang="en-US" sz="1400" dirty="0" smtClean="0">
                <a:latin typeface="Trebuchet MS" panose="020B0603020202020204" pitchFamily="34" charset="0"/>
              </a:rPr>
              <a:t>PM/Dev. </a:t>
            </a:r>
            <a:r>
              <a:rPr lang="en-US" sz="1400" dirty="0">
                <a:latin typeface="Trebuchet MS" panose="020B0603020202020204" pitchFamily="34" charset="0"/>
              </a:rPr>
              <a:t>Lead/ QA Lead)</a:t>
            </a:r>
            <a:endParaRPr lang="en-US" dirty="0">
              <a:latin typeface="Trebuchet MS" panose="020B0603020202020204" pitchFamily="34" charset="0"/>
            </a:endParaRPr>
          </a:p>
        </p:txBody>
      </p:sp>
      <p:sp>
        <p:nvSpPr>
          <p:cNvPr id="2" name="TextBox 1"/>
          <p:cNvSpPr txBox="1"/>
          <p:nvPr/>
        </p:nvSpPr>
        <p:spPr>
          <a:xfrm>
            <a:off x="404186" y="4589491"/>
            <a:ext cx="4568110" cy="646331"/>
          </a:xfrm>
          <a:prstGeom prst="rect">
            <a:avLst/>
          </a:prstGeom>
          <a:noFill/>
        </p:spPr>
        <p:txBody>
          <a:bodyPr wrap="none" rtlCol="0">
            <a:spAutoFit/>
          </a:bodyPr>
          <a:lstStyle/>
          <a:p>
            <a:r>
              <a:rPr lang="en-CA" b="1" u="sng" dirty="0"/>
              <a:t>Release </a:t>
            </a:r>
            <a:r>
              <a:rPr lang="en-CA" b="1" u="sng" dirty="0" smtClean="0"/>
              <a:t>Plan/Scope Owner</a:t>
            </a:r>
            <a:r>
              <a:rPr lang="en-CA" b="1" dirty="0" smtClean="0"/>
              <a:t>: </a:t>
            </a:r>
            <a:r>
              <a:rPr lang="en-US" dirty="0">
                <a:latin typeface="Trebuchet MS" panose="020B0603020202020204" pitchFamily="34" charset="0"/>
              </a:rPr>
              <a:t>Subhash Pandey</a:t>
            </a:r>
          </a:p>
          <a:p>
            <a:endParaRPr lang="en-CA" dirty="0"/>
          </a:p>
        </p:txBody>
      </p:sp>
      <p:sp>
        <p:nvSpPr>
          <p:cNvPr id="3" name="TextBox 2"/>
          <p:cNvSpPr txBox="1"/>
          <p:nvPr/>
        </p:nvSpPr>
        <p:spPr>
          <a:xfrm>
            <a:off x="404186" y="5277386"/>
            <a:ext cx="5845767" cy="338554"/>
          </a:xfrm>
          <a:prstGeom prst="rect">
            <a:avLst/>
          </a:prstGeom>
          <a:noFill/>
        </p:spPr>
        <p:txBody>
          <a:bodyPr wrap="none" rtlCol="0">
            <a:spAutoFit/>
          </a:bodyPr>
          <a:lstStyle/>
          <a:p>
            <a:r>
              <a:rPr lang="en-CA" sz="1600" dirty="0" smtClean="0">
                <a:latin typeface="Trebuchet MS" panose="020B0603020202020204" pitchFamily="34" charset="0"/>
              </a:rPr>
              <a:t>Note: Same Team will be involved in Retrospection meetings.</a:t>
            </a:r>
            <a:endParaRPr lang="en-CA" sz="1600" dirty="0">
              <a:latin typeface="Trebuchet MS" panose="020B0603020202020204" pitchFamily="34" charset="0"/>
            </a:endParaRPr>
          </a:p>
        </p:txBody>
      </p:sp>
      <p:sp>
        <p:nvSpPr>
          <p:cNvPr id="10" name="Rectangle 9"/>
          <p:cNvSpPr/>
          <p:nvPr/>
        </p:nvSpPr>
        <p:spPr>
          <a:xfrm>
            <a:off x="4648200" y="990600"/>
            <a:ext cx="4384259" cy="1569660"/>
          </a:xfrm>
          <a:prstGeom prst="rect">
            <a:avLst/>
          </a:prstGeom>
        </p:spPr>
        <p:txBody>
          <a:bodyPr wrap="square">
            <a:spAutoFit/>
          </a:bodyPr>
          <a:lstStyle/>
          <a:p>
            <a:pPr>
              <a:lnSpc>
                <a:spcPct val="150000"/>
              </a:lnSpc>
            </a:pPr>
            <a:r>
              <a:rPr lang="en-US" b="1" u="sng" dirty="0" smtClean="0">
                <a:latin typeface="Trebuchet MS" panose="020B0603020202020204" pitchFamily="34" charset="0"/>
              </a:rPr>
              <a:t>Other Ownership:</a:t>
            </a:r>
          </a:p>
          <a:p>
            <a:pPr marL="285750" indent="-285750">
              <a:lnSpc>
                <a:spcPct val="150000"/>
              </a:lnSpc>
              <a:buFont typeface="Arial" panose="020B0604020202020204" pitchFamily="34" charset="0"/>
              <a:buChar char="•"/>
            </a:pPr>
            <a:r>
              <a:rPr lang="en-US" sz="1400" b="1" dirty="0" smtClean="0">
                <a:latin typeface="Trebuchet MS" panose="020B0603020202020204" pitchFamily="34" charset="0"/>
              </a:rPr>
              <a:t>Anthony Duong </a:t>
            </a:r>
            <a:r>
              <a:rPr lang="en-US" sz="1400" dirty="0" smtClean="0">
                <a:latin typeface="Trebuchet MS" panose="020B0603020202020204" pitchFamily="34" charset="0"/>
              </a:rPr>
              <a:t>– Environment &amp; Quality</a:t>
            </a:r>
            <a:endParaRPr lang="en-US" sz="1400" dirty="0">
              <a:latin typeface="Trebuchet MS" panose="020B0603020202020204" pitchFamily="34" charset="0"/>
            </a:endParaRPr>
          </a:p>
          <a:p>
            <a:pPr marL="285750" indent="-285750">
              <a:lnSpc>
                <a:spcPct val="150000"/>
              </a:lnSpc>
              <a:buFont typeface="Arial" panose="020B0604020202020204" pitchFamily="34" charset="0"/>
              <a:buChar char="•"/>
            </a:pPr>
            <a:r>
              <a:rPr lang="en-US" sz="1400" b="1" dirty="0" smtClean="0">
                <a:latin typeface="Trebuchet MS" panose="020B0603020202020204" pitchFamily="34" charset="0"/>
              </a:rPr>
              <a:t>Bhuvaneswari Vanarajan –</a:t>
            </a:r>
            <a:r>
              <a:rPr lang="en-US" sz="1400" dirty="0" smtClean="0">
                <a:latin typeface="Trebuchet MS" panose="020B0603020202020204" pitchFamily="34" charset="0"/>
              </a:rPr>
              <a:t> Process</a:t>
            </a:r>
            <a:endParaRPr lang="en-US" sz="1400" dirty="0">
              <a:latin typeface="Trebuchet MS" panose="020B0603020202020204" pitchFamily="34" charset="0"/>
            </a:endParaRPr>
          </a:p>
          <a:p>
            <a:pPr>
              <a:lnSpc>
                <a:spcPct val="150000"/>
              </a:lnSpc>
            </a:pPr>
            <a:endParaRPr lang="en-US" dirty="0" smtClean="0">
              <a:latin typeface="Trebuchet MS" panose="020B0603020202020204" pitchFamily="34" charset="0"/>
            </a:endParaRPr>
          </a:p>
        </p:txBody>
      </p:sp>
    </p:spTree>
    <p:extLst>
      <p:ext uri="{BB962C8B-B14F-4D97-AF65-F5344CB8AC3E}">
        <p14:creationId xmlns:p14="http://schemas.microsoft.com/office/powerpoint/2010/main" val="3831503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Key Roles and Resource information</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14</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graphicFrame>
        <p:nvGraphicFramePr>
          <p:cNvPr id="7" name="Table 6"/>
          <p:cNvGraphicFramePr>
            <a:graphicFrameLocks noGrp="1"/>
          </p:cNvGraphicFramePr>
          <p:nvPr>
            <p:extLst>
              <p:ext uri="{D42A27DB-BD31-4B8C-83A1-F6EECF244321}">
                <p14:modId xmlns:p14="http://schemas.microsoft.com/office/powerpoint/2010/main" val="4018099152"/>
              </p:ext>
            </p:extLst>
          </p:nvPr>
        </p:nvGraphicFramePr>
        <p:xfrm>
          <a:off x="304800" y="838200"/>
          <a:ext cx="8686800" cy="4928844"/>
        </p:xfrm>
        <a:graphic>
          <a:graphicData uri="http://schemas.openxmlformats.org/drawingml/2006/table">
            <a:tbl>
              <a:tblPr firstRow="1" bandRow="1">
                <a:tableStyleId>{1E171933-4619-4E11-9A3F-F7608DF75F80}</a:tableStyleId>
              </a:tblPr>
              <a:tblGrid>
                <a:gridCol w="1752600"/>
                <a:gridCol w="1937655"/>
                <a:gridCol w="1862374"/>
                <a:gridCol w="1533971"/>
                <a:gridCol w="1600200"/>
              </a:tblGrid>
              <a:tr h="280571">
                <a:tc>
                  <a:txBody>
                    <a:bodyPr/>
                    <a:lstStyle/>
                    <a:p>
                      <a:endParaRPr lang="en-CA" sz="1400" dirty="0"/>
                    </a:p>
                  </a:txBody>
                  <a:tcPr/>
                </a:tc>
                <a:tc>
                  <a:txBody>
                    <a:bodyPr/>
                    <a:lstStyle/>
                    <a:p>
                      <a:pPr algn="ctr"/>
                      <a:r>
                        <a:rPr lang="en-CA" sz="1400" dirty="0" smtClean="0"/>
                        <a:t>Delhi</a:t>
                      </a:r>
                      <a:endParaRPr lang="en-CA" sz="1400" dirty="0"/>
                    </a:p>
                  </a:txBody>
                  <a:tcPr/>
                </a:tc>
                <a:tc>
                  <a:txBody>
                    <a:bodyPr/>
                    <a:lstStyle/>
                    <a:p>
                      <a:pPr algn="ctr"/>
                      <a:r>
                        <a:rPr lang="en-CA" sz="1400" dirty="0" smtClean="0"/>
                        <a:t>Aspire</a:t>
                      </a:r>
                      <a:endParaRPr lang="en-CA" sz="1400" dirty="0"/>
                    </a:p>
                  </a:txBody>
                  <a:tcPr/>
                </a:tc>
                <a:tc>
                  <a:txBody>
                    <a:bodyPr/>
                    <a:lstStyle/>
                    <a:p>
                      <a:pPr algn="ctr"/>
                      <a:r>
                        <a:rPr lang="en-CA" sz="1400" dirty="0" smtClean="0"/>
                        <a:t>ESS</a:t>
                      </a:r>
                      <a:endParaRPr lang="en-CA" sz="1400" dirty="0"/>
                    </a:p>
                  </a:txBody>
                  <a:tcPr/>
                </a:tc>
                <a:tc>
                  <a:txBody>
                    <a:bodyPr/>
                    <a:lstStyle/>
                    <a:p>
                      <a:pPr algn="ctr"/>
                      <a:r>
                        <a:rPr lang="en-CA" sz="1400" dirty="0" smtClean="0"/>
                        <a:t>UAT</a:t>
                      </a:r>
                      <a:endParaRPr lang="en-CA" sz="1400" dirty="0"/>
                    </a:p>
                  </a:txBody>
                  <a:tcPr/>
                </a:tc>
              </a:tr>
              <a:tr h="757542">
                <a:tc>
                  <a:txBody>
                    <a:bodyPr/>
                    <a:lstStyle/>
                    <a:p>
                      <a:pPr marL="0" marR="0">
                        <a:spcBef>
                          <a:spcPts val="0"/>
                        </a:spcBef>
                        <a:spcAft>
                          <a:spcPts val="0"/>
                        </a:spcAft>
                      </a:pPr>
                      <a:r>
                        <a:rPr lang="en-CA" sz="1200" b="1" kern="1200" dirty="0" smtClean="0">
                          <a:effectLst/>
                          <a:latin typeface="Trebuchet MS" panose="020B0603020202020204" pitchFamily="34" charset="0"/>
                        </a:rPr>
                        <a:t>Project</a:t>
                      </a:r>
                      <a:r>
                        <a:rPr lang="en-CA" sz="1200" b="1" kern="1200" baseline="0" dirty="0" smtClean="0">
                          <a:effectLst/>
                          <a:latin typeface="Trebuchet MS" panose="020B0603020202020204" pitchFamily="34" charset="0"/>
                        </a:rPr>
                        <a:t> Manager</a:t>
                      </a:r>
                      <a:endParaRPr lang="en-US" sz="1200" b="1"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CA" sz="1200" kern="1200" dirty="0">
                          <a:effectLst/>
                          <a:latin typeface="Trebuchet MS" panose="020B0603020202020204" pitchFamily="34" charset="0"/>
                        </a:rPr>
                        <a:t>Neha </a:t>
                      </a:r>
                      <a:r>
                        <a:rPr lang="en-CA" sz="1200" kern="1200" dirty="0" smtClean="0">
                          <a:effectLst/>
                          <a:latin typeface="Trebuchet MS" panose="020B0603020202020204" pitchFamily="34" charset="0"/>
                        </a:rPr>
                        <a:t>Gupta,</a:t>
                      </a:r>
                      <a:endParaRPr lang="en-US" sz="1200" dirty="0">
                        <a:effectLst/>
                        <a:latin typeface="Trebuchet MS" panose="020B0603020202020204" pitchFamily="34" charset="0"/>
                      </a:endParaRPr>
                    </a:p>
                    <a:p>
                      <a:pPr marL="0" marR="0">
                        <a:spcBef>
                          <a:spcPts val="0"/>
                        </a:spcBef>
                        <a:spcAft>
                          <a:spcPts val="0"/>
                        </a:spcAft>
                      </a:pPr>
                      <a:r>
                        <a:rPr lang="en-CA" sz="1200" kern="1200" dirty="0" smtClean="0">
                          <a:effectLst/>
                          <a:latin typeface="Trebuchet MS" panose="020B0603020202020204" pitchFamily="34" charset="0"/>
                        </a:rPr>
                        <a:t>Dharmendra Kumar</a:t>
                      </a:r>
                      <a:endParaRPr lang="en-US" sz="1200"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US" sz="1200" dirty="0" smtClean="0">
                          <a:effectLst/>
                          <a:latin typeface="Trebuchet MS" panose="020B0603020202020204" pitchFamily="34" charset="0"/>
                          <a:ea typeface="Calibri"/>
                          <a:cs typeface="Times New Roman"/>
                        </a:rPr>
                        <a:t>Rajesh Paneerselvam</a:t>
                      </a:r>
                      <a:endParaRPr lang="en-US" sz="1200"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US" sz="1200" kern="1200" dirty="0" smtClean="0">
                          <a:effectLst/>
                          <a:latin typeface="Trebuchet MS" panose="020B0603020202020204" pitchFamily="34" charset="0"/>
                        </a:rPr>
                        <a:t>Harekrushna Rath</a:t>
                      </a:r>
                      <a:endParaRPr lang="en-US" sz="1200" dirty="0">
                        <a:effectLst/>
                        <a:latin typeface="Trebuchet MS" panose="020B0603020202020204" pitchFamily="34" charset="0"/>
                        <a:ea typeface="Calibri"/>
                        <a:cs typeface="Times New Roman"/>
                      </a:endParaRPr>
                    </a:p>
                  </a:txBody>
                  <a:tcPr/>
                </a:tc>
                <a:tc>
                  <a:txBody>
                    <a:bodyPr/>
                    <a:lstStyle/>
                    <a:p>
                      <a:r>
                        <a:rPr lang="en-CA" sz="1200" dirty="0" smtClean="0">
                          <a:latin typeface="Trebuchet MS" panose="020B0603020202020204" pitchFamily="34" charset="0"/>
                        </a:rPr>
                        <a:t>Anthony Duong,</a:t>
                      </a:r>
                    </a:p>
                    <a:p>
                      <a:r>
                        <a:rPr lang="en-CA" sz="1200" dirty="0" smtClean="0">
                          <a:latin typeface="Trebuchet MS" panose="020B0603020202020204" pitchFamily="34" charset="0"/>
                        </a:rPr>
                        <a:t>Prashanjit  Choudhury,</a:t>
                      </a:r>
                    </a:p>
                    <a:p>
                      <a:r>
                        <a:rPr lang="en-CA" sz="1200" dirty="0" smtClean="0">
                          <a:latin typeface="Trebuchet MS" panose="020B0603020202020204" pitchFamily="34" charset="0"/>
                        </a:rPr>
                        <a:t>Alan Borris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smtClean="0">
                          <a:latin typeface="Trebuchet MS" panose="020B0603020202020204" pitchFamily="34" charset="0"/>
                        </a:rPr>
                        <a:t>Hong Dinh</a:t>
                      </a:r>
                    </a:p>
                  </a:txBody>
                  <a:tcPr/>
                </a:tc>
              </a:tr>
              <a:tr h="392799">
                <a:tc>
                  <a:txBody>
                    <a:bodyPr/>
                    <a:lstStyle/>
                    <a:p>
                      <a:pPr marL="0" marR="0">
                        <a:spcBef>
                          <a:spcPts val="0"/>
                        </a:spcBef>
                        <a:spcAft>
                          <a:spcPts val="0"/>
                        </a:spcAft>
                      </a:pPr>
                      <a:r>
                        <a:rPr lang="en-CA" sz="1200" b="1" kern="1200" dirty="0">
                          <a:effectLst/>
                          <a:latin typeface="Trebuchet MS" panose="020B0603020202020204" pitchFamily="34" charset="0"/>
                        </a:rPr>
                        <a:t>Dev. </a:t>
                      </a:r>
                      <a:r>
                        <a:rPr lang="en-CA" sz="1200" b="1" kern="1200" dirty="0" smtClean="0">
                          <a:effectLst/>
                          <a:latin typeface="Trebuchet MS" panose="020B0603020202020204" pitchFamily="34" charset="0"/>
                        </a:rPr>
                        <a:t>Lead(s) </a:t>
                      </a:r>
                      <a:r>
                        <a:rPr lang="en-CA" sz="1200" b="1" kern="1200" dirty="0">
                          <a:effectLst/>
                          <a:latin typeface="Trebuchet MS" panose="020B0603020202020204" pitchFamily="34" charset="0"/>
                        </a:rPr>
                        <a:t>– Tier </a:t>
                      </a:r>
                      <a:r>
                        <a:rPr lang="en-CA" sz="1200" b="1" kern="1200" dirty="0" smtClean="0">
                          <a:effectLst/>
                          <a:latin typeface="Trebuchet MS" panose="020B0603020202020204" pitchFamily="34" charset="0"/>
                        </a:rPr>
                        <a:t>– 3 (Architect</a:t>
                      </a:r>
                      <a:r>
                        <a:rPr lang="en-CA" sz="1200" b="1" kern="1200" baseline="0" dirty="0" smtClean="0">
                          <a:effectLst/>
                          <a:latin typeface="Trebuchet MS" panose="020B0603020202020204" pitchFamily="34" charset="0"/>
                        </a:rPr>
                        <a:t> Level)</a:t>
                      </a:r>
                      <a:endParaRPr lang="en-US" sz="1200" b="1"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CA" sz="1200" kern="1200" dirty="0">
                          <a:effectLst/>
                          <a:latin typeface="Trebuchet MS" panose="020B0603020202020204" pitchFamily="34" charset="0"/>
                        </a:rPr>
                        <a:t>Santosh </a:t>
                      </a:r>
                      <a:r>
                        <a:rPr lang="en-CA" sz="1200" kern="1200" dirty="0" smtClean="0">
                          <a:effectLst/>
                          <a:latin typeface="Trebuchet MS" panose="020B0603020202020204" pitchFamily="34" charset="0"/>
                        </a:rPr>
                        <a:t>Kumar,</a:t>
                      </a:r>
                      <a:endParaRPr lang="en-US" sz="1200" dirty="0">
                        <a:effectLst/>
                        <a:latin typeface="Trebuchet MS" panose="020B0603020202020204" pitchFamily="34" charset="0"/>
                      </a:endParaRPr>
                    </a:p>
                    <a:p>
                      <a:pPr marL="0" marR="0">
                        <a:spcBef>
                          <a:spcPts val="0"/>
                        </a:spcBef>
                        <a:spcAft>
                          <a:spcPts val="0"/>
                        </a:spcAft>
                      </a:pPr>
                      <a:r>
                        <a:rPr lang="en-CA" sz="1200" kern="1200" dirty="0">
                          <a:effectLst/>
                          <a:latin typeface="Trebuchet MS" panose="020B0603020202020204" pitchFamily="34" charset="0"/>
                        </a:rPr>
                        <a:t>Ganesh Surisetty</a:t>
                      </a:r>
                      <a:endParaRPr lang="en-US" sz="1200"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CA" sz="1200" kern="1200" dirty="0" smtClean="0">
                          <a:effectLst/>
                          <a:latin typeface="Trebuchet MS" panose="020B0603020202020204" pitchFamily="34" charset="0"/>
                        </a:rPr>
                        <a:t>Rajesh Paneerselvam</a:t>
                      </a:r>
                      <a:endParaRPr lang="en-US" sz="1200"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US" sz="1200" kern="1200" dirty="0" smtClean="0">
                          <a:effectLst/>
                          <a:latin typeface="Trebuchet MS" panose="020B0603020202020204" pitchFamily="34" charset="0"/>
                        </a:rPr>
                        <a:t>Antaryami Sahoo</a:t>
                      </a:r>
                      <a:endParaRPr lang="en-US" sz="1200" dirty="0">
                        <a:effectLst/>
                        <a:latin typeface="Trebuchet MS" panose="020B0603020202020204" pitchFamily="34" charset="0"/>
                        <a:ea typeface="Calibri"/>
                        <a:cs typeface="Times New Roman"/>
                      </a:endParaRPr>
                    </a:p>
                  </a:txBody>
                  <a:tcPr/>
                </a:tc>
                <a:tc>
                  <a:txBody>
                    <a:bodyPr/>
                    <a:lstStyle/>
                    <a:p>
                      <a:endParaRPr lang="en-CA" sz="1200" dirty="0">
                        <a:latin typeface="Trebuchet MS" panose="020B0603020202020204" pitchFamily="34" charset="0"/>
                      </a:endParaRPr>
                    </a:p>
                  </a:txBody>
                  <a:tcPr/>
                </a:tc>
              </a:tr>
              <a:tr h="701428">
                <a:tc>
                  <a:txBody>
                    <a:bodyPr/>
                    <a:lstStyle/>
                    <a:p>
                      <a:pPr marL="0" marR="0">
                        <a:spcBef>
                          <a:spcPts val="0"/>
                        </a:spcBef>
                        <a:spcAft>
                          <a:spcPts val="0"/>
                        </a:spcAft>
                      </a:pPr>
                      <a:r>
                        <a:rPr lang="en-CA" sz="1200" b="1" kern="1200" dirty="0" smtClean="0">
                          <a:effectLst/>
                          <a:latin typeface="Trebuchet MS" panose="020B0603020202020204" pitchFamily="34" charset="0"/>
                        </a:rPr>
                        <a:t>Dev.</a:t>
                      </a:r>
                      <a:r>
                        <a:rPr lang="en-CA" sz="1200" b="1" kern="1200" baseline="0" dirty="0" smtClean="0">
                          <a:effectLst/>
                          <a:latin typeface="Trebuchet MS" panose="020B0603020202020204" pitchFamily="34" charset="0"/>
                        </a:rPr>
                        <a:t> </a:t>
                      </a:r>
                      <a:r>
                        <a:rPr lang="en-CA" sz="1200" b="1" kern="1200" dirty="0" smtClean="0">
                          <a:effectLst/>
                          <a:latin typeface="Trebuchet MS" panose="020B0603020202020204" pitchFamily="34" charset="0"/>
                        </a:rPr>
                        <a:t>Lead(s</a:t>
                      </a:r>
                      <a:r>
                        <a:rPr lang="en-CA" sz="1200" b="1" kern="1200" dirty="0">
                          <a:effectLst/>
                          <a:latin typeface="Trebuchet MS" panose="020B0603020202020204" pitchFamily="34" charset="0"/>
                        </a:rPr>
                        <a:t>) – Tier </a:t>
                      </a:r>
                      <a:r>
                        <a:rPr lang="en-CA" sz="1200" b="1" kern="1200" dirty="0" smtClean="0">
                          <a:effectLst/>
                          <a:latin typeface="Trebuchet MS" panose="020B0603020202020204" pitchFamily="34" charset="0"/>
                        </a:rPr>
                        <a:t>– 2</a:t>
                      </a:r>
                    </a:p>
                    <a:p>
                      <a:pPr marL="0" marR="0">
                        <a:spcBef>
                          <a:spcPts val="0"/>
                        </a:spcBef>
                        <a:spcAft>
                          <a:spcPts val="0"/>
                        </a:spcAft>
                      </a:pPr>
                      <a:r>
                        <a:rPr lang="en-CA" sz="1200" b="1" kern="1200" dirty="0" smtClean="0">
                          <a:effectLst/>
                          <a:latin typeface="Trebuchet MS" panose="020B0603020202020204" pitchFamily="34" charset="0"/>
                        </a:rPr>
                        <a:t>(Senior Level)</a:t>
                      </a:r>
                      <a:endParaRPr lang="en-US" sz="1200" b="1"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CA" sz="1200" kern="1200" dirty="0">
                          <a:effectLst/>
                          <a:latin typeface="Trebuchet MS" panose="020B0603020202020204" pitchFamily="34" charset="0"/>
                        </a:rPr>
                        <a:t>Sailendu </a:t>
                      </a:r>
                      <a:r>
                        <a:rPr lang="en-CA" sz="1200" kern="1200" dirty="0" smtClean="0">
                          <a:effectLst/>
                          <a:latin typeface="Trebuchet MS" panose="020B0603020202020204" pitchFamily="34" charset="0"/>
                        </a:rPr>
                        <a:t>Mishra,</a:t>
                      </a:r>
                      <a:endParaRPr lang="en-US" sz="1200" dirty="0">
                        <a:effectLst/>
                        <a:latin typeface="Trebuchet MS" panose="020B0603020202020204" pitchFamily="34" charset="0"/>
                      </a:endParaRPr>
                    </a:p>
                    <a:p>
                      <a:pPr marL="0" marR="0">
                        <a:spcBef>
                          <a:spcPts val="0"/>
                        </a:spcBef>
                        <a:spcAft>
                          <a:spcPts val="0"/>
                        </a:spcAft>
                      </a:pPr>
                      <a:r>
                        <a:rPr lang="en-CA" sz="1200" kern="1200" dirty="0">
                          <a:effectLst/>
                          <a:latin typeface="Trebuchet MS" panose="020B0603020202020204" pitchFamily="34" charset="0"/>
                        </a:rPr>
                        <a:t>Poonam </a:t>
                      </a:r>
                      <a:r>
                        <a:rPr lang="en-CA" sz="1200" kern="1200" dirty="0" smtClean="0">
                          <a:effectLst/>
                          <a:latin typeface="Trebuchet MS" panose="020B0603020202020204" pitchFamily="34" charset="0"/>
                        </a:rPr>
                        <a:t>Singh,</a:t>
                      </a:r>
                      <a:endParaRPr lang="en-US" sz="1200" dirty="0">
                        <a:effectLst/>
                        <a:latin typeface="Trebuchet MS" panose="020B0603020202020204" pitchFamily="34" charset="0"/>
                      </a:endParaRPr>
                    </a:p>
                    <a:p>
                      <a:pPr marL="0" marR="0">
                        <a:spcBef>
                          <a:spcPts val="0"/>
                        </a:spcBef>
                        <a:spcAft>
                          <a:spcPts val="0"/>
                        </a:spcAft>
                      </a:pPr>
                      <a:r>
                        <a:rPr lang="en-CA" sz="1200" kern="1200" dirty="0">
                          <a:effectLst/>
                          <a:latin typeface="Trebuchet MS" panose="020B0603020202020204" pitchFamily="34" charset="0"/>
                        </a:rPr>
                        <a:t>Pooja </a:t>
                      </a:r>
                      <a:r>
                        <a:rPr lang="en-CA" sz="1200" kern="1200" dirty="0" smtClean="0">
                          <a:effectLst/>
                          <a:latin typeface="Trebuchet MS" panose="020B0603020202020204" pitchFamily="34" charset="0"/>
                        </a:rPr>
                        <a:t>Solanki</a:t>
                      </a:r>
                    </a:p>
                    <a:p>
                      <a:pPr marL="0" marR="0">
                        <a:spcBef>
                          <a:spcPts val="0"/>
                        </a:spcBef>
                        <a:spcAft>
                          <a:spcPts val="0"/>
                        </a:spcAft>
                      </a:pPr>
                      <a:endParaRPr lang="en-US" sz="1200"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CA" sz="1200" kern="1200" dirty="0">
                          <a:effectLst/>
                          <a:latin typeface="Trebuchet MS" panose="020B0603020202020204" pitchFamily="34" charset="0"/>
                        </a:rPr>
                        <a:t>Rajesh </a:t>
                      </a:r>
                      <a:r>
                        <a:rPr lang="en-CA" sz="1200" kern="1200" dirty="0" smtClean="0">
                          <a:effectLst/>
                          <a:latin typeface="Trebuchet MS" panose="020B0603020202020204" pitchFamily="34" charset="0"/>
                        </a:rPr>
                        <a:t>Paneerselvam,</a:t>
                      </a:r>
                      <a:endParaRPr lang="en-US" sz="1200" dirty="0">
                        <a:effectLst/>
                        <a:latin typeface="Trebuchet MS" panose="020B0603020202020204" pitchFamily="34" charset="0"/>
                      </a:endParaRPr>
                    </a:p>
                    <a:p>
                      <a:pPr marL="0" marR="0">
                        <a:spcBef>
                          <a:spcPts val="0"/>
                        </a:spcBef>
                        <a:spcAft>
                          <a:spcPts val="0"/>
                        </a:spcAft>
                      </a:pPr>
                      <a:r>
                        <a:rPr lang="en-CA" sz="1200" kern="1200" dirty="0">
                          <a:effectLst/>
                          <a:latin typeface="Trebuchet MS" panose="020B0603020202020204" pitchFamily="34" charset="0"/>
                        </a:rPr>
                        <a:t>Thirumurugan </a:t>
                      </a:r>
                      <a:r>
                        <a:rPr lang="en-CA" sz="1200" kern="1200" dirty="0" smtClean="0">
                          <a:effectLst/>
                          <a:latin typeface="Trebuchet MS" panose="020B0603020202020204" pitchFamily="34" charset="0"/>
                        </a:rPr>
                        <a:t>Pandian,</a:t>
                      </a:r>
                    </a:p>
                    <a:p>
                      <a:pPr marL="0" marR="0">
                        <a:spcBef>
                          <a:spcPts val="0"/>
                        </a:spcBef>
                        <a:spcAft>
                          <a:spcPts val="0"/>
                        </a:spcAft>
                      </a:pPr>
                      <a:endParaRPr lang="en-US" sz="1200"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US" sz="1200" kern="1200" dirty="0" smtClean="0">
                          <a:effectLst/>
                          <a:latin typeface="Trebuchet MS" panose="020B0603020202020204" pitchFamily="34" charset="0"/>
                        </a:rPr>
                        <a:t>Nirmal Mandhata, Nibedita Swain,</a:t>
                      </a:r>
                    </a:p>
                    <a:p>
                      <a:pPr marL="0" marR="0">
                        <a:spcBef>
                          <a:spcPts val="0"/>
                        </a:spcBef>
                        <a:spcAft>
                          <a:spcPts val="0"/>
                        </a:spcAft>
                      </a:pPr>
                      <a:endParaRPr lang="en-US" sz="1200" dirty="0">
                        <a:effectLst/>
                        <a:latin typeface="Trebuchet MS" panose="020B0603020202020204" pitchFamily="34" charset="0"/>
                        <a:ea typeface="Calibri"/>
                        <a:cs typeface="Times New Roman"/>
                      </a:endParaRPr>
                    </a:p>
                  </a:txBody>
                  <a:tcPr/>
                </a:tc>
                <a:tc>
                  <a:txBody>
                    <a:bodyPr/>
                    <a:lstStyle/>
                    <a:p>
                      <a:endParaRPr lang="en-CA" sz="1200" dirty="0">
                        <a:latin typeface="Trebuchet MS" panose="020B0603020202020204" pitchFamily="34" charset="0"/>
                      </a:endParaRPr>
                    </a:p>
                  </a:txBody>
                  <a:tcPr/>
                </a:tc>
              </a:tr>
              <a:tr h="757542">
                <a:tc>
                  <a:txBody>
                    <a:bodyPr/>
                    <a:lstStyle/>
                    <a:p>
                      <a:pPr marL="0" marR="0">
                        <a:spcBef>
                          <a:spcPts val="0"/>
                        </a:spcBef>
                        <a:spcAft>
                          <a:spcPts val="0"/>
                        </a:spcAft>
                      </a:pPr>
                      <a:r>
                        <a:rPr lang="en-US" sz="1200" b="1" dirty="0" smtClean="0">
                          <a:effectLst/>
                          <a:latin typeface="Trebuchet MS" panose="020B0603020202020204" pitchFamily="34" charset="0"/>
                          <a:ea typeface="Calibri"/>
                          <a:cs typeface="Times New Roman"/>
                        </a:rPr>
                        <a:t>Dev.</a:t>
                      </a:r>
                      <a:r>
                        <a:rPr lang="en-US" sz="1200" b="1" baseline="0" dirty="0" smtClean="0">
                          <a:effectLst/>
                          <a:latin typeface="Trebuchet MS" panose="020B0603020202020204" pitchFamily="34" charset="0"/>
                          <a:ea typeface="Calibri"/>
                          <a:cs typeface="Times New Roman"/>
                        </a:rPr>
                        <a:t> Leads – Tier – 1</a:t>
                      </a:r>
                    </a:p>
                    <a:p>
                      <a:pPr marL="0" marR="0">
                        <a:spcBef>
                          <a:spcPts val="0"/>
                        </a:spcBef>
                        <a:spcAft>
                          <a:spcPts val="0"/>
                        </a:spcAft>
                      </a:pPr>
                      <a:r>
                        <a:rPr lang="en-US" sz="1200" b="1" baseline="0" dirty="0" smtClean="0">
                          <a:effectLst/>
                          <a:latin typeface="Trebuchet MS" panose="020B0603020202020204" pitchFamily="34" charset="0"/>
                          <a:ea typeface="Calibri"/>
                          <a:cs typeface="Times New Roman"/>
                        </a:rPr>
                        <a:t>(Beginners)</a:t>
                      </a:r>
                      <a:endParaRPr lang="en-US" sz="1200" b="1"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US" sz="1200" dirty="0" smtClean="0">
                          <a:effectLst/>
                          <a:latin typeface="Trebuchet MS" panose="020B0603020202020204" pitchFamily="34" charset="0"/>
                          <a:ea typeface="Calibri"/>
                          <a:cs typeface="Times New Roman"/>
                        </a:rPr>
                        <a:t>Medha Kumari,</a:t>
                      </a:r>
                    </a:p>
                    <a:p>
                      <a:pPr marL="0" marR="0">
                        <a:spcBef>
                          <a:spcPts val="0"/>
                        </a:spcBef>
                        <a:spcAft>
                          <a:spcPts val="0"/>
                        </a:spcAft>
                      </a:pPr>
                      <a:r>
                        <a:rPr lang="en-US" sz="1200" dirty="0" smtClean="0">
                          <a:effectLst/>
                          <a:latin typeface="Trebuchet MS" panose="020B0603020202020204" pitchFamily="34" charset="0"/>
                          <a:ea typeface="Calibri"/>
                          <a:cs typeface="Times New Roman"/>
                        </a:rPr>
                        <a:t>Jagannath Bahera,</a:t>
                      </a:r>
                    </a:p>
                    <a:p>
                      <a:pPr marL="0" marR="0">
                        <a:spcBef>
                          <a:spcPts val="0"/>
                        </a:spcBef>
                        <a:spcAft>
                          <a:spcPts val="0"/>
                        </a:spcAft>
                      </a:pPr>
                      <a:r>
                        <a:rPr lang="en-US" sz="1200" dirty="0" smtClean="0">
                          <a:effectLst/>
                          <a:latin typeface="Trebuchet MS" panose="020B0603020202020204" pitchFamily="34" charset="0"/>
                          <a:ea typeface="Calibri"/>
                          <a:cs typeface="Times New Roman"/>
                        </a:rPr>
                        <a:t>Ashwani</a:t>
                      </a:r>
                      <a:r>
                        <a:rPr lang="en-US" sz="1200" baseline="0" dirty="0" smtClean="0">
                          <a:effectLst/>
                          <a:latin typeface="Trebuchet MS" panose="020B0603020202020204" pitchFamily="34" charset="0"/>
                          <a:ea typeface="Calibri"/>
                          <a:cs typeface="Times New Roman"/>
                        </a:rPr>
                        <a:t> Kumar</a:t>
                      </a:r>
                      <a:endParaRPr lang="en-US" sz="1200"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CA" sz="1200" kern="1200" dirty="0" smtClean="0">
                          <a:effectLst/>
                          <a:latin typeface="Trebuchet MS" panose="020B0603020202020204" pitchFamily="34" charset="0"/>
                        </a:rPr>
                        <a:t>Chandra Narayanan,</a:t>
                      </a:r>
                    </a:p>
                    <a:p>
                      <a:pPr marL="0" marR="0">
                        <a:spcBef>
                          <a:spcPts val="0"/>
                        </a:spcBef>
                        <a:spcAft>
                          <a:spcPts val="0"/>
                        </a:spcAft>
                      </a:pPr>
                      <a:r>
                        <a:rPr lang="en-CA" sz="1200" kern="1200" dirty="0" smtClean="0">
                          <a:effectLst/>
                          <a:latin typeface="Trebuchet MS" panose="020B0603020202020204" pitchFamily="34" charset="0"/>
                        </a:rPr>
                        <a:t>Ilakkia</a:t>
                      </a:r>
                      <a:r>
                        <a:rPr lang="en-CA" sz="1200" kern="1200" baseline="0" dirty="0" smtClean="0">
                          <a:effectLst/>
                          <a:latin typeface="Trebuchet MS" panose="020B0603020202020204" pitchFamily="34" charset="0"/>
                        </a:rPr>
                        <a:t> Keerthana</a:t>
                      </a:r>
                      <a:endParaRPr lang="en-US" sz="1200"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US" sz="1200" kern="1200" dirty="0" smtClean="0">
                          <a:effectLst/>
                          <a:latin typeface="Trebuchet MS" panose="020B0603020202020204" pitchFamily="34" charset="0"/>
                        </a:rPr>
                        <a:t>Anjanamai Pallai,</a:t>
                      </a:r>
                    </a:p>
                    <a:p>
                      <a:pPr marL="0" marR="0">
                        <a:spcBef>
                          <a:spcPts val="0"/>
                        </a:spcBef>
                        <a:spcAft>
                          <a:spcPts val="0"/>
                        </a:spcAft>
                      </a:pPr>
                      <a:r>
                        <a:rPr lang="en-US" sz="1200" kern="1200" dirty="0" smtClean="0">
                          <a:effectLst/>
                          <a:latin typeface="Trebuchet MS" panose="020B0603020202020204" pitchFamily="34" charset="0"/>
                        </a:rPr>
                        <a:t>Rasmita Nayak</a:t>
                      </a:r>
                      <a:endParaRPr lang="en-US" sz="1200" b="0" i="0" kern="1200" dirty="0">
                        <a:solidFill>
                          <a:schemeClr val="dk1"/>
                        </a:solidFill>
                        <a:effectLst/>
                        <a:latin typeface="Trebuchet MS" panose="020B0603020202020204" pitchFamily="34" charset="0"/>
                        <a:ea typeface="+mn-ea"/>
                        <a:cs typeface="+mn-cs"/>
                      </a:endParaRPr>
                    </a:p>
                  </a:txBody>
                  <a:tcPr/>
                </a:tc>
                <a:tc>
                  <a:txBody>
                    <a:bodyPr/>
                    <a:lstStyle/>
                    <a:p>
                      <a:endParaRPr lang="en-CA" sz="1200" dirty="0">
                        <a:latin typeface="Trebuchet MS" panose="020B0603020202020204" pitchFamily="34" charset="0"/>
                      </a:endParaRPr>
                    </a:p>
                  </a:txBody>
                  <a:tcPr/>
                </a:tc>
              </a:tr>
              <a:tr h="757542">
                <a:tc>
                  <a:txBody>
                    <a:bodyPr/>
                    <a:lstStyle/>
                    <a:p>
                      <a:pPr marL="0" marR="0">
                        <a:spcBef>
                          <a:spcPts val="0"/>
                        </a:spcBef>
                        <a:spcAft>
                          <a:spcPts val="0"/>
                        </a:spcAft>
                      </a:pPr>
                      <a:r>
                        <a:rPr lang="en-CA" sz="1200" b="1" kern="1200" dirty="0">
                          <a:effectLst/>
                          <a:latin typeface="Trebuchet MS" panose="020B0603020202020204" pitchFamily="34" charset="0"/>
                        </a:rPr>
                        <a:t>QA Lead(s)</a:t>
                      </a:r>
                      <a:endParaRPr lang="en-US" sz="1200" b="1"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CA" sz="1200" kern="1200" dirty="0">
                          <a:effectLst/>
                          <a:latin typeface="Trebuchet MS" panose="020B0603020202020204" pitchFamily="34" charset="0"/>
                        </a:rPr>
                        <a:t>Prasunjit </a:t>
                      </a:r>
                      <a:r>
                        <a:rPr lang="en-CA" sz="1200" kern="1200" dirty="0" smtClean="0">
                          <a:effectLst/>
                          <a:latin typeface="Trebuchet MS" panose="020B0603020202020204" pitchFamily="34" charset="0"/>
                        </a:rPr>
                        <a:t>Bir,</a:t>
                      </a:r>
                      <a:endParaRPr lang="en-US" sz="1200" dirty="0">
                        <a:effectLst/>
                        <a:latin typeface="Trebuchet MS" panose="020B0603020202020204" pitchFamily="34" charset="0"/>
                      </a:endParaRPr>
                    </a:p>
                    <a:p>
                      <a:pPr marL="0" marR="0">
                        <a:spcBef>
                          <a:spcPts val="0"/>
                        </a:spcBef>
                        <a:spcAft>
                          <a:spcPts val="0"/>
                        </a:spcAft>
                      </a:pPr>
                      <a:r>
                        <a:rPr lang="en-CA" sz="1200" kern="1200" dirty="0">
                          <a:effectLst/>
                          <a:latin typeface="Trebuchet MS" panose="020B0603020202020204" pitchFamily="34" charset="0"/>
                        </a:rPr>
                        <a:t>Bhuvaneswari Vanarajan</a:t>
                      </a:r>
                      <a:endParaRPr lang="en-US" sz="1200"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CA" sz="1200" kern="1200" dirty="0">
                          <a:effectLst/>
                          <a:latin typeface="Trebuchet MS" panose="020B0603020202020204" pitchFamily="34" charset="0"/>
                        </a:rPr>
                        <a:t>Mathivanan </a:t>
                      </a:r>
                      <a:r>
                        <a:rPr lang="en-CA" sz="1200" kern="1200" dirty="0" smtClean="0">
                          <a:effectLst/>
                          <a:latin typeface="Trebuchet MS" panose="020B0603020202020204" pitchFamily="34" charset="0"/>
                        </a:rPr>
                        <a:t>Chellaiah,</a:t>
                      </a:r>
                      <a:endParaRPr lang="en-US" sz="1200" dirty="0">
                        <a:effectLst/>
                        <a:latin typeface="Trebuchet MS" panose="020B0603020202020204" pitchFamily="34" charset="0"/>
                      </a:endParaRPr>
                    </a:p>
                    <a:p>
                      <a:pPr marL="0" marR="0">
                        <a:spcBef>
                          <a:spcPts val="0"/>
                        </a:spcBef>
                        <a:spcAft>
                          <a:spcPts val="0"/>
                        </a:spcAft>
                      </a:pPr>
                      <a:r>
                        <a:rPr lang="en-CA" sz="1200" kern="1200" dirty="0">
                          <a:effectLst/>
                          <a:latin typeface="Trebuchet MS" panose="020B0603020202020204" pitchFamily="34" charset="0"/>
                        </a:rPr>
                        <a:t>Mani Bala</a:t>
                      </a:r>
                      <a:endParaRPr lang="en-US" sz="1200" dirty="0">
                        <a:effectLst/>
                        <a:latin typeface="Trebuchet MS" panose="020B0603020202020204" pitchFamily="34" charset="0"/>
                        <a:ea typeface="Calibri"/>
                        <a:cs typeface="Times New Roman"/>
                      </a:endParaRPr>
                    </a:p>
                  </a:txBody>
                  <a:tcPr/>
                </a:tc>
                <a:tc>
                  <a:txBody>
                    <a:bodyPr/>
                    <a:lstStyle/>
                    <a:p>
                      <a:pPr marL="0" marR="0" algn="l" defTabSz="914400" rtl="0" eaLnBrk="1" latinLnBrk="0" hangingPunct="1">
                        <a:spcBef>
                          <a:spcPts val="0"/>
                        </a:spcBef>
                        <a:spcAft>
                          <a:spcPts val="0"/>
                        </a:spcAft>
                      </a:pPr>
                      <a:r>
                        <a:rPr lang="en-US" sz="1200" kern="1200" dirty="0" smtClean="0">
                          <a:effectLst/>
                          <a:latin typeface="Trebuchet MS" panose="020B0603020202020204" pitchFamily="34" charset="0"/>
                        </a:rPr>
                        <a:t>Jyotirmaya Das</a:t>
                      </a:r>
                      <a:endParaRPr lang="en-US" sz="1200" b="0" i="0" kern="1200" dirty="0">
                        <a:solidFill>
                          <a:schemeClr val="dk1"/>
                        </a:solidFill>
                        <a:effectLst/>
                        <a:latin typeface="Trebuchet MS" panose="020B0603020202020204" pitchFamily="34" charset="0"/>
                        <a:ea typeface="+mn-ea"/>
                        <a:cs typeface="+mn-cs"/>
                      </a:endParaRPr>
                    </a:p>
                  </a:txBody>
                  <a:tcPr/>
                </a:tc>
                <a:tc>
                  <a:txBody>
                    <a:bodyPr/>
                    <a:lstStyle/>
                    <a:p>
                      <a:r>
                        <a:rPr lang="en-CA" sz="1200" dirty="0" smtClean="0">
                          <a:latin typeface="Trebuchet MS" panose="020B0603020202020204" pitchFamily="34" charset="0"/>
                        </a:rPr>
                        <a:t>Sonali Mishra,</a:t>
                      </a:r>
                    </a:p>
                    <a:p>
                      <a:r>
                        <a:rPr lang="en-CA" sz="1200" dirty="0" smtClean="0">
                          <a:latin typeface="Trebuchet MS" panose="020B0603020202020204" pitchFamily="34" charset="0"/>
                        </a:rPr>
                        <a:t>Aparna Hariharan,</a:t>
                      </a:r>
                    </a:p>
                    <a:p>
                      <a:r>
                        <a:rPr lang="en-CA" sz="1200" dirty="0" smtClean="0">
                          <a:latin typeface="Trebuchet MS" panose="020B0603020202020204" pitchFamily="34" charset="0"/>
                        </a:rPr>
                        <a:t>George Der</a:t>
                      </a:r>
                    </a:p>
                  </a:txBody>
                  <a:tcPr/>
                </a:tc>
              </a:tr>
              <a:tr h="310517">
                <a:tc>
                  <a:txBody>
                    <a:bodyPr/>
                    <a:lstStyle/>
                    <a:p>
                      <a:pPr marL="0" marR="0">
                        <a:spcBef>
                          <a:spcPts val="0"/>
                        </a:spcBef>
                        <a:spcAft>
                          <a:spcPts val="0"/>
                        </a:spcAft>
                      </a:pPr>
                      <a:r>
                        <a:rPr lang="en-CA" sz="1200" b="1" kern="1200" dirty="0">
                          <a:effectLst/>
                          <a:latin typeface="Trebuchet MS" panose="020B0603020202020204" pitchFamily="34" charset="0"/>
                        </a:rPr>
                        <a:t>Product Manager</a:t>
                      </a:r>
                      <a:endParaRPr lang="en-US" sz="1200" b="1" dirty="0">
                        <a:effectLst/>
                        <a:latin typeface="Trebuchet MS" panose="020B0603020202020204" pitchFamily="34" charset="0"/>
                        <a:ea typeface="Calibri"/>
                        <a:cs typeface="Times New Roman"/>
                      </a:endParaRPr>
                    </a:p>
                  </a:txBody>
                  <a:tcPr/>
                </a:tc>
                <a:tc>
                  <a:txBody>
                    <a:bodyPr/>
                    <a:lstStyle/>
                    <a:p>
                      <a:pPr marL="0" marR="0">
                        <a:spcBef>
                          <a:spcPts val="0"/>
                        </a:spcBef>
                        <a:spcAft>
                          <a:spcPts val="0"/>
                        </a:spcAft>
                      </a:pPr>
                      <a:r>
                        <a:rPr lang="en-CA" sz="1200" kern="1200">
                          <a:effectLst/>
                          <a:latin typeface="Trebuchet MS" panose="020B0603020202020204" pitchFamily="34" charset="0"/>
                        </a:rPr>
                        <a:t>Nandini </a:t>
                      </a:r>
                      <a:r>
                        <a:rPr lang="en-CA" sz="1200" kern="1200" smtClean="0">
                          <a:effectLst/>
                          <a:latin typeface="Trebuchet MS" panose="020B0603020202020204" pitchFamily="34" charset="0"/>
                        </a:rPr>
                        <a:t>Ganguly</a:t>
                      </a:r>
                      <a:endParaRPr lang="en-CA" sz="1200" kern="1200" dirty="0" smtClean="0">
                        <a:effectLst/>
                        <a:latin typeface="Trebuchet MS" panose="020B0603020202020204" pitchFamily="34" charset="0"/>
                      </a:endParaRPr>
                    </a:p>
                    <a:p>
                      <a:pPr marL="0" marR="0">
                        <a:spcBef>
                          <a:spcPts val="0"/>
                        </a:spcBef>
                        <a:spcAft>
                          <a:spcPts val="0"/>
                        </a:spcAft>
                      </a:pPr>
                      <a:r>
                        <a:rPr lang="en-CA" sz="1200" kern="1200" dirty="0" smtClean="0">
                          <a:effectLst/>
                          <a:latin typeface="Trebuchet MS" panose="020B0603020202020204" pitchFamily="34" charset="0"/>
                          <a:ea typeface="Calibri"/>
                          <a:cs typeface="Times New Roman"/>
                        </a:rPr>
                        <a:t>Alan</a:t>
                      </a:r>
                      <a:r>
                        <a:rPr lang="en-CA" sz="1200" kern="1200" baseline="0" dirty="0" smtClean="0">
                          <a:effectLst/>
                          <a:latin typeface="Trebuchet MS" panose="020B0603020202020204" pitchFamily="34" charset="0"/>
                          <a:ea typeface="Calibri"/>
                          <a:cs typeface="Times New Roman"/>
                        </a:rPr>
                        <a:t> </a:t>
                      </a:r>
                      <a:r>
                        <a:rPr lang="en-CA" sz="1200" kern="1200" dirty="0" smtClean="0">
                          <a:effectLst/>
                          <a:latin typeface="Trebuchet MS" panose="020B0603020202020204" pitchFamily="34" charset="0"/>
                          <a:ea typeface="Calibri"/>
                          <a:cs typeface="Times New Roman"/>
                        </a:rPr>
                        <a:t>Borris (FOIA)</a:t>
                      </a:r>
                    </a:p>
                    <a:p>
                      <a:pPr marL="0" marR="0">
                        <a:spcBef>
                          <a:spcPts val="0"/>
                        </a:spcBef>
                        <a:spcAft>
                          <a:spcPts val="0"/>
                        </a:spcAft>
                      </a:pPr>
                      <a:r>
                        <a:rPr lang="en-CA" sz="1200" kern="1200" dirty="0" smtClean="0">
                          <a:effectLst/>
                          <a:latin typeface="Trebuchet MS" panose="020B0603020202020204" pitchFamily="34" charset="0"/>
                          <a:ea typeface="Calibri"/>
                          <a:cs typeface="Times New Roman"/>
                        </a:rPr>
                        <a:t>Prashanjit Choudhury (JEMS)</a:t>
                      </a:r>
                    </a:p>
                  </a:txBody>
                  <a:tcPr/>
                </a:tc>
                <a:tc>
                  <a:txBody>
                    <a:bodyPr/>
                    <a:lstStyle/>
                    <a:p>
                      <a:pPr marL="0" marR="0">
                        <a:spcBef>
                          <a:spcPts val="0"/>
                        </a:spcBef>
                        <a:spcAft>
                          <a:spcPts val="0"/>
                        </a:spcAft>
                      </a:pPr>
                      <a:r>
                        <a:rPr lang="en-CA" sz="1200" kern="1200" dirty="0" smtClean="0">
                          <a:effectLst/>
                          <a:latin typeface="Trebuchet MS" panose="020B0603020202020204" pitchFamily="34" charset="0"/>
                        </a:rPr>
                        <a:t>Nandini Ganguly</a:t>
                      </a:r>
                    </a:p>
                    <a:p>
                      <a:pPr marL="0" marR="0">
                        <a:spcBef>
                          <a:spcPts val="0"/>
                        </a:spcBef>
                        <a:spcAft>
                          <a:spcPts val="0"/>
                        </a:spcAft>
                      </a:pPr>
                      <a:r>
                        <a:rPr lang="en-CA" sz="1200" kern="1200" dirty="0" smtClean="0">
                          <a:effectLst/>
                          <a:latin typeface="Trebuchet MS" panose="020B0603020202020204" pitchFamily="34" charset="0"/>
                          <a:ea typeface="Calibri"/>
                          <a:cs typeface="Times New Roman"/>
                        </a:rPr>
                        <a:t>Alan Borris (FOIA)</a:t>
                      </a:r>
                    </a:p>
                    <a:p>
                      <a:pPr marL="0" marR="0">
                        <a:spcBef>
                          <a:spcPts val="0"/>
                        </a:spcBef>
                        <a:spcAft>
                          <a:spcPts val="0"/>
                        </a:spcAft>
                      </a:pPr>
                      <a:r>
                        <a:rPr lang="en-CA" sz="1200" kern="1200" dirty="0" smtClean="0">
                          <a:effectLst/>
                          <a:latin typeface="Trebuchet MS" panose="020B0603020202020204" pitchFamily="34" charset="0"/>
                          <a:ea typeface="Calibri"/>
                          <a:cs typeface="Times New Roman"/>
                        </a:rPr>
                        <a:t>Prashanjit Choudhury (JEMS)</a:t>
                      </a:r>
                    </a:p>
                  </a:txBody>
                  <a:tcPr/>
                </a:tc>
                <a:tc>
                  <a:txBody>
                    <a:bodyPr/>
                    <a:lstStyle/>
                    <a:p>
                      <a:pPr marL="0" marR="0">
                        <a:spcBef>
                          <a:spcPts val="0"/>
                        </a:spcBef>
                        <a:spcAft>
                          <a:spcPts val="0"/>
                        </a:spcAft>
                      </a:pPr>
                      <a:r>
                        <a:rPr lang="en-US" sz="1200" dirty="0" smtClean="0">
                          <a:effectLst/>
                          <a:latin typeface="Trebuchet MS" panose="020B0603020202020204" pitchFamily="34" charset="0"/>
                        </a:rPr>
                        <a:t>Nandini Ganguly</a:t>
                      </a:r>
                    </a:p>
                    <a:p>
                      <a:pPr marL="0" marR="0">
                        <a:spcBef>
                          <a:spcPts val="0"/>
                        </a:spcBef>
                        <a:spcAft>
                          <a:spcPts val="0"/>
                        </a:spcAft>
                      </a:pPr>
                      <a:r>
                        <a:rPr lang="en-CA" sz="1200" kern="1200" dirty="0" smtClean="0">
                          <a:effectLst/>
                          <a:latin typeface="Trebuchet MS" panose="020B0603020202020204" pitchFamily="34" charset="0"/>
                          <a:ea typeface="Calibri"/>
                          <a:cs typeface="Times New Roman"/>
                        </a:rPr>
                        <a:t>Alan Borris (FOIA)</a:t>
                      </a:r>
                    </a:p>
                    <a:p>
                      <a:pPr marL="0" marR="0">
                        <a:spcBef>
                          <a:spcPts val="0"/>
                        </a:spcBef>
                        <a:spcAft>
                          <a:spcPts val="0"/>
                        </a:spcAft>
                      </a:pPr>
                      <a:r>
                        <a:rPr lang="en-CA" sz="1200" kern="1200" dirty="0" smtClean="0">
                          <a:effectLst/>
                          <a:latin typeface="Trebuchet MS" panose="020B0603020202020204" pitchFamily="34" charset="0"/>
                          <a:ea typeface="Calibri"/>
                          <a:cs typeface="Times New Roman"/>
                        </a:rPr>
                        <a:t>Prashanjit Choudhury (JEMS)</a:t>
                      </a:r>
                    </a:p>
                  </a:txBody>
                  <a:tcPr/>
                </a:tc>
                <a:tc>
                  <a:txBody>
                    <a:bodyPr/>
                    <a:lstStyle/>
                    <a:p>
                      <a:r>
                        <a:rPr lang="en-CA" sz="1200" dirty="0" smtClean="0">
                          <a:latin typeface="Trebuchet MS" panose="020B0603020202020204" pitchFamily="34" charset="0"/>
                        </a:rPr>
                        <a:t>Nandini Ganguly</a:t>
                      </a:r>
                      <a:endParaRPr lang="en-CA" sz="1200" dirty="0">
                        <a:latin typeface="Trebuchet MS" panose="020B0603020202020204" pitchFamily="34" charset="0"/>
                      </a:endParaRPr>
                    </a:p>
                  </a:txBody>
                  <a:tcPr/>
                </a:tc>
              </a:tr>
            </a:tbl>
          </a:graphicData>
        </a:graphic>
      </p:graphicFrame>
    </p:spTree>
    <p:extLst>
      <p:ext uri="{BB962C8B-B14F-4D97-AF65-F5344CB8AC3E}">
        <p14:creationId xmlns:p14="http://schemas.microsoft.com/office/powerpoint/2010/main" val="429308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Release Types</a:t>
            </a:r>
            <a:endParaRPr lang="en-US" dirty="0"/>
          </a:p>
        </p:txBody>
      </p:sp>
      <p:sp>
        <p:nvSpPr>
          <p:cNvPr id="4" name="Rectangle 3"/>
          <p:cNvSpPr/>
          <p:nvPr/>
        </p:nvSpPr>
        <p:spPr>
          <a:xfrm>
            <a:off x="359228" y="1143000"/>
            <a:ext cx="8327571" cy="387116"/>
          </a:xfrm>
          <a:prstGeom prst="rect">
            <a:avLst/>
          </a:prstGeom>
        </p:spPr>
        <p:txBody>
          <a:bodyPr vert="horz" lIns="91440" tIns="45720" rIns="91440" bIns="45720" rtlCol="0">
            <a:noAutofit/>
          </a:bodyPr>
          <a:lstStyle/>
          <a:p>
            <a:pPr>
              <a:spcBef>
                <a:spcPct val="20000"/>
              </a:spcBef>
            </a:pPr>
            <a:r>
              <a:rPr lang="en-CA" sz="1600" b="1" dirty="0" smtClean="0">
                <a:latin typeface="Trebuchet MS" panose="020B0603020202020204" pitchFamily="34" charset="0"/>
              </a:rPr>
              <a:t>Feature Release </a:t>
            </a:r>
            <a:endParaRPr lang="en-CA" sz="1600" dirty="0">
              <a:latin typeface="Trebuchet MS" panose="020B0603020202020204" pitchFamily="34" charset="0"/>
            </a:endParaRPr>
          </a:p>
        </p:txBody>
      </p:sp>
      <p:sp>
        <p:nvSpPr>
          <p:cNvPr id="6" name="Rectangle 5"/>
          <p:cNvSpPr/>
          <p:nvPr/>
        </p:nvSpPr>
        <p:spPr>
          <a:xfrm>
            <a:off x="421780" y="1459815"/>
            <a:ext cx="8251371" cy="369332"/>
          </a:xfrm>
          <a:prstGeom prst="rect">
            <a:avLst/>
          </a:prstGeom>
        </p:spPr>
        <p:txBody>
          <a:bodyPr wrap="square">
            <a:spAutoFit/>
          </a:bodyPr>
          <a:lstStyle/>
          <a:p>
            <a:pPr>
              <a:lnSpc>
                <a:spcPct val="150000"/>
              </a:lnSpc>
              <a:spcBef>
                <a:spcPts val="500"/>
              </a:spcBef>
              <a:spcAft>
                <a:spcPts val="500"/>
              </a:spcAft>
            </a:pPr>
            <a:r>
              <a:rPr lang="en-US" sz="1200" dirty="0" smtClean="0">
                <a:latin typeface="Trebuchet MS" panose="020B0603020202020204" pitchFamily="34" charset="0"/>
              </a:rPr>
              <a:t>It is a planned </a:t>
            </a:r>
            <a:r>
              <a:rPr lang="en-US" sz="1200" dirty="0">
                <a:latin typeface="Trebuchet MS" panose="020B0603020202020204" pitchFamily="34" charset="0"/>
              </a:rPr>
              <a:t>release that introduces new functionality, as well as quality improvements. </a:t>
            </a:r>
          </a:p>
        </p:txBody>
      </p:sp>
      <p:sp>
        <p:nvSpPr>
          <p:cNvPr id="8" name="Footer Placeholder 7"/>
          <p:cNvSpPr>
            <a:spLocks noGrp="1"/>
          </p:cNvSpPr>
          <p:nvPr>
            <p:ph type="ftr" sz="quarter" idx="11"/>
          </p:nvPr>
        </p:nvSpPr>
        <p:spPr>
          <a:xfrm>
            <a:off x="152399" y="6340475"/>
            <a:ext cx="2895601" cy="365125"/>
          </a:xfrm>
        </p:spPr>
        <p:txBody>
          <a:bodyPr/>
          <a:lstStyle/>
          <a:p>
            <a:r>
              <a:rPr lang="en-CA" sz="1400" b="1" dirty="0" smtClean="0"/>
              <a:t>AMANDA Product Development</a:t>
            </a:r>
          </a:p>
        </p:txBody>
      </p:sp>
      <p:sp>
        <p:nvSpPr>
          <p:cNvPr id="13" name="Slide Number Placeholder 12"/>
          <p:cNvSpPr>
            <a:spLocks noGrp="1"/>
          </p:cNvSpPr>
          <p:nvPr>
            <p:ph type="sldNum" sz="quarter" idx="12"/>
          </p:nvPr>
        </p:nvSpPr>
        <p:spPr/>
        <p:txBody>
          <a:bodyPr/>
          <a:lstStyle/>
          <a:p>
            <a:fld id="{5E0DCD04-1F6E-4306-ADC4-396D1DD5ED6F}" type="slidenum">
              <a:rPr lang="en-US" smtClean="0"/>
              <a:pPr/>
              <a:t>15</a:t>
            </a:fld>
            <a:endParaRPr lang="en-US" dirty="0"/>
          </a:p>
        </p:txBody>
      </p:sp>
      <p:sp>
        <p:nvSpPr>
          <p:cNvPr id="14" name="Rectangle 13"/>
          <p:cNvSpPr/>
          <p:nvPr/>
        </p:nvSpPr>
        <p:spPr>
          <a:xfrm>
            <a:off x="432390" y="3308031"/>
            <a:ext cx="8327571" cy="387116"/>
          </a:xfrm>
          <a:prstGeom prst="rect">
            <a:avLst/>
          </a:prstGeom>
        </p:spPr>
        <p:txBody>
          <a:bodyPr vert="horz" lIns="91440" tIns="45720" rIns="91440" bIns="45720" rtlCol="0">
            <a:noAutofit/>
          </a:bodyPr>
          <a:lstStyle/>
          <a:p>
            <a:pPr>
              <a:spcBef>
                <a:spcPct val="20000"/>
              </a:spcBef>
            </a:pPr>
            <a:r>
              <a:rPr lang="en-CA" sz="1600" b="1" dirty="0">
                <a:latin typeface="Trebuchet MS" panose="020B0603020202020204" pitchFamily="34" charset="0"/>
              </a:rPr>
              <a:t>Patch Release</a:t>
            </a:r>
          </a:p>
        </p:txBody>
      </p:sp>
      <p:sp>
        <p:nvSpPr>
          <p:cNvPr id="15" name="Rectangle 14"/>
          <p:cNvSpPr/>
          <p:nvPr/>
        </p:nvSpPr>
        <p:spPr>
          <a:xfrm>
            <a:off x="443965" y="3695147"/>
            <a:ext cx="8251371" cy="335413"/>
          </a:xfrm>
          <a:prstGeom prst="rect">
            <a:avLst/>
          </a:prstGeom>
        </p:spPr>
        <p:txBody>
          <a:bodyPr wrap="square">
            <a:spAutoFit/>
          </a:bodyPr>
          <a:lstStyle/>
          <a:p>
            <a:pPr>
              <a:lnSpc>
                <a:spcPct val="150000"/>
              </a:lnSpc>
              <a:spcBef>
                <a:spcPts val="500"/>
              </a:spcBef>
              <a:spcAft>
                <a:spcPts val="500"/>
              </a:spcAft>
            </a:pPr>
            <a:r>
              <a:rPr lang="en-US" sz="1200" dirty="0">
                <a:latin typeface="Trebuchet MS" panose="020B0603020202020204" pitchFamily="34" charset="0"/>
              </a:rPr>
              <a:t>It is a critical fix that needs planning and must be scheduled. The patches are planned based on Customer demand</a:t>
            </a:r>
            <a:r>
              <a:rPr lang="en-US" sz="1200" dirty="0" smtClean="0">
                <a:latin typeface="Trebuchet MS" panose="020B0603020202020204" pitchFamily="34" charset="0"/>
              </a:rPr>
              <a:t>.</a:t>
            </a:r>
            <a:endParaRPr lang="en-US" sz="1200" dirty="0" smtClean="0">
              <a:latin typeface="Trebuchet MS" panose="020B0603020202020204" pitchFamily="34" charset="0"/>
            </a:endParaRPr>
          </a:p>
        </p:txBody>
      </p:sp>
      <p:sp>
        <p:nvSpPr>
          <p:cNvPr id="9" name="Rectangle 8"/>
          <p:cNvSpPr/>
          <p:nvPr/>
        </p:nvSpPr>
        <p:spPr>
          <a:xfrm>
            <a:off x="443965" y="4468537"/>
            <a:ext cx="8327571" cy="387116"/>
          </a:xfrm>
          <a:prstGeom prst="rect">
            <a:avLst/>
          </a:prstGeom>
        </p:spPr>
        <p:txBody>
          <a:bodyPr vert="horz" lIns="91440" tIns="45720" rIns="91440" bIns="45720" rtlCol="0">
            <a:noAutofit/>
          </a:bodyPr>
          <a:lstStyle/>
          <a:p>
            <a:pPr>
              <a:spcBef>
                <a:spcPct val="20000"/>
              </a:spcBef>
            </a:pPr>
            <a:r>
              <a:rPr lang="en-CA" sz="1600" b="1" dirty="0">
                <a:latin typeface="Trebuchet MS" panose="020B0603020202020204" pitchFamily="34" charset="0"/>
              </a:rPr>
              <a:t>Hot Fix</a:t>
            </a:r>
          </a:p>
        </p:txBody>
      </p:sp>
      <p:sp>
        <p:nvSpPr>
          <p:cNvPr id="10" name="Rectangle 9"/>
          <p:cNvSpPr/>
          <p:nvPr/>
        </p:nvSpPr>
        <p:spPr>
          <a:xfrm>
            <a:off x="436123" y="4856419"/>
            <a:ext cx="8251371" cy="369332"/>
          </a:xfrm>
          <a:prstGeom prst="rect">
            <a:avLst/>
          </a:prstGeom>
        </p:spPr>
        <p:txBody>
          <a:bodyPr wrap="square">
            <a:spAutoFit/>
          </a:bodyPr>
          <a:lstStyle/>
          <a:p>
            <a:pPr>
              <a:lnSpc>
                <a:spcPct val="150000"/>
              </a:lnSpc>
              <a:spcBef>
                <a:spcPts val="500"/>
              </a:spcBef>
              <a:spcAft>
                <a:spcPts val="500"/>
              </a:spcAft>
            </a:pPr>
            <a:r>
              <a:rPr lang="en-US" sz="1200" dirty="0">
                <a:latin typeface="Trebuchet MS" panose="020B0603020202020204" pitchFamily="34" charset="0"/>
              </a:rPr>
              <a:t>It is an unplanned and urgent solution (fix) that must be scheduled and implemented </a:t>
            </a:r>
            <a:r>
              <a:rPr lang="en-US" sz="1200" dirty="0" smtClean="0">
                <a:latin typeface="Trebuchet MS" panose="020B0603020202020204" pitchFamily="34" charset="0"/>
              </a:rPr>
              <a:t>immediately</a:t>
            </a:r>
            <a:r>
              <a:rPr lang="en-US" sz="1200" dirty="0" smtClean="0">
                <a:latin typeface="Trebuchet MS" panose="020B0603020202020204" pitchFamily="34" charset="0"/>
              </a:rPr>
              <a:t>.</a:t>
            </a:r>
            <a:endParaRPr lang="en-US" sz="1200" dirty="0" smtClean="0">
              <a:latin typeface="Trebuchet MS" panose="020B0603020202020204" pitchFamily="34" charset="0"/>
            </a:endParaRPr>
          </a:p>
        </p:txBody>
      </p:sp>
      <p:sp>
        <p:nvSpPr>
          <p:cNvPr id="12" name="Rectangle 11"/>
          <p:cNvSpPr/>
          <p:nvPr/>
        </p:nvSpPr>
        <p:spPr>
          <a:xfrm>
            <a:off x="367352" y="838200"/>
            <a:ext cx="8251371" cy="335413"/>
          </a:xfrm>
          <a:prstGeom prst="rect">
            <a:avLst/>
          </a:prstGeom>
        </p:spPr>
        <p:txBody>
          <a:bodyPr wrap="square">
            <a:spAutoFit/>
          </a:bodyPr>
          <a:lstStyle/>
          <a:p>
            <a:pPr>
              <a:lnSpc>
                <a:spcPct val="150000"/>
              </a:lnSpc>
              <a:spcBef>
                <a:spcPts val="500"/>
              </a:spcBef>
              <a:spcAft>
                <a:spcPts val="500"/>
              </a:spcAft>
            </a:pPr>
            <a:r>
              <a:rPr lang="en-US" sz="1200" dirty="0">
                <a:latin typeface="Trebuchet MS" panose="020B0603020202020204" pitchFamily="34" charset="0"/>
              </a:rPr>
              <a:t>There are three types of AMANDA releases:</a:t>
            </a:r>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Tree>
    <p:extLst>
      <p:ext uri="{BB962C8B-B14F-4D97-AF65-F5344CB8AC3E}">
        <p14:creationId xmlns:p14="http://schemas.microsoft.com/office/powerpoint/2010/main" val="665149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Release Plan</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16</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Rectangle 7"/>
          <p:cNvSpPr/>
          <p:nvPr/>
        </p:nvSpPr>
        <p:spPr>
          <a:xfrm>
            <a:off x="311708" y="990600"/>
            <a:ext cx="6546292" cy="2585323"/>
          </a:xfrm>
          <a:prstGeom prst="rect">
            <a:avLst/>
          </a:prstGeom>
        </p:spPr>
        <p:txBody>
          <a:bodyPr wrap="square">
            <a:spAutoFit/>
          </a:bodyPr>
          <a:lstStyle/>
          <a:p>
            <a:pPr>
              <a:lnSpc>
                <a:spcPct val="150000"/>
              </a:lnSpc>
            </a:pPr>
            <a:r>
              <a:rPr lang="en-US" dirty="0" smtClean="0">
                <a:latin typeface="Trebuchet MS" panose="020B0603020202020204" pitchFamily="34" charset="0"/>
              </a:rPr>
              <a:t>Release plan is based on below four gates</a:t>
            </a:r>
          </a:p>
          <a:p>
            <a:pPr marL="285750" indent="-285750">
              <a:lnSpc>
                <a:spcPct val="150000"/>
              </a:lnSpc>
              <a:buFont typeface="Arial" panose="020B0604020202020204" pitchFamily="34" charset="0"/>
              <a:buChar char="•"/>
            </a:pPr>
            <a:r>
              <a:rPr lang="en-US" dirty="0" smtClean="0">
                <a:latin typeface="Trebuchet MS" panose="020B0603020202020204" pitchFamily="34" charset="0"/>
              </a:rPr>
              <a:t>QA Release</a:t>
            </a:r>
          </a:p>
          <a:p>
            <a:pPr marL="285750" indent="-285750">
              <a:lnSpc>
                <a:spcPct val="150000"/>
              </a:lnSpc>
              <a:buFont typeface="Arial" panose="020B0604020202020204" pitchFamily="34" charset="0"/>
              <a:buChar char="•"/>
            </a:pPr>
            <a:r>
              <a:rPr lang="en-US" dirty="0" smtClean="0">
                <a:latin typeface="Trebuchet MS" panose="020B0603020202020204" pitchFamily="34" charset="0"/>
              </a:rPr>
              <a:t>UAT Release</a:t>
            </a:r>
          </a:p>
          <a:p>
            <a:pPr marL="285750" indent="-285750">
              <a:lnSpc>
                <a:spcPct val="150000"/>
              </a:lnSpc>
              <a:buFont typeface="Arial" panose="020B0604020202020204" pitchFamily="34" charset="0"/>
              <a:buChar char="•"/>
            </a:pPr>
            <a:r>
              <a:rPr lang="en-US" dirty="0" smtClean="0">
                <a:latin typeface="Trebuchet MS" panose="020B0603020202020204" pitchFamily="34" charset="0"/>
              </a:rPr>
              <a:t>Internal Release</a:t>
            </a:r>
          </a:p>
          <a:p>
            <a:pPr marL="285750" indent="-285750">
              <a:lnSpc>
                <a:spcPct val="150000"/>
              </a:lnSpc>
              <a:buFont typeface="Arial" panose="020B0604020202020204" pitchFamily="34" charset="0"/>
              <a:buChar char="•"/>
            </a:pPr>
            <a:r>
              <a:rPr lang="en-US" dirty="0" smtClean="0">
                <a:latin typeface="Trebuchet MS" panose="020B0603020202020204" pitchFamily="34" charset="0"/>
              </a:rPr>
              <a:t>External Release</a:t>
            </a:r>
          </a:p>
          <a:p>
            <a:pPr marL="285750" indent="-285750">
              <a:lnSpc>
                <a:spcPct val="150000"/>
              </a:lnSpc>
              <a:buFont typeface="Arial" panose="020B0604020202020204" pitchFamily="34" charset="0"/>
              <a:buChar char="•"/>
            </a:pPr>
            <a:endParaRPr lang="en-US" dirty="0">
              <a:latin typeface="Trebuchet MS" panose="020B0603020202020204"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67437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23430" y="5029200"/>
            <a:ext cx="8363369" cy="1169551"/>
          </a:xfrm>
          <a:prstGeom prst="rect">
            <a:avLst/>
          </a:prstGeom>
        </p:spPr>
        <p:txBody>
          <a:bodyPr wrap="square">
            <a:spAutoFit/>
          </a:bodyPr>
          <a:lstStyle/>
          <a:p>
            <a:r>
              <a:rPr lang="en-CA" sz="1400" dirty="0"/>
              <a:t>** </a:t>
            </a:r>
            <a:r>
              <a:rPr lang="en-CA" sz="1400" dirty="0" smtClean="0"/>
              <a:t>The 4 stages is a new process that is introduced in July 2017 to get buy in from Professional Services and Sales Team.  </a:t>
            </a:r>
          </a:p>
          <a:p>
            <a:r>
              <a:rPr lang="en-CA" sz="1400" dirty="0" smtClean="0"/>
              <a:t>** </a:t>
            </a:r>
            <a:r>
              <a:rPr lang="en-CA" sz="1400" dirty="0" smtClean="0">
                <a:solidFill>
                  <a:srgbClr val="0070C0"/>
                </a:solidFill>
              </a:rPr>
              <a:t>Currently External Release along with the Documentation is </a:t>
            </a:r>
            <a:r>
              <a:rPr lang="en-CA" sz="1400" dirty="0">
                <a:solidFill>
                  <a:srgbClr val="0070C0"/>
                </a:solidFill>
              </a:rPr>
              <a:t>given to customers after </a:t>
            </a:r>
            <a:r>
              <a:rPr lang="en-CA" sz="1400" dirty="0" smtClean="0">
                <a:solidFill>
                  <a:srgbClr val="0070C0"/>
                </a:solidFill>
              </a:rPr>
              <a:t>UAT is completed by North American Support Team</a:t>
            </a:r>
            <a:r>
              <a:rPr lang="en-CA" sz="1400" dirty="0" smtClean="0"/>
              <a:t>. This is so that we do not delay the release for the customer due to the unavailability of the PS/Sales team members to test and provide feedback.</a:t>
            </a:r>
            <a:endParaRPr lang="en-CA" sz="1400" dirty="0"/>
          </a:p>
        </p:txBody>
      </p:sp>
    </p:spTree>
    <p:extLst>
      <p:ext uri="{BB962C8B-B14F-4D97-AF65-F5344CB8AC3E}">
        <p14:creationId xmlns:p14="http://schemas.microsoft.com/office/powerpoint/2010/main" val="3098248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Release Plan - Activities</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17</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Rectangle 7"/>
          <p:cNvSpPr/>
          <p:nvPr/>
        </p:nvSpPr>
        <p:spPr>
          <a:xfrm>
            <a:off x="311708" y="990600"/>
            <a:ext cx="8222692"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latin typeface="Trebuchet MS" panose="020B0603020202020204" pitchFamily="34" charset="0"/>
              </a:rPr>
              <a:t>Below are the important Activities done by Release planning Committee and coordinated by the Release Plan Owner</a:t>
            </a:r>
          </a:p>
          <a:p>
            <a:pPr marL="742950" lvl="1" indent="-285750">
              <a:lnSpc>
                <a:spcPct val="150000"/>
              </a:lnSpc>
              <a:buFont typeface="Arial" panose="020B0604020202020204" pitchFamily="34" charset="0"/>
              <a:buChar char="•"/>
            </a:pPr>
            <a:r>
              <a:rPr lang="en-US" dirty="0" smtClean="0">
                <a:latin typeface="Trebuchet MS" panose="020B0603020202020204" pitchFamily="34" charset="0"/>
              </a:rPr>
              <a:t>Create and Finalize the Release plan</a:t>
            </a:r>
          </a:p>
          <a:p>
            <a:pPr marL="742950" lvl="1" indent="-285750">
              <a:lnSpc>
                <a:spcPct val="150000"/>
              </a:lnSpc>
              <a:buFont typeface="Arial" panose="020B0604020202020204" pitchFamily="34" charset="0"/>
              <a:buChar char="•"/>
            </a:pPr>
            <a:r>
              <a:rPr lang="en-US" dirty="0" smtClean="0">
                <a:latin typeface="Trebuchet MS" panose="020B0603020202020204" pitchFamily="34" charset="0"/>
              </a:rPr>
              <a:t>Maintain Release plan - It is based on the following types of Tasks.</a:t>
            </a:r>
          </a:p>
          <a:p>
            <a:pPr marL="1200150" lvl="2" indent="-285750">
              <a:lnSpc>
                <a:spcPct val="150000"/>
              </a:lnSpc>
              <a:buFont typeface="Arial" panose="020B0604020202020204" pitchFamily="34" charset="0"/>
              <a:buChar char="•"/>
            </a:pPr>
            <a:r>
              <a:rPr lang="en-US" dirty="0" smtClean="0">
                <a:latin typeface="Trebuchet MS" panose="020B0603020202020204" pitchFamily="34" charset="0"/>
              </a:rPr>
              <a:t>Internal issues by QA</a:t>
            </a:r>
          </a:p>
          <a:p>
            <a:pPr marL="1200150" lvl="2" indent="-285750">
              <a:lnSpc>
                <a:spcPct val="150000"/>
              </a:lnSpc>
              <a:buFont typeface="Arial" panose="020B0604020202020204" pitchFamily="34" charset="0"/>
              <a:buChar char="•"/>
            </a:pPr>
            <a:r>
              <a:rPr lang="en-US" dirty="0" smtClean="0">
                <a:latin typeface="Trebuchet MS" panose="020B0603020202020204" pitchFamily="34" charset="0"/>
              </a:rPr>
              <a:t>UAT Defects</a:t>
            </a:r>
          </a:p>
          <a:p>
            <a:pPr marL="1200150" lvl="2" indent="-285750">
              <a:lnSpc>
                <a:spcPct val="150000"/>
              </a:lnSpc>
              <a:buFont typeface="Arial" panose="020B0604020202020204" pitchFamily="34" charset="0"/>
              <a:buChar char="•"/>
            </a:pPr>
            <a:r>
              <a:rPr lang="en-US" dirty="0" smtClean="0">
                <a:latin typeface="Trebuchet MS" panose="020B0603020202020204" pitchFamily="34" charset="0"/>
              </a:rPr>
              <a:t>Support Issues</a:t>
            </a:r>
          </a:p>
          <a:p>
            <a:pPr marL="1200150" lvl="2" indent="-285750">
              <a:lnSpc>
                <a:spcPct val="150000"/>
              </a:lnSpc>
              <a:buFont typeface="Arial" panose="020B0604020202020204" pitchFamily="34" charset="0"/>
              <a:buChar char="•"/>
            </a:pPr>
            <a:r>
              <a:rPr lang="en-US" dirty="0" smtClean="0">
                <a:latin typeface="Trebuchet MS" panose="020B0603020202020204" pitchFamily="34" charset="0"/>
              </a:rPr>
              <a:t>Product Management initiated based on Roadmap</a:t>
            </a:r>
          </a:p>
          <a:p>
            <a:pPr marL="1200150" lvl="2" indent="-285750">
              <a:lnSpc>
                <a:spcPct val="150000"/>
              </a:lnSpc>
              <a:buFont typeface="Arial" panose="020B0604020202020204" pitchFamily="34" charset="0"/>
              <a:buChar char="•"/>
            </a:pPr>
            <a:r>
              <a:rPr lang="en-US" dirty="0" smtClean="0">
                <a:latin typeface="Trebuchet MS" panose="020B0603020202020204" pitchFamily="34" charset="0"/>
              </a:rPr>
              <a:t>PM initiated Beta Customer reported issues</a:t>
            </a:r>
          </a:p>
          <a:p>
            <a:pPr marL="742950" lvl="1" indent="-285750">
              <a:lnSpc>
                <a:spcPct val="150000"/>
              </a:lnSpc>
              <a:buFont typeface="Arial" panose="020B0604020202020204" pitchFamily="34" charset="0"/>
              <a:buChar char="•"/>
            </a:pPr>
            <a:r>
              <a:rPr lang="en-US" dirty="0" smtClean="0">
                <a:latin typeface="Trebuchet MS" panose="020B0603020202020204" pitchFamily="34" charset="0"/>
              </a:rPr>
              <a:t>Tracking Release plan – Project </a:t>
            </a:r>
            <a:r>
              <a:rPr lang="en-US" dirty="0">
                <a:latin typeface="Trebuchet MS" panose="020B0603020202020204" pitchFamily="34" charset="0"/>
              </a:rPr>
              <a:t>W</a:t>
            </a:r>
            <a:r>
              <a:rPr lang="en-US" dirty="0" smtClean="0">
                <a:latin typeface="Trebuchet MS" panose="020B0603020202020204" pitchFamily="34" charset="0"/>
              </a:rPr>
              <a:t>all will be used to track the release plan.</a:t>
            </a:r>
          </a:p>
          <a:p>
            <a:pPr marL="742950" lvl="1" indent="-285750">
              <a:lnSpc>
                <a:spcPct val="150000"/>
              </a:lnSpc>
              <a:buFont typeface="Arial" panose="020B0604020202020204" pitchFamily="34" charset="0"/>
              <a:buChar char="•"/>
            </a:pPr>
            <a:r>
              <a:rPr lang="en-US" dirty="0" smtClean="0">
                <a:latin typeface="Trebuchet MS" panose="020B0603020202020204" pitchFamily="34" charset="0"/>
              </a:rPr>
              <a:t>Retrospection Meetings </a:t>
            </a:r>
          </a:p>
        </p:txBody>
      </p:sp>
    </p:spTree>
    <p:extLst>
      <p:ext uri="{BB962C8B-B14F-4D97-AF65-F5344CB8AC3E}">
        <p14:creationId xmlns:p14="http://schemas.microsoft.com/office/powerpoint/2010/main" val="2665998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Release Plan - Key facts</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18</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Rectangle 7"/>
          <p:cNvSpPr/>
          <p:nvPr/>
        </p:nvSpPr>
        <p:spPr>
          <a:xfrm>
            <a:off x="311708" y="990600"/>
            <a:ext cx="8603692"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smtClean="0">
                <a:latin typeface="Trebuchet MS" panose="020B0603020202020204" pitchFamily="34" charset="0"/>
              </a:rPr>
              <a:t>Major Releases will have higher volume compared to Minor and Patch release.</a:t>
            </a:r>
          </a:p>
          <a:p>
            <a:pPr marL="285750" indent="-285750">
              <a:lnSpc>
                <a:spcPct val="150000"/>
              </a:lnSpc>
              <a:buFont typeface="Arial" panose="020B0604020202020204" pitchFamily="34" charset="0"/>
              <a:buChar char="•"/>
            </a:pPr>
            <a:r>
              <a:rPr lang="en-US" sz="1400" dirty="0" smtClean="0">
                <a:latin typeface="Trebuchet MS" panose="020B0603020202020204" pitchFamily="34" charset="0"/>
              </a:rPr>
              <a:t>Project Wall – For all releases to track the progress.</a:t>
            </a:r>
          </a:p>
          <a:p>
            <a:pPr marL="285750" indent="-285750">
              <a:lnSpc>
                <a:spcPct val="150000"/>
              </a:lnSpc>
              <a:buFont typeface="Arial" panose="020B0604020202020204" pitchFamily="34" charset="0"/>
              <a:buChar char="•"/>
            </a:pPr>
            <a:r>
              <a:rPr lang="en-US" sz="1400" dirty="0" smtClean="0">
                <a:latin typeface="Trebuchet MS" panose="020B0603020202020204" pitchFamily="34" charset="0"/>
              </a:rPr>
              <a:t>Project Wall has the below details</a:t>
            </a:r>
          </a:p>
          <a:p>
            <a:pPr marL="742950" lvl="1" indent="-285750">
              <a:lnSpc>
                <a:spcPct val="150000"/>
              </a:lnSpc>
              <a:buFont typeface="Arial" panose="020B0604020202020204" pitchFamily="34" charset="0"/>
              <a:buChar char="•"/>
            </a:pPr>
            <a:r>
              <a:rPr lang="en-US" sz="1400" dirty="0" smtClean="0">
                <a:latin typeface="Trebuchet MS" panose="020B0603020202020204" pitchFamily="34" charset="0"/>
              </a:rPr>
              <a:t>Task Type</a:t>
            </a:r>
          </a:p>
          <a:p>
            <a:pPr marL="742950" lvl="1" indent="-285750">
              <a:lnSpc>
                <a:spcPct val="150000"/>
              </a:lnSpc>
              <a:buFont typeface="Arial" panose="020B0604020202020204" pitchFamily="34" charset="0"/>
              <a:buChar char="•"/>
            </a:pPr>
            <a:r>
              <a:rPr lang="en-US" sz="1400" dirty="0" smtClean="0">
                <a:latin typeface="Trebuchet MS" panose="020B0603020202020204" pitchFamily="34" charset="0"/>
              </a:rPr>
              <a:t>iTrack Id</a:t>
            </a:r>
          </a:p>
          <a:p>
            <a:pPr marL="742950" lvl="1" indent="-285750">
              <a:lnSpc>
                <a:spcPct val="150000"/>
              </a:lnSpc>
              <a:buFont typeface="Arial" panose="020B0604020202020204" pitchFamily="34" charset="0"/>
              <a:buChar char="•"/>
            </a:pPr>
            <a:r>
              <a:rPr lang="en-US" sz="1400" dirty="0" smtClean="0">
                <a:latin typeface="Trebuchet MS" panose="020B0603020202020204" pitchFamily="34" charset="0"/>
              </a:rPr>
              <a:t>Module</a:t>
            </a:r>
          </a:p>
          <a:p>
            <a:pPr marL="742950" lvl="1" indent="-285750">
              <a:lnSpc>
                <a:spcPct val="150000"/>
              </a:lnSpc>
              <a:buFont typeface="Arial" panose="020B0604020202020204" pitchFamily="34" charset="0"/>
              <a:buChar char="•"/>
            </a:pPr>
            <a:r>
              <a:rPr lang="en-US" sz="1400" dirty="0" smtClean="0">
                <a:latin typeface="Trebuchet MS" panose="020B0603020202020204" pitchFamily="34" charset="0"/>
              </a:rPr>
              <a:t>Sub Module</a:t>
            </a:r>
          </a:p>
          <a:p>
            <a:pPr marL="742950" lvl="1" indent="-285750">
              <a:lnSpc>
                <a:spcPct val="150000"/>
              </a:lnSpc>
              <a:buFont typeface="Arial" panose="020B0604020202020204" pitchFamily="34" charset="0"/>
              <a:buChar char="•"/>
            </a:pPr>
            <a:r>
              <a:rPr lang="en-US" sz="1400" dirty="0" smtClean="0">
                <a:latin typeface="Trebuchet MS" panose="020B0603020202020204" pitchFamily="34" charset="0"/>
              </a:rPr>
              <a:t>Status</a:t>
            </a:r>
          </a:p>
          <a:p>
            <a:pPr marL="742950" lvl="1" indent="-285750">
              <a:lnSpc>
                <a:spcPct val="150000"/>
              </a:lnSpc>
              <a:buFont typeface="Arial" panose="020B0604020202020204" pitchFamily="34" charset="0"/>
              <a:buChar char="•"/>
            </a:pPr>
            <a:r>
              <a:rPr lang="en-US" sz="1400" dirty="0" smtClean="0">
                <a:latin typeface="Trebuchet MS" panose="020B0603020202020204" pitchFamily="34" charset="0"/>
              </a:rPr>
              <a:t>Severity</a:t>
            </a:r>
          </a:p>
          <a:p>
            <a:pPr marL="742950" lvl="1" indent="-285750">
              <a:lnSpc>
                <a:spcPct val="150000"/>
              </a:lnSpc>
              <a:buFont typeface="Arial" panose="020B0604020202020204" pitchFamily="34" charset="0"/>
              <a:buChar char="•"/>
            </a:pPr>
            <a:r>
              <a:rPr lang="en-US" sz="1400" dirty="0" smtClean="0">
                <a:latin typeface="Trebuchet MS" panose="020B0603020202020204" pitchFamily="34" charset="0"/>
              </a:rPr>
              <a:t>Assigned to </a:t>
            </a:r>
          </a:p>
          <a:p>
            <a:pPr marL="742950" lvl="1" indent="-285750">
              <a:lnSpc>
                <a:spcPct val="150000"/>
              </a:lnSpc>
              <a:buFont typeface="Arial" panose="020B0604020202020204" pitchFamily="34" charset="0"/>
              <a:buChar char="•"/>
            </a:pPr>
            <a:r>
              <a:rPr lang="en-US" sz="1400" dirty="0" smtClean="0">
                <a:latin typeface="Trebuchet MS" panose="020B0603020202020204" pitchFamily="34" charset="0"/>
              </a:rPr>
              <a:t>Planned and Actual </a:t>
            </a:r>
            <a:r>
              <a:rPr lang="en-US" sz="1400" dirty="0">
                <a:latin typeface="Trebuchet MS" panose="020B0603020202020204" pitchFamily="34" charset="0"/>
              </a:rPr>
              <a:t>QA Date</a:t>
            </a:r>
            <a:endParaRPr lang="en-US" sz="1400" dirty="0" smtClean="0">
              <a:latin typeface="Trebuchet MS" panose="020B0603020202020204" pitchFamily="34" charset="0"/>
            </a:endParaRPr>
          </a:p>
          <a:p>
            <a:pPr marL="742950" lvl="1" indent="-285750">
              <a:lnSpc>
                <a:spcPct val="150000"/>
              </a:lnSpc>
              <a:buFont typeface="Arial" panose="020B0604020202020204" pitchFamily="34" charset="0"/>
              <a:buChar char="•"/>
            </a:pPr>
            <a:r>
              <a:rPr lang="en-US" sz="1400" dirty="0" smtClean="0">
                <a:latin typeface="Trebuchet MS" panose="020B0603020202020204" pitchFamily="34" charset="0"/>
              </a:rPr>
              <a:t>Planned and Actual UAT Date (Release Date)</a:t>
            </a:r>
          </a:p>
        </p:txBody>
      </p:sp>
    </p:spTree>
    <p:extLst>
      <p:ext uri="{BB962C8B-B14F-4D97-AF65-F5344CB8AC3E}">
        <p14:creationId xmlns:p14="http://schemas.microsoft.com/office/powerpoint/2010/main" val="2989244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Release Plan - Key facts</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19</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7" name="Rectangle 6"/>
          <p:cNvSpPr/>
          <p:nvPr/>
        </p:nvSpPr>
        <p:spPr>
          <a:xfrm>
            <a:off x="311708" y="990600"/>
            <a:ext cx="8603692" cy="408573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300" dirty="0" smtClean="0">
                <a:latin typeface="Trebuchet MS" panose="020B0603020202020204" pitchFamily="34" charset="0"/>
              </a:rPr>
              <a:t>Project wall will be Key document in Status meeting.</a:t>
            </a:r>
          </a:p>
          <a:p>
            <a:pPr marL="285750" indent="-285750">
              <a:lnSpc>
                <a:spcPct val="150000"/>
              </a:lnSpc>
              <a:buFont typeface="Arial" panose="020B0604020202020204" pitchFamily="34" charset="0"/>
              <a:buChar char="•"/>
            </a:pPr>
            <a:r>
              <a:rPr lang="en-US" sz="1300" dirty="0" smtClean="0">
                <a:latin typeface="Trebuchet MS" panose="020B0603020202020204" pitchFamily="34" charset="0"/>
              </a:rPr>
              <a:t>Development team &amp; QA Team will prepare their own Status report (Daily/Weekly). </a:t>
            </a:r>
          </a:p>
          <a:p>
            <a:pPr marL="285750" indent="-285750">
              <a:lnSpc>
                <a:spcPct val="150000"/>
              </a:lnSpc>
              <a:buFont typeface="Arial" panose="020B0604020202020204" pitchFamily="34" charset="0"/>
              <a:buChar char="•"/>
            </a:pPr>
            <a:r>
              <a:rPr lang="en-US" sz="1300" dirty="0">
                <a:latin typeface="Trebuchet MS" panose="020B0603020202020204" pitchFamily="34" charset="0"/>
              </a:rPr>
              <a:t>India Development team (Development and QA ) progress will be tracked against project wall</a:t>
            </a:r>
            <a:r>
              <a:rPr lang="en-US" sz="1300" dirty="0" smtClean="0">
                <a:latin typeface="Trebuchet MS" panose="020B0603020202020204" pitchFamily="34" charset="0"/>
              </a:rPr>
              <a:t>.</a:t>
            </a:r>
          </a:p>
          <a:p>
            <a:pPr marL="285750" indent="-285750">
              <a:lnSpc>
                <a:spcPct val="150000"/>
              </a:lnSpc>
              <a:buFont typeface="Arial" panose="020B0604020202020204" pitchFamily="34" charset="0"/>
              <a:buChar char="•"/>
            </a:pPr>
            <a:r>
              <a:rPr lang="en-US" sz="1300" dirty="0" smtClean="0">
                <a:latin typeface="Trebuchet MS" panose="020B0603020202020204" pitchFamily="34" charset="0"/>
              </a:rPr>
              <a:t>We have some important Dates during our Release cycle. They are,</a:t>
            </a:r>
          </a:p>
          <a:p>
            <a:pPr marL="742950" lvl="1" indent="-285750">
              <a:lnSpc>
                <a:spcPct val="150000"/>
              </a:lnSpc>
              <a:buFont typeface="Arial" panose="020B0604020202020204" pitchFamily="34" charset="0"/>
              <a:buChar char="•"/>
            </a:pPr>
            <a:r>
              <a:rPr lang="en-US" sz="1300" b="1" u="sng" dirty="0" smtClean="0">
                <a:latin typeface="Trebuchet MS" panose="020B0603020202020204" pitchFamily="34" charset="0"/>
              </a:rPr>
              <a:t>DCUT Date</a:t>
            </a:r>
            <a:r>
              <a:rPr lang="en-US" sz="1300" dirty="0" smtClean="0">
                <a:latin typeface="Trebuchet MS" panose="020B0603020202020204" pitchFamily="34" charset="0"/>
              </a:rPr>
              <a:t> </a:t>
            </a:r>
            <a:r>
              <a:rPr lang="en-US" sz="1300" b="1" dirty="0" smtClean="0">
                <a:latin typeface="Trebuchet MS" panose="020B0603020202020204" pitchFamily="34" charset="0"/>
              </a:rPr>
              <a:t>(Expected Delivery Date to QA)  </a:t>
            </a:r>
            <a:r>
              <a:rPr lang="en-US" sz="1300" dirty="0" smtClean="0">
                <a:latin typeface="Trebuchet MS" panose="020B0603020202020204" pitchFamily="34" charset="0"/>
              </a:rPr>
              <a:t>- Development Cut off date is Cut off Date to Complete all Development for the scope listed for that release. As Development is completed it moves to QA for testing </a:t>
            </a:r>
          </a:p>
          <a:p>
            <a:pPr marL="742950" lvl="1" indent="-285750">
              <a:lnSpc>
                <a:spcPct val="150000"/>
              </a:lnSpc>
              <a:buFont typeface="Arial" panose="020B0604020202020204" pitchFamily="34" charset="0"/>
              <a:buChar char="•"/>
            </a:pPr>
            <a:r>
              <a:rPr lang="en-US" sz="1300" b="1" u="sng" dirty="0" smtClean="0">
                <a:latin typeface="Trebuchet MS" panose="020B0603020202020204" pitchFamily="34" charset="0"/>
              </a:rPr>
              <a:t>UAT Delivery Date </a:t>
            </a:r>
            <a:r>
              <a:rPr lang="en-US" sz="1300" b="1" dirty="0" smtClean="0">
                <a:latin typeface="Trebuchet MS" panose="020B0603020202020204" pitchFamily="34" charset="0"/>
              </a:rPr>
              <a:t>( Expected Delivery Date to UAT) </a:t>
            </a:r>
            <a:r>
              <a:rPr lang="en-US" sz="1300" dirty="0" smtClean="0">
                <a:latin typeface="Trebuchet MS" panose="020B0603020202020204" pitchFamily="34" charset="0"/>
              </a:rPr>
              <a:t>– Cut off date to complete all QA Testing for the scope listed for that release. Once testing is completed it moves to UAT. We have UAT Delivery date for all iTrack task – This date is updated based on the Dev and QA </a:t>
            </a:r>
            <a:r>
              <a:rPr lang="en-US" sz="1300" dirty="0">
                <a:latin typeface="Trebuchet MS" panose="020B0603020202020204" pitchFamily="34" charset="0"/>
              </a:rPr>
              <a:t>team Estimation.</a:t>
            </a:r>
          </a:p>
          <a:p>
            <a:pPr marL="285750" indent="-285750">
              <a:lnSpc>
                <a:spcPct val="150000"/>
              </a:lnSpc>
              <a:buFont typeface="Arial" panose="020B0604020202020204" pitchFamily="34" charset="0"/>
              <a:buChar char="•"/>
            </a:pPr>
            <a:endParaRPr lang="en-US" sz="1400" dirty="0" smtClean="0">
              <a:latin typeface="Trebuchet MS" panose="020B0603020202020204" pitchFamily="34" charset="0"/>
            </a:endParaRPr>
          </a:p>
          <a:p>
            <a:pPr marL="285750" indent="-285750">
              <a:lnSpc>
                <a:spcPct val="150000"/>
              </a:lnSpc>
              <a:buFont typeface="Arial" panose="020B0604020202020204" pitchFamily="34" charset="0"/>
              <a:buChar char="•"/>
            </a:pPr>
            <a:endParaRPr lang="en-US" sz="1400" dirty="0" smtClean="0">
              <a:latin typeface="Trebuchet MS" panose="020B0603020202020204" pitchFamily="34" charset="0"/>
            </a:endParaRPr>
          </a:p>
          <a:p>
            <a:pPr marL="285750" indent="-285750">
              <a:lnSpc>
                <a:spcPct val="150000"/>
              </a:lnSpc>
              <a:buFont typeface="Arial" panose="020B0604020202020204" pitchFamily="34" charset="0"/>
              <a:buChar char="•"/>
            </a:pPr>
            <a:endParaRPr lang="en-US" sz="1400" dirty="0">
              <a:latin typeface="Trebuchet MS" panose="020B0603020202020204" pitchFamily="34" charset="0"/>
            </a:endParaRPr>
          </a:p>
        </p:txBody>
      </p:sp>
      <p:cxnSp>
        <p:nvCxnSpPr>
          <p:cNvPr id="8" name="Straight Connector 7"/>
          <p:cNvCxnSpPr/>
          <p:nvPr/>
        </p:nvCxnSpPr>
        <p:spPr>
          <a:xfrm>
            <a:off x="5876584" y="4529160"/>
            <a:ext cx="0" cy="928048"/>
          </a:xfrm>
          <a:prstGeom prst="line">
            <a:avLst/>
          </a:prstGeom>
          <a:ln w="254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99884" y="5800772"/>
            <a:ext cx="1600201" cy="276999"/>
          </a:xfrm>
          <a:prstGeom prst="rect">
            <a:avLst/>
          </a:prstGeom>
          <a:noFill/>
        </p:spPr>
        <p:txBody>
          <a:bodyPr wrap="square" rtlCol="0">
            <a:spAutoFit/>
          </a:bodyPr>
          <a:lstStyle/>
          <a:p>
            <a:r>
              <a:rPr lang="en-US" sz="1200" b="1" dirty="0" smtClean="0">
                <a:solidFill>
                  <a:srgbClr val="FF0000"/>
                </a:solidFill>
                <a:latin typeface="Trebuchet MS" panose="020B0603020202020204" pitchFamily="34" charset="0"/>
              </a:rPr>
              <a:t>UAT Delivery Date</a:t>
            </a:r>
            <a:endParaRPr lang="en-US" sz="1200" b="1" dirty="0">
              <a:solidFill>
                <a:srgbClr val="FF0000"/>
              </a:solidFill>
              <a:latin typeface="Trebuchet MS" panose="020B0603020202020204" pitchFamily="34" charset="0"/>
            </a:endParaRPr>
          </a:p>
        </p:txBody>
      </p:sp>
      <p:sp>
        <p:nvSpPr>
          <p:cNvPr id="30" name="TextBox 29"/>
          <p:cNvSpPr txBox="1"/>
          <p:nvPr/>
        </p:nvSpPr>
        <p:spPr>
          <a:xfrm>
            <a:off x="3651099" y="5819001"/>
            <a:ext cx="1175371" cy="276999"/>
          </a:xfrm>
          <a:prstGeom prst="rect">
            <a:avLst/>
          </a:prstGeom>
          <a:noFill/>
        </p:spPr>
        <p:txBody>
          <a:bodyPr wrap="square" rtlCol="0">
            <a:spAutoFit/>
          </a:bodyPr>
          <a:lstStyle/>
          <a:p>
            <a:pPr algn="ctr"/>
            <a:r>
              <a:rPr lang="en-US" sz="1200" b="1" dirty="0" smtClean="0">
                <a:solidFill>
                  <a:srgbClr val="FF0000"/>
                </a:solidFill>
                <a:latin typeface="Trebuchet MS" panose="020B0603020202020204" pitchFamily="34" charset="0"/>
              </a:rPr>
              <a:t>DCUT Date</a:t>
            </a:r>
            <a:endParaRPr lang="en-US" sz="1200" b="1" dirty="0">
              <a:solidFill>
                <a:srgbClr val="FF0000"/>
              </a:solidFill>
              <a:latin typeface="Trebuchet MS" panose="020B0603020202020204" pitchFamily="34" charset="0"/>
            </a:endParaRPr>
          </a:p>
        </p:txBody>
      </p:sp>
      <p:sp>
        <p:nvSpPr>
          <p:cNvPr id="17" name="Rectangle 16"/>
          <p:cNvSpPr/>
          <p:nvPr/>
        </p:nvSpPr>
        <p:spPr>
          <a:xfrm>
            <a:off x="2001586" y="4529160"/>
            <a:ext cx="2428623" cy="92804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Development</a:t>
            </a:r>
            <a:endParaRPr lang="en-US" b="1" dirty="0">
              <a:solidFill>
                <a:schemeClr val="bg1"/>
              </a:solidFill>
            </a:endParaRPr>
          </a:p>
        </p:txBody>
      </p:sp>
      <p:sp>
        <p:nvSpPr>
          <p:cNvPr id="19" name="Rectangle 18"/>
          <p:cNvSpPr/>
          <p:nvPr/>
        </p:nvSpPr>
        <p:spPr>
          <a:xfrm>
            <a:off x="4191000" y="4529160"/>
            <a:ext cx="3371168" cy="9280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QA              UAT</a:t>
            </a:r>
            <a:endParaRPr lang="en-US" dirty="0">
              <a:solidFill>
                <a:schemeClr val="tx1"/>
              </a:solidFill>
            </a:endParaRPr>
          </a:p>
        </p:txBody>
      </p:sp>
      <p:sp>
        <p:nvSpPr>
          <p:cNvPr id="32" name="Left Brace 31"/>
          <p:cNvSpPr/>
          <p:nvPr/>
        </p:nvSpPr>
        <p:spPr>
          <a:xfrm rot="5400000">
            <a:off x="2980465" y="3270542"/>
            <a:ext cx="258738" cy="2162331"/>
          </a:xfrm>
          <a:prstGeom prst="leftBrace">
            <a:avLst/>
          </a:prstGeom>
          <a:ln w="6350" cmpd="sng">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p:cNvSpPr/>
          <p:nvPr/>
        </p:nvSpPr>
        <p:spPr>
          <a:xfrm rot="5400000">
            <a:off x="5607198" y="2834962"/>
            <a:ext cx="260889" cy="3024014"/>
          </a:xfrm>
          <a:prstGeom prst="leftBrace">
            <a:avLst/>
          </a:prstGeom>
          <a:ln w="635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2209800" y="3947422"/>
            <a:ext cx="1828800" cy="276999"/>
          </a:xfrm>
          <a:prstGeom prst="rect">
            <a:avLst/>
          </a:prstGeom>
          <a:noFill/>
        </p:spPr>
        <p:txBody>
          <a:bodyPr wrap="square" rtlCol="0">
            <a:spAutoFit/>
          </a:bodyPr>
          <a:lstStyle/>
          <a:p>
            <a:pPr algn="ctr"/>
            <a:r>
              <a:rPr lang="en-US" sz="1200" b="1" dirty="0" smtClean="0">
                <a:solidFill>
                  <a:srgbClr val="FF0000"/>
                </a:solidFill>
                <a:latin typeface="Trebuchet MS" panose="020B0603020202020204" pitchFamily="34" charset="0"/>
              </a:rPr>
              <a:t>Development Phase</a:t>
            </a:r>
            <a:endParaRPr lang="en-US" sz="1200" b="1" dirty="0">
              <a:solidFill>
                <a:srgbClr val="FF0000"/>
              </a:solidFill>
              <a:latin typeface="Trebuchet MS" panose="020B0603020202020204" pitchFamily="34" charset="0"/>
            </a:endParaRPr>
          </a:p>
        </p:txBody>
      </p:sp>
      <p:sp>
        <p:nvSpPr>
          <p:cNvPr id="36" name="TextBox 35"/>
          <p:cNvSpPr txBox="1"/>
          <p:nvPr/>
        </p:nvSpPr>
        <p:spPr>
          <a:xfrm>
            <a:off x="5149956" y="3929226"/>
            <a:ext cx="1550129" cy="276999"/>
          </a:xfrm>
          <a:prstGeom prst="rect">
            <a:avLst/>
          </a:prstGeom>
          <a:noFill/>
        </p:spPr>
        <p:txBody>
          <a:bodyPr wrap="square" rtlCol="0">
            <a:spAutoFit/>
          </a:bodyPr>
          <a:lstStyle/>
          <a:p>
            <a:pPr algn="ctr"/>
            <a:r>
              <a:rPr lang="en-US" sz="1200" b="1" dirty="0" smtClean="0">
                <a:solidFill>
                  <a:srgbClr val="FF0000"/>
                </a:solidFill>
                <a:latin typeface="Trebuchet MS" panose="020B0603020202020204" pitchFamily="34" charset="0"/>
              </a:rPr>
              <a:t>Testing Phase</a:t>
            </a:r>
            <a:endParaRPr lang="en-US" sz="1200" b="1" dirty="0">
              <a:solidFill>
                <a:srgbClr val="FF0000"/>
              </a:solidFill>
              <a:latin typeface="Trebuchet MS" panose="020B0603020202020204" pitchFamily="34" charset="0"/>
            </a:endParaRPr>
          </a:p>
        </p:txBody>
      </p:sp>
      <p:cxnSp>
        <p:nvCxnSpPr>
          <p:cNvPr id="29" name="Straight Connector 28"/>
          <p:cNvCxnSpPr/>
          <p:nvPr/>
        </p:nvCxnSpPr>
        <p:spPr>
          <a:xfrm>
            <a:off x="4169690" y="4529160"/>
            <a:ext cx="0" cy="1199741"/>
          </a:xfrm>
          <a:prstGeom prst="line">
            <a:avLst/>
          </a:prstGeom>
          <a:ln w="5080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69691" y="4529160"/>
            <a:ext cx="0" cy="1199741"/>
          </a:xfrm>
          <a:prstGeom prst="line">
            <a:avLst/>
          </a:prstGeom>
          <a:ln w="508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845039" y="4529160"/>
            <a:ext cx="0" cy="1199741"/>
          </a:xfrm>
          <a:prstGeom prst="line">
            <a:avLst/>
          </a:prstGeom>
          <a:ln w="508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8539" y="6096000"/>
            <a:ext cx="7827261" cy="276999"/>
          </a:xfrm>
          <a:prstGeom prst="rect">
            <a:avLst/>
          </a:prstGeom>
          <a:noFill/>
        </p:spPr>
        <p:txBody>
          <a:bodyPr wrap="square" rtlCol="0">
            <a:spAutoFit/>
          </a:bodyPr>
          <a:lstStyle/>
          <a:p>
            <a:r>
              <a:rPr lang="en-US" sz="1200" b="1" dirty="0" smtClean="0">
                <a:latin typeface="Trebuchet MS" panose="020B0603020202020204" pitchFamily="34" charset="0"/>
              </a:rPr>
              <a:t>** Development, QA and UAT team to work together until the feature is complete.</a:t>
            </a:r>
            <a:endParaRPr lang="en-US" sz="1200" b="1" dirty="0">
              <a:latin typeface="Trebuchet MS" panose="020B0603020202020204" pitchFamily="34" charset="0"/>
            </a:endParaRPr>
          </a:p>
        </p:txBody>
      </p:sp>
    </p:spTree>
    <p:extLst>
      <p:ext uri="{BB962C8B-B14F-4D97-AF65-F5344CB8AC3E}">
        <p14:creationId xmlns:p14="http://schemas.microsoft.com/office/powerpoint/2010/main" val="821999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0DCD04-1F6E-4306-ADC4-396D1DD5ED6F}" type="slidenum">
              <a:rPr lang="en-US" smtClean="0"/>
              <a:pPr/>
              <a:t>2</a:t>
            </a:fld>
            <a:endParaRPr lang="en-US" dirty="0"/>
          </a:p>
        </p:txBody>
      </p:sp>
      <p:sp>
        <p:nvSpPr>
          <p:cNvPr id="4" name="Title 3"/>
          <p:cNvSpPr>
            <a:spLocks noGrp="1"/>
          </p:cNvSpPr>
          <p:nvPr>
            <p:ph type="title"/>
          </p:nvPr>
        </p:nvSpPr>
        <p:spPr/>
        <p:txBody>
          <a:bodyPr/>
          <a:lstStyle/>
          <a:p>
            <a:r>
              <a:rPr lang="en-US" dirty="0" smtClean="0"/>
              <a:t>Topics Covered</a:t>
            </a:r>
            <a:endParaRPr lang="en-US" dirty="0"/>
          </a:p>
        </p:txBody>
      </p:sp>
      <p:sp>
        <p:nvSpPr>
          <p:cNvPr id="6" name="Content Placeholder 2"/>
          <p:cNvSpPr>
            <a:spLocks noGrp="1"/>
          </p:cNvSpPr>
          <p:nvPr>
            <p:ph idx="1"/>
          </p:nvPr>
        </p:nvSpPr>
        <p:spPr>
          <a:xfrm>
            <a:off x="228600" y="990600"/>
            <a:ext cx="8458200" cy="5135563"/>
          </a:xfrm>
        </p:spPr>
        <p:txBody>
          <a:bodyPr>
            <a:normAutofit/>
          </a:bodyPr>
          <a:lstStyle/>
          <a:p>
            <a:pPr>
              <a:lnSpc>
                <a:spcPct val="150000"/>
              </a:lnSpc>
              <a:spcBef>
                <a:spcPts val="0"/>
              </a:spcBef>
            </a:pPr>
            <a:r>
              <a:rPr lang="en-US" sz="1800" b="1" dirty="0" smtClean="0">
                <a:latin typeface="Trebuchet MS" panose="020B0603020202020204" pitchFamily="34" charset="0"/>
              </a:rPr>
              <a:t>Development Process Workflow</a:t>
            </a:r>
          </a:p>
          <a:p>
            <a:pPr>
              <a:lnSpc>
                <a:spcPct val="150000"/>
              </a:lnSpc>
              <a:spcBef>
                <a:spcPts val="0"/>
              </a:spcBef>
            </a:pPr>
            <a:r>
              <a:rPr lang="en-US" sz="1800" b="1" dirty="0" smtClean="0">
                <a:latin typeface="Trebuchet MS" panose="020B0603020202020204" pitchFamily="34" charset="0"/>
              </a:rPr>
              <a:t>Patch Release Workflow</a:t>
            </a:r>
          </a:p>
          <a:p>
            <a:pPr>
              <a:lnSpc>
                <a:spcPct val="150000"/>
              </a:lnSpc>
              <a:spcBef>
                <a:spcPts val="0"/>
              </a:spcBef>
            </a:pPr>
            <a:r>
              <a:rPr lang="en-US" sz="1800" b="1" dirty="0" smtClean="0">
                <a:latin typeface="Trebuchet MS" panose="020B0603020202020204" pitchFamily="34" charset="0"/>
              </a:rPr>
              <a:t>Support Issues Workflow</a:t>
            </a:r>
            <a:endParaRPr lang="en-US" sz="1800" b="1" dirty="0">
              <a:latin typeface="Trebuchet MS" panose="020B0603020202020204" pitchFamily="34" charset="0"/>
            </a:endParaRPr>
          </a:p>
          <a:p>
            <a:pPr>
              <a:lnSpc>
                <a:spcPct val="150000"/>
              </a:lnSpc>
            </a:pPr>
            <a:r>
              <a:rPr lang="en-US" sz="1800" b="1" dirty="0" smtClean="0">
                <a:latin typeface="Trebuchet MS" panose="020B0603020202020204" pitchFamily="34" charset="0"/>
              </a:rPr>
              <a:t>Internal Defects Workflow (Found by QA Team)</a:t>
            </a:r>
            <a:endParaRPr lang="en-US" sz="1800" b="1" dirty="0">
              <a:latin typeface="Trebuchet MS" panose="020B0603020202020204" pitchFamily="34" charset="0"/>
            </a:endParaRPr>
          </a:p>
          <a:p>
            <a:pPr>
              <a:lnSpc>
                <a:spcPct val="150000"/>
              </a:lnSpc>
            </a:pPr>
            <a:r>
              <a:rPr lang="en-US" sz="1800" b="1" dirty="0" smtClean="0">
                <a:latin typeface="Trebuchet MS" panose="020B0603020202020204" pitchFamily="34" charset="0"/>
              </a:rPr>
              <a:t>Release Planning Committee</a:t>
            </a:r>
          </a:p>
          <a:p>
            <a:pPr>
              <a:lnSpc>
                <a:spcPct val="150000"/>
              </a:lnSpc>
            </a:pPr>
            <a:r>
              <a:rPr lang="en-US" sz="1800" b="1" dirty="0" smtClean="0">
                <a:latin typeface="Trebuchet MS" panose="020B0603020202020204" pitchFamily="34" charset="0"/>
              </a:rPr>
              <a:t>Roles and Resources</a:t>
            </a:r>
          </a:p>
          <a:p>
            <a:pPr>
              <a:lnSpc>
                <a:spcPct val="150000"/>
              </a:lnSpc>
            </a:pPr>
            <a:r>
              <a:rPr lang="en-US" sz="1800" b="1" dirty="0" smtClean="0">
                <a:latin typeface="Trebuchet MS" panose="020B0603020202020204" pitchFamily="34" charset="0"/>
              </a:rPr>
              <a:t>Release Plan Details</a:t>
            </a:r>
            <a:endParaRPr lang="en-US" sz="1800" b="1" dirty="0">
              <a:latin typeface="Trebuchet MS" panose="020B0603020202020204" pitchFamily="34" charset="0"/>
            </a:endParaRPr>
          </a:p>
          <a:p>
            <a:pPr>
              <a:lnSpc>
                <a:spcPct val="150000"/>
              </a:lnSpc>
            </a:pPr>
            <a:r>
              <a:rPr lang="en-US" sz="1800" b="1" dirty="0" smtClean="0">
                <a:latin typeface="Trebuchet MS" panose="020B0603020202020204" pitchFamily="34" charset="0"/>
              </a:rPr>
              <a:t>Retrospection Meetings and KPIs</a:t>
            </a:r>
            <a:endParaRPr lang="en-US" sz="1800" b="1" dirty="0">
              <a:latin typeface="Trebuchet MS" panose="020B0603020202020204" pitchFamily="34" charset="0"/>
            </a:endParaRPr>
          </a:p>
          <a:p>
            <a:pPr>
              <a:lnSpc>
                <a:spcPct val="150000"/>
              </a:lnSpc>
            </a:pPr>
            <a:r>
              <a:rPr lang="en-US" sz="1800" b="1" dirty="0" smtClean="0">
                <a:latin typeface="Trebuchet MS" panose="020B0603020202020204" pitchFamily="34" charset="0"/>
              </a:rPr>
              <a:t>Audit Checklist</a:t>
            </a:r>
            <a:endParaRPr lang="en-US" sz="1800" b="1" dirty="0">
              <a:latin typeface="Trebuchet MS" panose="020B0603020202020204" pitchFamily="34" charset="0"/>
            </a:endParaRPr>
          </a:p>
        </p:txBody>
      </p:sp>
      <p:sp>
        <p:nvSpPr>
          <p:cNvPr id="7"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Rectangle 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Tree>
    <p:extLst>
      <p:ext uri="{BB962C8B-B14F-4D97-AF65-F5344CB8AC3E}">
        <p14:creationId xmlns:p14="http://schemas.microsoft.com/office/powerpoint/2010/main" val="4289953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Release plan</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20</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77" y="1319213"/>
            <a:ext cx="8587926" cy="386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01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Release plan</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21</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pic>
        <p:nvPicPr>
          <p:cNvPr id="4" name="Picture 3"/>
          <p:cNvPicPr>
            <a:picLocks noChangeAspect="1"/>
          </p:cNvPicPr>
          <p:nvPr/>
        </p:nvPicPr>
        <p:blipFill>
          <a:blip r:embed="rId3"/>
          <a:stretch>
            <a:fillRect/>
          </a:stretch>
        </p:blipFill>
        <p:spPr>
          <a:xfrm>
            <a:off x="0" y="774985"/>
            <a:ext cx="9144000" cy="5473416"/>
          </a:xfrm>
          <a:prstGeom prst="rect">
            <a:avLst/>
          </a:prstGeom>
        </p:spPr>
      </p:pic>
    </p:spTree>
    <p:extLst>
      <p:ext uri="{BB962C8B-B14F-4D97-AF65-F5344CB8AC3E}">
        <p14:creationId xmlns:p14="http://schemas.microsoft.com/office/powerpoint/2010/main" val="1361689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Release specific SVN Branching </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22</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Content Placeholder 2"/>
          <p:cNvSpPr>
            <a:spLocks noGrp="1"/>
          </p:cNvSpPr>
          <p:nvPr>
            <p:ph idx="1"/>
          </p:nvPr>
        </p:nvSpPr>
        <p:spPr>
          <a:xfrm>
            <a:off x="228600" y="762000"/>
            <a:ext cx="8902700" cy="4830763"/>
          </a:xfrm>
        </p:spPr>
        <p:txBody>
          <a:bodyPr>
            <a:noAutofit/>
          </a:bodyPr>
          <a:lstStyle/>
          <a:p>
            <a:pPr>
              <a:lnSpc>
                <a:spcPct val="200000"/>
              </a:lnSpc>
            </a:pPr>
            <a:r>
              <a:rPr lang="en-US" sz="1300" dirty="0" smtClean="0">
                <a:latin typeface="Trebuchet MS" panose="020B0603020202020204" pitchFamily="34" charset="0"/>
              </a:rPr>
              <a:t>The development for the current release always takes place on trunk.</a:t>
            </a:r>
          </a:p>
          <a:p>
            <a:pPr>
              <a:lnSpc>
                <a:spcPct val="200000"/>
              </a:lnSpc>
            </a:pPr>
            <a:r>
              <a:rPr lang="en-US" sz="1300" dirty="0" smtClean="0">
                <a:latin typeface="Trebuchet MS" panose="020B0603020202020204" pitchFamily="34" charset="0"/>
              </a:rPr>
              <a:t>All the development teams work on the trunk and the codes are committed (after code review).</a:t>
            </a:r>
          </a:p>
          <a:p>
            <a:pPr>
              <a:lnSpc>
                <a:spcPct val="200000"/>
              </a:lnSpc>
            </a:pPr>
            <a:r>
              <a:rPr lang="en-US" sz="1300" dirty="0" smtClean="0">
                <a:latin typeface="Trebuchet MS" panose="020B0603020202020204" pitchFamily="34" charset="0"/>
              </a:rPr>
              <a:t>Once all the final UAT passes all tickets for the release, a new branch is created and named as per the naming convention.</a:t>
            </a:r>
          </a:p>
          <a:p>
            <a:pPr>
              <a:lnSpc>
                <a:spcPct val="200000"/>
              </a:lnSpc>
            </a:pPr>
            <a:r>
              <a:rPr lang="en-US" sz="1300" dirty="0">
                <a:latin typeface="Trebuchet MS" panose="020B0603020202020204" pitchFamily="34" charset="0"/>
              </a:rPr>
              <a:t>The DB scripts and codes are frozen before a few days from release. </a:t>
            </a:r>
            <a:endParaRPr lang="en-US" sz="1300" dirty="0" smtClean="0">
              <a:latin typeface="Trebuchet MS" panose="020B0603020202020204" pitchFamily="34" charset="0"/>
            </a:endParaRPr>
          </a:p>
          <a:p>
            <a:pPr>
              <a:lnSpc>
                <a:spcPct val="200000"/>
              </a:lnSpc>
            </a:pPr>
            <a:r>
              <a:rPr lang="en-US" sz="1300" dirty="0" smtClean="0">
                <a:latin typeface="Trebuchet MS" panose="020B0603020202020204" pitchFamily="34" charset="0"/>
              </a:rPr>
              <a:t>All previous branches corresponding to previous releases are supported and the subsequent minor &amp; patch releases are done from them.</a:t>
            </a:r>
          </a:p>
          <a:p>
            <a:pPr>
              <a:lnSpc>
                <a:spcPct val="200000"/>
              </a:lnSpc>
            </a:pPr>
            <a:r>
              <a:rPr lang="en-US" sz="1300" dirty="0">
                <a:latin typeface="Trebuchet MS" panose="020B0603020202020204" pitchFamily="34" charset="0"/>
              </a:rPr>
              <a:t>In order to ensure stability of the branch regression testing is carried out by the internal QA (of </a:t>
            </a:r>
            <a:r>
              <a:rPr lang="en-US" sz="1300" dirty="0" err="1">
                <a:latin typeface="Trebuchet MS" panose="020B0603020202020204" pitchFamily="34" charset="0"/>
              </a:rPr>
              <a:t>dev</a:t>
            </a:r>
            <a:r>
              <a:rPr lang="en-US" sz="1300" dirty="0">
                <a:latin typeface="Trebuchet MS" panose="020B0603020202020204" pitchFamily="34" charset="0"/>
              </a:rPr>
              <a:t> teams</a:t>
            </a:r>
            <a:r>
              <a:rPr lang="en-US" sz="1300" dirty="0" smtClean="0">
                <a:latin typeface="Trebuchet MS" panose="020B0603020202020204" pitchFamily="34" charset="0"/>
              </a:rPr>
              <a:t>) followed by UAT (as mentioned in Support ticket process).</a:t>
            </a:r>
          </a:p>
          <a:p>
            <a:pPr>
              <a:lnSpc>
                <a:spcPct val="200000"/>
              </a:lnSpc>
            </a:pPr>
            <a:r>
              <a:rPr lang="en-US" sz="1300" dirty="0" smtClean="0">
                <a:latin typeface="Trebuchet MS" panose="020B0603020202020204" pitchFamily="34" charset="0"/>
              </a:rPr>
              <a:t>All SVN branch are synced to automated build process .</a:t>
            </a:r>
          </a:p>
        </p:txBody>
      </p:sp>
    </p:spTree>
    <p:extLst>
      <p:ext uri="{BB962C8B-B14F-4D97-AF65-F5344CB8AC3E}">
        <p14:creationId xmlns:p14="http://schemas.microsoft.com/office/powerpoint/2010/main" val="2984299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Release specific SVN Branching </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23</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pic>
        <p:nvPicPr>
          <p:cNvPr id="7" name="Content Placeholder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6706536" cy="22005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5800" y="2971800"/>
            <a:ext cx="8077200" cy="2893100"/>
          </a:xfrm>
          <a:prstGeom prst="rect">
            <a:avLst/>
          </a:prstGeom>
        </p:spPr>
        <p:txBody>
          <a:bodyPr wrap="square">
            <a:spAutoFit/>
          </a:bodyPr>
          <a:lstStyle/>
          <a:p>
            <a:pPr>
              <a:lnSpc>
                <a:spcPct val="200000"/>
              </a:lnSpc>
            </a:pPr>
            <a:r>
              <a:rPr lang="en-US" sz="1300" dirty="0" smtClean="0">
                <a:latin typeface="Trebuchet MS" panose="020B0603020202020204" pitchFamily="34" charset="0"/>
              </a:rPr>
              <a:t>Here N.1.1.0 &amp; N.1.2.0 denotes the branches where</a:t>
            </a:r>
          </a:p>
          <a:p>
            <a:pPr>
              <a:lnSpc>
                <a:spcPct val="200000"/>
              </a:lnSpc>
            </a:pPr>
            <a:r>
              <a:rPr lang="en-US" sz="1300" dirty="0" smtClean="0">
                <a:latin typeface="Trebuchet MS" panose="020B0603020202020204" pitchFamily="34" charset="0"/>
              </a:rPr>
              <a:t>N.0.0.0- Major Release (New SVN branch is created)</a:t>
            </a:r>
          </a:p>
          <a:p>
            <a:pPr>
              <a:lnSpc>
                <a:spcPct val="200000"/>
              </a:lnSpc>
            </a:pPr>
            <a:r>
              <a:rPr lang="en-US" sz="1300" dirty="0" smtClean="0">
                <a:latin typeface="Trebuchet MS" panose="020B0603020202020204" pitchFamily="34" charset="0"/>
              </a:rPr>
              <a:t>N.1.0.0- Next major release </a:t>
            </a:r>
            <a:r>
              <a:rPr lang="en-US" sz="1300" dirty="0">
                <a:latin typeface="Trebuchet MS" panose="020B0603020202020204" pitchFamily="34" charset="0"/>
              </a:rPr>
              <a:t>(New SVN branch is created)</a:t>
            </a:r>
          </a:p>
          <a:p>
            <a:pPr>
              <a:lnSpc>
                <a:spcPct val="200000"/>
              </a:lnSpc>
            </a:pPr>
            <a:r>
              <a:rPr lang="en-US" sz="1300" dirty="0" smtClean="0">
                <a:latin typeface="Trebuchet MS" panose="020B0603020202020204" pitchFamily="34" charset="0"/>
              </a:rPr>
              <a:t>N.1.1.0- Next minor release (</a:t>
            </a:r>
            <a:r>
              <a:rPr lang="en-US" sz="1300" dirty="0">
                <a:latin typeface="Trebuchet MS" panose="020B0603020202020204" pitchFamily="34" charset="0"/>
              </a:rPr>
              <a:t>New SVN branch is created)</a:t>
            </a:r>
          </a:p>
          <a:p>
            <a:pPr>
              <a:lnSpc>
                <a:spcPct val="200000"/>
              </a:lnSpc>
            </a:pPr>
            <a:r>
              <a:rPr lang="en-US" sz="1300" dirty="0" smtClean="0">
                <a:latin typeface="Trebuchet MS" panose="020B0603020202020204" pitchFamily="34" charset="0"/>
              </a:rPr>
              <a:t>N.1.1.1- Patch releases </a:t>
            </a:r>
            <a:r>
              <a:rPr lang="en-US" sz="1300" dirty="0">
                <a:latin typeface="Trebuchet MS" panose="020B0603020202020204" pitchFamily="34" charset="0"/>
              </a:rPr>
              <a:t>(New SVN branch </a:t>
            </a:r>
            <a:r>
              <a:rPr lang="en-US" sz="1300" dirty="0" smtClean="0">
                <a:latin typeface="Trebuchet MS" panose="020B0603020202020204" pitchFamily="34" charset="0"/>
              </a:rPr>
              <a:t>is not created and the release is given from the previous minor branch):</a:t>
            </a:r>
            <a:endParaRPr lang="en-US" sz="1300" dirty="0">
              <a:latin typeface="Trebuchet MS" panose="020B0603020202020204" pitchFamily="34" charset="0"/>
            </a:endParaRPr>
          </a:p>
          <a:p>
            <a:pPr>
              <a:lnSpc>
                <a:spcPct val="200000"/>
              </a:lnSpc>
            </a:pPr>
            <a:endParaRPr lang="en-US" sz="1300" dirty="0">
              <a:latin typeface="Trebuchet MS" panose="020B0603020202020204" pitchFamily="34" charset="0"/>
            </a:endParaRPr>
          </a:p>
        </p:txBody>
      </p:sp>
    </p:spTree>
    <p:extLst>
      <p:ext uri="{BB962C8B-B14F-4D97-AF65-F5344CB8AC3E}">
        <p14:creationId xmlns:p14="http://schemas.microsoft.com/office/powerpoint/2010/main" val="1294664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Retrospective Meetings</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24</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Rectangle 7"/>
          <p:cNvSpPr/>
          <p:nvPr/>
        </p:nvSpPr>
        <p:spPr>
          <a:xfrm>
            <a:off x="311708" y="990600"/>
            <a:ext cx="8603692" cy="4524315"/>
          </a:xfrm>
          <a:prstGeom prst="rect">
            <a:avLst/>
          </a:prstGeom>
        </p:spPr>
        <p:txBody>
          <a:bodyPr wrap="square">
            <a:spAutoFit/>
          </a:bodyPr>
          <a:lstStyle/>
          <a:p>
            <a:pPr>
              <a:lnSpc>
                <a:spcPct val="150000"/>
              </a:lnSpc>
            </a:pPr>
            <a:r>
              <a:rPr lang="en-US" sz="1600" b="1" u="sng" dirty="0" smtClean="0">
                <a:latin typeface="Trebuchet MS" panose="020B0603020202020204" pitchFamily="34" charset="0"/>
              </a:rPr>
              <a:t>Retrospective </a:t>
            </a:r>
            <a:r>
              <a:rPr lang="en-US" sz="1600" dirty="0" smtClean="0">
                <a:latin typeface="Trebuchet MS" panose="020B0603020202020204" pitchFamily="34" charset="0"/>
              </a:rPr>
              <a:t>– A Special meeting (s) at the end of production release to look back and examine the way we work, analyze and identify the improvement plan to deliver better product in future release.</a:t>
            </a:r>
          </a:p>
          <a:p>
            <a:pPr>
              <a:lnSpc>
                <a:spcPct val="150000"/>
              </a:lnSpc>
            </a:pPr>
            <a:r>
              <a:rPr lang="en-US" sz="1600" b="1" u="sng" dirty="0" smtClean="0">
                <a:latin typeface="Trebuchet MS" panose="020B0603020202020204" pitchFamily="34" charset="0"/>
              </a:rPr>
              <a:t>Team: </a:t>
            </a:r>
            <a:r>
              <a:rPr lang="en-US" sz="1600" dirty="0" smtClean="0">
                <a:latin typeface="Trebuchet MS" panose="020B0603020202020204" pitchFamily="34" charset="0"/>
              </a:rPr>
              <a:t>Release Planning Committee</a:t>
            </a:r>
            <a:endParaRPr lang="en-US" sz="1600" b="1" u="sng" dirty="0">
              <a:latin typeface="Trebuchet MS" panose="020B0603020202020204" pitchFamily="34" charset="0"/>
            </a:endParaRPr>
          </a:p>
          <a:p>
            <a:pPr>
              <a:lnSpc>
                <a:spcPct val="150000"/>
              </a:lnSpc>
            </a:pPr>
            <a:r>
              <a:rPr lang="en-US" sz="1600" b="1" u="sng" dirty="0" smtClean="0">
                <a:latin typeface="Trebuchet MS" panose="020B0603020202020204" pitchFamily="34" charset="0"/>
              </a:rPr>
              <a:t>Inputs of Retrospective Meeting:</a:t>
            </a:r>
          </a:p>
          <a:p>
            <a:pPr>
              <a:lnSpc>
                <a:spcPct val="150000"/>
              </a:lnSpc>
            </a:pPr>
            <a:r>
              <a:rPr lang="en-US" sz="1600" dirty="0" smtClean="0">
                <a:latin typeface="Trebuchet MS" panose="020B0603020202020204" pitchFamily="34" charset="0"/>
              </a:rPr>
              <a:t>Project Dashboard is the input of Retrospective meeting. Project Dashboard will have inputs from following Reports and Results.</a:t>
            </a:r>
          </a:p>
          <a:p>
            <a:pPr marL="742950" lvl="1" indent="-285750">
              <a:lnSpc>
                <a:spcPct val="150000"/>
              </a:lnSpc>
              <a:buFont typeface="Arial" panose="020B0604020202020204" pitchFamily="34" charset="0"/>
              <a:buChar char="•"/>
            </a:pPr>
            <a:r>
              <a:rPr lang="en-US" sz="1600" dirty="0" smtClean="0">
                <a:latin typeface="Trebuchet MS" panose="020B0603020202020204" pitchFamily="34" charset="0"/>
              </a:rPr>
              <a:t>Burndown and Burn up Charts created by various departments</a:t>
            </a:r>
          </a:p>
          <a:p>
            <a:pPr marL="742950" lvl="1" indent="-285750">
              <a:lnSpc>
                <a:spcPct val="150000"/>
              </a:lnSpc>
              <a:buFont typeface="Arial" panose="020B0604020202020204" pitchFamily="34" charset="0"/>
              <a:buChar char="•"/>
            </a:pPr>
            <a:r>
              <a:rPr lang="en-US" sz="1600" dirty="0" smtClean="0">
                <a:latin typeface="Trebuchet MS" panose="020B0603020202020204" pitchFamily="34" charset="0"/>
              </a:rPr>
              <a:t>Metrics Calculated</a:t>
            </a:r>
          </a:p>
          <a:p>
            <a:pPr marL="742950" lvl="1" indent="-285750">
              <a:lnSpc>
                <a:spcPct val="150000"/>
              </a:lnSpc>
              <a:buFont typeface="Arial" panose="020B0604020202020204" pitchFamily="34" charset="0"/>
              <a:buChar char="•"/>
            </a:pPr>
            <a:r>
              <a:rPr lang="en-US" sz="1600" dirty="0" smtClean="0">
                <a:latin typeface="Trebuchet MS" panose="020B0603020202020204" pitchFamily="34" charset="0"/>
              </a:rPr>
              <a:t>Root Cause Reports </a:t>
            </a:r>
          </a:p>
          <a:p>
            <a:pPr marL="742950" lvl="1" indent="-285750">
              <a:lnSpc>
                <a:spcPct val="150000"/>
              </a:lnSpc>
              <a:buFont typeface="Arial" panose="020B0604020202020204" pitchFamily="34" charset="0"/>
              <a:buChar char="•"/>
            </a:pPr>
            <a:r>
              <a:rPr lang="en-US" sz="1600" dirty="0" smtClean="0">
                <a:latin typeface="Trebuchet MS" panose="020B0603020202020204" pitchFamily="34" charset="0"/>
              </a:rPr>
              <a:t>Audit and Review Results</a:t>
            </a:r>
          </a:p>
          <a:p>
            <a:pPr>
              <a:lnSpc>
                <a:spcPct val="150000"/>
              </a:lnSpc>
            </a:pPr>
            <a:endParaRPr lang="en-US" sz="1600" b="1" u="sng" dirty="0" smtClean="0">
              <a:latin typeface="Trebuchet MS" panose="020B0603020202020204" pitchFamily="34" charset="0"/>
            </a:endParaRPr>
          </a:p>
        </p:txBody>
      </p:sp>
    </p:spTree>
    <p:extLst>
      <p:ext uri="{BB962C8B-B14F-4D97-AF65-F5344CB8AC3E}">
        <p14:creationId xmlns:p14="http://schemas.microsoft.com/office/powerpoint/2010/main" val="2926182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Retrospective Meetings</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25</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Rectangle 7"/>
          <p:cNvSpPr/>
          <p:nvPr/>
        </p:nvSpPr>
        <p:spPr>
          <a:xfrm>
            <a:off x="311708" y="990600"/>
            <a:ext cx="8603692" cy="6001643"/>
          </a:xfrm>
          <a:prstGeom prst="rect">
            <a:avLst/>
          </a:prstGeom>
        </p:spPr>
        <p:txBody>
          <a:bodyPr wrap="square">
            <a:spAutoFit/>
          </a:bodyPr>
          <a:lstStyle/>
          <a:p>
            <a:pPr>
              <a:lnSpc>
                <a:spcPct val="150000"/>
              </a:lnSpc>
            </a:pPr>
            <a:r>
              <a:rPr lang="en-US" sz="1600" b="1" u="sng" dirty="0" smtClean="0">
                <a:latin typeface="Trebuchet MS" panose="020B0603020202020204" pitchFamily="34" charset="0"/>
              </a:rPr>
              <a:t>Activities :</a:t>
            </a:r>
          </a:p>
          <a:p>
            <a:pPr marL="285750" indent="-285750">
              <a:lnSpc>
                <a:spcPct val="150000"/>
              </a:lnSpc>
              <a:buFont typeface="Arial" panose="020B0604020202020204" pitchFamily="34" charset="0"/>
              <a:buChar char="•"/>
            </a:pPr>
            <a:r>
              <a:rPr lang="en-US" sz="1600" dirty="0" smtClean="0">
                <a:latin typeface="Trebuchet MS" panose="020B0603020202020204" pitchFamily="34" charset="0"/>
              </a:rPr>
              <a:t>Collect all the required data before Meeting (upcoming slides will have detailed information)</a:t>
            </a:r>
          </a:p>
          <a:p>
            <a:pPr marL="285750" indent="-285750">
              <a:lnSpc>
                <a:spcPct val="150000"/>
              </a:lnSpc>
              <a:buFont typeface="Arial" panose="020B0604020202020204" pitchFamily="34" charset="0"/>
              <a:buChar char="•"/>
            </a:pPr>
            <a:r>
              <a:rPr lang="en-US" sz="1600" dirty="0" smtClean="0">
                <a:latin typeface="Trebuchet MS" panose="020B0603020202020204" pitchFamily="34" charset="0"/>
              </a:rPr>
              <a:t>Discuss - What </a:t>
            </a:r>
            <a:r>
              <a:rPr lang="en-US" sz="1600" dirty="0">
                <a:latin typeface="Trebuchet MS" panose="020B0603020202020204" pitchFamily="34" charset="0"/>
              </a:rPr>
              <a:t>W</a:t>
            </a:r>
            <a:r>
              <a:rPr lang="en-US" sz="1600" dirty="0" smtClean="0">
                <a:latin typeface="Trebuchet MS" panose="020B0603020202020204" pitchFamily="34" charset="0"/>
              </a:rPr>
              <a:t>ent </a:t>
            </a:r>
            <a:r>
              <a:rPr lang="en-US" sz="1600" dirty="0">
                <a:latin typeface="Trebuchet MS" panose="020B0603020202020204" pitchFamily="34" charset="0"/>
              </a:rPr>
              <a:t>W</a:t>
            </a:r>
            <a:r>
              <a:rPr lang="en-US" sz="1600" dirty="0" smtClean="0">
                <a:latin typeface="Trebuchet MS" panose="020B0603020202020204" pitchFamily="34" charset="0"/>
              </a:rPr>
              <a:t>ell </a:t>
            </a:r>
          </a:p>
          <a:p>
            <a:pPr marL="285750" indent="-285750">
              <a:lnSpc>
                <a:spcPct val="150000"/>
              </a:lnSpc>
              <a:buFont typeface="Arial" panose="020B0604020202020204" pitchFamily="34" charset="0"/>
              <a:buChar char="•"/>
            </a:pPr>
            <a:r>
              <a:rPr lang="en-US" sz="1600" dirty="0" smtClean="0">
                <a:latin typeface="Trebuchet MS" panose="020B0603020202020204" pitchFamily="34" charset="0"/>
              </a:rPr>
              <a:t>Discuss – What is not going Well</a:t>
            </a:r>
          </a:p>
          <a:p>
            <a:pPr marL="285750" indent="-285750">
              <a:lnSpc>
                <a:spcPct val="150000"/>
              </a:lnSpc>
              <a:buFont typeface="Arial" panose="020B0604020202020204" pitchFamily="34" charset="0"/>
              <a:buChar char="•"/>
            </a:pPr>
            <a:r>
              <a:rPr lang="en-US" sz="1600" dirty="0" smtClean="0">
                <a:latin typeface="Trebuchet MS" panose="020B0603020202020204" pitchFamily="34" charset="0"/>
              </a:rPr>
              <a:t>Discuss – Improvement plans </a:t>
            </a:r>
          </a:p>
          <a:p>
            <a:pPr marL="285750" indent="-285750">
              <a:lnSpc>
                <a:spcPct val="150000"/>
              </a:lnSpc>
              <a:buFont typeface="Arial" panose="020B0604020202020204" pitchFamily="34" charset="0"/>
              <a:buChar char="•"/>
            </a:pPr>
            <a:r>
              <a:rPr lang="en-US" sz="1600" dirty="0" smtClean="0">
                <a:latin typeface="Trebuchet MS" panose="020B0603020202020204" pitchFamily="34" charset="0"/>
              </a:rPr>
              <a:t>Set Priorities to improvement plan </a:t>
            </a:r>
          </a:p>
          <a:p>
            <a:pPr marL="285750" indent="-285750">
              <a:lnSpc>
                <a:spcPct val="150000"/>
              </a:lnSpc>
              <a:buFont typeface="Arial" panose="020B0604020202020204" pitchFamily="34" charset="0"/>
              <a:buChar char="•"/>
            </a:pPr>
            <a:r>
              <a:rPr lang="en-US" sz="1600" dirty="0" smtClean="0">
                <a:latin typeface="Trebuchet MS" panose="020B0603020202020204" pitchFamily="34" charset="0"/>
              </a:rPr>
              <a:t>Assign Responsibilities</a:t>
            </a:r>
          </a:p>
          <a:p>
            <a:pPr marL="285750" indent="-285750">
              <a:lnSpc>
                <a:spcPct val="150000"/>
              </a:lnSpc>
              <a:buFont typeface="Arial" panose="020B0604020202020204" pitchFamily="34" charset="0"/>
              <a:buChar char="•"/>
            </a:pPr>
            <a:r>
              <a:rPr lang="en-US" sz="1600" dirty="0" smtClean="0">
                <a:latin typeface="Trebuchet MS" panose="020B0603020202020204" pitchFamily="34" charset="0"/>
              </a:rPr>
              <a:t>Close the meeting</a:t>
            </a:r>
          </a:p>
          <a:p>
            <a:pPr marL="285750" indent="-285750">
              <a:lnSpc>
                <a:spcPct val="150000"/>
              </a:lnSpc>
              <a:buFont typeface="Arial" panose="020B0604020202020204" pitchFamily="34" charset="0"/>
              <a:buChar char="•"/>
            </a:pPr>
            <a:endParaRPr lang="en-US" sz="1600" b="1" u="sng" dirty="0">
              <a:latin typeface="Trebuchet MS" panose="020B0603020202020204" pitchFamily="34" charset="0"/>
            </a:endParaRPr>
          </a:p>
          <a:p>
            <a:pPr marL="285750" indent="-285750">
              <a:lnSpc>
                <a:spcPct val="150000"/>
              </a:lnSpc>
              <a:buFont typeface="Arial" panose="020B0604020202020204" pitchFamily="34" charset="0"/>
              <a:buChar char="•"/>
            </a:pPr>
            <a:endParaRPr lang="en-US" sz="1600" b="1" u="sng" dirty="0" smtClean="0">
              <a:latin typeface="Trebuchet MS" panose="020B0603020202020204" pitchFamily="34" charset="0"/>
            </a:endParaRPr>
          </a:p>
          <a:p>
            <a:pPr>
              <a:lnSpc>
                <a:spcPct val="150000"/>
              </a:lnSpc>
            </a:pPr>
            <a:endParaRPr lang="en-US" sz="1600" b="1" u="sng" dirty="0">
              <a:latin typeface="Trebuchet MS" panose="020B0603020202020204" pitchFamily="34" charset="0"/>
            </a:endParaRPr>
          </a:p>
          <a:p>
            <a:pPr>
              <a:lnSpc>
                <a:spcPct val="150000"/>
              </a:lnSpc>
            </a:pPr>
            <a:endParaRPr lang="en-US" sz="1600" b="1" u="sng" dirty="0" smtClean="0">
              <a:latin typeface="Trebuchet MS" panose="020B0603020202020204" pitchFamily="34" charset="0"/>
            </a:endParaRPr>
          </a:p>
          <a:p>
            <a:pPr marL="742950" lvl="1" indent="-285750">
              <a:lnSpc>
                <a:spcPct val="150000"/>
              </a:lnSpc>
              <a:buFont typeface="Arial" panose="020B0604020202020204" pitchFamily="34" charset="0"/>
              <a:buChar char="•"/>
            </a:pPr>
            <a:endParaRPr lang="en-US" sz="1600" dirty="0" smtClean="0">
              <a:latin typeface="Trebuchet MS" panose="020B0603020202020204" pitchFamily="34" charset="0"/>
            </a:endParaRPr>
          </a:p>
          <a:p>
            <a:pPr>
              <a:lnSpc>
                <a:spcPct val="150000"/>
              </a:lnSpc>
            </a:pPr>
            <a:endParaRPr lang="en-US" sz="1600" b="1" u="sng" dirty="0">
              <a:latin typeface="Trebuchet MS" panose="020B0603020202020204" pitchFamily="34" charset="0"/>
            </a:endParaRPr>
          </a:p>
          <a:p>
            <a:pPr>
              <a:lnSpc>
                <a:spcPct val="150000"/>
              </a:lnSpc>
            </a:pPr>
            <a:endParaRPr lang="en-US" sz="1600" b="1" u="sng" dirty="0" smtClean="0">
              <a:latin typeface="Trebuchet MS" panose="020B0603020202020204" pitchFamily="34" charset="0"/>
            </a:endParaRPr>
          </a:p>
        </p:txBody>
      </p:sp>
    </p:spTree>
    <p:extLst>
      <p:ext uri="{BB962C8B-B14F-4D97-AF65-F5344CB8AC3E}">
        <p14:creationId xmlns:p14="http://schemas.microsoft.com/office/powerpoint/2010/main" val="2233656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Retrospective Meetings – Burn up Charts</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26</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Rectangle 7"/>
          <p:cNvSpPr/>
          <p:nvPr/>
        </p:nvSpPr>
        <p:spPr>
          <a:xfrm>
            <a:off x="311708" y="990600"/>
            <a:ext cx="8603692" cy="2308324"/>
          </a:xfrm>
          <a:prstGeom prst="rect">
            <a:avLst/>
          </a:prstGeom>
        </p:spPr>
        <p:txBody>
          <a:bodyPr wrap="square">
            <a:spAutoFit/>
          </a:bodyPr>
          <a:lstStyle/>
          <a:p>
            <a:pPr>
              <a:lnSpc>
                <a:spcPct val="150000"/>
              </a:lnSpc>
            </a:pPr>
            <a:r>
              <a:rPr lang="en-US" sz="1600" b="1" u="sng" dirty="0" err="1" smtClean="0">
                <a:latin typeface="Trebuchet MS" panose="020B0603020202020204" pitchFamily="34" charset="0"/>
              </a:rPr>
              <a:t>BurnupChart</a:t>
            </a:r>
            <a:r>
              <a:rPr lang="en-US" sz="1600" b="1" u="sng" dirty="0" smtClean="0">
                <a:latin typeface="Trebuchet MS" panose="020B0603020202020204" pitchFamily="34" charset="0"/>
              </a:rPr>
              <a:t> – Development team </a:t>
            </a:r>
            <a:r>
              <a:rPr lang="en-US" sz="1600" dirty="0" smtClean="0">
                <a:latin typeface="Trebuchet MS" panose="020B0603020202020204" pitchFamily="34" charset="0"/>
              </a:rPr>
              <a:t>- It will be created using the Total Number of tasks planned and Completed tasks </a:t>
            </a:r>
            <a:r>
              <a:rPr lang="en-US" sz="1600" smtClean="0">
                <a:latin typeface="Trebuchet MS" panose="020B0603020202020204" pitchFamily="34" charset="0"/>
              </a:rPr>
              <a:t>per week(Closed). </a:t>
            </a:r>
            <a:r>
              <a:rPr lang="en-US" sz="1600" dirty="0" smtClean="0">
                <a:latin typeface="Trebuchet MS" panose="020B0603020202020204" pitchFamily="34" charset="0"/>
              </a:rPr>
              <a:t>This gives an actual forecast of progress of release items.</a:t>
            </a:r>
          </a:p>
          <a:p>
            <a:pPr marL="742950" lvl="1" indent="-285750">
              <a:lnSpc>
                <a:spcPct val="150000"/>
              </a:lnSpc>
              <a:buFont typeface="Arial" panose="020B0604020202020204" pitchFamily="34" charset="0"/>
              <a:buChar char="•"/>
            </a:pPr>
            <a:endParaRPr lang="en-US" sz="1600" dirty="0" smtClean="0">
              <a:latin typeface="Trebuchet MS" panose="020B0603020202020204" pitchFamily="34" charset="0"/>
            </a:endParaRPr>
          </a:p>
          <a:p>
            <a:pPr>
              <a:lnSpc>
                <a:spcPct val="150000"/>
              </a:lnSpc>
            </a:pPr>
            <a:endParaRPr lang="en-US" sz="1600" b="1" u="sng" dirty="0">
              <a:latin typeface="Trebuchet MS" panose="020B0603020202020204" pitchFamily="34" charset="0"/>
            </a:endParaRPr>
          </a:p>
          <a:p>
            <a:pPr>
              <a:lnSpc>
                <a:spcPct val="150000"/>
              </a:lnSpc>
            </a:pPr>
            <a:endParaRPr lang="en-US" sz="1600" b="1" u="sng" dirty="0" smtClean="0">
              <a:latin typeface="Trebuchet MS" panose="020B060302020202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2188495490"/>
              </p:ext>
            </p:extLst>
          </p:nvPr>
        </p:nvGraphicFramePr>
        <p:xfrm>
          <a:off x="1295400" y="2286000"/>
          <a:ext cx="5894666" cy="327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7171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Retrospective Meetings – Burn up Charts</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27</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Rectangle 7"/>
          <p:cNvSpPr/>
          <p:nvPr/>
        </p:nvSpPr>
        <p:spPr>
          <a:xfrm>
            <a:off x="311708" y="990600"/>
            <a:ext cx="8603692" cy="1938992"/>
          </a:xfrm>
          <a:prstGeom prst="rect">
            <a:avLst/>
          </a:prstGeom>
        </p:spPr>
        <p:txBody>
          <a:bodyPr wrap="square">
            <a:spAutoFit/>
          </a:bodyPr>
          <a:lstStyle/>
          <a:p>
            <a:pPr>
              <a:lnSpc>
                <a:spcPct val="150000"/>
              </a:lnSpc>
            </a:pPr>
            <a:r>
              <a:rPr lang="en-US" sz="1600" b="1" u="sng" dirty="0" smtClean="0">
                <a:latin typeface="Trebuchet MS" panose="020B0603020202020204" pitchFamily="34" charset="0"/>
              </a:rPr>
              <a:t>Burn up Chart – QA  </a:t>
            </a:r>
            <a:r>
              <a:rPr lang="en-US" sz="1600" dirty="0" smtClean="0">
                <a:latin typeface="Trebuchet MS" panose="020B0603020202020204" pitchFamily="34" charset="0"/>
              </a:rPr>
              <a:t>- It will be created using the Execution Percentage and Pass Percentage. This gives an actual forecast of Project Health.</a:t>
            </a:r>
            <a:endParaRPr lang="en-US" sz="1600" dirty="0">
              <a:latin typeface="Trebuchet MS" panose="020B0603020202020204" pitchFamily="34" charset="0"/>
            </a:endParaRPr>
          </a:p>
          <a:p>
            <a:pPr marL="742950" lvl="1" indent="-285750">
              <a:lnSpc>
                <a:spcPct val="150000"/>
              </a:lnSpc>
              <a:buFont typeface="Arial" panose="020B0604020202020204" pitchFamily="34" charset="0"/>
              <a:buChar char="•"/>
            </a:pPr>
            <a:endParaRPr lang="en-US" sz="1600" dirty="0" smtClean="0">
              <a:latin typeface="Trebuchet MS" panose="020B0603020202020204" pitchFamily="34" charset="0"/>
            </a:endParaRPr>
          </a:p>
          <a:p>
            <a:pPr>
              <a:lnSpc>
                <a:spcPct val="150000"/>
              </a:lnSpc>
            </a:pPr>
            <a:endParaRPr lang="en-US" sz="1600" b="1" u="sng" dirty="0">
              <a:latin typeface="Trebuchet MS" panose="020B0603020202020204" pitchFamily="34" charset="0"/>
            </a:endParaRPr>
          </a:p>
          <a:p>
            <a:pPr>
              <a:lnSpc>
                <a:spcPct val="150000"/>
              </a:lnSpc>
            </a:pPr>
            <a:endParaRPr lang="en-US" sz="1600" b="1" u="sng" dirty="0" smtClean="0">
              <a:latin typeface="Trebuchet MS" panose="020B0603020202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922493322"/>
              </p:ext>
            </p:extLst>
          </p:nvPr>
        </p:nvGraphicFramePr>
        <p:xfrm>
          <a:off x="1388285" y="2057400"/>
          <a:ext cx="5480275" cy="3505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5449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0DCD04-1F6E-4306-ADC4-396D1DD5ED6F}" type="slidenum">
              <a:rPr lang="en-US" smtClean="0"/>
              <a:pPr/>
              <a:t>28</a:t>
            </a:fld>
            <a:endParaRPr lang="en-US" dirty="0"/>
          </a:p>
        </p:txBody>
      </p:sp>
      <p:sp>
        <p:nvSpPr>
          <p:cNvPr id="4" name="Title 3"/>
          <p:cNvSpPr>
            <a:spLocks noGrp="1"/>
          </p:cNvSpPr>
          <p:nvPr>
            <p:ph type="title"/>
          </p:nvPr>
        </p:nvSpPr>
        <p:spPr/>
        <p:txBody>
          <a:bodyPr/>
          <a:lstStyle/>
          <a:p>
            <a:r>
              <a:rPr lang="en-US" dirty="0" smtClean="0"/>
              <a:t>Retrospective Meetings</a:t>
            </a:r>
            <a:endParaRPr lang="en-US" dirty="0"/>
          </a:p>
        </p:txBody>
      </p:sp>
      <p:sp>
        <p:nvSpPr>
          <p:cNvPr id="8" name="Rectangle 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7" name="Content Placeholder 1"/>
          <p:cNvSpPr>
            <a:spLocks noGrp="1"/>
          </p:cNvSpPr>
          <p:nvPr>
            <p:ph idx="1"/>
          </p:nvPr>
        </p:nvSpPr>
        <p:spPr>
          <a:xfrm>
            <a:off x="152400" y="990600"/>
            <a:ext cx="8686800" cy="5410200"/>
          </a:xfrm>
        </p:spPr>
        <p:txBody>
          <a:bodyPr>
            <a:normAutofit/>
          </a:bodyPr>
          <a:lstStyle/>
          <a:p>
            <a:pPr marL="109728" indent="0">
              <a:lnSpc>
                <a:spcPct val="150000"/>
              </a:lnSpc>
              <a:buNone/>
            </a:pPr>
            <a:r>
              <a:rPr lang="en-US" sz="1800" b="1" u="sng" dirty="0">
                <a:latin typeface="Calibri" pitchFamily="34" charset="0"/>
                <a:cs typeface="Calibri" pitchFamily="34" charset="0"/>
              </a:rPr>
              <a:t>Effort Variation </a:t>
            </a:r>
            <a:endParaRPr lang="en-US" sz="1800" b="1" dirty="0">
              <a:latin typeface="Calibri" pitchFamily="34" charset="0"/>
              <a:cs typeface="Calibri" pitchFamily="34" charset="0"/>
            </a:endParaRPr>
          </a:p>
          <a:p>
            <a:pPr lvl="1">
              <a:lnSpc>
                <a:spcPct val="160000"/>
              </a:lnSpc>
              <a:buFont typeface="Wingdings" pitchFamily="2" charset="2"/>
              <a:buChar char="Ø"/>
            </a:pPr>
            <a:r>
              <a:rPr lang="en-US" sz="1400" dirty="0">
                <a:latin typeface="Trebuchet MS" pitchFamily="34" charset="0"/>
                <a:cs typeface="Calibri" pitchFamily="34" charset="0"/>
              </a:rPr>
              <a:t>Is used to calculate the deviation of the actual effort expended as against the Estimated effort.</a:t>
            </a:r>
          </a:p>
          <a:p>
            <a:pPr lvl="1">
              <a:lnSpc>
                <a:spcPct val="160000"/>
              </a:lnSpc>
              <a:buFont typeface="Wingdings" pitchFamily="2" charset="2"/>
              <a:buChar char="Ø"/>
            </a:pPr>
            <a:r>
              <a:rPr lang="en-US" sz="1400" dirty="0">
                <a:latin typeface="Trebuchet MS" pitchFamily="34" charset="0"/>
                <a:cs typeface="Calibri" pitchFamily="34" charset="0"/>
              </a:rPr>
              <a:t>This metric is the difference between </a:t>
            </a:r>
            <a:r>
              <a:rPr lang="en-US" sz="1400" b="1" dirty="0">
                <a:latin typeface="Trebuchet MS" pitchFamily="34" charset="0"/>
                <a:cs typeface="Calibri" pitchFamily="34" charset="0"/>
              </a:rPr>
              <a:t>Estimated</a:t>
            </a:r>
            <a:r>
              <a:rPr lang="en-US" sz="1400" dirty="0">
                <a:latin typeface="Trebuchet MS" pitchFamily="34" charset="0"/>
                <a:cs typeface="Calibri" pitchFamily="34" charset="0"/>
              </a:rPr>
              <a:t> and </a:t>
            </a:r>
            <a:r>
              <a:rPr lang="en-US" sz="1400" b="1" dirty="0">
                <a:latin typeface="Trebuchet MS" pitchFamily="34" charset="0"/>
                <a:cs typeface="Calibri" pitchFamily="34" charset="0"/>
              </a:rPr>
              <a:t>Actual effort </a:t>
            </a:r>
            <a:r>
              <a:rPr lang="en-US" sz="1400" dirty="0">
                <a:latin typeface="Trebuchet MS" pitchFamily="34" charset="0"/>
                <a:cs typeface="Calibri" pitchFamily="34" charset="0"/>
              </a:rPr>
              <a:t>as compared against the Estimated Effort. </a:t>
            </a:r>
          </a:p>
          <a:p>
            <a:pPr marL="393192" lvl="1" indent="0">
              <a:lnSpc>
                <a:spcPct val="160000"/>
              </a:lnSpc>
              <a:buNone/>
            </a:pPr>
            <a:r>
              <a:rPr lang="en-US" sz="1500" b="1" dirty="0">
                <a:latin typeface="Trebuchet MS" pitchFamily="34" charset="0"/>
                <a:cs typeface="Calibri" pitchFamily="34" charset="0"/>
              </a:rPr>
              <a:t>Input Parameters :</a:t>
            </a:r>
          </a:p>
          <a:p>
            <a:pPr lvl="2">
              <a:lnSpc>
                <a:spcPct val="160000"/>
              </a:lnSpc>
            </a:pPr>
            <a:r>
              <a:rPr lang="en-US" sz="1400" dirty="0">
                <a:latin typeface="Trebuchet MS" pitchFamily="34" charset="0"/>
                <a:cs typeface="Calibri" pitchFamily="34" charset="0"/>
              </a:rPr>
              <a:t>Actual Effort</a:t>
            </a:r>
          </a:p>
          <a:p>
            <a:pPr lvl="2">
              <a:lnSpc>
                <a:spcPct val="160000"/>
              </a:lnSpc>
            </a:pPr>
            <a:r>
              <a:rPr lang="en-US" sz="1400" dirty="0">
                <a:latin typeface="Trebuchet MS" pitchFamily="34" charset="0"/>
                <a:cs typeface="Calibri" pitchFamily="34" charset="0"/>
              </a:rPr>
              <a:t>Estimated Effort</a:t>
            </a:r>
          </a:p>
          <a:p>
            <a:pPr marL="393192" lvl="1" indent="0">
              <a:lnSpc>
                <a:spcPct val="160000"/>
              </a:lnSpc>
              <a:buNone/>
            </a:pPr>
            <a:r>
              <a:rPr lang="en-US" sz="1500" b="1" dirty="0">
                <a:latin typeface="Trebuchet MS" pitchFamily="34" charset="0"/>
                <a:cs typeface="Calibri" pitchFamily="34" charset="0"/>
              </a:rPr>
              <a:t>Formula :</a:t>
            </a:r>
          </a:p>
          <a:p>
            <a:pPr marL="678942" lvl="1">
              <a:lnSpc>
                <a:spcPct val="160000"/>
              </a:lnSpc>
            </a:pPr>
            <a:r>
              <a:rPr lang="en-US" sz="1400" b="1" dirty="0">
                <a:latin typeface="Trebuchet MS" pitchFamily="34" charset="0"/>
              </a:rPr>
              <a:t>Effort Variation in % = ((Actual Effort - Estimated Effort)/ (Estimated Effort) )*100</a:t>
            </a:r>
          </a:p>
          <a:p>
            <a:pPr marL="393192" lvl="1" indent="0">
              <a:lnSpc>
                <a:spcPct val="160000"/>
              </a:lnSpc>
              <a:buNone/>
            </a:pPr>
            <a:endParaRPr lang="en-US" sz="1500" dirty="0">
              <a:latin typeface="Trebuchet MS" pitchFamily="34" charset="0"/>
              <a:cs typeface="Calibri" pitchFamily="34" charset="0"/>
            </a:endParaRPr>
          </a:p>
          <a:p>
            <a:pPr marL="393192" lvl="1" indent="0">
              <a:lnSpc>
                <a:spcPct val="150000"/>
              </a:lnSpc>
              <a:buNone/>
            </a:pPr>
            <a:endParaRPr lang="en-US" sz="1600" b="1" dirty="0">
              <a:latin typeface="Trebuchet MS" pitchFamily="34" charset="0"/>
              <a:cs typeface="Calibri" pitchFamily="34" charset="0"/>
            </a:endParaRPr>
          </a:p>
        </p:txBody>
      </p:sp>
    </p:spTree>
    <p:extLst>
      <p:ext uri="{BB962C8B-B14F-4D97-AF65-F5344CB8AC3E}">
        <p14:creationId xmlns:p14="http://schemas.microsoft.com/office/powerpoint/2010/main" val="4156123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0DCD04-1F6E-4306-ADC4-396D1DD5ED6F}" type="slidenum">
              <a:rPr lang="en-US" smtClean="0"/>
              <a:pPr/>
              <a:t>29</a:t>
            </a:fld>
            <a:endParaRPr lang="en-US" dirty="0"/>
          </a:p>
        </p:txBody>
      </p:sp>
      <p:sp>
        <p:nvSpPr>
          <p:cNvPr id="4" name="Title 3"/>
          <p:cNvSpPr>
            <a:spLocks noGrp="1"/>
          </p:cNvSpPr>
          <p:nvPr>
            <p:ph type="title"/>
          </p:nvPr>
        </p:nvSpPr>
        <p:spPr/>
        <p:txBody>
          <a:bodyPr/>
          <a:lstStyle/>
          <a:p>
            <a:r>
              <a:rPr lang="en-US" dirty="0" smtClean="0"/>
              <a:t>Retrospective Meetings – KPI Metrics</a:t>
            </a:r>
            <a:endParaRPr lang="en-US" dirty="0"/>
          </a:p>
        </p:txBody>
      </p:sp>
      <p:sp>
        <p:nvSpPr>
          <p:cNvPr id="8" name="Rectangle 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10" name="Content Placeholder 1"/>
          <p:cNvSpPr>
            <a:spLocks noGrp="1"/>
          </p:cNvSpPr>
          <p:nvPr>
            <p:ph idx="1"/>
          </p:nvPr>
        </p:nvSpPr>
        <p:spPr>
          <a:xfrm>
            <a:off x="228600" y="1066800"/>
            <a:ext cx="8686800" cy="5638800"/>
          </a:xfrm>
        </p:spPr>
        <p:txBody>
          <a:bodyPr>
            <a:normAutofit/>
          </a:bodyPr>
          <a:lstStyle/>
          <a:p>
            <a:pPr marL="109728" indent="0">
              <a:lnSpc>
                <a:spcPct val="150000"/>
              </a:lnSpc>
              <a:buNone/>
            </a:pPr>
            <a:r>
              <a:rPr lang="en-US" sz="1800" b="1" u="sng" dirty="0" smtClean="0">
                <a:latin typeface="Calibri" pitchFamily="34" charset="0"/>
                <a:cs typeface="Calibri" pitchFamily="34" charset="0"/>
              </a:rPr>
              <a:t>Test </a:t>
            </a:r>
            <a:r>
              <a:rPr lang="en-US" sz="1800" b="1" u="sng" dirty="0">
                <a:latin typeface="Calibri" pitchFamily="34" charset="0"/>
                <a:cs typeface="Calibri" pitchFamily="34" charset="0"/>
              </a:rPr>
              <a:t>Effectiveness</a:t>
            </a:r>
            <a:endParaRPr lang="en-US" sz="1800" b="1" dirty="0">
              <a:latin typeface="Calibri" pitchFamily="34" charset="0"/>
              <a:cs typeface="Calibri" pitchFamily="34" charset="0"/>
            </a:endParaRPr>
          </a:p>
          <a:p>
            <a:pPr lvl="1">
              <a:lnSpc>
                <a:spcPct val="150000"/>
              </a:lnSpc>
              <a:buFont typeface="Wingdings" pitchFamily="2" charset="2"/>
              <a:buChar char="Ø"/>
            </a:pPr>
            <a:r>
              <a:rPr lang="en-US" sz="1400" dirty="0">
                <a:latin typeface="Trebuchet MS" pitchFamily="34" charset="0"/>
                <a:cs typeface="Calibri" pitchFamily="34" charset="0"/>
              </a:rPr>
              <a:t>The objective of this metrics is to determine the testing efficiency. .</a:t>
            </a:r>
          </a:p>
          <a:p>
            <a:pPr lvl="1">
              <a:lnSpc>
                <a:spcPct val="150000"/>
              </a:lnSpc>
              <a:buFont typeface="Wingdings" pitchFamily="2" charset="2"/>
              <a:buChar char="Ø"/>
            </a:pPr>
            <a:r>
              <a:rPr lang="en-US" sz="1400" dirty="0">
                <a:latin typeface="Trebuchet MS" pitchFamily="34" charset="0"/>
                <a:cs typeface="Calibri" pitchFamily="34" charset="0"/>
              </a:rPr>
              <a:t>This metrics shows the efficiency of removing defects by internal Testing before delivering to </a:t>
            </a:r>
            <a:r>
              <a:rPr lang="en-US" sz="1400" dirty="0" smtClean="0">
                <a:latin typeface="Trebuchet MS" pitchFamily="34" charset="0"/>
                <a:cs typeface="Calibri" pitchFamily="34" charset="0"/>
              </a:rPr>
              <a:t>UAT/customer</a:t>
            </a:r>
            <a:r>
              <a:rPr lang="en-US" sz="1400" dirty="0">
                <a:latin typeface="Trebuchet MS" pitchFamily="34" charset="0"/>
                <a:cs typeface="Calibri" pitchFamily="34" charset="0"/>
              </a:rPr>
              <a:t>. </a:t>
            </a:r>
          </a:p>
          <a:p>
            <a:pPr marL="393192" lvl="1" indent="0">
              <a:lnSpc>
                <a:spcPct val="150000"/>
              </a:lnSpc>
              <a:buNone/>
            </a:pPr>
            <a:r>
              <a:rPr lang="en-US" sz="1600" b="1" dirty="0">
                <a:latin typeface="Trebuchet MS" pitchFamily="34" charset="0"/>
                <a:cs typeface="Calibri" pitchFamily="34" charset="0"/>
              </a:rPr>
              <a:t>Input Parameters :</a:t>
            </a:r>
          </a:p>
          <a:p>
            <a:pPr lvl="2">
              <a:lnSpc>
                <a:spcPct val="150000"/>
              </a:lnSpc>
            </a:pPr>
            <a:r>
              <a:rPr lang="en-US" sz="1400" dirty="0">
                <a:latin typeface="Trebuchet MS" pitchFamily="34" charset="0"/>
                <a:cs typeface="Calibri" pitchFamily="34" charset="0"/>
              </a:rPr>
              <a:t>Total Number of Valid Defects Found by Testing Team</a:t>
            </a:r>
          </a:p>
          <a:p>
            <a:pPr lvl="2">
              <a:lnSpc>
                <a:spcPct val="150000"/>
              </a:lnSpc>
            </a:pPr>
            <a:r>
              <a:rPr lang="en-US" sz="1400" dirty="0">
                <a:latin typeface="Trebuchet MS" pitchFamily="34" charset="0"/>
                <a:cs typeface="Calibri" pitchFamily="34" charset="0"/>
              </a:rPr>
              <a:t>Total Number of Valid Defects Found by UAT/Customer</a:t>
            </a:r>
          </a:p>
          <a:p>
            <a:pPr marL="393192" lvl="1" indent="0">
              <a:lnSpc>
                <a:spcPct val="150000"/>
              </a:lnSpc>
              <a:buNone/>
            </a:pPr>
            <a:r>
              <a:rPr lang="en-US" sz="1600" b="1" dirty="0">
                <a:latin typeface="Trebuchet MS" pitchFamily="34" charset="0"/>
                <a:cs typeface="Calibri" pitchFamily="34" charset="0"/>
              </a:rPr>
              <a:t>Formula :</a:t>
            </a:r>
          </a:p>
          <a:p>
            <a:pPr lvl="1">
              <a:lnSpc>
                <a:spcPct val="150000"/>
              </a:lnSpc>
            </a:pPr>
            <a:r>
              <a:rPr lang="en-US" sz="1400" b="1" dirty="0">
                <a:latin typeface="Trebuchet MS" pitchFamily="34" charset="0"/>
              </a:rPr>
              <a:t>Over all Valid Defect </a:t>
            </a:r>
            <a:r>
              <a:rPr lang="en-US" sz="1400" dirty="0">
                <a:latin typeface="Trebuchet MS" pitchFamily="34" charset="0"/>
              </a:rPr>
              <a:t>= Total Number of Defect Found by testing team + Total number of Valid Defect found by UAT/Customer</a:t>
            </a:r>
          </a:p>
          <a:p>
            <a:pPr lvl="1">
              <a:lnSpc>
                <a:spcPct val="150000"/>
              </a:lnSpc>
            </a:pPr>
            <a:r>
              <a:rPr lang="en-US" sz="1400" b="1" dirty="0">
                <a:latin typeface="Trebuchet MS" pitchFamily="34" charset="0"/>
              </a:rPr>
              <a:t>Test Effectiveness %  =   (</a:t>
            </a:r>
            <a:r>
              <a:rPr lang="en-US" sz="1400" b="1" dirty="0">
                <a:latin typeface="Trebuchet MS" pitchFamily="34" charset="0"/>
                <a:cs typeface="Calibri" pitchFamily="34" charset="0"/>
              </a:rPr>
              <a:t>Total Number of Valid Defects Found by Testing Team / Overall Valid Defect) * </a:t>
            </a:r>
            <a:r>
              <a:rPr lang="en-US" sz="1400" b="1" dirty="0" smtClean="0">
                <a:latin typeface="Trebuchet MS" pitchFamily="34" charset="0"/>
                <a:cs typeface="Calibri" pitchFamily="34" charset="0"/>
              </a:rPr>
              <a:t>100</a:t>
            </a:r>
            <a:endParaRPr lang="en-US" sz="1400" dirty="0" smtClean="0">
              <a:latin typeface="Trebuchet MS" pitchFamily="34" charset="0"/>
              <a:cs typeface="Calibri" pitchFamily="34" charset="0"/>
            </a:endParaRPr>
          </a:p>
          <a:p>
            <a:pPr marL="393192" lvl="1" indent="0">
              <a:lnSpc>
                <a:spcPct val="150000"/>
              </a:lnSpc>
              <a:buNone/>
            </a:pPr>
            <a:endParaRPr lang="en-US" sz="1400" dirty="0">
              <a:latin typeface="Trebuchet MS" pitchFamily="34" charset="0"/>
              <a:cs typeface="Calibri" pitchFamily="34" charset="0"/>
            </a:endParaRPr>
          </a:p>
          <a:p>
            <a:pPr marL="393192" lvl="1" indent="0">
              <a:lnSpc>
                <a:spcPct val="150000"/>
              </a:lnSpc>
              <a:buNone/>
            </a:pPr>
            <a:endParaRPr lang="en-US" sz="1600" b="1" dirty="0">
              <a:latin typeface="Trebuchet MS" pitchFamily="34" charset="0"/>
              <a:cs typeface="Calibri" pitchFamily="34" charset="0"/>
            </a:endParaRPr>
          </a:p>
        </p:txBody>
      </p:sp>
    </p:spTree>
    <p:extLst>
      <p:ext uri="{BB962C8B-B14F-4D97-AF65-F5344CB8AC3E}">
        <p14:creationId xmlns:p14="http://schemas.microsoft.com/office/powerpoint/2010/main" val="1544941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0DCD04-1F6E-4306-ADC4-396D1DD5ED6F}" type="slidenum">
              <a:rPr lang="en-US" smtClean="0"/>
              <a:pPr/>
              <a:t>3</a:t>
            </a:fld>
            <a:endParaRPr lang="en-US" dirty="0"/>
          </a:p>
        </p:txBody>
      </p:sp>
      <p:sp>
        <p:nvSpPr>
          <p:cNvPr id="4" name="Title 3"/>
          <p:cNvSpPr>
            <a:spLocks noGrp="1"/>
          </p:cNvSpPr>
          <p:nvPr>
            <p:ph type="title"/>
          </p:nvPr>
        </p:nvSpPr>
        <p:spPr/>
        <p:txBody>
          <a:bodyPr/>
          <a:lstStyle/>
          <a:p>
            <a:r>
              <a:rPr lang="en-US" dirty="0" smtClean="0"/>
              <a:t>AMANDA Development Process Framework </a:t>
            </a:r>
            <a:endParaRPr lang="en-US" dirty="0"/>
          </a:p>
        </p:txBody>
      </p:sp>
      <p:sp>
        <p:nvSpPr>
          <p:cNvPr id="7"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8" name="Rectangle 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50" name="Chevron 49"/>
          <p:cNvSpPr/>
          <p:nvPr/>
        </p:nvSpPr>
        <p:spPr>
          <a:xfrm>
            <a:off x="5470023" y="2550266"/>
            <a:ext cx="1600200" cy="928048"/>
          </a:xfrm>
          <a:prstGeom prst="chevr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1" name="Straight Connector 50"/>
          <p:cNvCxnSpPr>
            <a:stCxn id="58" idx="1"/>
          </p:cNvCxnSpPr>
          <p:nvPr/>
        </p:nvCxnSpPr>
        <p:spPr>
          <a:xfrm>
            <a:off x="685800" y="3005920"/>
            <a:ext cx="0" cy="2409968"/>
          </a:xfrm>
          <a:prstGeom prst="line">
            <a:avLst/>
          </a:prstGeom>
          <a:ln>
            <a:solidFill>
              <a:schemeClr val="bg2">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986889" y="3469944"/>
            <a:ext cx="0" cy="1967552"/>
          </a:xfrm>
          <a:prstGeom prst="line">
            <a:avLst/>
          </a:prstGeom>
          <a:ln>
            <a:solidFill>
              <a:schemeClr val="bg2">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282289" y="3317544"/>
            <a:ext cx="0" cy="2119952"/>
          </a:xfrm>
          <a:prstGeom prst="line">
            <a:avLst/>
          </a:prstGeom>
          <a:ln>
            <a:solidFill>
              <a:schemeClr val="bg2">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77689" y="3317544"/>
            <a:ext cx="12196" cy="2119952"/>
          </a:xfrm>
          <a:prstGeom prst="line">
            <a:avLst/>
          </a:prstGeom>
          <a:ln>
            <a:solidFill>
              <a:schemeClr val="bg2">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96889" y="3317544"/>
            <a:ext cx="0" cy="2119952"/>
          </a:xfrm>
          <a:prstGeom prst="line">
            <a:avLst/>
          </a:prstGeom>
          <a:ln>
            <a:solidFill>
              <a:schemeClr val="bg2">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016089" y="3317544"/>
            <a:ext cx="0" cy="2098344"/>
          </a:xfrm>
          <a:prstGeom prst="line">
            <a:avLst/>
          </a:prstGeom>
          <a:ln>
            <a:solidFill>
              <a:schemeClr val="bg2">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311489" y="3012744"/>
            <a:ext cx="0" cy="2268159"/>
          </a:xfrm>
          <a:prstGeom prst="line">
            <a:avLst/>
          </a:prstGeom>
          <a:ln>
            <a:solidFill>
              <a:schemeClr val="bg2">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Pentagon 57"/>
          <p:cNvSpPr/>
          <p:nvPr/>
        </p:nvSpPr>
        <p:spPr>
          <a:xfrm>
            <a:off x="685800" y="2541896"/>
            <a:ext cx="1527463" cy="928048"/>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Plan</a:t>
            </a:r>
            <a:endParaRPr lang="en-US" sz="1400" b="1" dirty="0"/>
          </a:p>
        </p:txBody>
      </p:sp>
      <p:sp>
        <p:nvSpPr>
          <p:cNvPr id="59" name="Chevron 58"/>
          <p:cNvSpPr/>
          <p:nvPr/>
        </p:nvSpPr>
        <p:spPr>
          <a:xfrm>
            <a:off x="1828801" y="2541896"/>
            <a:ext cx="1600200" cy="928048"/>
          </a:xfrm>
          <a:prstGeom prst="chevron">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60" name="Chevron 59"/>
          <p:cNvSpPr/>
          <p:nvPr/>
        </p:nvSpPr>
        <p:spPr>
          <a:xfrm>
            <a:off x="3048001" y="2541896"/>
            <a:ext cx="1600200" cy="928048"/>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Chevron 60"/>
          <p:cNvSpPr/>
          <p:nvPr/>
        </p:nvSpPr>
        <p:spPr>
          <a:xfrm>
            <a:off x="6711289" y="2541896"/>
            <a:ext cx="1600200" cy="928048"/>
          </a:xfrm>
          <a:prstGeom prst="chevron">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p:cNvSpPr/>
          <p:nvPr/>
        </p:nvSpPr>
        <p:spPr>
          <a:xfrm>
            <a:off x="2362038" y="2852031"/>
            <a:ext cx="795859" cy="307777"/>
          </a:xfrm>
          <a:prstGeom prst="rect">
            <a:avLst/>
          </a:prstGeom>
        </p:spPr>
        <p:txBody>
          <a:bodyPr wrap="none">
            <a:spAutoFit/>
          </a:bodyPr>
          <a:lstStyle/>
          <a:p>
            <a:pPr algn="ctr"/>
            <a:r>
              <a:rPr lang="en-US" sz="1400" b="1" dirty="0" smtClean="0">
                <a:solidFill>
                  <a:schemeClr val="bg1"/>
                </a:solidFill>
              </a:rPr>
              <a:t>Analysis</a:t>
            </a:r>
            <a:endParaRPr lang="en-US" sz="1400" b="1" dirty="0">
              <a:solidFill>
                <a:schemeClr val="bg1"/>
              </a:solidFill>
            </a:endParaRPr>
          </a:p>
        </p:txBody>
      </p:sp>
      <p:sp>
        <p:nvSpPr>
          <p:cNvPr id="63" name="Rectangle 62"/>
          <p:cNvSpPr/>
          <p:nvPr/>
        </p:nvSpPr>
        <p:spPr>
          <a:xfrm>
            <a:off x="3600162" y="2859640"/>
            <a:ext cx="686406" cy="307777"/>
          </a:xfrm>
          <a:prstGeom prst="rect">
            <a:avLst/>
          </a:prstGeom>
        </p:spPr>
        <p:txBody>
          <a:bodyPr wrap="none">
            <a:spAutoFit/>
          </a:bodyPr>
          <a:lstStyle/>
          <a:p>
            <a:pPr algn="ctr"/>
            <a:r>
              <a:rPr lang="en-US" sz="1400" b="1" dirty="0" smtClean="0">
                <a:solidFill>
                  <a:schemeClr val="bg1"/>
                </a:solidFill>
              </a:rPr>
              <a:t>Design</a:t>
            </a:r>
            <a:endParaRPr lang="en-US" sz="1400" b="1" dirty="0">
              <a:solidFill>
                <a:schemeClr val="bg1"/>
              </a:solidFill>
            </a:endParaRPr>
          </a:p>
        </p:txBody>
      </p:sp>
      <p:sp>
        <p:nvSpPr>
          <p:cNvPr id="64" name="Rectangle 63"/>
          <p:cNvSpPr/>
          <p:nvPr/>
        </p:nvSpPr>
        <p:spPr>
          <a:xfrm>
            <a:off x="4675746" y="3355864"/>
            <a:ext cx="1190326" cy="307777"/>
          </a:xfrm>
          <a:prstGeom prst="rect">
            <a:avLst/>
          </a:prstGeom>
        </p:spPr>
        <p:txBody>
          <a:bodyPr wrap="none">
            <a:spAutoFit/>
          </a:bodyPr>
          <a:lstStyle/>
          <a:p>
            <a:pPr algn="ctr"/>
            <a:r>
              <a:rPr lang="en-US" sz="1400" b="1" dirty="0" smtClean="0">
                <a:solidFill>
                  <a:schemeClr val="bg1"/>
                </a:solidFill>
              </a:rPr>
              <a:t>Development</a:t>
            </a:r>
            <a:endParaRPr lang="en-US" sz="1400" b="1" dirty="0">
              <a:solidFill>
                <a:schemeClr val="bg1"/>
              </a:solidFill>
            </a:endParaRPr>
          </a:p>
        </p:txBody>
      </p:sp>
      <p:sp>
        <p:nvSpPr>
          <p:cNvPr id="65" name="Rectangle 64"/>
          <p:cNvSpPr/>
          <p:nvPr/>
        </p:nvSpPr>
        <p:spPr>
          <a:xfrm>
            <a:off x="6076029" y="2892623"/>
            <a:ext cx="705771" cy="307777"/>
          </a:xfrm>
          <a:prstGeom prst="rect">
            <a:avLst/>
          </a:prstGeom>
        </p:spPr>
        <p:txBody>
          <a:bodyPr wrap="none">
            <a:spAutoFit/>
          </a:bodyPr>
          <a:lstStyle/>
          <a:p>
            <a:pPr algn="ctr"/>
            <a:r>
              <a:rPr lang="en-US" sz="1400" b="1" dirty="0" smtClean="0">
                <a:solidFill>
                  <a:schemeClr val="bg1"/>
                </a:solidFill>
              </a:rPr>
              <a:t>Testing</a:t>
            </a:r>
            <a:endParaRPr lang="en-US" sz="1400" b="1" dirty="0">
              <a:solidFill>
                <a:schemeClr val="bg1"/>
              </a:solidFill>
            </a:endParaRPr>
          </a:p>
        </p:txBody>
      </p:sp>
      <p:sp>
        <p:nvSpPr>
          <p:cNvPr id="66" name="Rectangle 65"/>
          <p:cNvSpPr/>
          <p:nvPr/>
        </p:nvSpPr>
        <p:spPr>
          <a:xfrm>
            <a:off x="7263154" y="2839952"/>
            <a:ext cx="757515" cy="307777"/>
          </a:xfrm>
          <a:prstGeom prst="rect">
            <a:avLst/>
          </a:prstGeom>
        </p:spPr>
        <p:txBody>
          <a:bodyPr wrap="none">
            <a:spAutoFit/>
          </a:bodyPr>
          <a:lstStyle/>
          <a:p>
            <a:pPr algn="ctr"/>
            <a:r>
              <a:rPr lang="en-US" sz="1400" b="1" dirty="0" smtClean="0">
                <a:solidFill>
                  <a:schemeClr val="bg1"/>
                </a:solidFill>
              </a:rPr>
              <a:t>Release</a:t>
            </a:r>
            <a:endParaRPr lang="en-US" sz="1400" b="1" dirty="0">
              <a:solidFill>
                <a:schemeClr val="bg1"/>
              </a:solidFill>
            </a:endParaRPr>
          </a:p>
        </p:txBody>
      </p:sp>
      <p:sp>
        <p:nvSpPr>
          <p:cNvPr id="67" name="Rectangle 66"/>
          <p:cNvSpPr/>
          <p:nvPr/>
        </p:nvSpPr>
        <p:spPr>
          <a:xfrm>
            <a:off x="685800" y="5119048"/>
            <a:ext cx="7625689" cy="44355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Agile Iterative approach and Lean Methodology adopted. </a:t>
            </a:r>
          </a:p>
        </p:txBody>
      </p:sp>
      <p:sp>
        <p:nvSpPr>
          <p:cNvPr id="68" name="TextBox 67"/>
          <p:cNvSpPr txBox="1"/>
          <p:nvPr/>
        </p:nvSpPr>
        <p:spPr>
          <a:xfrm>
            <a:off x="672152" y="3728452"/>
            <a:ext cx="1301089" cy="1200329"/>
          </a:xfrm>
          <a:prstGeom prst="rect">
            <a:avLst/>
          </a:prstGeom>
          <a:noFill/>
        </p:spPr>
        <p:txBody>
          <a:bodyPr wrap="square" rtlCol="0">
            <a:spAutoFit/>
          </a:bodyPr>
          <a:lstStyle/>
          <a:p>
            <a:pPr marL="109538" indent="-109538">
              <a:buFont typeface="Wingdings" pitchFamily="2" charset="2"/>
              <a:buChar char="§"/>
            </a:pPr>
            <a:r>
              <a:rPr lang="en-US" sz="1200" dirty="0" smtClean="0"/>
              <a:t>Prepare the Priority List (</a:t>
            </a:r>
          </a:p>
          <a:p>
            <a:pPr marL="109538" indent="-109538">
              <a:buFont typeface="Wingdings" pitchFamily="2" charset="2"/>
              <a:buChar char="§"/>
            </a:pPr>
            <a:r>
              <a:rPr lang="en-US" sz="1200" dirty="0" smtClean="0"/>
              <a:t>Define the Scope of the Release (features, bugs)</a:t>
            </a:r>
            <a:endParaRPr lang="en-US" sz="1200" dirty="0"/>
          </a:p>
        </p:txBody>
      </p:sp>
      <p:sp>
        <p:nvSpPr>
          <p:cNvPr id="69" name="TextBox 68"/>
          <p:cNvSpPr txBox="1"/>
          <p:nvPr/>
        </p:nvSpPr>
        <p:spPr>
          <a:xfrm>
            <a:off x="1945945" y="3728452"/>
            <a:ext cx="1301089" cy="1015663"/>
          </a:xfrm>
          <a:prstGeom prst="rect">
            <a:avLst/>
          </a:prstGeom>
          <a:noFill/>
        </p:spPr>
        <p:txBody>
          <a:bodyPr wrap="square" rtlCol="0">
            <a:spAutoFit/>
          </a:bodyPr>
          <a:lstStyle/>
          <a:p>
            <a:pPr marL="109538" indent="-109538">
              <a:buFont typeface="Wingdings" pitchFamily="2" charset="2"/>
              <a:buChar char="§"/>
            </a:pPr>
            <a:r>
              <a:rPr lang="en-US" sz="1200" dirty="0"/>
              <a:t>Analyze Business Requirements</a:t>
            </a:r>
          </a:p>
          <a:p>
            <a:pPr marL="109538" indent="-109538">
              <a:buFont typeface="Wingdings" pitchFamily="2" charset="2"/>
              <a:buChar char="§"/>
            </a:pPr>
            <a:r>
              <a:rPr lang="en-US" sz="1200" dirty="0" smtClean="0"/>
              <a:t>Prepare Test Plan</a:t>
            </a:r>
            <a:endParaRPr lang="en-US" sz="1200" dirty="0"/>
          </a:p>
        </p:txBody>
      </p:sp>
      <p:sp>
        <p:nvSpPr>
          <p:cNvPr id="70" name="TextBox 69"/>
          <p:cNvSpPr txBox="1"/>
          <p:nvPr/>
        </p:nvSpPr>
        <p:spPr>
          <a:xfrm>
            <a:off x="3269050" y="3728452"/>
            <a:ext cx="1301089" cy="1015663"/>
          </a:xfrm>
          <a:prstGeom prst="rect">
            <a:avLst/>
          </a:prstGeom>
          <a:noFill/>
        </p:spPr>
        <p:txBody>
          <a:bodyPr wrap="square" rtlCol="0">
            <a:spAutoFit/>
          </a:bodyPr>
          <a:lstStyle/>
          <a:p>
            <a:pPr marL="109538" indent="-109538">
              <a:buFont typeface="Wingdings" pitchFamily="2" charset="2"/>
              <a:buChar char="§"/>
            </a:pPr>
            <a:r>
              <a:rPr lang="en-US" sz="1200" dirty="0" smtClean="0"/>
              <a:t>Prepare Technical Design</a:t>
            </a:r>
          </a:p>
          <a:p>
            <a:pPr marL="109538" indent="-109538">
              <a:buFont typeface="Wingdings" pitchFamily="2" charset="2"/>
              <a:buChar char="§"/>
            </a:pPr>
            <a:r>
              <a:rPr lang="en-US" sz="1200" dirty="0" smtClean="0"/>
              <a:t>Perform Impact Analysis</a:t>
            </a:r>
            <a:endParaRPr lang="en-US" sz="1200" dirty="0"/>
          </a:p>
        </p:txBody>
      </p:sp>
      <p:sp>
        <p:nvSpPr>
          <p:cNvPr id="71" name="TextBox 70"/>
          <p:cNvSpPr txBox="1"/>
          <p:nvPr/>
        </p:nvSpPr>
        <p:spPr>
          <a:xfrm>
            <a:off x="4555173" y="3728452"/>
            <a:ext cx="1222379" cy="646331"/>
          </a:xfrm>
          <a:prstGeom prst="rect">
            <a:avLst/>
          </a:prstGeom>
          <a:noFill/>
        </p:spPr>
        <p:txBody>
          <a:bodyPr wrap="square" rtlCol="0">
            <a:spAutoFit/>
          </a:bodyPr>
          <a:lstStyle/>
          <a:p>
            <a:pPr marL="109538" indent="-109538">
              <a:buFont typeface="Wingdings" pitchFamily="2" charset="2"/>
              <a:buChar char="§"/>
            </a:pPr>
            <a:r>
              <a:rPr lang="en-US" sz="1200" dirty="0" smtClean="0"/>
              <a:t>Build and perform Unit Test</a:t>
            </a:r>
            <a:endParaRPr lang="en-US" sz="1200" dirty="0"/>
          </a:p>
        </p:txBody>
      </p:sp>
      <p:sp>
        <p:nvSpPr>
          <p:cNvPr id="72" name="TextBox 71"/>
          <p:cNvSpPr txBox="1"/>
          <p:nvPr/>
        </p:nvSpPr>
        <p:spPr>
          <a:xfrm>
            <a:off x="5780250" y="3728452"/>
            <a:ext cx="1222379" cy="646331"/>
          </a:xfrm>
          <a:prstGeom prst="rect">
            <a:avLst/>
          </a:prstGeom>
          <a:noFill/>
        </p:spPr>
        <p:txBody>
          <a:bodyPr wrap="square" rtlCol="0">
            <a:spAutoFit/>
          </a:bodyPr>
          <a:lstStyle/>
          <a:p>
            <a:pPr marL="109538" indent="-109538">
              <a:buFont typeface="Wingdings" pitchFamily="2" charset="2"/>
              <a:buChar char="§"/>
            </a:pPr>
            <a:r>
              <a:rPr lang="en-US" sz="1200" dirty="0" smtClean="0"/>
              <a:t>Verify and ensure Stability</a:t>
            </a:r>
            <a:endParaRPr lang="en-US" sz="1200" dirty="0"/>
          </a:p>
        </p:txBody>
      </p:sp>
      <p:sp>
        <p:nvSpPr>
          <p:cNvPr id="73" name="TextBox 72"/>
          <p:cNvSpPr txBox="1"/>
          <p:nvPr/>
        </p:nvSpPr>
        <p:spPr>
          <a:xfrm>
            <a:off x="6997890" y="3728452"/>
            <a:ext cx="1222379" cy="646331"/>
          </a:xfrm>
          <a:prstGeom prst="rect">
            <a:avLst/>
          </a:prstGeom>
          <a:noFill/>
        </p:spPr>
        <p:txBody>
          <a:bodyPr wrap="square" rtlCol="0">
            <a:spAutoFit/>
          </a:bodyPr>
          <a:lstStyle/>
          <a:p>
            <a:pPr marL="109538" indent="-109538">
              <a:buFont typeface="Wingdings" pitchFamily="2" charset="2"/>
              <a:buChar char="§"/>
            </a:pPr>
            <a:r>
              <a:rPr lang="en-US" sz="1200" dirty="0" smtClean="0"/>
              <a:t>Document, Release and Support</a:t>
            </a:r>
            <a:endParaRPr lang="en-US" sz="1200" dirty="0"/>
          </a:p>
        </p:txBody>
      </p:sp>
      <p:sp>
        <p:nvSpPr>
          <p:cNvPr id="74" name="TextBox 73"/>
          <p:cNvSpPr txBox="1"/>
          <p:nvPr/>
        </p:nvSpPr>
        <p:spPr>
          <a:xfrm>
            <a:off x="696604" y="3504297"/>
            <a:ext cx="1143000" cy="276999"/>
          </a:xfrm>
          <a:prstGeom prst="rect">
            <a:avLst/>
          </a:prstGeom>
          <a:noFill/>
        </p:spPr>
        <p:txBody>
          <a:bodyPr wrap="square" rtlCol="0">
            <a:spAutoFit/>
          </a:bodyPr>
          <a:lstStyle/>
          <a:p>
            <a:r>
              <a:rPr lang="en-US" sz="1200" b="1" dirty="0" smtClean="0">
                <a:solidFill>
                  <a:srgbClr val="0070C0"/>
                </a:solidFill>
              </a:rPr>
              <a:t>Scope</a:t>
            </a:r>
            <a:endParaRPr lang="en-US" sz="1200" b="1" dirty="0">
              <a:solidFill>
                <a:srgbClr val="0070C0"/>
              </a:solidFill>
            </a:endParaRPr>
          </a:p>
        </p:txBody>
      </p:sp>
      <p:sp>
        <p:nvSpPr>
          <p:cNvPr id="75" name="TextBox 74"/>
          <p:cNvSpPr txBox="1"/>
          <p:nvPr/>
        </p:nvSpPr>
        <p:spPr>
          <a:xfrm>
            <a:off x="1989160" y="3504297"/>
            <a:ext cx="1143000" cy="276999"/>
          </a:xfrm>
          <a:prstGeom prst="rect">
            <a:avLst/>
          </a:prstGeom>
          <a:noFill/>
        </p:spPr>
        <p:txBody>
          <a:bodyPr wrap="square" rtlCol="0">
            <a:spAutoFit/>
          </a:bodyPr>
          <a:lstStyle/>
          <a:p>
            <a:r>
              <a:rPr lang="en-US" sz="1200" b="1" dirty="0" smtClean="0">
                <a:solidFill>
                  <a:srgbClr val="0070C0"/>
                </a:solidFill>
              </a:rPr>
              <a:t>Analysis</a:t>
            </a:r>
            <a:endParaRPr lang="en-US" sz="1200" b="1" dirty="0">
              <a:solidFill>
                <a:srgbClr val="0070C0"/>
              </a:solidFill>
            </a:endParaRPr>
          </a:p>
        </p:txBody>
      </p:sp>
      <p:sp>
        <p:nvSpPr>
          <p:cNvPr id="76" name="TextBox 75"/>
          <p:cNvSpPr txBox="1"/>
          <p:nvPr/>
        </p:nvSpPr>
        <p:spPr>
          <a:xfrm>
            <a:off x="3262657" y="3504297"/>
            <a:ext cx="1143000" cy="276999"/>
          </a:xfrm>
          <a:prstGeom prst="rect">
            <a:avLst/>
          </a:prstGeom>
          <a:noFill/>
        </p:spPr>
        <p:txBody>
          <a:bodyPr wrap="square" rtlCol="0">
            <a:spAutoFit/>
          </a:bodyPr>
          <a:lstStyle/>
          <a:p>
            <a:r>
              <a:rPr lang="en-US" sz="1200" b="1" dirty="0" smtClean="0">
                <a:solidFill>
                  <a:srgbClr val="0070C0"/>
                </a:solidFill>
              </a:rPr>
              <a:t>Architect/Plan</a:t>
            </a:r>
            <a:endParaRPr lang="en-US" sz="1200" b="1" dirty="0">
              <a:solidFill>
                <a:srgbClr val="0070C0"/>
              </a:solidFill>
            </a:endParaRPr>
          </a:p>
        </p:txBody>
      </p:sp>
      <p:sp>
        <p:nvSpPr>
          <p:cNvPr id="77" name="TextBox 76"/>
          <p:cNvSpPr txBox="1"/>
          <p:nvPr/>
        </p:nvSpPr>
        <p:spPr>
          <a:xfrm>
            <a:off x="4536745" y="3504297"/>
            <a:ext cx="1143000" cy="276999"/>
          </a:xfrm>
          <a:prstGeom prst="rect">
            <a:avLst/>
          </a:prstGeom>
          <a:noFill/>
        </p:spPr>
        <p:txBody>
          <a:bodyPr wrap="square" rtlCol="0">
            <a:spAutoFit/>
          </a:bodyPr>
          <a:lstStyle/>
          <a:p>
            <a:r>
              <a:rPr lang="en-US" sz="1200" b="1" dirty="0" smtClean="0">
                <a:solidFill>
                  <a:srgbClr val="0070C0"/>
                </a:solidFill>
              </a:rPr>
              <a:t>Build/Test</a:t>
            </a:r>
            <a:endParaRPr lang="en-US" sz="1200" b="1" dirty="0">
              <a:solidFill>
                <a:srgbClr val="0070C0"/>
              </a:solidFill>
            </a:endParaRPr>
          </a:p>
        </p:txBody>
      </p:sp>
      <p:sp>
        <p:nvSpPr>
          <p:cNvPr id="78" name="TextBox 77"/>
          <p:cNvSpPr txBox="1"/>
          <p:nvPr/>
        </p:nvSpPr>
        <p:spPr>
          <a:xfrm>
            <a:off x="5778995" y="3504297"/>
            <a:ext cx="1196150" cy="276999"/>
          </a:xfrm>
          <a:prstGeom prst="rect">
            <a:avLst/>
          </a:prstGeom>
          <a:noFill/>
        </p:spPr>
        <p:txBody>
          <a:bodyPr wrap="square" rtlCol="0">
            <a:spAutoFit/>
          </a:bodyPr>
          <a:lstStyle/>
          <a:p>
            <a:r>
              <a:rPr lang="en-US" sz="1200" b="1" dirty="0" smtClean="0">
                <a:solidFill>
                  <a:srgbClr val="0070C0"/>
                </a:solidFill>
              </a:rPr>
              <a:t>Verify/Stabilize</a:t>
            </a:r>
            <a:endParaRPr lang="en-US" sz="1200" b="1" dirty="0">
              <a:solidFill>
                <a:srgbClr val="0070C0"/>
              </a:solidFill>
            </a:endParaRPr>
          </a:p>
        </p:txBody>
      </p:sp>
      <p:sp>
        <p:nvSpPr>
          <p:cNvPr id="79" name="TextBox 78"/>
          <p:cNvSpPr txBox="1"/>
          <p:nvPr/>
        </p:nvSpPr>
        <p:spPr>
          <a:xfrm>
            <a:off x="6975145" y="3504297"/>
            <a:ext cx="1469407" cy="276999"/>
          </a:xfrm>
          <a:prstGeom prst="rect">
            <a:avLst/>
          </a:prstGeom>
          <a:noFill/>
        </p:spPr>
        <p:txBody>
          <a:bodyPr wrap="square" rtlCol="0">
            <a:spAutoFit/>
          </a:bodyPr>
          <a:lstStyle/>
          <a:p>
            <a:r>
              <a:rPr lang="en-US" sz="1200" b="1" dirty="0" smtClean="0">
                <a:solidFill>
                  <a:srgbClr val="0070C0"/>
                </a:solidFill>
              </a:rPr>
              <a:t>Document/Release</a:t>
            </a:r>
            <a:endParaRPr lang="en-US" sz="1200" b="1" dirty="0">
              <a:solidFill>
                <a:srgbClr val="0070C0"/>
              </a:solidFill>
            </a:endParaRPr>
          </a:p>
        </p:txBody>
      </p:sp>
      <p:sp>
        <p:nvSpPr>
          <p:cNvPr id="80" name="Flowchart: Merge 79"/>
          <p:cNvSpPr/>
          <p:nvPr/>
        </p:nvSpPr>
        <p:spPr>
          <a:xfrm>
            <a:off x="595952" y="2370732"/>
            <a:ext cx="109728" cy="109728"/>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81" name="Flowchart: Merge 80"/>
          <p:cNvSpPr/>
          <p:nvPr/>
        </p:nvSpPr>
        <p:spPr>
          <a:xfrm>
            <a:off x="1799248" y="2357084"/>
            <a:ext cx="109728" cy="109728"/>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29621" y="1447800"/>
            <a:ext cx="1034014" cy="830997"/>
          </a:xfrm>
          <a:prstGeom prst="rect">
            <a:avLst/>
          </a:prstGeom>
          <a:noFill/>
        </p:spPr>
        <p:txBody>
          <a:bodyPr wrap="square" rtlCol="0">
            <a:spAutoFit/>
          </a:bodyPr>
          <a:lstStyle/>
          <a:p>
            <a:pPr algn="ctr"/>
            <a:r>
              <a:rPr lang="en-US" sz="1200" dirty="0" smtClean="0"/>
              <a:t>Customer input and business requirements</a:t>
            </a:r>
            <a:endParaRPr lang="en-US" sz="1200" dirty="0"/>
          </a:p>
        </p:txBody>
      </p:sp>
      <p:sp>
        <p:nvSpPr>
          <p:cNvPr id="83" name="Right Brace 82"/>
          <p:cNvSpPr/>
          <p:nvPr/>
        </p:nvSpPr>
        <p:spPr>
          <a:xfrm rot="16200000">
            <a:off x="5393526" y="1143297"/>
            <a:ext cx="196672" cy="24820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p:cNvSpPr txBox="1"/>
          <p:nvPr/>
        </p:nvSpPr>
        <p:spPr>
          <a:xfrm>
            <a:off x="4038600" y="1685070"/>
            <a:ext cx="2901289" cy="276999"/>
          </a:xfrm>
          <a:prstGeom prst="rect">
            <a:avLst/>
          </a:prstGeom>
          <a:noFill/>
        </p:spPr>
        <p:txBody>
          <a:bodyPr wrap="square" rtlCol="0">
            <a:spAutoFit/>
          </a:bodyPr>
          <a:lstStyle/>
          <a:p>
            <a:pPr algn="ctr"/>
            <a:r>
              <a:rPr lang="en-US" sz="1200" dirty="0" smtClean="0"/>
              <a:t>Work together until feature is complete</a:t>
            </a:r>
          </a:p>
        </p:txBody>
      </p:sp>
      <p:sp>
        <p:nvSpPr>
          <p:cNvPr id="85" name="TextBox 84"/>
          <p:cNvSpPr txBox="1"/>
          <p:nvPr/>
        </p:nvSpPr>
        <p:spPr>
          <a:xfrm>
            <a:off x="5334000" y="2057400"/>
            <a:ext cx="510886" cy="276999"/>
          </a:xfrm>
          <a:prstGeom prst="rect">
            <a:avLst/>
          </a:prstGeom>
          <a:noFill/>
        </p:spPr>
        <p:txBody>
          <a:bodyPr wrap="square" rtlCol="0">
            <a:spAutoFit/>
          </a:bodyPr>
          <a:lstStyle/>
          <a:p>
            <a:pPr algn="ctr"/>
            <a:r>
              <a:rPr lang="en-US" sz="1200" dirty="0" smtClean="0"/>
              <a:t>QA</a:t>
            </a:r>
            <a:endParaRPr lang="en-US" sz="1200" dirty="0"/>
          </a:p>
        </p:txBody>
      </p:sp>
      <p:sp>
        <p:nvSpPr>
          <p:cNvPr id="86" name="TextBox 85"/>
          <p:cNvSpPr txBox="1"/>
          <p:nvPr/>
        </p:nvSpPr>
        <p:spPr>
          <a:xfrm>
            <a:off x="5486400" y="1988432"/>
            <a:ext cx="1515134" cy="461665"/>
          </a:xfrm>
          <a:prstGeom prst="rect">
            <a:avLst/>
          </a:prstGeom>
          <a:noFill/>
        </p:spPr>
        <p:txBody>
          <a:bodyPr wrap="square" rtlCol="0">
            <a:spAutoFit/>
          </a:bodyPr>
          <a:lstStyle/>
          <a:p>
            <a:pPr algn="ctr"/>
            <a:r>
              <a:rPr lang="en-US" sz="1200" dirty="0" smtClean="0"/>
              <a:t>UAT (Done by Support)</a:t>
            </a:r>
            <a:endParaRPr lang="en-US" sz="1200" dirty="0"/>
          </a:p>
        </p:txBody>
      </p:sp>
      <p:sp>
        <p:nvSpPr>
          <p:cNvPr id="87" name="Chevron 86"/>
          <p:cNvSpPr/>
          <p:nvPr/>
        </p:nvSpPr>
        <p:spPr>
          <a:xfrm>
            <a:off x="4250823" y="2550266"/>
            <a:ext cx="1600200" cy="928048"/>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4648200" y="2857670"/>
            <a:ext cx="1190326" cy="307777"/>
          </a:xfrm>
          <a:prstGeom prst="rect">
            <a:avLst/>
          </a:prstGeom>
        </p:spPr>
        <p:txBody>
          <a:bodyPr wrap="none">
            <a:spAutoFit/>
          </a:bodyPr>
          <a:lstStyle/>
          <a:p>
            <a:pPr algn="ctr"/>
            <a:r>
              <a:rPr lang="en-US" sz="1400" b="1" dirty="0" smtClean="0">
                <a:solidFill>
                  <a:schemeClr val="bg1"/>
                </a:solidFill>
              </a:rPr>
              <a:t>Development</a:t>
            </a:r>
            <a:endParaRPr lang="en-US" sz="1400" b="1" dirty="0">
              <a:solidFill>
                <a:schemeClr val="bg1"/>
              </a:solidFill>
            </a:endParaRPr>
          </a:p>
        </p:txBody>
      </p:sp>
      <p:sp>
        <p:nvSpPr>
          <p:cNvPr id="89" name="TextBox 88"/>
          <p:cNvSpPr txBox="1"/>
          <p:nvPr/>
        </p:nvSpPr>
        <p:spPr>
          <a:xfrm>
            <a:off x="4223278" y="2057400"/>
            <a:ext cx="1034522" cy="276999"/>
          </a:xfrm>
          <a:prstGeom prst="rect">
            <a:avLst/>
          </a:prstGeom>
          <a:noFill/>
        </p:spPr>
        <p:txBody>
          <a:bodyPr wrap="square" rtlCol="0">
            <a:spAutoFit/>
          </a:bodyPr>
          <a:lstStyle/>
          <a:p>
            <a:pPr algn="ctr"/>
            <a:r>
              <a:rPr lang="en-US" sz="1200" dirty="0" smtClean="0"/>
              <a:t>Development</a:t>
            </a:r>
            <a:endParaRPr lang="en-US" sz="1200" dirty="0"/>
          </a:p>
        </p:txBody>
      </p:sp>
      <p:sp>
        <p:nvSpPr>
          <p:cNvPr id="90" name="Rectangle 89"/>
          <p:cNvSpPr/>
          <p:nvPr/>
        </p:nvSpPr>
        <p:spPr>
          <a:xfrm>
            <a:off x="4223277" y="1447800"/>
            <a:ext cx="2590656" cy="206195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1034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0DCD04-1F6E-4306-ADC4-396D1DD5ED6F}" type="slidenum">
              <a:rPr lang="en-US" smtClean="0"/>
              <a:pPr/>
              <a:t>30</a:t>
            </a:fld>
            <a:endParaRPr lang="en-US" dirty="0"/>
          </a:p>
        </p:txBody>
      </p:sp>
      <p:sp>
        <p:nvSpPr>
          <p:cNvPr id="4" name="Title 3"/>
          <p:cNvSpPr>
            <a:spLocks noGrp="1"/>
          </p:cNvSpPr>
          <p:nvPr>
            <p:ph type="title"/>
          </p:nvPr>
        </p:nvSpPr>
        <p:spPr/>
        <p:txBody>
          <a:bodyPr/>
          <a:lstStyle/>
          <a:p>
            <a:r>
              <a:rPr lang="en-US" dirty="0" smtClean="0"/>
              <a:t>Retrospective Meetings – KPI Metrics</a:t>
            </a:r>
            <a:endParaRPr lang="en-US" dirty="0"/>
          </a:p>
        </p:txBody>
      </p:sp>
      <p:sp>
        <p:nvSpPr>
          <p:cNvPr id="8" name="Rectangle 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7" name="Content Placeholder 1"/>
          <p:cNvSpPr>
            <a:spLocks noGrp="1"/>
          </p:cNvSpPr>
          <p:nvPr>
            <p:ph idx="1"/>
          </p:nvPr>
        </p:nvSpPr>
        <p:spPr>
          <a:xfrm>
            <a:off x="248564" y="762000"/>
            <a:ext cx="8686800" cy="5638800"/>
          </a:xfrm>
        </p:spPr>
        <p:txBody>
          <a:bodyPr>
            <a:normAutofit/>
          </a:bodyPr>
          <a:lstStyle/>
          <a:p>
            <a:pPr marL="109728" indent="0">
              <a:lnSpc>
                <a:spcPct val="150000"/>
              </a:lnSpc>
              <a:buNone/>
            </a:pPr>
            <a:endParaRPr lang="en-US" sz="1800" b="1" u="sng" dirty="0">
              <a:latin typeface="Calibri" pitchFamily="34" charset="0"/>
              <a:cs typeface="Calibri" pitchFamily="34" charset="0"/>
            </a:endParaRPr>
          </a:p>
          <a:p>
            <a:pPr marL="109728" indent="0">
              <a:lnSpc>
                <a:spcPct val="150000"/>
              </a:lnSpc>
              <a:buNone/>
            </a:pPr>
            <a:r>
              <a:rPr lang="en-US" sz="1800" b="1" u="sng" dirty="0">
                <a:latin typeface="Calibri" pitchFamily="34" charset="0"/>
                <a:cs typeface="Calibri" pitchFamily="34" charset="0"/>
              </a:rPr>
              <a:t>Test Execution Coverage</a:t>
            </a:r>
            <a:endParaRPr lang="en-US" sz="1800" b="1" dirty="0">
              <a:latin typeface="Calibri" pitchFamily="34" charset="0"/>
              <a:cs typeface="Calibri" pitchFamily="34" charset="0"/>
            </a:endParaRPr>
          </a:p>
          <a:p>
            <a:pPr lvl="1">
              <a:lnSpc>
                <a:spcPct val="150000"/>
              </a:lnSpc>
              <a:buFont typeface="Wingdings" pitchFamily="2" charset="2"/>
              <a:buChar char="Ø"/>
            </a:pPr>
            <a:r>
              <a:rPr lang="en-US" sz="1400" dirty="0">
                <a:latin typeface="Trebuchet MS" pitchFamily="34" charset="0"/>
                <a:cs typeface="Calibri" pitchFamily="34" charset="0"/>
              </a:rPr>
              <a:t>This metrics is useful to measure the number of test cases executed against the plan .</a:t>
            </a:r>
          </a:p>
          <a:p>
            <a:pPr marL="393192" lvl="1" indent="0">
              <a:lnSpc>
                <a:spcPct val="150000"/>
              </a:lnSpc>
              <a:buNone/>
            </a:pPr>
            <a:r>
              <a:rPr lang="en-US" sz="1600" b="1" dirty="0">
                <a:latin typeface="Trebuchet MS" pitchFamily="34" charset="0"/>
                <a:cs typeface="Calibri" pitchFamily="34" charset="0"/>
              </a:rPr>
              <a:t>Input Parameters :</a:t>
            </a:r>
          </a:p>
          <a:p>
            <a:pPr lvl="2">
              <a:lnSpc>
                <a:spcPct val="150000"/>
              </a:lnSpc>
            </a:pPr>
            <a:r>
              <a:rPr lang="en-US" sz="1400" dirty="0">
                <a:latin typeface="Trebuchet MS" pitchFamily="34" charset="0"/>
                <a:cs typeface="Calibri" pitchFamily="34" charset="0"/>
              </a:rPr>
              <a:t>Total Number of Testcases planned to execute</a:t>
            </a:r>
          </a:p>
          <a:p>
            <a:pPr lvl="2">
              <a:lnSpc>
                <a:spcPct val="150000"/>
              </a:lnSpc>
            </a:pPr>
            <a:r>
              <a:rPr lang="en-US" sz="1400" dirty="0">
                <a:latin typeface="Trebuchet MS" pitchFamily="34" charset="0"/>
                <a:cs typeface="Calibri" pitchFamily="34" charset="0"/>
              </a:rPr>
              <a:t>Total Number of Testcases actually executed</a:t>
            </a:r>
          </a:p>
          <a:p>
            <a:pPr marL="393192" lvl="1" indent="0">
              <a:lnSpc>
                <a:spcPct val="150000"/>
              </a:lnSpc>
              <a:buNone/>
            </a:pPr>
            <a:r>
              <a:rPr lang="en-US" sz="1600" b="1" dirty="0">
                <a:latin typeface="Trebuchet MS" pitchFamily="34" charset="0"/>
                <a:cs typeface="Calibri" pitchFamily="34" charset="0"/>
              </a:rPr>
              <a:t>Formula :</a:t>
            </a:r>
          </a:p>
          <a:p>
            <a:pPr marL="393192" lvl="1" indent="0">
              <a:lnSpc>
                <a:spcPct val="150000"/>
              </a:lnSpc>
              <a:buNone/>
            </a:pPr>
            <a:r>
              <a:rPr lang="en-US" sz="1400" b="1" dirty="0">
                <a:latin typeface="Trebuchet MS" pitchFamily="34" charset="0"/>
                <a:cs typeface="Calibri" pitchFamily="34" charset="0"/>
              </a:rPr>
              <a:t>Test Execution Coverage in % =  (Total Number of Testcases actually executed</a:t>
            </a:r>
          </a:p>
          <a:p>
            <a:pPr marL="393192" lvl="1" indent="0">
              <a:lnSpc>
                <a:spcPct val="150000"/>
              </a:lnSpc>
              <a:buNone/>
            </a:pPr>
            <a:r>
              <a:rPr lang="en-US" sz="1400" b="1" dirty="0">
                <a:latin typeface="Trebuchet MS" pitchFamily="34" charset="0"/>
                <a:cs typeface="Calibri" pitchFamily="34" charset="0"/>
              </a:rPr>
              <a:t>/Total Number of Testcases planned to execute) * 100</a:t>
            </a:r>
          </a:p>
          <a:p>
            <a:pPr marL="914400" lvl="2" indent="0">
              <a:lnSpc>
                <a:spcPct val="150000"/>
              </a:lnSpc>
              <a:buNone/>
            </a:pPr>
            <a:endParaRPr lang="en-US" sz="1400" dirty="0">
              <a:latin typeface="Trebuchet MS" pitchFamily="34" charset="0"/>
              <a:cs typeface="Calibri" pitchFamily="34" charset="0"/>
            </a:endParaRPr>
          </a:p>
          <a:p>
            <a:pPr lvl="2">
              <a:lnSpc>
                <a:spcPct val="150000"/>
              </a:lnSpc>
            </a:pPr>
            <a:endParaRPr lang="en-US" sz="1400" dirty="0">
              <a:latin typeface="Trebuchet MS" pitchFamily="34" charset="0"/>
              <a:cs typeface="Calibri" pitchFamily="34" charset="0"/>
            </a:endParaRPr>
          </a:p>
          <a:p>
            <a:pPr marL="393192" lvl="1" indent="0">
              <a:lnSpc>
                <a:spcPct val="150000"/>
              </a:lnSpc>
              <a:buNone/>
            </a:pPr>
            <a:endParaRPr lang="en-US" sz="1400" dirty="0">
              <a:latin typeface="Trebuchet MS" pitchFamily="34" charset="0"/>
              <a:cs typeface="Calibri" pitchFamily="34" charset="0"/>
            </a:endParaRPr>
          </a:p>
          <a:p>
            <a:pPr marL="393192" lvl="1" indent="0">
              <a:lnSpc>
                <a:spcPct val="150000"/>
              </a:lnSpc>
              <a:buNone/>
            </a:pPr>
            <a:endParaRPr lang="en-US" sz="1600" b="1" dirty="0">
              <a:latin typeface="Trebuchet MS" pitchFamily="34" charset="0"/>
              <a:cs typeface="Calibri" pitchFamily="34" charset="0"/>
            </a:endParaRPr>
          </a:p>
        </p:txBody>
      </p:sp>
    </p:spTree>
    <p:extLst>
      <p:ext uri="{BB962C8B-B14F-4D97-AF65-F5344CB8AC3E}">
        <p14:creationId xmlns:p14="http://schemas.microsoft.com/office/powerpoint/2010/main" val="1710021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0DCD04-1F6E-4306-ADC4-396D1DD5ED6F}" type="slidenum">
              <a:rPr lang="en-US" smtClean="0"/>
              <a:pPr/>
              <a:t>31</a:t>
            </a:fld>
            <a:endParaRPr lang="en-US" dirty="0"/>
          </a:p>
        </p:txBody>
      </p:sp>
      <p:sp>
        <p:nvSpPr>
          <p:cNvPr id="4" name="Title 3"/>
          <p:cNvSpPr>
            <a:spLocks noGrp="1"/>
          </p:cNvSpPr>
          <p:nvPr>
            <p:ph type="title"/>
          </p:nvPr>
        </p:nvSpPr>
        <p:spPr/>
        <p:txBody>
          <a:bodyPr/>
          <a:lstStyle/>
          <a:p>
            <a:r>
              <a:rPr lang="en-US" dirty="0" smtClean="0"/>
              <a:t>Retrospective Meetings – KPI Metrics</a:t>
            </a:r>
            <a:endParaRPr lang="en-US" dirty="0"/>
          </a:p>
        </p:txBody>
      </p:sp>
      <p:sp>
        <p:nvSpPr>
          <p:cNvPr id="8" name="Rectangle 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9" name="Content Placeholder 1"/>
          <p:cNvSpPr>
            <a:spLocks noGrp="1"/>
          </p:cNvSpPr>
          <p:nvPr>
            <p:ph idx="1"/>
          </p:nvPr>
        </p:nvSpPr>
        <p:spPr>
          <a:xfrm>
            <a:off x="228600" y="1066800"/>
            <a:ext cx="8686800" cy="5638800"/>
          </a:xfrm>
        </p:spPr>
        <p:txBody>
          <a:bodyPr>
            <a:normAutofit/>
          </a:bodyPr>
          <a:lstStyle/>
          <a:p>
            <a:pPr marL="109728" indent="0">
              <a:lnSpc>
                <a:spcPct val="150000"/>
              </a:lnSpc>
              <a:buNone/>
            </a:pPr>
            <a:r>
              <a:rPr lang="en-US" sz="1800" b="1" u="sng" dirty="0" smtClean="0">
                <a:latin typeface="Calibri" pitchFamily="34" charset="0"/>
                <a:cs typeface="Calibri" pitchFamily="34" charset="0"/>
              </a:rPr>
              <a:t>Error </a:t>
            </a:r>
            <a:r>
              <a:rPr lang="en-US" sz="1800" b="1" u="sng" dirty="0">
                <a:latin typeface="Calibri" pitchFamily="34" charset="0"/>
                <a:cs typeface="Calibri" pitchFamily="34" charset="0"/>
              </a:rPr>
              <a:t>Discovery Rate</a:t>
            </a:r>
            <a:endParaRPr lang="en-US" sz="1800" b="1" dirty="0">
              <a:latin typeface="Calibri" pitchFamily="34" charset="0"/>
              <a:cs typeface="Calibri" pitchFamily="34" charset="0"/>
            </a:endParaRPr>
          </a:p>
          <a:p>
            <a:pPr lvl="1">
              <a:lnSpc>
                <a:spcPct val="150000"/>
              </a:lnSpc>
              <a:buFont typeface="Wingdings" pitchFamily="2" charset="2"/>
              <a:buChar char="Ø"/>
            </a:pPr>
            <a:r>
              <a:rPr lang="en-US" sz="1400" dirty="0">
                <a:latin typeface="Trebuchet MS" pitchFamily="34" charset="0"/>
                <a:cs typeface="Calibri" pitchFamily="34" charset="0"/>
              </a:rPr>
              <a:t>It is defined as ratio of defects per test cases .</a:t>
            </a:r>
          </a:p>
          <a:p>
            <a:pPr lvl="1">
              <a:lnSpc>
                <a:spcPct val="150000"/>
              </a:lnSpc>
              <a:buFont typeface="Wingdings" pitchFamily="2" charset="2"/>
              <a:buChar char="Ø"/>
            </a:pPr>
            <a:r>
              <a:rPr lang="en-US" sz="1400" dirty="0">
                <a:latin typeface="Trebuchet MS" pitchFamily="34" charset="0"/>
                <a:cs typeface="Calibri" pitchFamily="34" charset="0"/>
              </a:rPr>
              <a:t>The aim of this metrics is to determine the effectiveness of the test cases.</a:t>
            </a:r>
          </a:p>
          <a:p>
            <a:pPr marL="393192" lvl="1" indent="0">
              <a:lnSpc>
                <a:spcPct val="150000"/>
              </a:lnSpc>
              <a:buNone/>
            </a:pPr>
            <a:r>
              <a:rPr lang="en-US" sz="1600" b="1" dirty="0">
                <a:latin typeface="Trebuchet MS" pitchFamily="34" charset="0"/>
                <a:cs typeface="Calibri" pitchFamily="34" charset="0"/>
              </a:rPr>
              <a:t>Input Parameters :</a:t>
            </a:r>
          </a:p>
          <a:p>
            <a:pPr lvl="2">
              <a:lnSpc>
                <a:spcPct val="150000"/>
              </a:lnSpc>
            </a:pPr>
            <a:r>
              <a:rPr lang="en-US" sz="1400" dirty="0">
                <a:latin typeface="Trebuchet MS" pitchFamily="34" charset="0"/>
                <a:cs typeface="Calibri" pitchFamily="34" charset="0"/>
              </a:rPr>
              <a:t>Total Number of Defects Found</a:t>
            </a:r>
          </a:p>
          <a:p>
            <a:pPr lvl="2">
              <a:lnSpc>
                <a:spcPct val="150000"/>
              </a:lnSpc>
            </a:pPr>
            <a:r>
              <a:rPr lang="en-US" sz="1400" dirty="0">
                <a:latin typeface="Trebuchet MS" pitchFamily="34" charset="0"/>
                <a:cs typeface="Calibri" pitchFamily="34" charset="0"/>
              </a:rPr>
              <a:t>Total Number of Testcases Executed</a:t>
            </a:r>
          </a:p>
          <a:p>
            <a:pPr marL="393192" lvl="1" indent="0">
              <a:lnSpc>
                <a:spcPct val="150000"/>
              </a:lnSpc>
              <a:buNone/>
            </a:pPr>
            <a:r>
              <a:rPr lang="en-US" sz="1600" b="1" dirty="0">
                <a:latin typeface="Trebuchet MS" pitchFamily="34" charset="0"/>
                <a:cs typeface="Calibri" pitchFamily="34" charset="0"/>
              </a:rPr>
              <a:t>Formula :</a:t>
            </a:r>
          </a:p>
          <a:p>
            <a:pPr lvl="2">
              <a:lnSpc>
                <a:spcPct val="150000"/>
              </a:lnSpc>
            </a:pPr>
            <a:r>
              <a:rPr lang="en-US" sz="1400" b="1" dirty="0">
                <a:latin typeface="Trebuchet MS" pitchFamily="34" charset="0"/>
                <a:cs typeface="Calibri" pitchFamily="34" charset="0"/>
              </a:rPr>
              <a:t>Error Discover Rate =  (Total Number of Defects Found</a:t>
            </a:r>
          </a:p>
          <a:p>
            <a:pPr marL="393192" lvl="1" indent="0">
              <a:lnSpc>
                <a:spcPct val="150000"/>
              </a:lnSpc>
              <a:buNone/>
            </a:pPr>
            <a:r>
              <a:rPr lang="en-US" sz="1400" b="1" dirty="0">
                <a:latin typeface="Trebuchet MS" pitchFamily="34" charset="0"/>
                <a:cs typeface="Calibri" pitchFamily="34" charset="0"/>
              </a:rPr>
              <a:t>/Total Number of Testcases Executed) * 100</a:t>
            </a:r>
          </a:p>
          <a:p>
            <a:pPr lvl="2">
              <a:lnSpc>
                <a:spcPct val="150000"/>
              </a:lnSpc>
            </a:pPr>
            <a:endParaRPr lang="en-US" sz="1400" dirty="0">
              <a:latin typeface="Trebuchet MS" pitchFamily="34" charset="0"/>
              <a:cs typeface="Calibri" pitchFamily="34" charset="0"/>
            </a:endParaRPr>
          </a:p>
          <a:p>
            <a:pPr lvl="2">
              <a:lnSpc>
                <a:spcPct val="150000"/>
              </a:lnSpc>
            </a:pPr>
            <a:endParaRPr lang="en-US" sz="1400" dirty="0">
              <a:latin typeface="Trebuchet MS" pitchFamily="34" charset="0"/>
              <a:cs typeface="Calibri" pitchFamily="34" charset="0"/>
            </a:endParaRPr>
          </a:p>
          <a:p>
            <a:pPr marL="393192" lvl="1" indent="0">
              <a:lnSpc>
                <a:spcPct val="150000"/>
              </a:lnSpc>
              <a:buNone/>
            </a:pPr>
            <a:endParaRPr lang="en-US" sz="1400" dirty="0">
              <a:latin typeface="Trebuchet MS" pitchFamily="34" charset="0"/>
              <a:cs typeface="Calibri" pitchFamily="34" charset="0"/>
            </a:endParaRPr>
          </a:p>
          <a:p>
            <a:pPr marL="393192" lvl="1" indent="0">
              <a:lnSpc>
                <a:spcPct val="150000"/>
              </a:lnSpc>
              <a:buNone/>
            </a:pPr>
            <a:endParaRPr lang="en-US" sz="1600" b="1" dirty="0">
              <a:latin typeface="Trebuchet MS" pitchFamily="34" charset="0"/>
              <a:cs typeface="Calibri" pitchFamily="34" charset="0"/>
            </a:endParaRPr>
          </a:p>
        </p:txBody>
      </p:sp>
    </p:spTree>
    <p:extLst>
      <p:ext uri="{BB962C8B-B14F-4D97-AF65-F5344CB8AC3E}">
        <p14:creationId xmlns:p14="http://schemas.microsoft.com/office/powerpoint/2010/main" val="955131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0DCD04-1F6E-4306-ADC4-396D1DD5ED6F}" type="slidenum">
              <a:rPr lang="en-US" smtClean="0"/>
              <a:pPr/>
              <a:t>32</a:t>
            </a:fld>
            <a:endParaRPr lang="en-US" dirty="0"/>
          </a:p>
        </p:txBody>
      </p:sp>
      <p:sp>
        <p:nvSpPr>
          <p:cNvPr id="4" name="Title 3"/>
          <p:cNvSpPr>
            <a:spLocks noGrp="1"/>
          </p:cNvSpPr>
          <p:nvPr>
            <p:ph type="title"/>
          </p:nvPr>
        </p:nvSpPr>
        <p:spPr/>
        <p:txBody>
          <a:bodyPr/>
          <a:lstStyle/>
          <a:p>
            <a:r>
              <a:rPr lang="en-US" dirty="0" smtClean="0"/>
              <a:t>Retrospective Meetings – KPI Metrics</a:t>
            </a:r>
            <a:endParaRPr lang="en-US" dirty="0"/>
          </a:p>
        </p:txBody>
      </p:sp>
      <p:sp>
        <p:nvSpPr>
          <p:cNvPr id="8" name="Rectangle 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7" name="Content Placeholder 1"/>
          <p:cNvSpPr>
            <a:spLocks noGrp="1"/>
          </p:cNvSpPr>
          <p:nvPr>
            <p:ph idx="1"/>
          </p:nvPr>
        </p:nvSpPr>
        <p:spPr>
          <a:xfrm>
            <a:off x="228600" y="1066800"/>
            <a:ext cx="8686800" cy="5638800"/>
          </a:xfrm>
        </p:spPr>
        <p:txBody>
          <a:bodyPr>
            <a:normAutofit/>
          </a:bodyPr>
          <a:lstStyle/>
          <a:p>
            <a:pPr marL="109728" indent="0">
              <a:lnSpc>
                <a:spcPct val="150000"/>
              </a:lnSpc>
              <a:buNone/>
            </a:pPr>
            <a:r>
              <a:rPr lang="en-US" sz="1800" b="1" u="sng" dirty="0" smtClean="0">
                <a:latin typeface="Calibri" pitchFamily="34" charset="0"/>
                <a:cs typeface="Calibri" pitchFamily="34" charset="0"/>
              </a:rPr>
              <a:t>Defect Leakage to UAT</a:t>
            </a:r>
            <a:endParaRPr lang="en-US" sz="1800" b="1" dirty="0">
              <a:latin typeface="Calibri" pitchFamily="34" charset="0"/>
              <a:cs typeface="Calibri" pitchFamily="34" charset="0"/>
            </a:endParaRPr>
          </a:p>
          <a:p>
            <a:pPr lvl="1">
              <a:lnSpc>
                <a:spcPct val="150000"/>
              </a:lnSpc>
              <a:buFont typeface="Wingdings" pitchFamily="2" charset="2"/>
              <a:buChar char="Ø"/>
            </a:pPr>
            <a:r>
              <a:rPr lang="en-US" sz="1500" dirty="0">
                <a:latin typeface="Trebuchet MS" pitchFamily="34" charset="0"/>
                <a:cs typeface="Calibri" pitchFamily="34" charset="0"/>
              </a:rPr>
              <a:t>This metric gives a very good indication of the review / testing process within a testing environment. It determines the % of defect leaked to the </a:t>
            </a:r>
            <a:r>
              <a:rPr lang="en-US" sz="1500" dirty="0" smtClean="0">
                <a:latin typeface="Trebuchet MS" pitchFamily="34" charset="0"/>
                <a:cs typeface="Calibri" pitchFamily="34" charset="0"/>
              </a:rPr>
              <a:t>UAT Environment</a:t>
            </a:r>
            <a:endParaRPr lang="en-US" sz="1400" dirty="0">
              <a:latin typeface="Trebuchet MS" pitchFamily="34" charset="0"/>
              <a:cs typeface="Calibri" pitchFamily="34" charset="0"/>
            </a:endParaRPr>
          </a:p>
          <a:p>
            <a:pPr marL="457200" lvl="1" indent="0">
              <a:lnSpc>
                <a:spcPct val="150000"/>
              </a:lnSpc>
              <a:buNone/>
            </a:pPr>
            <a:r>
              <a:rPr lang="en-US" sz="1600" b="1" dirty="0">
                <a:latin typeface="Trebuchet MS" pitchFamily="34" charset="0"/>
                <a:cs typeface="Calibri" pitchFamily="34" charset="0"/>
              </a:rPr>
              <a:t>Input Parameters :</a:t>
            </a:r>
          </a:p>
          <a:p>
            <a:pPr lvl="2">
              <a:lnSpc>
                <a:spcPct val="150000"/>
              </a:lnSpc>
            </a:pPr>
            <a:r>
              <a:rPr lang="en-US" sz="1500" dirty="0">
                <a:latin typeface="Trebuchet MS" pitchFamily="34" charset="0"/>
                <a:cs typeface="Calibri" pitchFamily="34" charset="0"/>
              </a:rPr>
              <a:t>Total Number of Valid Defects found by testing team</a:t>
            </a:r>
          </a:p>
          <a:p>
            <a:pPr lvl="2">
              <a:lnSpc>
                <a:spcPct val="150000"/>
              </a:lnSpc>
            </a:pPr>
            <a:r>
              <a:rPr lang="en-US" sz="1500" dirty="0">
                <a:latin typeface="Trebuchet MS" pitchFamily="34" charset="0"/>
                <a:cs typeface="Calibri" pitchFamily="34" charset="0"/>
              </a:rPr>
              <a:t>Total Number of valid defects found by </a:t>
            </a:r>
            <a:r>
              <a:rPr lang="en-US" sz="1500" dirty="0" smtClean="0">
                <a:latin typeface="Trebuchet MS" pitchFamily="34" charset="0"/>
                <a:cs typeface="Calibri" pitchFamily="34" charset="0"/>
              </a:rPr>
              <a:t>UAT</a:t>
            </a:r>
            <a:endParaRPr lang="en-US" sz="1500" dirty="0">
              <a:latin typeface="Trebuchet MS" pitchFamily="34" charset="0"/>
              <a:cs typeface="Calibri" pitchFamily="34" charset="0"/>
            </a:endParaRPr>
          </a:p>
          <a:p>
            <a:pPr marL="393192" lvl="1" indent="0">
              <a:lnSpc>
                <a:spcPct val="150000"/>
              </a:lnSpc>
              <a:buNone/>
            </a:pPr>
            <a:r>
              <a:rPr lang="en-US" sz="1600" b="1" dirty="0">
                <a:latin typeface="Trebuchet MS" pitchFamily="34" charset="0"/>
                <a:cs typeface="Calibri" pitchFamily="34" charset="0"/>
              </a:rPr>
              <a:t>Formula :</a:t>
            </a:r>
          </a:p>
          <a:p>
            <a:pPr lvl="1">
              <a:lnSpc>
                <a:spcPct val="150000"/>
              </a:lnSpc>
            </a:pPr>
            <a:r>
              <a:rPr lang="en-US" sz="1500" b="1" dirty="0">
                <a:latin typeface="Trebuchet MS" pitchFamily="34" charset="0"/>
              </a:rPr>
              <a:t>Over all Valid Defect </a:t>
            </a:r>
            <a:r>
              <a:rPr lang="en-US" sz="1500" dirty="0">
                <a:latin typeface="Trebuchet MS" pitchFamily="34" charset="0"/>
              </a:rPr>
              <a:t>= Total Number of Valid Defect Found by testing team + Total number of Valid Defect found by </a:t>
            </a:r>
            <a:r>
              <a:rPr lang="en-US" sz="1500" dirty="0" smtClean="0">
                <a:latin typeface="Trebuchet MS" pitchFamily="34" charset="0"/>
              </a:rPr>
              <a:t>UAT</a:t>
            </a:r>
            <a:endParaRPr lang="en-US" sz="1500" dirty="0">
              <a:latin typeface="Trebuchet MS" pitchFamily="34" charset="0"/>
            </a:endParaRPr>
          </a:p>
          <a:p>
            <a:pPr lvl="1">
              <a:lnSpc>
                <a:spcPct val="150000"/>
              </a:lnSpc>
            </a:pPr>
            <a:r>
              <a:rPr lang="en-US" sz="1500" b="1" dirty="0">
                <a:latin typeface="Trebuchet MS" pitchFamily="34" charset="0"/>
              </a:rPr>
              <a:t>Defect Leakage =   (</a:t>
            </a:r>
            <a:r>
              <a:rPr lang="en-US" sz="1500" b="1" dirty="0">
                <a:latin typeface="Trebuchet MS" pitchFamily="34" charset="0"/>
                <a:cs typeface="Calibri" pitchFamily="34" charset="0"/>
              </a:rPr>
              <a:t>Total Number of Valid Defects Found by UAT </a:t>
            </a:r>
            <a:r>
              <a:rPr lang="en-US" sz="1500" b="1" dirty="0" smtClean="0">
                <a:latin typeface="Trebuchet MS" pitchFamily="34" charset="0"/>
                <a:cs typeface="Calibri" pitchFamily="34" charset="0"/>
              </a:rPr>
              <a:t>/ </a:t>
            </a:r>
            <a:r>
              <a:rPr lang="en-US" sz="1500" b="1" dirty="0">
                <a:latin typeface="Trebuchet MS" pitchFamily="34" charset="0"/>
                <a:cs typeface="Calibri" pitchFamily="34" charset="0"/>
              </a:rPr>
              <a:t>Overall Valid Defect) * 100</a:t>
            </a:r>
          </a:p>
          <a:p>
            <a:pPr lvl="2">
              <a:lnSpc>
                <a:spcPct val="150000"/>
              </a:lnSpc>
            </a:pPr>
            <a:endParaRPr lang="en-US" sz="1400" dirty="0">
              <a:latin typeface="Trebuchet MS" pitchFamily="34" charset="0"/>
              <a:cs typeface="Calibri" pitchFamily="34" charset="0"/>
            </a:endParaRPr>
          </a:p>
          <a:p>
            <a:pPr lvl="2">
              <a:lnSpc>
                <a:spcPct val="150000"/>
              </a:lnSpc>
            </a:pPr>
            <a:endParaRPr lang="en-US" sz="1400" dirty="0">
              <a:latin typeface="Trebuchet MS" pitchFamily="34" charset="0"/>
              <a:cs typeface="Calibri" pitchFamily="34" charset="0"/>
            </a:endParaRPr>
          </a:p>
          <a:p>
            <a:pPr marL="393192" lvl="1" indent="0">
              <a:lnSpc>
                <a:spcPct val="150000"/>
              </a:lnSpc>
              <a:buNone/>
            </a:pPr>
            <a:endParaRPr lang="en-US" sz="1400" dirty="0">
              <a:latin typeface="Trebuchet MS" pitchFamily="34" charset="0"/>
              <a:cs typeface="Calibri" pitchFamily="34" charset="0"/>
            </a:endParaRPr>
          </a:p>
          <a:p>
            <a:pPr marL="393192" lvl="1" indent="0">
              <a:lnSpc>
                <a:spcPct val="150000"/>
              </a:lnSpc>
              <a:buNone/>
            </a:pPr>
            <a:endParaRPr lang="en-US" sz="1600" b="1" dirty="0">
              <a:latin typeface="Trebuchet MS" pitchFamily="34" charset="0"/>
              <a:cs typeface="Calibri" pitchFamily="34" charset="0"/>
            </a:endParaRPr>
          </a:p>
        </p:txBody>
      </p:sp>
    </p:spTree>
    <p:extLst>
      <p:ext uri="{BB962C8B-B14F-4D97-AF65-F5344CB8AC3E}">
        <p14:creationId xmlns:p14="http://schemas.microsoft.com/office/powerpoint/2010/main" val="2770022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0DCD04-1F6E-4306-ADC4-396D1DD5ED6F}" type="slidenum">
              <a:rPr lang="en-US" smtClean="0"/>
              <a:pPr/>
              <a:t>33</a:t>
            </a:fld>
            <a:endParaRPr lang="en-US" dirty="0"/>
          </a:p>
        </p:txBody>
      </p:sp>
      <p:sp>
        <p:nvSpPr>
          <p:cNvPr id="4" name="Title 3"/>
          <p:cNvSpPr>
            <a:spLocks noGrp="1"/>
          </p:cNvSpPr>
          <p:nvPr>
            <p:ph type="title"/>
          </p:nvPr>
        </p:nvSpPr>
        <p:spPr/>
        <p:txBody>
          <a:bodyPr/>
          <a:lstStyle/>
          <a:p>
            <a:r>
              <a:rPr lang="en-US" dirty="0" smtClean="0"/>
              <a:t>Retrospective Meetings – KPI Metrics</a:t>
            </a:r>
            <a:endParaRPr lang="en-US" dirty="0"/>
          </a:p>
        </p:txBody>
      </p:sp>
      <p:sp>
        <p:nvSpPr>
          <p:cNvPr id="8" name="Rectangle 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7" name="Content Placeholder 1"/>
          <p:cNvSpPr>
            <a:spLocks noGrp="1"/>
          </p:cNvSpPr>
          <p:nvPr>
            <p:ph idx="1"/>
          </p:nvPr>
        </p:nvSpPr>
        <p:spPr>
          <a:xfrm>
            <a:off x="228600" y="1066800"/>
            <a:ext cx="8686800" cy="5638800"/>
          </a:xfrm>
        </p:spPr>
        <p:txBody>
          <a:bodyPr>
            <a:normAutofit/>
          </a:bodyPr>
          <a:lstStyle/>
          <a:p>
            <a:pPr marL="109728" indent="0">
              <a:lnSpc>
                <a:spcPct val="150000"/>
              </a:lnSpc>
              <a:buNone/>
            </a:pPr>
            <a:r>
              <a:rPr lang="en-US" sz="1800" b="1" u="sng" dirty="0" smtClean="0">
                <a:latin typeface="Calibri" pitchFamily="34" charset="0"/>
                <a:cs typeface="Calibri" pitchFamily="34" charset="0"/>
              </a:rPr>
              <a:t>Defect Leakage to Customer</a:t>
            </a:r>
            <a:endParaRPr lang="en-US" sz="1800" b="1" dirty="0">
              <a:latin typeface="Calibri" pitchFamily="34" charset="0"/>
              <a:cs typeface="Calibri" pitchFamily="34" charset="0"/>
            </a:endParaRPr>
          </a:p>
          <a:p>
            <a:pPr lvl="1">
              <a:lnSpc>
                <a:spcPct val="150000"/>
              </a:lnSpc>
              <a:buFont typeface="Wingdings" pitchFamily="2" charset="2"/>
              <a:buChar char="Ø"/>
            </a:pPr>
            <a:r>
              <a:rPr lang="en-US" sz="1500" dirty="0">
                <a:latin typeface="Trebuchet MS" pitchFamily="34" charset="0"/>
                <a:cs typeface="Calibri" pitchFamily="34" charset="0"/>
              </a:rPr>
              <a:t>This metric gives a very good indication of the review / testing process </a:t>
            </a:r>
            <a:r>
              <a:rPr lang="en-US" sz="1500" dirty="0" smtClean="0">
                <a:latin typeface="Trebuchet MS" pitchFamily="34" charset="0"/>
                <a:cs typeface="Calibri" pitchFamily="34" charset="0"/>
              </a:rPr>
              <a:t> </a:t>
            </a:r>
            <a:r>
              <a:rPr lang="en-US" sz="1500" dirty="0" err="1" smtClean="0">
                <a:latin typeface="Trebuchet MS" pitchFamily="34" charset="0"/>
                <a:cs typeface="Calibri" pitchFamily="34" charset="0"/>
              </a:rPr>
              <a:t>witin</a:t>
            </a:r>
            <a:r>
              <a:rPr lang="en-US" sz="1500" dirty="0" smtClean="0">
                <a:latin typeface="Trebuchet MS" pitchFamily="34" charset="0"/>
                <a:cs typeface="Calibri" pitchFamily="34" charset="0"/>
              </a:rPr>
              <a:t> testing environment</a:t>
            </a:r>
            <a:r>
              <a:rPr lang="en-US" sz="1500" dirty="0">
                <a:latin typeface="Trebuchet MS" pitchFamily="34" charset="0"/>
                <a:cs typeface="Calibri" pitchFamily="34" charset="0"/>
              </a:rPr>
              <a:t>. It determines the % of defect leaked to the Production Environment</a:t>
            </a:r>
            <a:endParaRPr lang="en-US" sz="1400" dirty="0">
              <a:latin typeface="Trebuchet MS" pitchFamily="34" charset="0"/>
              <a:cs typeface="Calibri" pitchFamily="34" charset="0"/>
            </a:endParaRPr>
          </a:p>
          <a:p>
            <a:pPr marL="457200" lvl="1" indent="0">
              <a:lnSpc>
                <a:spcPct val="150000"/>
              </a:lnSpc>
              <a:buNone/>
            </a:pPr>
            <a:r>
              <a:rPr lang="en-US" sz="1600" b="1" dirty="0">
                <a:latin typeface="Trebuchet MS" pitchFamily="34" charset="0"/>
                <a:cs typeface="Calibri" pitchFamily="34" charset="0"/>
              </a:rPr>
              <a:t>Input Parameters :</a:t>
            </a:r>
          </a:p>
          <a:p>
            <a:pPr lvl="2">
              <a:lnSpc>
                <a:spcPct val="150000"/>
              </a:lnSpc>
            </a:pPr>
            <a:r>
              <a:rPr lang="en-US" sz="1500" dirty="0">
                <a:latin typeface="Trebuchet MS" pitchFamily="34" charset="0"/>
                <a:cs typeface="Calibri" pitchFamily="34" charset="0"/>
              </a:rPr>
              <a:t>Total Number of Valid Defects found by testing </a:t>
            </a:r>
            <a:r>
              <a:rPr lang="en-US" sz="1500" dirty="0" smtClean="0">
                <a:latin typeface="Trebuchet MS" pitchFamily="34" charset="0"/>
                <a:cs typeface="Calibri" pitchFamily="34" charset="0"/>
              </a:rPr>
              <a:t> &amp; UAT team</a:t>
            </a:r>
            <a:endParaRPr lang="en-US" sz="1500" dirty="0">
              <a:latin typeface="Trebuchet MS" pitchFamily="34" charset="0"/>
              <a:cs typeface="Calibri" pitchFamily="34" charset="0"/>
            </a:endParaRPr>
          </a:p>
          <a:p>
            <a:pPr lvl="2">
              <a:lnSpc>
                <a:spcPct val="150000"/>
              </a:lnSpc>
            </a:pPr>
            <a:r>
              <a:rPr lang="en-US" sz="1500" dirty="0">
                <a:latin typeface="Trebuchet MS" pitchFamily="34" charset="0"/>
                <a:cs typeface="Calibri" pitchFamily="34" charset="0"/>
              </a:rPr>
              <a:t>Total Number of valid defects found by </a:t>
            </a:r>
            <a:r>
              <a:rPr lang="en-US" sz="1500" dirty="0" smtClean="0">
                <a:latin typeface="Trebuchet MS" pitchFamily="34" charset="0"/>
                <a:cs typeface="Calibri" pitchFamily="34" charset="0"/>
              </a:rPr>
              <a:t>Customer</a:t>
            </a:r>
            <a:endParaRPr lang="en-US" sz="1500" dirty="0">
              <a:latin typeface="Trebuchet MS" pitchFamily="34" charset="0"/>
              <a:cs typeface="Calibri" pitchFamily="34" charset="0"/>
            </a:endParaRPr>
          </a:p>
          <a:p>
            <a:pPr marL="393192" lvl="1" indent="0">
              <a:lnSpc>
                <a:spcPct val="150000"/>
              </a:lnSpc>
              <a:buNone/>
            </a:pPr>
            <a:r>
              <a:rPr lang="en-US" sz="1600" b="1" dirty="0">
                <a:latin typeface="Trebuchet MS" pitchFamily="34" charset="0"/>
                <a:cs typeface="Calibri" pitchFamily="34" charset="0"/>
              </a:rPr>
              <a:t>Formula :</a:t>
            </a:r>
          </a:p>
          <a:p>
            <a:pPr lvl="1">
              <a:lnSpc>
                <a:spcPct val="150000"/>
              </a:lnSpc>
            </a:pPr>
            <a:r>
              <a:rPr lang="en-US" sz="1500" b="1" dirty="0">
                <a:latin typeface="Trebuchet MS" pitchFamily="34" charset="0"/>
              </a:rPr>
              <a:t>Over all Valid Defect </a:t>
            </a:r>
            <a:r>
              <a:rPr lang="en-US" sz="1500" dirty="0">
                <a:latin typeface="Trebuchet MS" pitchFamily="34" charset="0"/>
              </a:rPr>
              <a:t>= Total Number of Valid Defect Found by testing team + Total number of Valid Defect found by </a:t>
            </a:r>
            <a:r>
              <a:rPr lang="en-US" sz="1500" dirty="0" smtClean="0">
                <a:latin typeface="Trebuchet MS" pitchFamily="34" charset="0"/>
              </a:rPr>
              <a:t>UAT/Customer + Total number of Valid defect found by Customer</a:t>
            </a:r>
            <a:endParaRPr lang="en-US" sz="1500" dirty="0">
              <a:latin typeface="Trebuchet MS" pitchFamily="34" charset="0"/>
            </a:endParaRPr>
          </a:p>
          <a:p>
            <a:pPr lvl="1">
              <a:lnSpc>
                <a:spcPct val="150000"/>
              </a:lnSpc>
            </a:pPr>
            <a:r>
              <a:rPr lang="en-US" sz="1500" b="1" dirty="0">
                <a:latin typeface="Trebuchet MS" pitchFamily="34" charset="0"/>
              </a:rPr>
              <a:t>Defect Leakage =   (</a:t>
            </a:r>
            <a:r>
              <a:rPr lang="en-US" sz="1500" b="1" dirty="0">
                <a:latin typeface="Trebuchet MS" pitchFamily="34" charset="0"/>
                <a:cs typeface="Calibri" pitchFamily="34" charset="0"/>
              </a:rPr>
              <a:t>Total Number of Valid Defects Found </a:t>
            </a:r>
            <a:r>
              <a:rPr lang="en-US" sz="1500" b="1">
                <a:latin typeface="Trebuchet MS" pitchFamily="34" charset="0"/>
                <a:cs typeface="Calibri" pitchFamily="34" charset="0"/>
              </a:rPr>
              <a:t>by </a:t>
            </a:r>
            <a:r>
              <a:rPr lang="en-US" sz="1500" b="1" smtClean="0">
                <a:latin typeface="Trebuchet MS" pitchFamily="34" charset="0"/>
                <a:cs typeface="Calibri" pitchFamily="34" charset="0"/>
              </a:rPr>
              <a:t>Customer </a:t>
            </a:r>
            <a:r>
              <a:rPr lang="en-US" sz="1500" b="1" dirty="0">
                <a:latin typeface="Trebuchet MS" pitchFamily="34" charset="0"/>
                <a:cs typeface="Calibri" pitchFamily="34" charset="0"/>
              </a:rPr>
              <a:t>/ Overall Valid Defect) * 100</a:t>
            </a:r>
          </a:p>
          <a:p>
            <a:pPr lvl="2">
              <a:lnSpc>
                <a:spcPct val="150000"/>
              </a:lnSpc>
            </a:pPr>
            <a:endParaRPr lang="en-US" sz="1400" dirty="0">
              <a:latin typeface="Trebuchet MS" pitchFamily="34" charset="0"/>
              <a:cs typeface="Calibri" pitchFamily="34" charset="0"/>
            </a:endParaRPr>
          </a:p>
          <a:p>
            <a:pPr lvl="2">
              <a:lnSpc>
                <a:spcPct val="150000"/>
              </a:lnSpc>
            </a:pPr>
            <a:endParaRPr lang="en-US" sz="1400" dirty="0">
              <a:latin typeface="Trebuchet MS" pitchFamily="34" charset="0"/>
              <a:cs typeface="Calibri" pitchFamily="34" charset="0"/>
            </a:endParaRPr>
          </a:p>
          <a:p>
            <a:pPr marL="393192" lvl="1" indent="0">
              <a:lnSpc>
                <a:spcPct val="150000"/>
              </a:lnSpc>
              <a:buNone/>
            </a:pPr>
            <a:endParaRPr lang="en-US" sz="1400" dirty="0">
              <a:latin typeface="Trebuchet MS" pitchFamily="34" charset="0"/>
              <a:cs typeface="Calibri" pitchFamily="34" charset="0"/>
            </a:endParaRPr>
          </a:p>
          <a:p>
            <a:pPr marL="393192" lvl="1" indent="0">
              <a:lnSpc>
                <a:spcPct val="150000"/>
              </a:lnSpc>
              <a:buNone/>
            </a:pPr>
            <a:endParaRPr lang="en-US" sz="1600" b="1" dirty="0">
              <a:latin typeface="Trebuchet MS" pitchFamily="34" charset="0"/>
              <a:cs typeface="Calibri" pitchFamily="34" charset="0"/>
            </a:endParaRPr>
          </a:p>
        </p:txBody>
      </p:sp>
    </p:spTree>
    <p:extLst>
      <p:ext uri="{BB962C8B-B14F-4D97-AF65-F5344CB8AC3E}">
        <p14:creationId xmlns:p14="http://schemas.microsoft.com/office/powerpoint/2010/main" val="1072342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Retrospective Meetings – Metrics Dashboard</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34</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14" y="1071019"/>
            <a:ext cx="3350695" cy="253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071019"/>
            <a:ext cx="3239366" cy="263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96614"/>
            <a:ext cx="2487086" cy="2026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7750" y="3896614"/>
            <a:ext cx="2740900" cy="203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896615"/>
            <a:ext cx="2615044" cy="193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274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Root Cause Analysis	</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35</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graphicFrame>
        <p:nvGraphicFramePr>
          <p:cNvPr id="11" name="Chart 10"/>
          <p:cNvGraphicFramePr>
            <a:graphicFrameLocks/>
          </p:cNvGraphicFramePr>
          <p:nvPr/>
        </p:nvGraphicFramePr>
        <p:xfrm>
          <a:off x="828674" y="838200"/>
          <a:ext cx="7486651" cy="5181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9561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Audit Checklist	</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36</a:t>
            </a:fld>
            <a:endParaRPr lang="en-US" dirty="0"/>
          </a:p>
        </p:txBody>
      </p:sp>
      <p:sp>
        <p:nvSpPr>
          <p:cNvPr id="16" name="Rectangle 15"/>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3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566" y="838200"/>
            <a:ext cx="6248400" cy="561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2827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807" y="0"/>
            <a:ext cx="9144000" cy="23764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0" y="3810001"/>
            <a:ext cx="9144000"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idx="4294967295"/>
          </p:nvPr>
        </p:nvSpPr>
        <p:spPr>
          <a:xfrm>
            <a:off x="-32321" y="254001"/>
            <a:ext cx="9144000" cy="1179512"/>
          </a:xfrm>
        </p:spPr>
        <p:txBody>
          <a:bodyPr>
            <a:normAutofit/>
          </a:bodyPr>
          <a:lstStyle/>
          <a:p>
            <a:pPr eaLnBrk="1" hangingPunct="1"/>
            <a:r>
              <a:rPr lang="en-CA" sz="4800" b="1" dirty="0" smtClean="0">
                <a:solidFill>
                  <a:schemeClr val="bg1"/>
                </a:solidFill>
              </a:rPr>
              <a:t>Thank You</a:t>
            </a:r>
            <a:endParaRPr lang="en-CA" sz="3600" b="1" dirty="0" smtClean="0">
              <a:solidFill>
                <a:schemeClr val="bg1">
                  <a:lumMod val="85000"/>
                </a:schemeClr>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652713"/>
            <a:ext cx="213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4362271"/>
            <a:ext cx="9144000" cy="646331"/>
          </a:xfrm>
          <a:prstGeom prst="rect">
            <a:avLst/>
          </a:prstGeom>
          <a:noFill/>
        </p:spPr>
        <p:txBody>
          <a:bodyPr wrap="square" rtlCol="0">
            <a:spAutoFit/>
          </a:bodyPr>
          <a:lstStyle/>
          <a:p>
            <a:pPr algn="ctr"/>
            <a:r>
              <a:rPr lang="en-CA" dirty="0" smtClean="0">
                <a:solidFill>
                  <a:schemeClr val="bg1"/>
                </a:solidFill>
              </a:rPr>
              <a:t>Product Development Team</a:t>
            </a:r>
          </a:p>
          <a:p>
            <a:pPr algn="ctr"/>
            <a:r>
              <a:rPr lang="en-US" dirty="0" smtClean="0">
                <a:solidFill>
                  <a:schemeClr val="bg1"/>
                </a:solidFill>
              </a:rPr>
              <a:t>T: </a:t>
            </a:r>
            <a:r>
              <a:rPr lang="en-US" dirty="0">
                <a:solidFill>
                  <a:schemeClr val="bg1"/>
                </a:solidFill>
              </a:rPr>
              <a:t>647 </a:t>
            </a:r>
            <a:r>
              <a:rPr lang="en-US" dirty="0" smtClean="0">
                <a:solidFill>
                  <a:schemeClr val="bg1"/>
                </a:solidFill>
              </a:rPr>
              <a:t>460 0693</a:t>
            </a:r>
            <a:endParaRPr lang="en-US" dirty="0">
              <a:solidFill>
                <a:schemeClr val="bg1"/>
              </a:solidFill>
            </a:endParaRPr>
          </a:p>
        </p:txBody>
      </p:sp>
    </p:spTree>
    <p:extLst>
      <p:ext uri="{BB962C8B-B14F-4D97-AF65-F5344CB8AC3E}">
        <p14:creationId xmlns:p14="http://schemas.microsoft.com/office/powerpoint/2010/main" val="530327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Planning and Prioritization Phase</a:t>
            </a:r>
            <a:endParaRPr lang="en-US" dirty="0"/>
          </a:p>
        </p:txBody>
      </p:sp>
      <p:sp>
        <p:nvSpPr>
          <p:cNvPr id="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13" name="Slide Number Placeholder 12"/>
          <p:cNvSpPr>
            <a:spLocks noGrp="1"/>
          </p:cNvSpPr>
          <p:nvPr>
            <p:ph type="sldNum" sz="quarter" idx="12"/>
          </p:nvPr>
        </p:nvSpPr>
        <p:spPr/>
        <p:txBody>
          <a:bodyPr/>
          <a:lstStyle/>
          <a:p>
            <a:fld id="{5E0DCD04-1F6E-4306-ADC4-396D1DD5ED6F}" type="slidenum">
              <a:rPr lang="en-US" smtClean="0"/>
              <a:pPr/>
              <a:t>4</a:t>
            </a:fld>
            <a:endParaRPr lang="en-US" dirty="0"/>
          </a:p>
        </p:txBody>
      </p:sp>
      <p:sp>
        <p:nvSpPr>
          <p:cNvPr id="3" name="Pentagon 2"/>
          <p:cNvSpPr/>
          <p:nvPr/>
        </p:nvSpPr>
        <p:spPr>
          <a:xfrm>
            <a:off x="1295400" y="1758288"/>
            <a:ext cx="5867400" cy="928048"/>
          </a:xfrm>
          <a:prstGeom prst="homePlat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48" name="Rectangle 4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56" name="Flowchart: Merge 55"/>
          <p:cNvSpPr/>
          <p:nvPr/>
        </p:nvSpPr>
        <p:spPr>
          <a:xfrm>
            <a:off x="1188720" y="1525789"/>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rgbClr val="FF0000"/>
              </a:solidFill>
            </a:endParaRPr>
          </a:p>
        </p:txBody>
      </p:sp>
      <p:sp>
        <p:nvSpPr>
          <p:cNvPr id="57" name="Flowchart: Merge 56"/>
          <p:cNvSpPr/>
          <p:nvPr/>
        </p:nvSpPr>
        <p:spPr>
          <a:xfrm>
            <a:off x="6629400" y="1525789"/>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971800" y="2037646"/>
            <a:ext cx="1905000" cy="400110"/>
          </a:xfrm>
          <a:prstGeom prst="rect">
            <a:avLst/>
          </a:prstGeom>
          <a:noFill/>
        </p:spPr>
        <p:txBody>
          <a:bodyPr wrap="square" rtlCol="0">
            <a:spAutoFit/>
          </a:bodyPr>
          <a:lstStyle/>
          <a:p>
            <a:pPr algn="ctr"/>
            <a:r>
              <a:rPr lang="en-US" sz="2000" b="1" dirty="0" smtClean="0">
                <a:solidFill>
                  <a:schemeClr val="bg1"/>
                </a:solidFill>
              </a:rPr>
              <a:t>Planning</a:t>
            </a:r>
            <a:endParaRPr lang="en-US" sz="2000" b="1" dirty="0">
              <a:solidFill>
                <a:schemeClr val="bg1"/>
              </a:solidFill>
            </a:endParaRPr>
          </a:p>
        </p:txBody>
      </p:sp>
      <p:sp>
        <p:nvSpPr>
          <p:cNvPr id="68" name="Rectangle 67"/>
          <p:cNvSpPr/>
          <p:nvPr/>
        </p:nvSpPr>
        <p:spPr>
          <a:xfrm>
            <a:off x="587829" y="2965389"/>
            <a:ext cx="8327571" cy="387116"/>
          </a:xfrm>
          <a:prstGeom prst="rect">
            <a:avLst/>
          </a:prstGeom>
        </p:spPr>
        <p:txBody>
          <a:bodyPr vert="horz" lIns="91440" tIns="45720" rIns="91440" bIns="45720" rtlCol="0">
            <a:noAutofit/>
          </a:bodyPr>
          <a:lstStyle/>
          <a:p>
            <a:pPr>
              <a:spcBef>
                <a:spcPct val="20000"/>
              </a:spcBef>
            </a:pPr>
            <a:r>
              <a:rPr lang="en-CA" b="1" dirty="0" smtClean="0"/>
              <a:t>Key Activities</a:t>
            </a:r>
            <a:endParaRPr lang="en-CA" dirty="0"/>
          </a:p>
        </p:txBody>
      </p:sp>
      <p:sp>
        <p:nvSpPr>
          <p:cNvPr id="69" name="Rectangle 68"/>
          <p:cNvSpPr/>
          <p:nvPr/>
        </p:nvSpPr>
        <p:spPr>
          <a:xfrm>
            <a:off x="636733" y="3296196"/>
            <a:ext cx="8251371" cy="1061829"/>
          </a:xfrm>
          <a:prstGeom prst="rect">
            <a:avLst/>
          </a:prstGeom>
        </p:spPr>
        <p:txBody>
          <a:bodyPr wrap="square">
            <a:spAutoFit/>
          </a:bodyPr>
          <a:lstStyle/>
          <a:p>
            <a:pPr marL="231775" indent="-231775">
              <a:lnSpc>
                <a:spcPct val="150000"/>
              </a:lnSpc>
              <a:buFont typeface="Wingdings" pitchFamily="2" charset="2"/>
              <a:buChar char="§"/>
            </a:pPr>
            <a:r>
              <a:rPr lang="en-US" sz="1400" dirty="0" smtClean="0">
                <a:latin typeface="Trebuchet MS" panose="020B0603020202020204" pitchFamily="34" charset="0"/>
              </a:rPr>
              <a:t>Define Scope</a:t>
            </a:r>
          </a:p>
          <a:p>
            <a:pPr marL="231775" indent="-231775">
              <a:lnSpc>
                <a:spcPct val="150000"/>
              </a:lnSpc>
              <a:buFont typeface="Wingdings" pitchFamily="2" charset="2"/>
              <a:buChar char="§"/>
            </a:pPr>
            <a:r>
              <a:rPr lang="en-US" sz="1400" dirty="0" smtClean="0">
                <a:latin typeface="Trebuchet MS" panose="020B0603020202020204" pitchFamily="34" charset="0"/>
              </a:rPr>
              <a:t>Prioritize release content</a:t>
            </a:r>
          </a:p>
          <a:p>
            <a:pPr marL="231775" indent="-231775">
              <a:lnSpc>
                <a:spcPct val="150000"/>
              </a:lnSpc>
              <a:buFont typeface="Wingdings" pitchFamily="2" charset="2"/>
              <a:buChar char="§"/>
            </a:pPr>
            <a:r>
              <a:rPr lang="en-US" sz="1400" dirty="0" smtClean="0">
                <a:latin typeface="Trebuchet MS" panose="020B0603020202020204" pitchFamily="34" charset="0"/>
              </a:rPr>
              <a:t>Release Kick-off meeting</a:t>
            </a:r>
            <a:endParaRPr lang="en-US" sz="1400" dirty="0">
              <a:latin typeface="Trebuchet MS" panose="020B0603020202020204" pitchFamily="34" charset="0"/>
            </a:endParaRPr>
          </a:p>
        </p:txBody>
      </p:sp>
      <p:sp>
        <p:nvSpPr>
          <p:cNvPr id="72" name="Rectangle 71"/>
          <p:cNvSpPr/>
          <p:nvPr/>
        </p:nvSpPr>
        <p:spPr>
          <a:xfrm>
            <a:off x="598632" y="4439057"/>
            <a:ext cx="8327571" cy="387116"/>
          </a:xfrm>
          <a:prstGeom prst="rect">
            <a:avLst/>
          </a:prstGeom>
        </p:spPr>
        <p:txBody>
          <a:bodyPr vert="horz" lIns="91440" tIns="45720" rIns="91440" bIns="45720" rtlCol="0">
            <a:noAutofit/>
          </a:bodyPr>
          <a:lstStyle/>
          <a:p>
            <a:pPr>
              <a:spcBef>
                <a:spcPct val="20000"/>
              </a:spcBef>
            </a:pPr>
            <a:r>
              <a:rPr lang="en-CA" b="1" dirty="0" smtClean="0"/>
              <a:t>Key Artifacts</a:t>
            </a:r>
            <a:endParaRPr lang="en-CA" dirty="0"/>
          </a:p>
        </p:txBody>
      </p:sp>
      <p:sp>
        <p:nvSpPr>
          <p:cNvPr id="73" name="Rectangle 72"/>
          <p:cNvSpPr/>
          <p:nvPr/>
        </p:nvSpPr>
        <p:spPr>
          <a:xfrm>
            <a:off x="659643" y="4945638"/>
            <a:ext cx="8251371" cy="738664"/>
          </a:xfrm>
          <a:prstGeom prst="rect">
            <a:avLst/>
          </a:prstGeom>
        </p:spPr>
        <p:txBody>
          <a:bodyPr wrap="square">
            <a:spAutoFit/>
          </a:bodyPr>
          <a:lstStyle/>
          <a:p>
            <a:pPr marL="231775" indent="-231775">
              <a:lnSpc>
                <a:spcPct val="150000"/>
              </a:lnSpc>
              <a:buFont typeface="Wingdings" pitchFamily="2" charset="2"/>
              <a:buChar char="§"/>
            </a:pPr>
            <a:r>
              <a:rPr lang="en-US" sz="1400" dirty="0">
                <a:latin typeface="Trebuchet MS" panose="020B0603020202020204" pitchFamily="34" charset="0"/>
              </a:rPr>
              <a:t>Prioritized list of Business requirements </a:t>
            </a:r>
          </a:p>
          <a:p>
            <a:pPr marL="231775" indent="-231775">
              <a:lnSpc>
                <a:spcPct val="150000"/>
              </a:lnSpc>
              <a:buFont typeface="Wingdings" pitchFamily="2" charset="2"/>
              <a:buChar char="§"/>
            </a:pPr>
            <a:r>
              <a:rPr lang="en-US" sz="1400" dirty="0">
                <a:latin typeface="Trebuchet MS" panose="020B0603020202020204" pitchFamily="34" charset="0"/>
              </a:rPr>
              <a:t>Draft Release Plan</a:t>
            </a:r>
          </a:p>
        </p:txBody>
      </p:sp>
      <p:sp>
        <p:nvSpPr>
          <p:cNvPr id="6" name="TextBox 5"/>
          <p:cNvSpPr txBox="1"/>
          <p:nvPr/>
        </p:nvSpPr>
        <p:spPr>
          <a:xfrm>
            <a:off x="250208" y="995573"/>
            <a:ext cx="2030267" cy="523220"/>
          </a:xfrm>
          <a:prstGeom prst="rect">
            <a:avLst/>
          </a:prstGeom>
          <a:noFill/>
        </p:spPr>
        <p:txBody>
          <a:bodyPr wrap="square" rtlCol="0">
            <a:spAutoFit/>
          </a:bodyPr>
          <a:lstStyle/>
          <a:p>
            <a:pPr algn="ctr"/>
            <a:r>
              <a:rPr lang="en-US" sz="1400" b="1" dirty="0" smtClean="0"/>
              <a:t>Completion of the previous release cycle</a:t>
            </a:r>
            <a:endParaRPr lang="en-US" sz="1400" b="1" dirty="0"/>
          </a:p>
        </p:txBody>
      </p:sp>
      <p:sp>
        <p:nvSpPr>
          <p:cNvPr id="74" name="TextBox 73"/>
          <p:cNvSpPr txBox="1"/>
          <p:nvPr/>
        </p:nvSpPr>
        <p:spPr>
          <a:xfrm>
            <a:off x="5715258" y="1103295"/>
            <a:ext cx="2030267" cy="307777"/>
          </a:xfrm>
          <a:prstGeom prst="rect">
            <a:avLst/>
          </a:prstGeom>
          <a:noFill/>
        </p:spPr>
        <p:txBody>
          <a:bodyPr wrap="square" rtlCol="0">
            <a:spAutoFit/>
          </a:bodyPr>
          <a:lstStyle/>
          <a:p>
            <a:pPr algn="ctr"/>
            <a:r>
              <a:rPr lang="en-US" sz="1400" b="1" dirty="0" smtClean="0"/>
              <a:t>Prioritized List</a:t>
            </a:r>
            <a:endParaRPr lang="en-US" sz="1400" b="1" dirty="0"/>
          </a:p>
        </p:txBody>
      </p:sp>
    </p:spTree>
    <p:extLst>
      <p:ext uri="{BB962C8B-B14F-4D97-AF65-F5344CB8AC3E}">
        <p14:creationId xmlns:p14="http://schemas.microsoft.com/office/powerpoint/2010/main" val="3067355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Analysis Phase</a:t>
            </a:r>
            <a:endParaRPr lang="en-US" dirty="0"/>
          </a:p>
        </p:txBody>
      </p:sp>
      <p:sp>
        <p:nvSpPr>
          <p:cNvPr id="8" name="Footer Placeholder 7"/>
          <p:cNvSpPr>
            <a:spLocks noGrp="1"/>
          </p:cNvSpPr>
          <p:nvPr>
            <p:ph type="ftr" sz="quarter" idx="11"/>
          </p:nvPr>
        </p:nvSpPr>
        <p:spPr>
          <a:xfrm>
            <a:off x="152399" y="6340475"/>
            <a:ext cx="2895601" cy="365125"/>
          </a:xfrm>
        </p:spPr>
        <p:txBody>
          <a:bodyPr/>
          <a:lstStyle/>
          <a:p>
            <a:r>
              <a:rPr lang="en-CA" sz="1400" b="1" dirty="0" smtClean="0"/>
              <a:t>AMANDA Product Development</a:t>
            </a:r>
          </a:p>
        </p:txBody>
      </p:sp>
      <p:sp>
        <p:nvSpPr>
          <p:cNvPr id="13" name="Slide Number Placeholder 12"/>
          <p:cNvSpPr>
            <a:spLocks noGrp="1"/>
          </p:cNvSpPr>
          <p:nvPr>
            <p:ph type="sldNum" sz="quarter" idx="12"/>
          </p:nvPr>
        </p:nvSpPr>
        <p:spPr/>
        <p:txBody>
          <a:bodyPr/>
          <a:lstStyle/>
          <a:p>
            <a:fld id="{5E0DCD04-1F6E-4306-ADC4-396D1DD5ED6F}" type="slidenum">
              <a:rPr lang="en-US" smtClean="0"/>
              <a:pPr/>
              <a:t>5</a:t>
            </a:fld>
            <a:endParaRPr lang="en-US" dirty="0"/>
          </a:p>
        </p:txBody>
      </p:sp>
      <p:sp>
        <p:nvSpPr>
          <p:cNvPr id="48" name="Rectangle 4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56" name="Flowchart: Merge 55"/>
          <p:cNvSpPr/>
          <p:nvPr/>
        </p:nvSpPr>
        <p:spPr>
          <a:xfrm>
            <a:off x="1188720" y="15124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57" name="Flowchart: Merge 56"/>
          <p:cNvSpPr/>
          <p:nvPr/>
        </p:nvSpPr>
        <p:spPr>
          <a:xfrm>
            <a:off x="6629400" y="15124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971800" y="2037646"/>
            <a:ext cx="1905000" cy="369332"/>
          </a:xfrm>
          <a:prstGeom prst="rect">
            <a:avLst/>
          </a:prstGeom>
          <a:noFill/>
        </p:spPr>
        <p:txBody>
          <a:bodyPr wrap="square" rtlCol="0">
            <a:spAutoFit/>
          </a:bodyPr>
          <a:lstStyle/>
          <a:p>
            <a:pPr algn="ctr"/>
            <a:r>
              <a:rPr lang="en-US" b="1" dirty="0" smtClean="0">
                <a:solidFill>
                  <a:schemeClr val="bg1"/>
                </a:solidFill>
              </a:rPr>
              <a:t>Planning</a:t>
            </a:r>
            <a:endParaRPr lang="en-US" b="1" dirty="0">
              <a:solidFill>
                <a:schemeClr val="bg1"/>
              </a:solidFill>
            </a:endParaRPr>
          </a:p>
        </p:txBody>
      </p:sp>
      <p:sp>
        <p:nvSpPr>
          <p:cNvPr id="68" name="Rectangle 67"/>
          <p:cNvSpPr/>
          <p:nvPr/>
        </p:nvSpPr>
        <p:spPr>
          <a:xfrm>
            <a:off x="587829" y="2965389"/>
            <a:ext cx="8327571" cy="387116"/>
          </a:xfrm>
          <a:prstGeom prst="rect">
            <a:avLst/>
          </a:prstGeom>
        </p:spPr>
        <p:txBody>
          <a:bodyPr vert="horz" lIns="91440" tIns="45720" rIns="91440" bIns="45720" rtlCol="0">
            <a:noAutofit/>
          </a:bodyPr>
          <a:lstStyle/>
          <a:p>
            <a:pPr>
              <a:spcBef>
                <a:spcPct val="20000"/>
              </a:spcBef>
            </a:pPr>
            <a:r>
              <a:rPr lang="en-CA" b="1" dirty="0" smtClean="0"/>
              <a:t>Key Activities</a:t>
            </a:r>
            <a:endParaRPr lang="en-CA" dirty="0"/>
          </a:p>
        </p:txBody>
      </p:sp>
      <p:sp>
        <p:nvSpPr>
          <p:cNvPr id="69" name="Rectangle 68"/>
          <p:cNvSpPr/>
          <p:nvPr/>
        </p:nvSpPr>
        <p:spPr>
          <a:xfrm>
            <a:off x="636733" y="3296196"/>
            <a:ext cx="8251371" cy="861774"/>
          </a:xfrm>
          <a:prstGeom prst="rect">
            <a:avLst/>
          </a:prstGeom>
        </p:spPr>
        <p:txBody>
          <a:bodyPr wrap="square">
            <a:spAutoFit/>
          </a:bodyPr>
          <a:lstStyle/>
          <a:p>
            <a:pPr marL="231775" indent="-231775">
              <a:lnSpc>
                <a:spcPts val="2000"/>
              </a:lnSpc>
              <a:buFont typeface="Wingdings" pitchFamily="2" charset="2"/>
              <a:buChar char="§"/>
            </a:pPr>
            <a:r>
              <a:rPr lang="en-US" sz="1400" dirty="0" smtClean="0"/>
              <a:t>Requirement Analysis and Review</a:t>
            </a:r>
            <a:endParaRPr lang="en-US" sz="1400" dirty="0"/>
          </a:p>
          <a:p>
            <a:pPr marL="231775" indent="-231775">
              <a:lnSpc>
                <a:spcPts val="2000"/>
              </a:lnSpc>
              <a:buFont typeface="Wingdings" pitchFamily="2" charset="2"/>
              <a:buChar char="§"/>
            </a:pPr>
            <a:r>
              <a:rPr lang="en-US" sz="1400" dirty="0" smtClean="0"/>
              <a:t>Test planning preparation</a:t>
            </a:r>
            <a:endParaRPr lang="en-US" sz="1400" dirty="0"/>
          </a:p>
          <a:p>
            <a:pPr marL="231775" indent="-231775">
              <a:lnSpc>
                <a:spcPts val="2000"/>
              </a:lnSpc>
              <a:buFont typeface="Wingdings" pitchFamily="2" charset="2"/>
              <a:buChar char="§"/>
            </a:pPr>
            <a:r>
              <a:rPr lang="en-US" sz="1400" dirty="0" smtClean="0"/>
              <a:t>High Level Estimation</a:t>
            </a:r>
            <a:endParaRPr lang="en-US" sz="1400" dirty="0"/>
          </a:p>
        </p:txBody>
      </p:sp>
      <p:sp>
        <p:nvSpPr>
          <p:cNvPr id="72" name="Rectangle 71"/>
          <p:cNvSpPr/>
          <p:nvPr/>
        </p:nvSpPr>
        <p:spPr>
          <a:xfrm>
            <a:off x="583443" y="4267200"/>
            <a:ext cx="8327571" cy="387116"/>
          </a:xfrm>
          <a:prstGeom prst="rect">
            <a:avLst/>
          </a:prstGeom>
        </p:spPr>
        <p:txBody>
          <a:bodyPr vert="horz" lIns="91440" tIns="45720" rIns="91440" bIns="45720" rtlCol="0">
            <a:noAutofit/>
          </a:bodyPr>
          <a:lstStyle/>
          <a:p>
            <a:pPr>
              <a:spcBef>
                <a:spcPct val="20000"/>
              </a:spcBef>
            </a:pPr>
            <a:r>
              <a:rPr lang="en-CA" b="1" dirty="0" smtClean="0"/>
              <a:t>Key Artifacts</a:t>
            </a:r>
            <a:endParaRPr lang="en-CA" dirty="0"/>
          </a:p>
        </p:txBody>
      </p:sp>
      <p:sp>
        <p:nvSpPr>
          <p:cNvPr id="73" name="Rectangle 72"/>
          <p:cNvSpPr/>
          <p:nvPr/>
        </p:nvSpPr>
        <p:spPr>
          <a:xfrm>
            <a:off x="632347" y="4598007"/>
            <a:ext cx="8251371" cy="861774"/>
          </a:xfrm>
          <a:prstGeom prst="rect">
            <a:avLst/>
          </a:prstGeom>
        </p:spPr>
        <p:txBody>
          <a:bodyPr wrap="square">
            <a:spAutoFit/>
          </a:bodyPr>
          <a:lstStyle/>
          <a:p>
            <a:pPr marL="231775" indent="-231775">
              <a:lnSpc>
                <a:spcPts val="2000"/>
              </a:lnSpc>
              <a:buFont typeface="Wingdings" pitchFamily="2" charset="2"/>
              <a:buChar char="§"/>
            </a:pPr>
            <a:r>
              <a:rPr lang="en-US" sz="1400" dirty="0"/>
              <a:t>Requirement </a:t>
            </a:r>
            <a:r>
              <a:rPr lang="en-US" sz="1400" dirty="0" smtClean="0"/>
              <a:t>Document</a:t>
            </a:r>
            <a:endParaRPr lang="en-US" sz="1400" dirty="0"/>
          </a:p>
          <a:p>
            <a:pPr marL="231775" indent="-231775">
              <a:lnSpc>
                <a:spcPts val="2000"/>
              </a:lnSpc>
              <a:buFont typeface="Wingdings" pitchFamily="2" charset="2"/>
              <a:buChar char="§"/>
            </a:pPr>
            <a:r>
              <a:rPr lang="en-US" sz="1400" dirty="0" smtClean="0"/>
              <a:t>Approach Document</a:t>
            </a:r>
            <a:endParaRPr lang="en-US" sz="1400" dirty="0"/>
          </a:p>
          <a:p>
            <a:pPr marL="231775" indent="-231775">
              <a:lnSpc>
                <a:spcPts val="2000"/>
              </a:lnSpc>
              <a:buFont typeface="Wingdings" pitchFamily="2" charset="2"/>
              <a:buChar char="§"/>
            </a:pPr>
            <a:r>
              <a:rPr lang="en-US" sz="1400" dirty="0" smtClean="0"/>
              <a:t>Draft QA Test Plan</a:t>
            </a:r>
            <a:endParaRPr lang="en-US" sz="1400" dirty="0"/>
          </a:p>
        </p:txBody>
      </p:sp>
      <p:sp>
        <p:nvSpPr>
          <p:cNvPr id="6" name="TextBox 5"/>
          <p:cNvSpPr txBox="1"/>
          <p:nvPr/>
        </p:nvSpPr>
        <p:spPr>
          <a:xfrm>
            <a:off x="250208" y="1140023"/>
            <a:ext cx="2030267" cy="307777"/>
          </a:xfrm>
          <a:prstGeom prst="rect">
            <a:avLst/>
          </a:prstGeom>
          <a:noFill/>
        </p:spPr>
        <p:txBody>
          <a:bodyPr wrap="square" rtlCol="0">
            <a:spAutoFit/>
          </a:bodyPr>
          <a:lstStyle/>
          <a:p>
            <a:pPr algn="ctr"/>
            <a:r>
              <a:rPr lang="en-US" sz="1400" b="1" dirty="0" smtClean="0"/>
              <a:t>Planning Complete</a:t>
            </a:r>
            <a:endParaRPr lang="en-US" sz="1400" b="1" dirty="0"/>
          </a:p>
        </p:txBody>
      </p:sp>
      <p:sp>
        <p:nvSpPr>
          <p:cNvPr id="74" name="TextBox 73"/>
          <p:cNvSpPr txBox="1"/>
          <p:nvPr/>
        </p:nvSpPr>
        <p:spPr>
          <a:xfrm>
            <a:off x="5652706" y="1140023"/>
            <a:ext cx="2133342" cy="307777"/>
          </a:xfrm>
          <a:prstGeom prst="rect">
            <a:avLst/>
          </a:prstGeom>
          <a:noFill/>
        </p:spPr>
        <p:txBody>
          <a:bodyPr wrap="square" rtlCol="0">
            <a:spAutoFit/>
          </a:bodyPr>
          <a:lstStyle/>
          <a:p>
            <a:pPr algn="ctr"/>
            <a:r>
              <a:rPr lang="en-US" sz="1400" b="1" dirty="0" smtClean="0"/>
              <a:t>Analysis Complete</a:t>
            </a:r>
            <a:endParaRPr lang="en-US" sz="1400" b="1" dirty="0"/>
          </a:p>
        </p:txBody>
      </p:sp>
      <p:sp>
        <p:nvSpPr>
          <p:cNvPr id="16" name="Chevron 15"/>
          <p:cNvSpPr/>
          <p:nvPr/>
        </p:nvSpPr>
        <p:spPr>
          <a:xfrm>
            <a:off x="1295400" y="1758288"/>
            <a:ext cx="5867400" cy="928048"/>
          </a:xfrm>
          <a:prstGeom prst="chevron">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17" name="Rectangle 16"/>
          <p:cNvSpPr/>
          <p:nvPr/>
        </p:nvSpPr>
        <p:spPr>
          <a:xfrm>
            <a:off x="3697360" y="2037646"/>
            <a:ext cx="1055097" cy="400110"/>
          </a:xfrm>
          <a:prstGeom prst="rect">
            <a:avLst/>
          </a:prstGeom>
        </p:spPr>
        <p:txBody>
          <a:bodyPr wrap="none">
            <a:spAutoFit/>
          </a:bodyPr>
          <a:lstStyle/>
          <a:p>
            <a:pPr algn="ctr"/>
            <a:r>
              <a:rPr lang="en-US" sz="2000" b="1" dirty="0" smtClean="0">
                <a:solidFill>
                  <a:schemeClr val="bg1"/>
                </a:solidFill>
              </a:rPr>
              <a:t>Analysis</a:t>
            </a:r>
            <a:endParaRPr lang="en-US" sz="2000" b="1" dirty="0">
              <a:solidFill>
                <a:schemeClr val="bg1"/>
              </a:solidFill>
            </a:endParaRPr>
          </a:p>
        </p:txBody>
      </p:sp>
      <p:sp>
        <p:nvSpPr>
          <p:cNvPr id="18" name="Flowchart: Merge 17"/>
          <p:cNvSpPr/>
          <p:nvPr/>
        </p:nvSpPr>
        <p:spPr>
          <a:xfrm>
            <a:off x="3910312" y="15124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19" name="TextBox 18"/>
          <p:cNvSpPr txBox="1"/>
          <p:nvPr/>
        </p:nvSpPr>
        <p:spPr>
          <a:xfrm>
            <a:off x="2464862" y="1140023"/>
            <a:ext cx="3187844" cy="307777"/>
          </a:xfrm>
          <a:prstGeom prst="rect">
            <a:avLst/>
          </a:prstGeom>
          <a:noFill/>
        </p:spPr>
        <p:txBody>
          <a:bodyPr wrap="square" rtlCol="0">
            <a:spAutoFit/>
          </a:bodyPr>
          <a:lstStyle/>
          <a:p>
            <a:pPr algn="ctr"/>
            <a:r>
              <a:rPr lang="en-US" sz="1400" b="1" dirty="0" smtClean="0"/>
              <a:t>Requirements Review and Test Planning</a:t>
            </a:r>
            <a:endParaRPr lang="en-US" sz="1400" b="1" dirty="0"/>
          </a:p>
        </p:txBody>
      </p:sp>
    </p:spTree>
    <p:extLst>
      <p:ext uri="{BB962C8B-B14F-4D97-AF65-F5344CB8AC3E}">
        <p14:creationId xmlns:p14="http://schemas.microsoft.com/office/powerpoint/2010/main" val="1639153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0DCD04-1F6E-4306-ADC4-396D1DD5ED6F}" type="slidenum">
              <a:rPr lang="en-US" smtClean="0"/>
              <a:pPr/>
              <a:t>6</a:t>
            </a:fld>
            <a:endParaRPr lang="en-US" dirty="0"/>
          </a:p>
        </p:txBody>
      </p:sp>
      <p:sp>
        <p:nvSpPr>
          <p:cNvPr id="4" name="Title 3"/>
          <p:cNvSpPr>
            <a:spLocks noGrp="1"/>
          </p:cNvSpPr>
          <p:nvPr>
            <p:ph type="title"/>
          </p:nvPr>
        </p:nvSpPr>
        <p:spPr/>
        <p:txBody>
          <a:bodyPr/>
          <a:lstStyle/>
          <a:p>
            <a:r>
              <a:rPr lang="en-US" dirty="0" smtClean="0"/>
              <a:t>Analysis Phase – Workflow</a:t>
            </a:r>
            <a:endParaRPr lang="en-US" dirty="0"/>
          </a:p>
        </p:txBody>
      </p:sp>
      <p:sp>
        <p:nvSpPr>
          <p:cNvPr id="8"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
        <p:nvSpPr>
          <p:cNvPr id="9" name="Rectangle 8"/>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337" y="838200"/>
            <a:ext cx="6475863" cy="535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522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Design Phase</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7</a:t>
            </a:fld>
            <a:endParaRPr lang="en-US" dirty="0"/>
          </a:p>
        </p:txBody>
      </p:sp>
      <p:sp>
        <p:nvSpPr>
          <p:cNvPr id="48" name="Rectangle 4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56" name="Flowchart: Merge 55"/>
          <p:cNvSpPr/>
          <p:nvPr/>
        </p:nvSpPr>
        <p:spPr>
          <a:xfrm>
            <a:off x="1188720" y="15124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rgbClr val="FF0000"/>
              </a:solidFill>
            </a:endParaRPr>
          </a:p>
        </p:txBody>
      </p:sp>
      <p:sp>
        <p:nvSpPr>
          <p:cNvPr id="57" name="Flowchart: Merge 56"/>
          <p:cNvSpPr/>
          <p:nvPr/>
        </p:nvSpPr>
        <p:spPr>
          <a:xfrm>
            <a:off x="6629400" y="15124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971800" y="2037646"/>
            <a:ext cx="1905000" cy="369332"/>
          </a:xfrm>
          <a:prstGeom prst="rect">
            <a:avLst/>
          </a:prstGeom>
          <a:noFill/>
        </p:spPr>
        <p:txBody>
          <a:bodyPr wrap="square" rtlCol="0">
            <a:spAutoFit/>
          </a:bodyPr>
          <a:lstStyle/>
          <a:p>
            <a:pPr algn="ctr"/>
            <a:r>
              <a:rPr lang="en-US" b="1" dirty="0" smtClean="0">
                <a:solidFill>
                  <a:schemeClr val="bg1"/>
                </a:solidFill>
              </a:rPr>
              <a:t>Planning</a:t>
            </a:r>
            <a:endParaRPr lang="en-US" b="1" dirty="0">
              <a:solidFill>
                <a:schemeClr val="bg1"/>
              </a:solidFill>
            </a:endParaRPr>
          </a:p>
        </p:txBody>
      </p:sp>
      <p:sp>
        <p:nvSpPr>
          <p:cNvPr id="68" name="Rectangle 67"/>
          <p:cNvSpPr/>
          <p:nvPr/>
        </p:nvSpPr>
        <p:spPr>
          <a:xfrm>
            <a:off x="587829" y="2965389"/>
            <a:ext cx="8327571" cy="387116"/>
          </a:xfrm>
          <a:prstGeom prst="rect">
            <a:avLst/>
          </a:prstGeom>
        </p:spPr>
        <p:txBody>
          <a:bodyPr vert="horz" lIns="91440" tIns="45720" rIns="91440" bIns="45720" rtlCol="0">
            <a:noAutofit/>
          </a:bodyPr>
          <a:lstStyle/>
          <a:p>
            <a:pPr>
              <a:spcBef>
                <a:spcPct val="20000"/>
              </a:spcBef>
            </a:pPr>
            <a:r>
              <a:rPr lang="en-CA" b="1" dirty="0" smtClean="0"/>
              <a:t>Key Activities</a:t>
            </a:r>
            <a:endParaRPr lang="en-CA" dirty="0"/>
          </a:p>
        </p:txBody>
      </p:sp>
      <p:sp>
        <p:nvSpPr>
          <p:cNvPr id="69" name="Rectangle 68"/>
          <p:cNvSpPr/>
          <p:nvPr/>
        </p:nvSpPr>
        <p:spPr>
          <a:xfrm>
            <a:off x="636733" y="3296196"/>
            <a:ext cx="8251371" cy="1374735"/>
          </a:xfrm>
          <a:prstGeom prst="rect">
            <a:avLst/>
          </a:prstGeom>
        </p:spPr>
        <p:txBody>
          <a:bodyPr wrap="square">
            <a:spAutoFit/>
          </a:bodyPr>
          <a:lstStyle/>
          <a:p>
            <a:pPr marL="231775" indent="-231775">
              <a:lnSpc>
                <a:spcPts val="2000"/>
              </a:lnSpc>
              <a:buFont typeface="Wingdings" pitchFamily="2" charset="2"/>
              <a:buChar char="§"/>
            </a:pPr>
            <a:r>
              <a:rPr lang="en-US" sz="1400" dirty="0" smtClean="0"/>
              <a:t>Design Analysis and Review</a:t>
            </a:r>
          </a:p>
          <a:p>
            <a:pPr marL="231775" indent="-231775">
              <a:lnSpc>
                <a:spcPts val="2000"/>
              </a:lnSpc>
              <a:buFont typeface="Wingdings" pitchFamily="2" charset="2"/>
              <a:buChar char="§"/>
            </a:pPr>
            <a:r>
              <a:rPr lang="en-US" sz="1400" dirty="0" smtClean="0"/>
              <a:t>Impact Analysis/Root Cause Analysis</a:t>
            </a:r>
            <a:endParaRPr lang="en-US" sz="1400" dirty="0"/>
          </a:p>
          <a:p>
            <a:pPr marL="231775" indent="-231775">
              <a:lnSpc>
                <a:spcPts val="2000"/>
              </a:lnSpc>
              <a:buFont typeface="Wingdings" pitchFamily="2" charset="2"/>
              <a:buChar char="§"/>
            </a:pPr>
            <a:r>
              <a:rPr lang="en-US" sz="1400" dirty="0" smtClean="0"/>
              <a:t>Test Planning Completion and review</a:t>
            </a:r>
          </a:p>
          <a:p>
            <a:pPr marL="231775" indent="-231775">
              <a:lnSpc>
                <a:spcPts val="2000"/>
              </a:lnSpc>
              <a:buFont typeface="Wingdings" pitchFamily="2" charset="2"/>
              <a:buChar char="§"/>
            </a:pPr>
            <a:r>
              <a:rPr lang="en-US" sz="1400" dirty="0" smtClean="0"/>
              <a:t>Detail level Estimation</a:t>
            </a:r>
          </a:p>
          <a:p>
            <a:pPr marL="231775" indent="-231775">
              <a:lnSpc>
                <a:spcPts val="2000"/>
              </a:lnSpc>
              <a:buFont typeface="Wingdings" pitchFamily="2" charset="2"/>
              <a:buChar char="§"/>
            </a:pPr>
            <a:r>
              <a:rPr lang="en-US" sz="1400" dirty="0" smtClean="0"/>
              <a:t>Test Cases preparation</a:t>
            </a:r>
            <a:endParaRPr lang="en-US" sz="1400" dirty="0"/>
          </a:p>
        </p:txBody>
      </p:sp>
      <p:sp>
        <p:nvSpPr>
          <p:cNvPr id="72" name="Rectangle 71"/>
          <p:cNvSpPr/>
          <p:nvPr/>
        </p:nvSpPr>
        <p:spPr>
          <a:xfrm>
            <a:off x="583443" y="4751019"/>
            <a:ext cx="8327571" cy="387116"/>
          </a:xfrm>
          <a:prstGeom prst="rect">
            <a:avLst/>
          </a:prstGeom>
        </p:spPr>
        <p:txBody>
          <a:bodyPr vert="horz" lIns="91440" tIns="45720" rIns="91440" bIns="45720" rtlCol="0">
            <a:noAutofit/>
          </a:bodyPr>
          <a:lstStyle/>
          <a:p>
            <a:pPr>
              <a:spcBef>
                <a:spcPct val="20000"/>
              </a:spcBef>
            </a:pPr>
            <a:r>
              <a:rPr lang="en-CA" b="1" dirty="0" smtClean="0"/>
              <a:t>Key Artifacts</a:t>
            </a:r>
            <a:endParaRPr lang="en-CA" dirty="0"/>
          </a:p>
        </p:txBody>
      </p:sp>
      <p:sp>
        <p:nvSpPr>
          <p:cNvPr id="73" name="Rectangle 72"/>
          <p:cNvSpPr/>
          <p:nvPr/>
        </p:nvSpPr>
        <p:spPr>
          <a:xfrm>
            <a:off x="632347" y="5081826"/>
            <a:ext cx="8251371" cy="1374735"/>
          </a:xfrm>
          <a:prstGeom prst="rect">
            <a:avLst/>
          </a:prstGeom>
        </p:spPr>
        <p:txBody>
          <a:bodyPr wrap="square">
            <a:spAutoFit/>
          </a:bodyPr>
          <a:lstStyle/>
          <a:p>
            <a:pPr marL="231775" indent="-231775">
              <a:lnSpc>
                <a:spcPts val="2000"/>
              </a:lnSpc>
              <a:buFont typeface="Wingdings" pitchFamily="2" charset="2"/>
              <a:buChar char="§"/>
            </a:pPr>
            <a:r>
              <a:rPr lang="en-US" sz="1400" dirty="0"/>
              <a:t>Impact </a:t>
            </a:r>
            <a:r>
              <a:rPr lang="en-US" sz="1400" dirty="0" smtClean="0"/>
              <a:t>Analysis/Root Cause Analysis</a:t>
            </a:r>
            <a:endParaRPr lang="en-US" sz="1400" dirty="0"/>
          </a:p>
          <a:p>
            <a:pPr marL="231775" indent="-231775">
              <a:lnSpc>
                <a:spcPts val="2000"/>
              </a:lnSpc>
              <a:buFont typeface="Wingdings" pitchFamily="2" charset="2"/>
              <a:buChar char="§"/>
            </a:pPr>
            <a:r>
              <a:rPr lang="en-US" sz="1400" dirty="0" smtClean="0"/>
              <a:t>Estimates</a:t>
            </a:r>
            <a:endParaRPr lang="en-US" sz="1400" dirty="0"/>
          </a:p>
          <a:p>
            <a:pPr marL="231775" indent="-231775">
              <a:lnSpc>
                <a:spcPts val="2000"/>
              </a:lnSpc>
              <a:buFont typeface="Wingdings" pitchFamily="2" charset="2"/>
              <a:buChar char="§"/>
            </a:pPr>
            <a:r>
              <a:rPr lang="en-US" sz="1400" dirty="0" smtClean="0"/>
              <a:t>Completed QA Test Plan</a:t>
            </a:r>
          </a:p>
          <a:p>
            <a:pPr marL="231775" indent="-231775">
              <a:lnSpc>
                <a:spcPts val="2000"/>
              </a:lnSpc>
              <a:buFont typeface="Wingdings" pitchFamily="2" charset="2"/>
              <a:buChar char="§"/>
            </a:pPr>
            <a:r>
              <a:rPr lang="en-US" sz="1400" dirty="0" smtClean="0"/>
              <a:t>Final Release Plan</a:t>
            </a:r>
          </a:p>
          <a:p>
            <a:pPr marL="231775" indent="-231775">
              <a:lnSpc>
                <a:spcPts val="2000"/>
              </a:lnSpc>
              <a:buFont typeface="Wingdings" pitchFamily="2" charset="2"/>
              <a:buChar char="§"/>
            </a:pPr>
            <a:r>
              <a:rPr lang="en-US" sz="1400" dirty="0" smtClean="0"/>
              <a:t>Draft Test Cases</a:t>
            </a:r>
            <a:endParaRPr lang="en-US" sz="1400" dirty="0"/>
          </a:p>
        </p:txBody>
      </p:sp>
      <p:sp>
        <p:nvSpPr>
          <p:cNvPr id="6" name="TextBox 5"/>
          <p:cNvSpPr txBox="1"/>
          <p:nvPr/>
        </p:nvSpPr>
        <p:spPr>
          <a:xfrm>
            <a:off x="250208" y="1140023"/>
            <a:ext cx="2030267" cy="307777"/>
          </a:xfrm>
          <a:prstGeom prst="rect">
            <a:avLst/>
          </a:prstGeom>
          <a:noFill/>
        </p:spPr>
        <p:txBody>
          <a:bodyPr wrap="square" rtlCol="0">
            <a:spAutoFit/>
          </a:bodyPr>
          <a:lstStyle/>
          <a:p>
            <a:pPr algn="ctr"/>
            <a:r>
              <a:rPr lang="en-US" sz="1400" b="1" dirty="0" smtClean="0"/>
              <a:t>Analysis Complete</a:t>
            </a:r>
            <a:endParaRPr lang="en-US" sz="1400" b="1" dirty="0"/>
          </a:p>
        </p:txBody>
      </p:sp>
      <p:sp>
        <p:nvSpPr>
          <p:cNvPr id="74" name="TextBox 73"/>
          <p:cNvSpPr txBox="1"/>
          <p:nvPr/>
        </p:nvSpPr>
        <p:spPr>
          <a:xfrm>
            <a:off x="5652706" y="1140023"/>
            <a:ext cx="2133342" cy="307777"/>
          </a:xfrm>
          <a:prstGeom prst="rect">
            <a:avLst/>
          </a:prstGeom>
          <a:noFill/>
        </p:spPr>
        <p:txBody>
          <a:bodyPr wrap="square" rtlCol="0">
            <a:spAutoFit/>
          </a:bodyPr>
          <a:lstStyle/>
          <a:p>
            <a:pPr algn="ctr"/>
            <a:r>
              <a:rPr lang="en-US" sz="1400" b="1" dirty="0" smtClean="0"/>
              <a:t>Design Complete</a:t>
            </a:r>
            <a:endParaRPr lang="en-US" sz="1400" b="1" dirty="0"/>
          </a:p>
        </p:txBody>
      </p:sp>
      <p:sp>
        <p:nvSpPr>
          <p:cNvPr id="16" name="Chevron 15"/>
          <p:cNvSpPr/>
          <p:nvPr/>
        </p:nvSpPr>
        <p:spPr>
          <a:xfrm>
            <a:off x="1295400" y="1758288"/>
            <a:ext cx="5867400" cy="928048"/>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17" name="Rectangle 16"/>
          <p:cNvSpPr/>
          <p:nvPr/>
        </p:nvSpPr>
        <p:spPr>
          <a:xfrm>
            <a:off x="3774303" y="2037646"/>
            <a:ext cx="901209" cy="400110"/>
          </a:xfrm>
          <a:prstGeom prst="rect">
            <a:avLst/>
          </a:prstGeom>
        </p:spPr>
        <p:txBody>
          <a:bodyPr wrap="none">
            <a:spAutoFit/>
          </a:bodyPr>
          <a:lstStyle/>
          <a:p>
            <a:pPr algn="ctr"/>
            <a:r>
              <a:rPr lang="en-US" sz="2000" b="1" dirty="0" smtClean="0">
                <a:solidFill>
                  <a:schemeClr val="bg1"/>
                </a:solidFill>
              </a:rPr>
              <a:t>Design</a:t>
            </a:r>
            <a:endParaRPr lang="en-US" sz="2000" b="1" dirty="0">
              <a:solidFill>
                <a:schemeClr val="bg1"/>
              </a:solidFill>
            </a:endParaRPr>
          </a:p>
        </p:txBody>
      </p:sp>
      <p:sp>
        <p:nvSpPr>
          <p:cNvPr id="18" name="Flowchart: Merge 17"/>
          <p:cNvSpPr/>
          <p:nvPr/>
        </p:nvSpPr>
        <p:spPr>
          <a:xfrm>
            <a:off x="3910312" y="1512498"/>
            <a:ext cx="182880" cy="182880"/>
          </a:xfrm>
          <a:prstGeom prst="flowChartMerg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0000"/>
                </a:solidFill>
              </a:ln>
              <a:solidFill>
                <a:srgbClr val="FF0000"/>
              </a:solidFill>
            </a:endParaRPr>
          </a:p>
        </p:txBody>
      </p:sp>
      <p:sp>
        <p:nvSpPr>
          <p:cNvPr id="19" name="TextBox 18"/>
          <p:cNvSpPr txBox="1"/>
          <p:nvPr/>
        </p:nvSpPr>
        <p:spPr>
          <a:xfrm>
            <a:off x="2753432" y="1140023"/>
            <a:ext cx="2514600" cy="307777"/>
          </a:xfrm>
          <a:prstGeom prst="rect">
            <a:avLst/>
          </a:prstGeom>
          <a:noFill/>
        </p:spPr>
        <p:txBody>
          <a:bodyPr wrap="square" rtlCol="0">
            <a:spAutoFit/>
          </a:bodyPr>
          <a:lstStyle/>
          <a:p>
            <a:pPr algn="ctr"/>
            <a:r>
              <a:rPr lang="en-US" sz="1400" b="1" dirty="0" smtClean="0"/>
              <a:t>Technical Design Complete</a:t>
            </a:r>
            <a:endParaRPr lang="en-US" sz="1400" b="1" dirty="0"/>
          </a:p>
        </p:txBody>
      </p:sp>
      <p:sp>
        <p:nvSpPr>
          <p:cNvPr id="20"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spTree>
    <p:extLst>
      <p:ext uri="{BB962C8B-B14F-4D97-AF65-F5344CB8AC3E}">
        <p14:creationId xmlns:p14="http://schemas.microsoft.com/office/powerpoint/2010/main" val="1870820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Design Phase – </a:t>
            </a:r>
            <a:r>
              <a:rPr lang="en-CA" dirty="0"/>
              <a:t>Workflow (Analysis)</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8</a:t>
            </a:fld>
            <a:endParaRPr lang="en-US" dirty="0"/>
          </a:p>
        </p:txBody>
      </p:sp>
      <p:sp>
        <p:nvSpPr>
          <p:cNvPr id="48" name="Rectangle 4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2" name="TextBox 1"/>
          <p:cNvSpPr txBox="1"/>
          <p:nvPr/>
        </p:nvSpPr>
        <p:spPr>
          <a:xfrm>
            <a:off x="2971800" y="2037646"/>
            <a:ext cx="1905000" cy="369332"/>
          </a:xfrm>
          <a:prstGeom prst="rect">
            <a:avLst/>
          </a:prstGeom>
          <a:noFill/>
        </p:spPr>
        <p:txBody>
          <a:bodyPr wrap="square" rtlCol="0">
            <a:spAutoFit/>
          </a:bodyPr>
          <a:lstStyle/>
          <a:p>
            <a:pPr algn="ctr"/>
            <a:r>
              <a:rPr lang="en-US" b="1" dirty="0" smtClean="0">
                <a:solidFill>
                  <a:schemeClr val="bg1"/>
                </a:solidFill>
              </a:rPr>
              <a:t>Planning</a:t>
            </a:r>
            <a:endParaRPr lang="en-US" b="1" dirty="0">
              <a:solidFill>
                <a:schemeClr val="bg1"/>
              </a:solidFill>
            </a:endParaRPr>
          </a:p>
        </p:txBody>
      </p:sp>
      <p:sp>
        <p:nvSpPr>
          <p:cNvPr id="17" name="Rectangle 16"/>
          <p:cNvSpPr/>
          <p:nvPr/>
        </p:nvSpPr>
        <p:spPr>
          <a:xfrm>
            <a:off x="3774303" y="2037646"/>
            <a:ext cx="901209" cy="400110"/>
          </a:xfrm>
          <a:prstGeom prst="rect">
            <a:avLst/>
          </a:prstGeom>
        </p:spPr>
        <p:txBody>
          <a:bodyPr wrap="none">
            <a:spAutoFit/>
          </a:bodyPr>
          <a:lstStyle/>
          <a:p>
            <a:pPr algn="ctr"/>
            <a:r>
              <a:rPr lang="en-US" sz="2000" b="1" dirty="0" smtClean="0">
                <a:solidFill>
                  <a:schemeClr val="bg1"/>
                </a:solidFill>
              </a:rPr>
              <a:t>Design</a:t>
            </a:r>
            <a:endParaRPr lang="en-US" sz="2000" b="1" dirty="0">
              <a:solidFill>
                <a:schemeClr val="bg1"/>
              </a:solidFill>
            </a:endParaRPr>
          </a:p>
        </p:txBody>
      </p:sp>
      <p:sp>
        <p:nvSpPr>
          <p:cNvPr id="20"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36" y="838200"/>
            <a:ext cx="6486525" cy="5543550"/>
          </a:xfrm>
          <a:prstGeom prst="rect">
            <a:avLst/>
          </a:prstGeom>
        </p:spPr>
      </p:pic>
    </p:spTree>
    <p:extLst>
      <p:ext uri="{BB962C8B-B14F-4D97-AF65-F5344CB8AC3E}">
        <p14:creationId xmlns:p14="http://schemas.microsoft.com/office/powerpoint/2010/main" val="2443044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Design Phase – Workflow (Estimation)</a:t>
            </a:r>
            <a:endParaRPr lang="en-US" dirty="0"/>
          </a:p>
        </p:txBody>
      </p:sp>
      <p:sp>
        <p:nvSpPr>
          <p:cNvPr id="13" name="Slide Number Placeholder 12"/>
          <p:cNvSpPr>
            <a:spLocks noGrp="1"/>
          </p:cNvSpPr>
          <p:nvPr>
            <p:ph type="sldNum" sz="quarter" idx="12"/>
          </p:nvPr>
        </p:nvSpPr>
        <p:spPr/>
        <p:txBody>
          <a:bodyPr/>
          <a:lstStyle/>
          <a:p>
            <a:fld id="{5E0DCD04-1F6E-4306-ADC4-396D1DD5ED6F}" type="slidenum">
              <a:rPr lang="en-US" smtClean="0"/>
              <a:pPr/>
              <a:t>9</a:t>
            </a:fld>
            <a:endParaRPr lang="en-US" dirty="0"/>
          </a:p>
        </p:txBody>
      </p:sp>
      <p:sp>
        <p:nvSpPr>
          <p:cNvPr id="48" name="Rectangle 47"/>
          <p:cNvSpPr/>
          <p:nvPr/>
        </p:nvSpPr>
        <p:spPr>
          <a:xfrm>
            <a:off x="311708" y="6553200"/>
            <a:ext cx="2153154" cy="246221"/>
          </a:xfrm>
          <a:prstGeom prst="rect">
            <a:avLst/>
          </a:prstGeom>
        </p:spPr>
        <p:txBody>
          <a:bodyPr wrap="none">
            <a:spAutoFit/>
          </a:bodyPr>
          <a:lstStyle/>
          <a:p>
            <a:pPr algn="ctr"/>
            <a:r>
              <a:rPr lang="en-CA" sz="1000" b="1" dirty="0"/>
              <a:t>confidential and for internal use only</a:t>
            </a:r>
            <a:endParaRPr lang="en-US" sz="1000" b="1" dirty="0"/>
          </a:p>
        </p:txBody>
      </p:sp>
      <p:sp>
        <p:nvSpPr>
          <p:cNvPr id="17" name="Rectangle 16"/>
          <p:cNvSpPr/>
          <p:nvPr/>
        </p:nvSpPr>
        <p:spPr>
          <a:xfrm>
            <a:off x="3774303" y="2037646"/>
            <a:ext cx="901209" cy="400110"/>
          </a:xfrm>
          <a:prstGeom prst="rect">
            <a:avLst/>
          </a:prstGeom>
        </p:spPr>
        <p:txBody>
          <a:bodyPr wrap="none">
            <a:spAutoFit/>
          </a:bodyPr>
          <a:lstStyle/>
          <a:p>
            <a:pPr algn="ctr"/>
            <a:r>
              <a:rPr lang="en-US" sz="2000" b="1" dirty="0" smtClean="0">
                <a:solidFill>
                  <a:schemeClr val="bg1"/>
                </a:solidFill>
              </a:rPr>
              <a:t>Design</a:t>
            </a:r>
            <a:endParaRPr lang="en-US" sz="2000" b="1" dirty="0">
              <a:solidFill>
                <a:schemeClr val="bg1"/>
              </a:solidFill>
            </a:endParaRPr>
          </a:p>
        </p:txBody>
      </p:sp>
      <p:sp>
        <p:nvSpPr>
          <p:cNvPr id="20" name="Footer Placeholder 7"/>
          <p:cNvSpPr>
            <a:spLocks noGrp="1"/>
          </p:cNvSpPr>
          <p:nvPr>
            <p:ph type="ftr" sz="quarter" idx="11"/>
          </p:nvPr>
        </p:nvSpPr>
        <p:spPr>
          <a:xfrm>
            <a:off x="152399" y="6340475"/>
            <a:ext cx="2312463" cy="365125"/>
          </a:xfrm>
        </p:spPr>
        <p:txBody>
          <a:bodyPr/>
          <a:lstStyle/>
          <a:p>
            <a:pPr algn="ctr"/>
            <a:r>
              <a:rPr lang="en-CA" sz="1400" b="1" dirty="0" smtClean="0"/>
              <a:t>Status Workflow</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527" y="845127"/>
            <a:ext cx="6153150" cy="5543550"/>
          </a:xfrm>
          <a:prstGeom prst="rect">
            <a:avLst/>
          </a:prstGeom>
        </p:spPr>
      </p:pic>
    </p:spTree>
    <p:extLst>
      <p:ext uri="{BB962C8B-B14F-4D97-AF65-F5344CB8AC3E}">
        <p14:creationId xmlns:p14="http://schemas.microsoft.com/office/powerpoint/2010/main" val="2012576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10344</TotalTime>
  <Words>2498</Words>
  <Application>Microsoft Office PowerPoint</Application>
  <PresentationFormat>On-screen Show (4:3)</PresentationFormat>
  <Paragraphs>507</Paragraphs>
  <Slides>37</Slides>
  <Notes>9</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Development Cycle Workflow </vt:lpstr>
      <vt:lpstr>Topics Covered</vt:lpstr>
      <vt:lpstr>AMANDA Development Process Framework </vt:lpstr>
      <vt:lpstr>Planning and Prioritization Phase</vt:lpstr>
      <vt:lpstr>Analysis Phase</vt:lpstr>
      <vt:lpstr>Analysis Phase – Workflow</vt:lpstr>
      <vt:lpstr>Design Phase</vt:lpstr>
      <vt:lpstr>Design Phase – Workflow (Analysis)</vt:lpstr>
      <vt:lpstr>Design Phase – Workflow (Estimation)</vt:lpstr>
      <vt:lpstr>Development Phase</vt:lpstr>
      <vt:lpstr>Development Phase – Workflow</vt:lpstr>
      <vt:lpstr>Testing Phase</vt:lpstr>
      <vt:lpstr>Release Planning Committee</vt:lpstr>
      <vt:lpstr>Key Roles and Resource information</vt:lpstr>
      <vt:lpstr>Release Types</vt:lpstr>
      <vt:lpstr>Release Plan</vt:lpstr>
      <vt:lpstr>Release Plan - Activities</vt:lpstr>
      <vt:lpstr>Release Plan - Key facts</vt:lpstr>
      <vt:lpstr>Release Plan - Key facts</vt:lpstr>
      <vt:lpstr>Release plan</vt:lpstr>
      <vt:lpstr>Release plan</vt:lpstr>
      <vt:lpstr>Release specific SVN Branching </vt:lpstr>
      <vt:lpstr>Release specific SVN Branching </vt:lpstr>
      <vt:lpstr>Retrospective Meetings</vt:lpstr>
      <vt:lpstr>Retrospective Meetings</vt:lpstr>
      <vt:lpstr>Retrospective Meetings – Burn up Charts</vt:lpstr>
      <vt:lpstr>Retrospective Meetings – Burn up Charts</vt:lpstr>
      <vt:lpstr>Retrospective Meetings</vt:lpstr>
      <vt:lpstr>Retrospective Meetings – KPI Metrics</vt:lpstr>
      <vt:lpstr>Retrospective Meetings – KPI Metrics</vt:lpstr>
      <vt:lpstr>Retrospective Meetings – KPI Metrics</vt:lpstr>
      <vt:lpstr>Retrospective Meetings – KPI Metrics</vt:lpstr>
      <vt:lpstr>Retrospective Meetings – KPI Metrics</vt:lpstr>
      <vt:lpstr>Retrospective Meetings – Metrics Dashboard</vt:lpstr>
      <vt:lpstr>Root Cause Analysis </vt:lpstr>
      <vt:lpstr>Audit Checklist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 and Support 2011/12 Q2 Update</dc:title>
  <dc:creator>n.ganguly@csdcsystems.com</dc:creator>
  <cp:lastModifiedBy>Admin</cp:lastModifiedBy>
  <cp:revision>264</cp:revision>
  <dcterms:created xsi:type="dcterms:W3CDTF">2012-07-26T19:04:25Z</dcterms:created>
  <dcterms:modified xsi:type="dcterms:W3CDTF">2021-06-08T10:57:44Z</dcterms:modified>
</cp:coreProperties>
</file>