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694"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A1F43"/>
    <a:srgbClr val="1D2225"/>
    <a:srgbClr val="0C1B43"/>
    <a:srgbClr val="2C2D39"/>
    <a:srgbClr val="242630"/>
    <a:srgbClr val="000000"/>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88"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4/4/2024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4/4/2024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3002F-D6EA-CF48-8F44-2316036B2B87}"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4/4/2024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6A8E3A-8DBF-0542-BC99-444DCA0CC2C2}" type="datetimeFigureOut">
              <a:rPr lang="en-US" smtClean="0"/>
              <a:pPr/>
              <a:t>4/4/2024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3002F-D6EA-CF48-8F44-2316036B2B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4/4/2024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06A8E3A-8DBF-0542-BC99-444DCA0CC2C2}" type="datetimeFigureOut">
              <a:rPr lang="en-US" smtClean="0"/>
              <a:pPr/>
              <a:t>4/4/2024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a:t>  </a:t>
            </a:r>
            <a:r>
              <a:rPr lang="en-US" sz="3800" b="1" i="1" dirty="0">
                <a:solidFill>
                  <a:srgbClr val="2A1F43"/>
                </a:solidFill>
                <a:latin typeface="Algerian" pitchFamily="82" charset="0"/>
                <a:cs typeface="Arabic Typesetting" pitchFamily="66" charset="-78"/>
              </a:rPr>
              <a:t>HAND WRITTEN  DIGIT RECOGNITION USING</a:t>
            </a:r>
          </a:p>
          <a:p>
            <a:r>
              <a:rPr lang="en-US" sz="3800" b="1" i="1" dirty="0">
                <a:solidFill>
                  <a:srgbClr val="2A1F43"/>
                </a:solidFill>
                <a:latin typeface="Algerian" pitchFamily="82" charset="0"/>
                <a:cs typeface="Arabic Typesetting" pitchFamily="66" charset="-78"/>
              </a:rPr>
              <a:t>    GENERATIVE  ADVERSARIAL NETWORK </a:t>
            </a: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a:solidFill>
                <a:srgbClr val="0D0D0D"/>
              </a:solidFill>
              <a:effectLst/>
            </a:endParaRPr>
          </a:p>
          <a:p>
            <a:pPr marL="0" indent="0" algn="l">
              <a:buNone/>
            </a:pPr>
            <a:r>
              <a:rPr lang="en-US" sz="2000" b="1" i="1" dirty="0">
                <a:solidFill>
                  <a:srgbClr val="0D0D0D"/>
                </a:solidFill>
                <a:effectLst/>
                <a:latin typeface="Arial" pitchFamily="34" charset="0"/>
                <a:cs typeface="Arial" pitchFamily="34" charset="0"/>
              </a:rPr>
              <a:t>4.GAN Architecture Design:</a:t>
            </a:r>
          </a:p>
          <a:p>
            <a:pPr marL="0" indent="0" algn="l">
              <a:buNone/>
            </a:pPr>
            <a:r>
              <a:rPr lang="en-US" sz="2000" b="1"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a:solidFill>
                <a:srgbClr val="0D0D0D"/>
              </a:solidFill>
              <a:effectLst/>
              <a:latin typeface="Arial" pitchFamily="34" charset="0"/>
              <a:cs typeface="Arial" pitchFamily="34" charset="0"/>
            </a:endParaRPr>
          </a:p>
          <a:p>
            <a:pPr marL="0" indent="0" algn="l">
              <a:buNone/>
            </a:pPr>
            <a:r>
              <a:rPr lang="en-US" sz="2000" b="1" i="1" dirty="0">
                <a:solidFill>
                  <a:srgbClr val="0D0D0D"/>
                </a:solidFill>
                <a:effectLst/>
                <a:latin typeface="Arial" pitchFamily="34" charset="0"/>
                <a:cs typeface="Arial" pitchFamily="34" charset="0"/>
              </a:rPr>
              <a:t>5.Training 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a:solidFill>
                <a:srgbClr val="0D0D0D"/>
              </a:solidFill>
              <a:effectLst/>
            </a:endParaRPr>
          </a:p>
          <a:p>
            <a:pPr marL="0" indent="0" algn="l">
              <a:buNone/>
            </a:pPr>
            <a:r>
              <a:rPr lang="en-US" sz="2000" b="1" i="1" dirty="0">
                <a:solidFill>
                  <a:srgbClr val="0D0D0D"/>
                </a:solidFill>
                <a:effectLst/>
                <a:latin typeface="Arial" pitchFamily="34" charset="0"/>
                <a:cs typeface="Arial" pitchFamily="34" charset="0"/>
              </a:rPr>
              <a:t>6.Training Process:</a:t>
            </a:r>
          </a:p>
          <a:p>
            <a:pPr marL="0" indent="0" algn="l">
              <a:buNone/>
            </a:pPr>
            <a:r>
              <a:rPr lang="en-US" sz="2000" b="1"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a:solidFill>
                <a:srgbClr val="0D0D0D"/>
              </a:solidFill>
              <a:effectLst/>
              <a:latin typeface="Arial" pitchFamily="34" charset="0"/>
              <a:cs typeface="Arial" pitchFamily="34" charset="0"/>
            </a:endParaRPr>
          </a:p>
          <a:p>
            <a:pPr marL="0" indent="0" algn="l">
              <a:buNone/>
            </a:pPr>
            <a:r>
              <a:rPr lang="en-US" sz="2000" b="1" i="1" dirty="0">
                <a:solidFill>
                  <a:srgbClr val="0D0D0D"/>
                </a:solidFill>
                <a:effectLst/>
                <a:latin typeface="Arial" pitchFamily="34" charset="0"/>
                <a:cs typeface="Arial" pitchFamily="34" charset="0"/>
              </a:rPr>
              <a:t>7.Evaluation and Validation:</a:t>
            </a:r>
          </a:p>
          <a:p>
            <a:pPr marL="0" indent="0" algn="l">
              <a:buNone/>
            </a:pPr>
            <a:r>
              <a:rPr lang="en-US" sz="2000" b="1"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a:p>
          <a:p>
            <a:pPr marL="0" indent="0" algn="l">
              <a:buNone/>
            </a:pPr>
            <a:r>
              <a:rPr lang="en-US" sz="1400" dirty="0"/>
              <a:t> </a:t>
            </a:r>
            <a:r>
              <a:rPr lang="en-US" sz="2000" b="1" dirty="0"/>
              <a:t>8.</a:t>
            </a:r>
            <a:r>
              <a:rPr lang="en-US" sz="2000" b="1" i="1" dirty="0">
                <a:solidFill>
                  <a:srgbClr val="0D0D0D"/>
                </a:solidFill>
                <a:effectLst/>
              </a:rPr>
              <a:t>Integration with Handwritten Recognition Systems:</a:t>
            </a:r>
          </a:p>
          <a:p>
            <a:pPr marL="0" indent="0" algn="l">
              <a:buNone/>
            </a:pPr>
            <a:r>
              <a:rPr lang="en-US" sz="2000" b="1" i="1" dirty="0">
                <a:solidFill>
                  <a:srgbClr val="0D0D0D"/>
                </a:solidFill>
              </a:rPr>
              <a:t>	</a:t>
            </a:r>
            <a:r>
              <a:rPr lang="en-US" sz="2000" b="0" i="1" dirty="0">
                <a:solidFill>
                  <a:srgbClr val="0D0D0D"/>
                </a:solidFill>
                <a:effectLst/>
              </a:rPr>
              <a:t>Explore how the generated handwritten characters can be integrated into existing recognition systems to augment training data, improving the system's accuracy and robustness.</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Applications:</a:t>
            </a:r>
            <a:endParaRPr lang="en-US" sz="2000" i="1" dirty="0">
              <a:solidFill>
                <a:srgbClr val="0D0D0D"/>
              </a:solidFill>
            </a:endParaRPr>
          </a:p>
          <a:p>
            <a:pPr marL="0" indent="0" algn="l">
              <a:buNone/>
            </a:pPr>
            <a:r>
              <a:rPr lang="en-US" sz="2000"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a:effectLst/>
            </a:endParaRPr>
          </a:p>
          <a:p>
            <a:pPr marL="0" indent="0" algn="l">
              <a:buNone/>
            </a:pPr>
            <a:r>
              <a:rPr lang="en-IN" sz="1900" b="1" i="1" u="sng" dirty="0">
                <a:effectLst/>
                <a:latin typeface="Arial" pitchFamily="34" charset="0"/>
                <a:cs typeface="Arial" pitchFamily="34" charset="0"/>
              </a:rPr>
              <a:t>Hardware 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a:p>
          <a:p>
            <a:pPr marL="0" indent="0">
              <a:buNone/>
            </a:pPr>
            <a:r>
              <a:rPr lang="en-US" sz="2000" b="1" i="1" u="sng" dirty="0">
                <a:latin typeface="Arial" pitchFamily="34" charset="0"/>
                <a:cs typeface="Arial" pitchFamily="34" charset="0"/>
              </a:rPr>
              <a:t>Software Requirements:</a:t>
            </a: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TensorFlow 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a:solidFill>
                <a:srgbClr val="0D0D0D"/>
              </a:solidFill>
              <a:effectLst/>
            </a:endParaRPr>
          </a:p>
          <a:p>
            <a:pPr marL="0" indent="0" algn="l">
              <a:buNone/>
            </a:pPr>
            <a:r>
              <a:rPr lang="en-IN" sz="2000" b="0" i="1" dirty="0">
                <a:solidFill>
                  <a:srgbClr val="0D0D0D"/>
                </a:solidFill>
                <a:effectLst/>
                <a:latin typeface="Arial" pitchFamily="34" charset="0"/>
                <a:cs typeface="Arial" pitchFamily="34" charset="0"/>
              </a:rPr>
              <a:t>Here's a concise algorithm for a Handwritten Model using GAN:</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	1</a:t>
            </a:r>
            <a:r>
              <a:rPr lang="en-IN" sz="2000" i="1" dirty="0">
                <a:solidFill>
                  <a:srgbClr val="0D0D0D"/>
                </a:solidFill>
                <a:latin typeface="Arial" pitchFamily="34" charset="0"/>
                <a:cs typeface="Arial" pitchFamily="34" charset="0"/>
              </a:rPr>
              <a:t>.</a:t>
            </a:r>
            <a:r>
              <a:rPr lang="en-IN" sz="2000" b="1" i="1" dirty="0">
                <a:solidFill>
                  <a:srgbClr val="0D0D0D"/>
                </a:solidFill>
                <a:effectLst/>
                <a:latin typeface="Arial" pitchFamily="34" charset="0"/>
                <a:cs typeface="Arial" pitchFamily="34" charset="0"/>
              </a:rPr>
              <a:t>Initialize Parameters: </a:t>
            </a:r>
            <a:r>
              <a:rPr lang="en-IN" sz="2000" b="0" i="1" dirty="0">
                <a:solidFill>
                  <a:srgbClr val="0D0D0D"/>
                </a:solidFill>
                <a:effectLst/>
                <a:latin typeface="Arial" pitchFamily="34" charset="0"/>
                <a:cs typeface="Arial" pitchFamily="34" charset="0"/>
              </a:rPr>
              <a:t>Set hyperparameters and define network architectures for generator and discriminator.</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a:solidFill>
                  <a:srgbClr val="0D0D0D"/>
                </a:solidFill>
                <a:effectLst/>
                <a:latin typeface="Arial" pitchFamily="34" charset="0"/>
                <a:cs typeface="Arial" pitchFamily="34" charset="0"/>
              </a:rPr>
              <a:t>	2.Data Pre-processing: </a:t>
            </a:r>
            <a:r>
              <a:rPr lang="en-IN" sz="2000" b="0" i="1" dirty="0">
                <a:solidFill>
                  <a:srgbClr val="0D0D0D"/>
                </a:solidFill>
                <a:effectLst/>
                <a:latin typeface="Arial" pitchFamily="34" charset="0"/>
                <a:cs typeface="Arial" pitchFamily="34" charset="0"/>
              </a:rPr>
              <a:t>Normalize and augment handwritten character images.</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a:solidFill>
                  <a:srgbClr val="0D0D0D"/>
                </a:solidFill>
                <a:effectLst/>
                <a:latin typeface="Arial" pitchFamily="34" charset="0"/>
                <a:cs typeface="Arial" pitchFamily="34" charset="0"/>
              </a:rPr>
              <a:t>	3.Define Generator and Discriminator: </a:t>
            </a:r>
            <a:r>
              <a:rPr lang="en-IN" sz="2000" b="0" i="1" dirty="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a:solidFill>
                  <a:srgbClr val="0D0D0D"/>
                </a:solidFill>
                <a:effectLst/>
              </a:rPr>
              <a:t>	</a:t>
            </a:r>
            <a:r>
              <a:rPr lang="en-IN" sz="1800" b="1" i="1" dirty="0">
                <a:solidFill>
                  <a:srgbClr val="0D0D0D"/>
                </a:solidFill>
                <a:effectLst/>
                <a:latin typeface="Arial" pitchFamily="34" charset="0"/>
                <a:cs typeface="Arial" pitchFamily="34" charset="0"/>
              </a:rPr>
              <a:t>4.Training Loop: </a:t>
            </a:r>
            <a:r>
              <a:rPr lang="en-IN" sz="1800" b="0" i="1" dirty="0">
                <a:solidFill>
                  <a:srgbClr val="0D0D0D"/>
                </a:solidFill>
                <a:effectLst/>
                <a:latin typeface="Arial" pitchFamily="34" charset="0"/>
                <a:cs typeface="Arial" pitchFamily="34" charset="0"/>
              </a:rPr>
              <a:t>Train 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a:solidFill>
                  <a:srgbClr val="0D0D0D"/>
                </a:solidFill>
                <a:effectLst/>
                <a:latin typeface="Arial" pitchFamily="34" charset="0"/>
                <a:cs typeface="Arial" pitchFamily="34" charset="0"/>
              </a:rPr>
              <a:t>	5.Evaluation: </a:t>
            </a:r>
            <a:r>
              <a:rPr lang="en-IN" sz="1800" b="0" i="1" dirty="0">
                <a:solidFill>
                  <a:srgbClr val="0D0D0D"/>
                </a:solidFill>
                <a:effectLst/>
                <a:latin typeface="Arial" pitchFamily="34" charset="0"/>
                <a:cs typeface="Arial" pitchFamily="34" charset="0"/>
              </a:rPr>
              <a:t>Assess 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a:solidFill>
                  <a:srgbClr val="0D0D0D"/>
                </a:solidFill>
                <a:effectLst/>
                <a:latin typeface="Arial" pitchFamily="34" charset="0"/>
                <a:cs typeface="Arial" pitchFamily="34" charset="0"/>
              </a:rPr>
              <a:t>	6.Integration with Recognition System (Optional): </a:t>
            </a:r>
            <a:r>
              <a:rPr lang="en-IN" sz="1800" b="0" i="1" dirty="0">
                <a:solidFill>
                  <a:srgbClr val="0D0D0D"/>
                </a:solidFill>
                <a:effectLst/>
                <a:latin typeface="Arial" pitchFamily="34" charset="0"/>
                <a:cs typeface="Arial" pitchFamily="34" charset="0"/>
              </a:rPr>
              <a:t>Integrate 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a:latin typeface="Arial" pitchFamily="34" charset="0"/>
              <a:cs typeface="Arial" pitchFamily="34" charset="0"/>
            </a:endParaRPr>
          </a:p>
          <a:p>
            <a:pPr>
              <a:buFont typeface="Wingdings" pitchFamily="2" charset="2"/>
              <a:buChar char="q"/>
            </a:pPr>
            <a:r>
              <a:rPr lang="en-US" dirty="0">
                <a:latin typeface="Arial" pitchFamily="34" charset="0"/>
                <a:cs typeface="Arial" pitchFamily="34" charset="0"/>
              </a:rPr>
              <a:t>Generative Adversarial Network</a:t>
            </a:r>
          </a:p>
          <a:p>
            <a:pPr>
              <a:buFont typeface="Wingdings" pitchFamily="2" charset="2"/>
              <a:buChar char="q"/>
            </a:pPr>
            <a:r>
              <a:rPr lang="en-US" dirty="0">
                <a:latin typeface="Arial" pitchFamily="34" charset="0"/>
                <a:cs typeface="Arial" pitchFamily="34" charset="0"/>
              </a:rPr>
              <a:t> Objective</a:t>
            </a:r>
          </a:p>
          <a:p>
            <a:pPr>
              <a:buFont typeface="Wingdings" pitchFamily="2" charset="2"/>
              <a:buChar char="q"/>
            </a:pPr>
            <a:r>
              <a:rPr lang="en-US" dirty="0">
                <a:latin typeface="Arial" pitchFamily="34" charset="0"/>
                <a:cs typeface="Arial" pitchFamily="34" charset="0"/>
              </a:rPr>
              <a:t> Real time application</a:t>
            </a:r>
          </a:p>
          <a:p>
            <a:pPr>
              <a:buFont typeface="Wingdings" pitchFamily="2" charset="2"/>
              <a:buChar char="q"/>
            </a:pPr>
            <a:r>
              <a:rPr lang="en-US" dirty="0">
                <a:latin typeface="Arial" pitchFamily="34" charset="0"/>
                <a:cs typeface="Arial" pitchFamily="34" charset="0"/>
              </a:rPr>
              <a:t> Generator and discriminator</a:t>
            </a:r>
          </a:p>
          <a:p>
            <a:pPr>
              <a:buFont typeface="Wingdings" pitchFamily="2" charset="2"/>
              <a:buChar char="q"/>
            </a:pPr>
            <a:r>
              <a:rPr lang="en-US" i="1" dirty="0">
                <a:latin typeface="Arial" pitchFamily="34" charset="0"/>
                <a:cs typeface="Arial" pitchFamily="34" charset="0"/>
              </a:rPr>
              <a:t> Problem Statement</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Proposed System/Solution</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System Development Approach</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Algorithm and Deployment</a:t>
            </a:r>
          </a:p>
          <a:p>
            <a:pPr>
              <a:buFont typeface="Wingdings" pitchFamily="2" charset="2"/>
              <a:buChar char="q"/>
            </a:pPr>
            <a:r>
              <a:rPr lang="en-US" i="1" dirty="0">
                <a:latin typeface="Arial" pitchFamily="34" charset="0"/>
                <a:cs typeface="Arial" pitchFamily="34" charset="0"/>
              </a:rPr>
              <a:t> Result</a:t>
            </a:r>
          </a:p>
          <a:p>
            <a:pPr>
              <a:buFont typeface="Wingdings" pitchFamily="2" charset="2"/>
              <a:buChar char="q"/>
            </a:pPr>
            <a:r>
              <a:rPr lang="en-US" i="1" dirty="0">
                <a:latin typeface="Arial" pitchFamily="34" charset="0"/>
                <a:cs typeface="Arial" pitchFamily="34" charset="0"/>
              </a:rPr>
              <a:t> Conclusion</a:t>
            </a:r>
          </a:p>
          <a:p>
            <a:pPr>
              <a:buFont typeface="Wingdings" pitchFamily="2" charset="2"/>
              <a:buChar char="q"/>
            </a:pPr>
            <a:r>
              <a:rPr lang="en-US" i="1" dirty="0">
                <a:latin typeface="Arial" pitchFamily="34" charset="0"/>
                <a:cs typeface="Arial" pitchFamily="34" charset="0"/>
              </a:rPr>
              <a:t> References</a:t>
            </a:r>
            <a:endParaRPr lang="en-IN" i="1" dirty="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a:solidFill>
                <a:srgbClr val="0D0D0D"/>
              </a:solidFill>
              <a:effectLst/>
            </a:endParaRPr>
          </a:p>
          <a:p>
            <a:pPr algn="l">
              <a:buNone/>
            </a:pPr>
            <a:r>
              <a:rPr lang="en-IN" sz="1800" b="1" i="1" dirty="0">
                <a:solidFill>
                  <a:srgbClr val="0D0D0D"/>
                </a:solidFill>
                <a:effectLst/>
                <a:latin typeface="Arial" pitchFamily="34" charset="0"/>
                <a:cs typeface="Arial" pitchFamily="34" charset="0"/>
              </a:rPr>
              <a:t>	 </a:t>
            </a:r>
            <a:r>
              <a:rPr lang="en-IN" sz="1850" b="1" i="1" dirty="0">
                <a:solidFill>
                  <a:srgbClr val="0D0D0D"/>
                </a:solidFill>
                <a:effectLst/>
                <a:latin typeface="Arial" pitchFamily="34" charset="0"/>
                <a:cs typeface="Arial" pitchFamily="34" charset="0"/>
              </a:rPr>
              <a:t>1. Model 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Train the GAN model on a high-performance computing (HPC) system using GPUs for accelerated training.</a:t>
            </a:r>
          </a:p>
          <a:p>
            <a:pPr marL="457200" lvl="1" indent="0" algn="l">
              <a:buNone/>
            </a:pPr>
            <a:endParaRPr lang="en-IN" sz="1850" b="0" i="1" dirty="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2. </a:t>
            </a:r>
            <a:r>
              <a:rPr lang="en-IN" sz="1850" b="1" i="1" dirty="0">
                <a:solidFill>
                  <a:srgbClr val="0D0D0D"/>
                </a:solidFill>
                <a:effectLst/>
                <a:latin typeface="Arial" pitchFamily="34" charset="0"/>
                <a:cs typeface="Arial" pitchFamily="34" charset="0"/>
              </a:rPr>
              <a:t>Model 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Optimize the trained model for inference speed and resource efficiency.</a:t>
            </a:r>
          </a:p>
          <a:p>
            <a:pPr marL="457200" lvl="1" indent="0" algn="l">
              <a:buNone/>
            </a:pPr>
            <a:endParaRPr lang="en-IN" sz="1850" b="0" i="1" dirty="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3.</a:t>
            </a:r>
            <a:r>
              <a:rPr lang="en-IN" sz="1850" b="1" i="1" dirty="0">
                <a:solidFill>
                  <a:srgbClr val="0D0D0D"/>
                </a:solidFill>
                <a:effectLst/>
                <a:latin typeface="Arial" pitchFamily="34" charset="0"/>
                <a:cs typeface="Arial" pitchFamily="34" charset="0"/>
              </a:rPr>
              <a:t>Containerization: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Package 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a:solidFill>
                <a:srgbClr val="0D0D0D"/>
              </a:solidFill>
              <a:effectLst/>
            </a:endParaRPr>
          </a:p>
          <a:p>
            <a:pPr marL="0" indent="0" algn="l">
              <a:buNone/>
            </a:pPr>
            <a:r>
              <a:rPr lang="en-US" sz="1800" b="1" i="1" dirty="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Choose a deployment platform such as cloud services (e.g., AWS, Azure) or on-premises servers.</a:t>
            </a:r>
          </a:p>
          <a:p>
            <a:pPr marL="0" indent="0" algn="l">
              <a:buNone/>
            </a:pPr>
            <a:endParaRPr lang="en-US" sz="1800" b="0" i="1" dirty="0">
              <a:solidFill>
                <a:srgbClr val="0D0D0D"/>
              </a:solidFill>
              <a:effectLst/>
              <a:latin typeface="Arial" pitchFamily="34" charset="0"/>
              <a:cs typeface="Arial" pitchFamily="34" charset="0"/>
            </a:endParaRPr>
          </a:p>
          <a:p>
            <a:pPr marL="0" indent="0" algn="l">
              <a:buNone/>
            </a:pPr>
            <a:r>
              <a:rPr lang="en-US" sz="1800" b="1" i="1" dirty="0">
                <a:solidFill>
                  <a:srgbClr val="0D0D0D"/>
                </a:solidFill>
                <a:effectLst/>
                <a:latin typeface="Arial" pitchFamily="34" charset="0"/>
                <a:cs typeface="Arial" pitchFamily="34" charset="0"/>
              </a:rPr>
              <a:t>        5.Scalability Considerations:</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Ensure the deployment infrastructure can handle varying workloads and scale horizontally if needed.</a:t>
            </a:r>
          </a:p>
          <a:p>
            <a:pPr marL="0" indent="0" algn="l">
              <a:buNone/>
            </a:pPr>
            <a:endParaRPr lang="en-US" sz="1800" b="0" i="1" dirty="0">
              <a:solidFill>
                <a:srgbClr val="0D0D0D"/>
              </a:solidFill>
              <a:effectLst/>
              <a:latin typeface="Arial" pitchFamily="34" charset="0"/>
              <a:cs typeface="Arial" pitchFamily="34" charset="0"/>
            </a:endParaRPr>
          </a:p>
          <a:p>
            <a:pPr marL="0" indent="0" algn="l">
              <a:buNone/>
            </a:pPr>
            <a:r>
              <a:rPr lang="en-US" sz="1800" b="1" i="1" dirty="0">
                <a:solidFill>
                  <a:srgbClr val="0D0D0D"/>
                </a:solidFill>
                <a:effectLst/>
                <a:latin typeface="Arial" pitchFamily="34" charset="0"/>
                <a:cs typeface="Arial" pitchFamily="34" charset="0"/>
              </a:rPr>
              <a:t>        6.API Integration (Optional):</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Expose 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a:solidFill>
                <a:srgbClr val="0D0D0D"/>
              </a:solidFill>
              <a:effectLst/>
            </a:endParaRPr>
          </a:p>
          <a:p>
            <a:pPr marL="0" indent="0">
              <a:buNone/>
            </a:pPr>
            <a:r>
              <a:rPr lang="en-US" sz="1800" b="1" i="1" dirty="0">
                <a:solidFill>
                  <a:srgbClr val="0D0D0D"/>
                </a:solidFill>
                <a:latin typeface="Arial" pitchFamily="34" charset="0"/>
                <a:cs typeface="Arial" pitchFamily="34" charset="0"/>
              </a:rPr>
              <a:t>     </a:t>
            </a:r>
            <a:r>
              <a:rPr lang="en-US" sz="1800" b="1" i="1" dirty="0">
                <a:solidFill>
                  <a:srgbClr val="0D0D0D"/>
                </a:solidFill>
                <a:effectLst/>
                <a:latin typeface="Arial" pitchFamily="34" charset="0"/>
                <a:cs typeface="Arial" pitchFamily="34" charset="0"/>
              </a:rPr>
              <a:t>7.Monitoring and Maintenance:</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utilization.</a:t>
            </a:r>
            <a:r>
              <a:rPr lang="en-US" sz="1800" i="1" dirty="0">
                <a:solidFill>
                  <a:srgbClr val="0D0D0D"/>
                </a:solidFill>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Regularly update the deployed model with improvements or new versions as needed.</a:t>
            </a:r>
          </a:p>
          <a:p>
            <a:pPr marL="0" indent="0">
              <a:buNone/>
            </a:pPr>
            <a:endParaRPr lang="en-US" sz="1800" b="0" i="1" dirty="0">
              <a:solidFill>
                <a:srgbClr val="0D0D0D"/>
              </a:solidFill>
              <a:effectLst/>
              <a:latin typeface="Arial" pitchFamily="34" charset="0"/>
              <a:cs typeface="Arial" pitchFamily="34" charset="0"/>
            </a:endParaRPr>
          </a:p>
          <a:p>
            <a:pPr marL="0" indent="0" algn="l">
              <a:buNone/>
            </a:pPr>
            <a:r>
              <a:rPr lang="en-US" sz="1800" b="1" i="1" dirty="0">
                <a:solidFill>
                  <a:srgbClr val="0D0D0D"/>
                </a:solidFill>
                <a:effectLst/>
                <a:latin typeface="Arial" pitchFamily="34" charset="0"/>
                <a:cs typeface="Arial" pitchFamily="34" charset="0"/>
              </a:rPr>
              <a:t>     8.Security 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p>
          <a:p>
            <a:pPr marL="0" indent="0" algn="l">
              <a:buNone/>
            </a:pPr>
            <a:r>
              <a:rPr lang="en-US" sz="1800" b="1" i="1" dirty="0">
                <a:solidFill>
                  <a:srgbClr val="0D0D0D"/>
                </a:solidFill>
                <a:effectLst/>
                <a:latin typeface="Arial" pitchFamily="34" charset="0"/>
                <a:cs typeface="Arial" pitchFamily="34" charset="0"/>
              </a:rPr>
              <a:t>     </a:t>
            </a:r>
          </a:p>
          <a:p>
            <a:pPr marL="0" indent="0" algn="l">
              <a:buNone/>
            </a:pPr>
            <a:r>
              <a:rPr lang="en-US" sz="1800" b="1" i="1" dirty="0">
                <a:solidFill>
                  <a:srgbClr val="0D0D0D"/>
                </a:solidFill>
                <a:latin typeface="Arial" pitchFamily="34" charset="0"/>
                <a:cs typeface="Arial" pitchFamily="34" charset="0"/>
              </a:rPr>
              <a:t>     </a:t>
            </a:r>
            <a:r>
              <a:rPr lang="en-US" sz="1800" b="1" i="1" dirty="0">
                <a:solidFill>
                  <a:srgbClr val="0D0D0D"/>
                </a:solidFill>
                <a:effectLst/>
                <a:latin typeface="Arial" pitchFamily="34" charset="0"/>
                <a:cs typeface="Arial" pitchFamily="34" charset="0"/>
              </a:rPr>
              <a:t>9.Testing and Validation:</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Conduct 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p>
          <a:p>
            <a:pPr marL="0" indent="0">
              <a:buNone/>
            </a:pPr>
            <a:r>
              <a:rPr lang="en-US" sz="2000" b="0" i="1" dirty="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a:solidFill>
                <a:srgbClr val="0D0D0D"/>
              </a:solidFill>
              <a:effectLst/>
              <a:latin typeface="Arial" pitchFamily="34" charset="0"/>
              <a:cs typeface="Arial" pitchFamily="34" charset="0"/>
            </a:endParaRPr>
          </a:p>
          <a:p>
            <a:pPr algn="l">
              <a:buFont typeface="+mj-lt"/>
              <a:buAutoNum type="arabicPeriod"/>
            </a:pPr>
            <a:r>
              <a:rPr lang="en-IN" sz="1800" b="0" i="1" dirty="0">
                <a:solidFill>
                  <a:srgbClr val="0D0D0D"/>
                </a:solidFill>
                <a:effectLst/>
                <a:latin typeface="Arial" pitchFamily="34" charset="0"/>
                <a:cs typeface="Arial" pitchFamily="34" charset="0"/>
              </a:rPr>
              <a:t>Goodfellow 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lstStyle/>
          <a:p>
            <a:pPr>
              <a:buNone/>
            </a:pPr>
            <a:r>
              <a:rPr lang="en-US" sz="9600" b="1" i="1" dirty="0">
                <a:solidFill>
                  <a:srgbClr val="292C48"/>
                </a:solidFill>
                <a:effectLst>
                  <a:outerShdw blurRad="38100" dist="38100" dir="2700000" algn="tl">
                    <a:srgbClr val="000000">
                      <a:alpha val="43137"/>
                    </a:srgbClr>
                  </a:outerShdw>
                </a:effectLst>
              </a:rPr>
              <a:t>			</a:t>
            </a:r>
          </a:p>
          <a:p>
            <a:pPr>
              <a:buNone/>
            </a:pPr>
            <a:r>
              <a:rPr lang="en-US" sz="9600" b="1" i="1" dirty="0">
                <a:solidFill>
                  <a:srgbClr val="292C48"/>
                </a:solidFill>
                <a:effectLst>
                  <a:outerShdw blurRad="38100" dist="38100" dir="2700000" algn="tl">
                    <a:srgbClr val="000000">
                      <a:alpha val="43137"/>
                    </a:srgbClr>
                  </a:outerShdw>
                </a:effectLst>
              </a:rPr>
              <a:t>					</a:t>
            </a:r>
          </a:p>
          <a:p>
            <a:pPr>
              <a:buNone/>
            </a:pPr>
            <a:r>
              <a:rPr lang="en-US" sz="2000" b="1" dirty="0">
                <a:latin typeface="Arial" pitchFamily="34" charset="0"/>
                <a:cs typeface="Arial" pitchFamily="34" charset="0"/>
              </a:rPr>
              <a:t>					</a:t>
            </a:r>
            <a:r>
              <a:rPr lang="en-US" sz="2000" b="1" i="1" dirty="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a:latin typeface="Arial" pitchFamily="34" charset="0"/>
                <a:cs typeface="Arial" pitchFamily="34" charset="0"/>
              </a:rPr>
              <a:t>							</a:t>
            </a:r>
            <a:r>
              <a:rPr lang="en-IN" sz="2000" dirty="0" err="1">
                <a:latin typeface="Arial" pitchFamily="34" charset="0"/>
                <a:cs typeface="Arial" pitchFamily="34" charset="0"/>
              </a:rPr>
              <a:t>S.Bhuvaneswari</a:t>
            </a:r>
            <a:r>
              <a:rPr lang="en-IN" sz="2000" dirty="0">
                <a:latin typeface="Arial" pitchFamily="34" charset="0"/>
                <a:cs typeface="Arial" pitchFamily="34" charset="0"/>
              </a:rPr>
              <a:t> (B.E/CSE 3rd year) </a:t>
            </a:r>
          </a:p>
          <a:p>
            <a:pPr>
              <a:buNone/>
            </a:pPr>
            <a:r>
              <a:rPr lang="en-IN" sz="2000" dirty="0">
                <a:latin typeface="Arial" pitchFamily="34" charset="0"/>
                <a:cs typeface="Arial" pitchFamily="34" charset="0"/>
              </a:rPr>
              <a:t>	                                                                          210921104006		       	</a:t>
            </a:r>
          </a:p>
          <a:p>
            <a:pPr>
              <a:buNone/>
            </a:pPr>
            <a:r>
              <a:rPr lang="en-IN" sz="2000" dirty="0">
                <a:latin typeface="Arial" pitchFamily="34" charset="0"/>
                <a:cs typeface="Arial" pitchFamily="34" charset="0"/>
              </a:rPr>
              <a:t>                                                                              bhuvaneswari934@gmail.com</a:t>
            </a:r>
          </a:p>
          <a:p>
            <a:pPr>
              <a:buNone/>
            </a:pPr>
            <a:r>
              <a:rPr lang="en-IN" sz="2000" dirty="0">
                <a:latin typeface="Arial" pitchFamily="34" charset="0"/>
                <a:cs typeface="Arial" pitchFamily="34" charset="0"/>
              </a:rPr>
              <a:t>		            					 Loyola institute of technology                                          </a:t>
            </a:r>
          </a:p>
          <a:p>
            <a:pPr>
              <a:buNone/>
            </a:pPr>
            <a:r>
              <a:rPr lang="en-IN" sz="2000" dirty="0">
                <a:latin typeface="Arial" pitchFamily="34" charset="0"/>
                <a:cs typeface="Arial" pitchFamily="34" charset="0"/>
              </a:rPr>
              <a:t> 							 Palanchur,Chennai-123</a:t>
            </a:r>
            <a:endParaRPr lang="en-US"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3600" b="1" i="1" dirty="0">
                <a:solidFill>
                  <a:srgbClr val="2A1F43"/>
                </a:solidFill>
                <a:effectLst>
                  <a:outerShdw blurRad="38100" dist="38100" dir="2700000" algn="tl">
                    <a:srgbClr val="000000">
                      <a:alpha val="43137"/>
                    </a:srgbClr>
                  </a:outerShdw>
                </a:effectLst>
              </a:rPr>
              <a:t>GENERATIVE ADVERSARISL NETWORK (GAN)</a:t>
            </a:r>
          </a:p>
          <a:p>
            <a:endParaRPr lang="en-IN" sz="20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a:latin typeface="Arial" pitchFamily="34" charset="0"/>
              <a:cs typeface="Arial" pitchFamily="34" charset="0"/>
            </a:endParaRPr>
          </a:p>
          <a:p>
            <a:pPr lvl="2">
              <a:buFont typeface="Wingdings" pitchFamily="2" charset="2"/>
              <a:buChar char="§"/>
            </a:pPr>
            <a:r>
              <a:rPr lang="en-IN" sz="2200" dirty="0"/>
              <a:t> </a:t>
            </a:r>
            <a:r>
              <a:rPr lang="en-IN" sz="2200" dirty="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dirty="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a:latin typeface="Arial" pitchFamily="34" charset="0"/>
                <a:cs typeface="Arial" pitchFamily="34" charset="0"/>
              </a:rPr>
              <a:t> </a:t>
            </a:r>
          </a:p>
          <a:p>
            <a:pPr>
              <a:buFont typeface="Wingdings" pitchFamily="2" charset="2"/>
              <a:buChar char="Ø"/>
            </a:pPr>
            <a:r>
              <a:rPr lang="en-IN" sz="2200" dirty="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a:latin typeface="Arial" pitchFamily="34" charset="0"/>
              <a:cs typeface="Arial" pitchFamily="34" charset="0"/>
            </a:endParaRPr>
          </a:p>
          <a:p>
            <a:pPr>
              <a:buClr>
                <a:schemeClr val="tx1"/>
              </a:buClr>
              <a:buFont typeface="Wingdings" pitchFamily="2" charset="2"/>
              <a:buChar char="Ø"/>
            </a:pPr>
            <a:r>
              <a:rPr lang="en-IN" sz="2200" dirty="0">
                <a:latin typeface="Arial" pitchFamily="34" charset="0"/>
                <a:cs typeface="Arial" pitchFamily="34" charset="0"/>
              </a:rPr>
              <a:t>Image Generation</a:t>
            </a:r>
          </a:p>
          <a:p>
            <a:pPr>
              <a:buClr>
                <a:schemeClr val="tx1"/>
              </a:buClr>
              <a:buFont typeface="Wingdings" pitchFamily="2" charset="2"/>
              <a:buChar char="Ø"/>
            </a:pPr>
            <a:r>
              <a:rPr lang="en-IN" sz="2200" dirty="0">
                <a:latin typeface="Arial" pitchFamily="34" charset="0"/>
                <a:cs typeface="Arial" pitchFamily="34" charset="0"/>
              </a:rPr>
              <a:t>Image Editing and Augmentation*</a:t>
            </a:r>
          </a:p>
          <a:p>
            <a:pPr>
              <a:buClr>
                <a:schemeClr val="tx1"/>
              </a:buClr>
              <a:buFont typeface="Wingdings" pitchFamily="2" charset="2"/>
              <a:buChar char="Ø"/>
            </a:pPr>
            <a:r>
              <a:rPr lang="en-IN" sz="2200" dirty="0">
                <a:latin typeface="Arial" pitchFamily="34" charset="0"/>
                <a:cs typeface="Arial" pitchFamily="34" charset="0"/>
              </a:rPr>
              <a:t>Medical Image Analysis</a:t>
            </a:r>
          </a:p>
          <a:p>
            <a:pPr>
              <a:buClrTx/>
              <a:buFont typeface="Wingdings" pitchFamily="2" charset="2"/>
              <a:buChar char="Ø"/>
            </a:pPr>
            <a:r>
              <a:rPr lang="en-IN" sz="2200" dirty="0">
                <a:latin typeface="Arial" pitchFamily="34" charset="0"/>
                <a:cs typeface="Arial" pitchFamily="34" charset="0"/>
              </a:rPr>
              <a:t>Text-to-Image Synthesis</a:t>
            </a:r>
          </a:p>
          <a:p>
            <a:pPr>
              <a:buClrTx/>
              <a:buFont typeface="Wingdings" pitchFamily="2" charset="2"/>
              <a:buChar char="Ø"/>
            </a:pPr>
            <a:r>
              <a:rPr lang="en-IN" sz="2200" dirty="0">
                <a:latin typeface="Arial" pitchFamily="34" charset="0"/>
                <a:cs typeface="Arial" pitchFamily="34" charset="0"/>
              </a:rPr>
              <a:t>Drug Discovery</a:t>
            </a:r>
          </a:p>
          <a:p>
            <a:pPr>
              <a:buClrTx/>
              <a:buFont typeface="Wingdings" pitchFamily="2" charset="2"/>
              <a:buChar char="Ø"/>
            </a:pPr>
            <a:r>
              <a:rPr lang="en-IN" sz="2200" dirty="0">
                <a:latin typeface="Arial" pitchFamily="34" charset="0"/>
                <a:cs typeface="Arial" pitchFamily="34" charset="0"/>
              </a:rPr>
              <a:t>Video Generation and Prediction</a:t>
            </a:r>
          </a:p>
          <a:p>
            <a:pPr>
              <a:buClrTx/>
              <a:buFont typeface="Wingdings" pitchFamily="2" charset="2"/>
              <a:buChar char="Ø"/>
            </a:pPr>
            <a:r>
              <a:rPr lang="en-IN" sz="2200" dirty="0">
                <a:latin typeface="Arial" pitchFamily="34" charset="0"/>
                <a:cs typeface="Arial" pitchFamily="34" charset="0"/>
              </a:rPr>
              <a:t>Anomaly Detection</a:t>
            </a:r>
          </a:p>
          <a:p>
            <a:pPr>
              <a:buClrTx/>
              <a:buFont typeface="Wingdings" pitchFamily="2" charset="2"/>
              <a:buChar char="Ø"/>
            </a:pPr>
            <a:r>
              <a:rPr lang="en-IN" sz="2200" dirty="0">
                <a:latin typeface="Arial" pitchFamily="34" charset="0"/>
                <a:cs typeface="Arial" pitchFamily="34" charset="0"/>
              </a:rPr>
              <a:t>Style Transfer in Fashion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a:latin typeface="Arial" pitchFamily="34" charset="0"/>
              <a:cs typeface="Arial" pitchFamily="34" charset="0"/>
            </a:endParaRPr>
          </a:p>
          <a:p>
            <a:pPr>
              <a:buClr>
                <a:schemeClr val="tx1"/>
              </a:buClr>
              <a:buFont typeface="Arial" pitchFamily="34" charset="0"/>
              <a:buChar char="●"/>
            </a:pPr>
            <a:r>
              <a:rPr lang="en-IN" sz="2200" dirty="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a:latin typeface="Arial" pitchFamily="34" charset="0"/>
              <a:cs typeface="Arial" pitchFamily="34" charset="0"/>
            </a:endParaRPr>
          </a:p>
          <a:p>
            <a:pPr>
              <a:buClr>
                <a:schemeClr val="tx1"/>
              </a:buClr>
              <a:buFont typeface="Trebuchet MS" pitchFamily="34" charset="0"/>
              <a:buChar char="●"/>
            </a:pPr>
            <a:r>
              <a:rPr lang="en-IN" sz="2200" dirty="0">
                <a:latin typeface="Arial" pitchFamily="34" charset="0"/>
                <a:cs typeface="Arial" pitchFamily="34" charset="0"/>
              </a:rPr>
              <a:t> It learns to map this noise to the data distribution of the training set, effectively creating new data that is similar to the real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a:latin typeface="Arial" pitchFamily="34" charset="0"/>
              <a:cs typeface="Arial" pitchFamily="34" charset="0"/>
            </a:endParaRPr>
          </a:p>
          <a:p>
            <a:pPr>
              <a:buClr>
                <a:schemeClr val="tx1"/>
              </a:buClr>
              <a:buFont typeface="Wingdings" pitchFamily="2" charset="2"/>
              <a:buChar char="q"/>
            </a:pPr>
            <a:r>
              <a:rPr lang="en-IN" sz="2200" dirty="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a:latin typeface="Arial" pitchFamily="34" charset="0"/>
              <a:cs typeface="Arial" pitchFamily="34" charset="0"/>
            </a:endParaRPr>
          </a:p>
          <a:p>
            <a:pPr>
              <a:buClr>
                <a:schemeClr val="tx1"/>
              </a:buClr>
              <a:buFont typeface="Wingdings" pitchFamily="2" charset="2"/>
              <a:buChar char="q"/>
            </a:pPr>
            <a:r>
              <a:rPr lang="en-IN" sz="2200" dirty="0">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1683</Words>
  <Application>Microsoft Office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Meiryo UI</vt:lpstr>
      <vt:lpstr>Algerian</vt:lpstr>
      <vt:lpstr>Arial</vt:lpstr>
      <vt:lpstr>Calibri</vt:lpstr>
      <vt:lpstr>Lucida Sans Unicode</vt:lpstr>
      <vt:lpstr>Söhne</vt:lpstr>
      <vt:lpstr>Trebuchet MS</vt:lpstr>
      <vt:lpstr>Verdana</vt:lpstr>
      <vt:lpstr>Wingdings</vt:lpstr>
      <vt:lpstr>Wingdings 2</vt:lpstr>
      <vt:lpstr>Wingdings 3</vt:lpstr>
      <vt:lpstr>Creative Gradient </vt:lpstr>
      <vt:lpstr>Concourse</vt:lpstr>
      <vt:lpstr>PowerPoint Presentation</vt:lpstr>
      <vt:lpstr>OUTLINE:</vt:lpstr>
      <vt:lpstr>PowerPoint Presentation</vt:lpstr>
      <vt:lpstr>GAN ARCHITECTURE</vt:lpstr>
      <vt:lpstr>OBJECTIVE</vt:lpstr>
      <vt:lpstr>REAL TIME APPLICATION</vt:lpstr>
      <vt:lpstr>GENERATOR</vt:lpstr>
      <vt:lpstr>PowerPoint Presentation</vt:lpstr>
      <vt:lpstr>discriminator</vt:lpstr>
      <vt:lpstr>PROBLEM STATEMENT:</vt:lpstr>
      <vt:lpstr>PROPOSED SYSTEM:</vt:lpstr>
      <vt:lpstr>PROPOSED SOLUTION:</vt:lpstr>
      <vt:lpstr>PowerPoint Presentation</vt:lpstr>
      <vt:lpstr>PowerPoint Presentation</vt:lpstr>
      <vt:lpstr>PowerPoint Presentation</vt:lpstr>
      <vt:lpstr>SYSTEM APPROACH:</vt:lpstr>
      <vt:lpstr>SYSTEM APPROACH:</vt:lpstr>
      <vt:lpstr>ALGORITHM:</vt:lpstr>
      <vt:lpstr>PowerPoint Presentation</vt:lpstr>
      <vt:lpstr>DEPLOYMENT:</vt:lpstr>
      <vt:lpstr>PowerPoint Presentation</vt:lpstr>
      <vt:lpstr>PowerPoint Presentation</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Bhuvanewari S</cp:lastModifiedBy>
  <cp:revision>2</cp:revision>
  <dcterms:created xsi:type="dcterms:W3CDTF">2024-03-28T03:40:19Z</dcterms:created>
  <dcterms:modified xsi:type="dcterms:W3CDTF">2024-04-04T11:17:08Z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