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5" r:id="rId1"/>
  </p:sldMasterIdLst>
  <p:notesMasterIdLst>
    <p:notesMasterId r:id="rId24"/>
  </p:notesMasterIdLst>
  <p:sldIdLst>
    <p:sldId id="256" r:id="rId2"/>
    <p:sldId id="285" r:id="rId3"/>
    <p:sldId id="284" r:id="rId4"/>
    <p:sldId id="301" r:id="rId5"/>
    <p:sldId id="257" r:id="rId6"/>
    <p:sldId id="286" r:id="rId7"/>
    <p:sldId id="288" r:id="rId8"/>
    <p:sldId id="294" r:id="rId9"/>
    <p:sldId id="289" r:id="rId10"/>
    <p:sldId id="290" r:id="rId11"/>
    <p:sldId id="291" r:id="rId12"/>
    <p:sldId id="292" r:id="rId13"/>
    <p:sldId id="293" r:id="rId14"/>
    <p:sldId id="302" r:id="rId15"/>
    <p:sldId id="295" r:id="rId16"/>
    <p:sldId id="296" r:id="rId17"/>
    <p:sldId id="297" r:id="rId18"/>
    <p:sldId id="287" r:id="rId19"/>
    <p:sldId id="298" r:id="rId20"/>
    <p:sldId id="299" r:id="rId21"/>
    <p:sldId id="300" r:id="rId22"/>
    <p:sldId id="283" r:id="rId23"/>
  </p:sldIdLst>
  <p:sldSz cx="9144000" cy="5143500" type="screen16x9"/>
  <p:notesSz cx="6858000" cy="9144000"/>
  <p:embeddedFontLst>
    <p:embeddedFont>
      <p:font typeface="Cambria" panose="02040503050406030204" pitchFamily="18"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Gill Sans MT" panose="020B0502020104020203" pitchFamily="34" charset="77"/>
      <p:regular r:id="rId33"/>
      <p:bold r:id="rId34"/>
      <p:italic r:id="rId35"/>
      <p:boldItalic r:id="rId36"/>
    </p:embeddedFont>
    <p:embeddedFont>
      <p:font typeface="Lato Black" panose="020F0502020204030204" pitchFamily="34" charset="0"/>
      <p:bold r:id="rId37"/>
      <p:boldItalic r:id="rId38"/>
    </p:embeddedFont>
    <p:embeddedFont>
      <p:font typeface="Montserrat" pitchFamily="2" charset="77"/>
      <p:regular r:id="rId39"/>
      <p:bold r:id="rId40"/>
      <p:italic r:id="rId41"/>
      <p:boldItalic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929D21-769B-492E-B74F-925FFEA052F8}">
  <a:tblStyle styleId="{56929D21-769B-492E-B74F-925FFEA052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p:cViewPr varScale="1">
        <p:scale>
          <a:sx n="139" d="100"/>
          <a:sy n="139" d="100"/>
        </p:scale>
        <p:origin x="176" y="53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1364e43f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1364e43f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GB"/>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5/14/25</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64754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614263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66243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4" name="Google Shape;14;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Tree>
    <p:extLst>
      <p:ext uri="{BB962C8B-B14F-4D97-AF65-F5344CB8AC3E}">
        <p14:creationId xmlns:p14="http://schemas.microsoft.com/office/powerpoint/2010/main" val="1766812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9" name="Google Shape;19;p3"/>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Tree>
    <p:extLst>
      <p:ext uri="{BB962C8B-B14F-4D97-AF65-F5344CB8AC3E}">
        <p14:creationId xmlns:p14="http://schemas.microsoft.com/office/powerpoint/2010/main" val="2170350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sp>
        <p:nvSpPr>
          <p:cNvPr id="46" name="Google Shape;46;p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8" name="Google Shape;48;p6"/>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109297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bottom waves">
  <p:cSld name="Blank bottom waves">
    <p:spTree>
      <p:nvGrpSpPr>
        <p:cNvPr id="1" name="Shape 80"/>
        <p:cNvGrpSpPr/>
        <p:nvPr/>
      </p:nvGrpSpPr>
      <p:grpSpPr>
        <a:xfrm>
          <a:off x="0" y="0"/>
          <a:ext cx="0" cy="0"/>
          <a:chOff x="0" y="0"/>
          <a:chExt cx="0" cy="0"/>
        </a:xfrm>
      </p:grpSpPr>
      <p:sp>
        <p:nvSpPr>
          <p:cNvPr id="85" name="Google Shape;85;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8011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65024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GB"/>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27330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848639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040476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92490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73871237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GB"/>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709972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smtClean="0"/>
              <a:pPr/>
              <a:t>5/14/25</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956177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5/14/25</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56355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transition>
    <p:fade thruBlk="1"/>
  </p:transition>
  <p:hf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uxfoundation.org/blog/10-years-of-git-an-interview-with-git-creator-linus-torvalds/" TargetMode="External"/><Relationship Id="rId2" Type="http://schemas.openxmlformats.org/officeDocument/2006/relationships/hyperlink" Target="https://github.com/git/git" TargetMode="Externa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hyperlink" Target="https://git-scm.com/download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a:off x="1089462" y="722176"/>
            <a:ext cx="3132288" cy="1785621"/>
          </a:xfrm>
          <a:prstGeom prst="rect">
            <a:avLst/>
          </a:prstGeom>
        </p:spPr>
        <p:txBody>
          <a:bodyPr spcFirstLastPara="1" lIns="0" tIns="0" rIns="0" bIns="0" anchorCtr="0">
            <a:normAutofit/>
          </a:bodyPr>
          <a:lstStyle/>
          <a:p>
            <a:pPr marL="0" lvl="0" indent="0" rtl="0">
              <a:spcBef>
                <a:spcPts val="0"/>
              </a:spcBef>
              <a:spcAft>
                <a:spcPts val="0"/>
              </a:spcAft>
              <a:buNone/>
            </a:pPr>
            <a:r>
              <a:rPr lang="en-US" sz="3600"/>
              <a:t>Version </a:t>
            </a:r>
            <a:br>
              <a:rPr lang="en-US" sz="3600"/>
            </a:br>
            <a:r>
              <a:rPr lang="en-US" sz="3600"/>
              <a:t>Control</a:t>
            </a:r>
          </a:p>
        </p:txBody>
      </p:sp>
      <p:pic>
        <p:nvPicPr>
          <p:cNvPr id="57346" name="Picture 2" descr="Git for Absolute Beginners"/>
          <p:cNvPicPr>
            <a:picLocks noChangeAspect="1" noChangeArrowheads="1"/>
          </p:cNvPicPr>
          <p:nvPr/>
        </p:nvPicPr>
        <p:blipFill>
          <a:blip r:embed="rId3"/>
          <a:stretch>
            <a:fillRect/>
          </a:stretch>
        </p:blipFill>
        <p:spPr bwMode="auto">
          <a:xfrm>
            <a:off x="4570808" y="1231223"/>
            <a:ext cx="3720331" cy="224149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1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 name="Straight Connector 1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 name="Rectangle 1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357" y="1200149"/>
            <a:ext cx="2654449" cy="3223260"/>
          </a:xfrm>
        </p:spPr>
        <p:txBody>
          <a:bodyPr vert="horz" lIns="91440" tIns="45720" rIns="91440" bIns="45720" rtlCol="0" anchor="ctr">
            <a:normAutofit/>
          </a:bodyPr>
          <a:lstStyle/>
          <a:p>
            <a:pPr defTabSz="914400">
              <a:spcBef>
                <a:spcPct val="0"/>
              </a:spcBef>
            </a:pPr>
            <a:r>
              <a:rPr lang="en-US" sz="3200" b="0" i="0" kern="1200" cap="all" dirty="0">
                <a:solidFill>
                  <a:schemeClr val="tx1"/>
                </a:solidFill>
                <a:effectLst/>
                <a:latin typeface="+mj-lt"/>
                <a:ea typeface="+mj-ea"/>
                <a:cs typeface="+mj-cs"/>
              </a:rPr>
              <a:t>Features</a:t>
            </a:r>
          </a:p>
        </p:txBody>
      </p:sp>
      <p:cxnSp>
        <p:nvCxnSpPr>
          <p:cNvPr id="16" name="Straight Connector 2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611629"/>
            <a:ext cx="0" cy="24003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693638" y="1200149"/>
            <a:ext cx="4597502" cy="3223260"/>
          </a:xfrm>
          <a:prstGeom prst="rect">
            <a:avLst/>
          </a:prstGeom>
        </p:spPr>
        <p:txBody>
          <a:bodyPr vert="horz" lIns="91440" tIns="45720" rIns="91440" bIns="45720" rtlCol="0" anchor="ctr">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300" b="1"/>
              <a:t>Add</a:t>
            </a:r>
            <a:r>
              <a:rPr lang="en-US" sz="1300"/>
              <a:t>: Put a file into the repo for the first time, i.e. begin tracking it with Version Control.</a:t>
            </a:r>
          </a:p>
          <a:p>
            <a:pPr indent="-228600" defTabSz="914400">
              <a:lnSpc>
                <a:spcPct val="110000"/>
              </a:lnSpc>
              <a:spcAft>
                <a:spcPts val="600"/>
              </a:spcAft>
              <a:buClr>
                <a:schemeClr val="accent1"/>
              </a:buClr>
              <a:buSzPct val="100000"/>
              <a:buFont typeface="Arial" panose="020B0604020202020204" pitchFamily="34" charset="0"/>
              <a:buChar char="•"/>
            </a:pPr>
            <a:r>
              <a:rPr lang="en-US" sz="1300" b="1"/>
              <a:t>Revision: </a:t>
            </a:r>
            <a:r>
              <a:rPr lang="en-US" sz="1300"/>
              <a:t>What version a file is on (v1, v2, v3, etc.).</a:t>
            </a:r>
          </a:p>
          <a:p>
            <a:pPr indent="-228600" defTabSz="914400">
              <a:lnSpc>
                <a:spcPct val="110000"/>
              </a:lnSpc>
              <a:spcAft>
                <a:spcPts val="600"/>
              </a:spcAft>
              <a:buClr>
                <a:schemeClr val="accent1"/>
              </a:buClr>
              <a:buSzPct val="100000"/>
              <a:buFont typeface="Arial" panose="020B0604020202020204" pitchFamily="34" charset="0"/>
              <a:buChar char="•"/>
            </a:pPr>
            <a:r>
              <a:rPr lang="en-US" sz="1300" b="1"/>
              <a:t>Head: </a:t>
            </a:r>
            <a:r>
              <a:rPr lang="en-US" sz="1300"/>
              <a:t>The latest revision in the repo.</a:t>
            </a:r>
          </a:p>
          <a:p>
            <a:pPr indent="-228600" defTabSz="914400">
              <a:lnSpc>
                <a:spcPct val="110000"/>
              </a:lnSpc>
              <a:spcAft>
                <a:spcPts val="600"/>
              </a:spcAft>
              <a:buClr>
                <a:schemeClr val="accent1"/>
              </a:buClr>
              <a:buSzPct val="100000"/>
              <a:buFont typeface="Arial" panose="020B0604020202020204" pitchFamily="34" charset="0"/>
              <a:buChar char="•"/>
            </a:pPr>
            <a:r>
              <a:rPr lang="en-US" sz="1300" b="1"/>
              <a:t>Check out: </a:t>
            </a:r>
            <a:r>
              <a:rPr lang="en-US" sz="1300"/>
              <a:t>Download a file from the repo.</a:t>
            </a:r>
          </a:p>
          <a:p>
            <a:pPr indent="-228600" defTabSz="914400">
              <a:lnSpc>
                <a:spcPct val="110000"/>
              </a:lnSpc>
              <a:spcAft>
                <a:spcPts val="600"/>
              </a:spcAft>
              <a:buClr>
                <a:schemeClr val="accent1"/>
              </a:buClr>
              <a:buSzPct val="100000"/>
              <a:buFont typeface="Arial" panose="020B0604020202020204" pitchFamily="34" charset="0"/>
              <a:buChar char="•"/>
            </a:pPr>
            <a:r>
              <a:rPr lang="en-US" sz="1300" b="1"/>
              <a:t>Check in: </a:t>
            </a:r>
            <a:r>
              <a:rPr lang="en-US" sz="1300"/>
              <a:t>Upload a file to the repository (if it has changed). The file gets a new revision number, and people can “check out” the latest one.</a:t>
            </a:r>
          </a:p>
          <a:p>
            <a:pPr indent="-228600" defTabSz="914400">
              <a:lnSpc>
                <a:spcPct val="110000"/>
              </a:lnSpc>
              <a:spcAft>
                <a:spcPts val="600"/>
              </a:spcAft>
              <a:buClr>
                <a:schemeClr val="accent1"/>
              </a:buClr>
              <a:buSzPct val="100000"/>
              <a:buFont typeface="Arial" panose="020B0604020202020204" pitchFamily="34" charset="0"/>
              <a:buChar char="•"/>
            </a:pPr>
            <a:r>
              <a:rPr lang="en-US" sz="1300" b="1"/>
              <a:t>Checkin Message: </a:t>
            </a:r>
            <a:r>
              <a:rPr lang="en-US" sz="1300"/>
              <a:t>A short message describing what was changed.</a:t>
            </a:r>
          </a:p>
          <a:p>
            <a:pPr indent="-228600" defTabSz="914400">
              <a:lnSpc>
                <a:spcPct val="110000"/>
              </a:lnSpc>
              <a:spcAft>
                <a:spcPts val="600"/>
              </a:spcAft>
              <a:buClr>
                <a:schemeClr val="accent1"/>
              </a:buClr>
              <a:buSzPct val="100000"/>
              <a:buFont typeface="Arial" panose="020B0604020202020204" pitchFamily="34" charset="0"/>
              <a:buChar char="•"/>
            </a:pPr>
            <a:r>
              <a:rPr lang="en-US" sz="1300" b="1"/>
              <a:t>Changelog/History: </a:t>
            </a:r>
            <a:r>
              <a:rPr lang="en-US" sz="1300"/>
              <a:t>A list of changes made to a file since it was created.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
        <p:nvSpPr>
          <p:cNvPr id="6" name="Rectangle 5"/>
          <p:cNvSpPr/>
          <p:nvPr/>
        </p:nvSpPr>
        <p:spPr>
          <a:xfrm>
            <a:off x="990600" y="361950"/>
            <a:ext cx="6858000" cy="3508653"/>
          </a:xfrm>
          <a:prstGeom prst="rect">
            <a:avLst/>
          </a:prstGeom>
        </p:spPr>
        <p:txBody>
          <a:bodyPr wrap="square">
            <a:spAutoFit/>
          </a:bodyPr>
          <a:lstStyle/>
          <a:p>
            <a:endParaRPr lang="en-US" dirty="0">
              <a:latin typeface="Cambria" pitchFamily="18" charset="0"/>
            </a:endParaRPr>
          </a:p>
          <a:p>
            <a:r>
              <a:rPr lang="en-US" sz="2400" b="1" dirty="0">
                <a:latin typeface="Cambria" pitchFamily="18" charset="0"/>
              </a:rPr>
              <a:t>Update/Sync: </a:t>
            </a:r>
            <a:r>
              <a:rPr lang="en-US" sz="2000" dirty="0">
                <a:latin typeface="Cambria" pitchFamily="18" charset="0"/>
              </a:rPr>
              <a:t>Synchronize your files with the latest from the repository. This lets you grab the latest revisions of all files.</a:t>
            </a:r>
            <a:endParaRPr lang="en-US" sz="2400" dirty="0">
              <a:latin typeface="Cambria" pitchFamily="18" charset="0"/>
            </a:endParaRPr>
          </a:p>
          <a:p>
            <a:r>
              <a:rPr lang="en-US" sz="2400" b="1" dirty="0">
                <a:latin typeface="Cambria" pitchFamily="18" charset="0"/>
              </a:rPr>
              <a:t>Revert </a:t>
            </a:r>
            <a:r>
              <a:rPr lang="en-US" sz="2400" dirty="0">
                <a:latin typeface="Cambria" pitchFamily="18" charset="0"/>
              </a:rPr>
              <a:t>Throw away your local changes and reload the latest version from the repository</a:t>
            </a:r>
          </a:p>
          <a:p>
            <a:r>
              <a:rPr lang="en-US" sz="2400" b="1" dirty="0"/>
              <a:t>Branch</a:t>
            </a:r>
            <a:r>
              <a:rPr lang="en-US" sz="2400" dirty="0"/>
              <a:t>: </a:t>
            </a:r>
            <a:r>
              <a:rPr lang="en-US" sz="2400" dirty="0">
                <a:latin typeface="Cambria" pitchFamily="18" charset="0"/>
              </a:rPr>
              <a:t>Create a separate copy of a file/folder for private use (bug fixing, testing, etc). Branch is both a verb (“branch the code”) and a noun (“Which branch is it 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
        <p:nvSpPr>
          <p:cNvPr id="6" name="Rectangle 5"/>
          <p:cNvSpPr/>
          <p:nvPr/>
        </p:nvSpPr>
        <p:spPr>
          <a:xfrm>
            <a:off x="685800" y="438150"/>
            <a:ext cx="6858000" cy="2646878"/>
          </a:xfrm>
          <a:prstGeom prst="rect">
            <a:avLst/>
          </a:prstGeom>
        </p:spPr>
        <p:txBody>
          <a:bodyPr wrap="square">
            <a:spAutoFit/>
          </a:bodyPr>
          <a:lstStyle/>
          <a:p>
            <a:endParaRPr lang="en-US" dirty="0">
              <a:latin typeface="Cambria" pitchFamily="18" charset="0"/>
            </a:endParaRPr>
          </a:p>
          <a:p>
            <a:r>
              <a:rPr lang="en-US" sz="2400" b="1" dirty="0">
                <a:latin typeface="Cambria" pitchFamily="18" charset="0"/>
              </a:rPr>
              <a:t>Diff/Change/Delta</a:t>
            </a:r>
            <a:r>
              <a:rPr lang="en-US" sz="2400" dirty="0">
                <a:latin typeface="Cambria" pitchFamily="18" charset="0"/>
              </a:rPr>
              <a:t>: </a:t>
            </a:r>
            <a:r>
              <a:rPr lang="en-US" sz="2000" dirty="0">
                <a:latin typeface="Cambria" pitchFamily="18" charset="0"/>
              </a:rPr>
              <a:t>Finding the differences between two files. Useful for seeing what changed between revisions.</a:t>
            </a:r>
            <a:endParaRPr lang="en-US" sz="2400" dirty="0">
              <a:latin typeface="Cambria" pitchFamily="18" charset="0"/>
            </a:endParaRPr>
          </a:p>
          <a:p>
            <a:r>
              <a:rPr lang="en-US" sz="2400" b="1" dirty="0">
                <a:latin typeface="Cambria" pitchFamily="18" charset="0"/>
              </a:rPr>
              <a:t>Merge (or patch)</a:t>
            </a:r>
            <a:r>
              <a:rPr lang="en-US" sz="2400" dirty="0">
                <a:latin typeface="Cambria" pitchFamily="18" charset="0"/>
              </a:rPr>
              <a:t>: </a:t>
            </a:r>
            <a:r>
              <a:rPr lang="en-US" sz="2000" dirty="0">
                <a:latin typeface="Cambria" pitchFamily="18" charset="0"/>
              </a:rPr>
              <a:t>Apply the changes from one file to another, to bring it up-to-date. For example, you can merge features from one branch into another.</a:t>
            </a:r>
            <a:endParaRPr lang="en-US" sz="2400" dirty="0">
              <a:latin typeface="Cambria" pitchFamily="18" charset="0"/>
            </a:endParaRPr>
          </a:p>
          <a:p>
            <a:r>
              <a:rPr lang="en-US" sz="2400" b="1" dirty="0">
                <a:latin typeface="Cambria" pitchFamily="18" charset="0"/>
              </a:rPr>
              <a:t>Conflict</a:t>
            </a:r>
            <a:r>
              <a:rPr lang="en-US" sz="2000" dirty="0">
                <a:latin typeface="Cambria" pitchFamily="18" charset="0"/>
              </a:rPr>
              <a:t>: When pending changes to a file contradict each other (both changes cannot be applied).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
        <p:nvSpPr>
          <p:cNvPr id="6" name="Rectangle 5"/>
          <p:cNvSpPr/>
          <p:nvPr/>
        </p:nvSpPr>
        <p:spPr>
          <a:xfrm>
            <a:off x="1066800" y="438150"/>
            <a:ext cx="6553200" cy="3477875"/>
          </a:xfrm>
          <a:prstGeom prst="rect">
            <a:avLst/>
          </a:prstGeom>
        </p:spPr>
        <p:txBody>
          <a:bodyPr wrap="square">
            <a:spAutoFit/>
          </a:bodyPr>
          <a:lstStyle/>
          <a:p>
            <a:r>
              <a:rPr lang="en-US" sz="2400" b="1" dirty="0">
                <a:latin typeface="Cambria" pitchFamily="18" charset="0"/>
              </a:rPr>
              <a:t>Resolve: </a:t>
            </a:r>
            <a:r>
              <a:rPr lang="en-US" sz="2000" dirty="0">
                <a:latin typeface="Cambria" pitchFamily="18" charset="0"/>
              </a:rPr>
              <a:t>Fixing the changes that contradict each other and checking in the correct version.</a:t>
            </a:r>
          </a:p>
          <a:p>
            <a:r>
              <a:rPr lang="en-US" sz="2000" b="1" dirty="0"/>
              <a:t>Locking</a:t>
            </a:r>
            <a:r>
              <a:rPr lang="en-US" sz="2000" dirty="0"/>
              <a:t>: Taking control of a file so nobody else can edit it until you unlock it. Some version control systems use this to avoid conflicts.</a:t>
            </a:r>
          </a:p>
          <a:p>
            <a:r>
              <a:rPr lang="en-US" sz="2000" b="1" dirty="0"/>
              <a:t>Breaking the lock</a:t>
            </a:r>
            <a:r>
              <a:rPr lang="en-US" sz="2000" dirty="0"/>
              <a:t>: </a:t>
            </a:r>
            <a:r>
              <a:rPr lang="en-US" sz="1800" dirty="0"/>
              <a:t>Forcibly unlocking a file so you can edit it. It may be needed if someone locks a file and goes on vacation (or “calls in sick” the day Halo 3 comes out).</a:t>
            </a:r>
            <a:endParaRPr lang="en-US" sz="2000" dirty="0"/>
          </a:p>
          <a:p>
            <a:r>
              <a:rPr lang="en-US" sz="2000" b="1" dirty="0"/>
              <a:t>Check out for edit</a:t>
            </a:r>
            <a:r>
              <a:rPr lang="en-US" sz="2000" dirty="0"/>
              <a:t>: </a:t>
            </a:r>
            <a:r>
              <a:rPr lang="en-US" sz="1800" dirty="0"/>
              <a:t>Checking out an “editable” version of a file. Some </a:t>
            </a:r>
            <a:r>
              <a:rPr lang="en-US" sz="1800" dirty="0" err="1"/>
              <a:t>VCSes</a:t>
            </a:r>
            <a:r>
              <a:rPr lang="en-US" sz="1800" dirty="0"/>
              <a:t> have editable files by default, others require an explicit command.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89090" name="Picture 2" descr="Related image"/>
          <p:cNvPicPr>
            <a:picLocks noChangeAspect="1" noChangeArrowheads="1"/>
          </p:cNvPicPr>
          <p:nvPr/>
        </p:nvPicPr>
        <p:blipFill>
          <a:blip r:embed="rId2"/>
          <a:srcRect/>
          <a:stretch>
            <a:fillRect/>
          </a:stretch>
        </p:blipFill>
        <p:spPr bwMode="auto">
          <a:xfrm>
            <a:off x="685800" y="244699"/>
            <a:ext cx="6705600" cy="489880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043"/>
            <a:ext cx="6034500" cy="744300"/>
          </a:xfrm>
        </p:spPr>
        <p:txBody>
          <a:bodyPr/>
          <a:lstStyle/>
          <a:p>
            <a:r>
              <a:rPr lang="en-US" dirty="0" err="1"/>
              <a:t>Git</a:t>
            </a:r>
            <a:r>
              <a:rPr lang="en-US" dirty="0"/>
              <a:t> Commands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
        <p:nvSpPr>
          <p:cNvPr id="6" name="Rectangle 5"/>
          <p:cNvSpPr/>
          <p:nvPr/>
        </p:nvSpPr>
        <p:spPr>
          <a:xfrm>
            <a:off x="838200" y="1504950"/>
            <a:ext cx="2836033" cy="1384995"/>
          </a:xfrm>
          <a:prstGeom prst="rect">
            <a:avLst/>
          </a:prstGeom>
        </p:spPr>
        <p:txBody>
          <a:bodyPr wrap="none">
            <a:spAutoFit/>
          </a:bodyPr>
          <a:lstStyle/>
          <a:p>
            <a:pPr marL="342900" indent="-342900" fontAlgn="base">
              <a:buFont typeface="+mj-lt"/>
              <a:buAutoNum type="arabicPeriod"/>
            </a:pPr>
            <a:r>
              <a:rPr lang="en-US" b="1" dirty="0"/>
              <a:t>Initializing a </a:t>
            </a:r>
            <a:r>
              <a:rPr lang="en-US" b="1" dirty="0" err="1"/>
              <a:t>Git</a:t>
            </a:r>
            <a:r>
              <a:rPr lang="en-US" b="1" dirty="0"/>
              <a:t> Repository</a:t>
            </a:r>
          </a:p>
          <a:p>
            <a:pPr marL="342900" indent="-342900" fontAlgn="base">
              <a:buFont typeface="+mj-lt"/>
              <a:buAutoNum type="arabicPeriod"/>
            </a:pPr>
            <a:endParaRPr lang="en-US" b="1" dirty="0"/>
          </a:p>
          <a:p>
            <a:pPr marL="342900" indent="-342900" fontAlgn="base">
              <a:buFont typeface="+mj-lt"/>
              <a:buAutoNum type="arabicPeriod"/>
            </a:pPr>
            <a:endParaRPr lang="en-US" b="1" dirty="0"/>
          </a:p>
          <a:p>
            <a:pPr marL="342900" indent="-342900" fontAlgn="base">
              <a:buFont typeface="+mj-lt"/>
              <a:buAutoNum type="arabicPeriod"/>
            </a:pPr>
            <a:endParaRPr lang="en-US" b="1" dirty="0"/>
          </a:p>
          <a:p>
            <a:pPr marL="342900" indent="-342900" fontAlgn="base"/>
            <a:r>
              <a:rPr lang="en-US" b="1" dirty="0"/>
              <a:t>2.</a:t>
            </a:r>
          </a:p>
          <a:p>
            <a:pPr marL="342900" indent="-342900" fontAlgn="base"/>
            <a:endParaRPr lang="en-US" b="1" dirty="0"/>
          </a:p>
        </p:txBody>
      </p:sp>
      <p:sp>
        <p:nvSpPr>
          <p:cNvPr id="76801" name="Rectangle 1"/>
          <p:cNvSpPr>
            <a:spLocks noChangeArrowheads="1"/>
          </p:cNvSpPr>
          <p:nvPr/>
        </p:nvSpPr>
        <p:spPr bwMode="auto">
          <a:xfrm>
            <a:off x="1295400" y="1865041"/>
            <a:ext cx="1752600" cy="307777"/>
          </a:xfrm>
          <a:prstGeom prst="rect">
            <a:avLst/>
          </a:prstGeom>
          <a:solidFill>
            <a:srgbClr val="EEEEF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DD4A68"/>
                </a:solidFill>
                <a:effectLst/>
                <a:latin typeface="inherit"/>
                <a:cs typeface="Consolas" pitchFamily="49" charset="0"/>
              </a:rPr>
              <a:t>git</a:t>
            </a:r>
            <a:r>
              <a:rPr kumimoji="0" lang="en-US" sz="2000" b="0" i="0" u="none" strike="noStrike" cap="none" normalizeH="0" baseline="0" dirty="0">
                <a:ln>
                  <a:noFill/>
                </a:ln>
                <a:solidFill>
                  <a:srgbClr val="000000"/>
                </a:solidFill>
                <a:effectLst/>
                <a:latin typeface="Consolas" pitchFamily="49" charset="0"/>
                <a:cs typeface="Consolas" pitchFamily="49" charset="0"/>
              </a:rPr>
              <a:t> init</a:t>
            </a:r>
            <a:r>
              <a:rPr kumimoji="0" lang="en-US" sz="1200" b="0" i="0" u="none" strike="noStrike" cap="none" normalizeH="0" baseline="0" dirty="0">
                <a:ln>
                  <a:noFill/>
                </a:ln>
                <a:solidFill>
                  <a:schemeClr val="tx1"/>
                </a:solidFill>
                <a:effectLst/>
                <a:latin typeface="Arial" pitchFamily="34" charset="0"/>
                <a:cs typeface="Arial" pitchFamily="34" charset="0"/>
              </a:rPr>
              <a:t> </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7"/>
          <p:cNvSpPr/>
          <p:nvPr/>
        </p:nvSpPr>
        <p:spPr>
          <a:xfrm>
            <a:off x="1219200" y="2419350"/>
            <a:ext cx="1715534" cy="307777"/>
          </a:xfrm>
          <a:prstGeom prst="rect">
            <a:avLst/>
          </a:prstGeom>
        </p:spPr>
        <p:txBody>
          <a:bodyPr wrap="none">
            <a:spAutoFit/>
          </a:bodyPr>
          <a:lstStyle/>
          <a:p>
            <a:pPr fontAlgn="base"/>
            <a:r>
              <a:rPr lang="en-US" b="1" dirty="0"/>
              <a:t>Repository Status</a:t>
            </a:r>
          </a:p>
        </p:txBody>
      </p:sp>
      <p:sp>
        <p:nvSpPr>
          <p:cNvPr id="76802" name="Rectangle 2"/>
          <p:cNvSpPr>
            <a:spLocks noChangeArrowheads="1"/>
          </p:cNvSpPr>
          <p:nvPr/>
        </p:nvSpPr>
        <p:spPr bwMode="auto">
          <a:xfrm>
            <a:off x="1066800" y="2890452"/>
            <a:ext cx="2438400" cy="276999"/>
          </a:xfrm>
          <a:prstGeom prst="rect">
            <a:avLst/>
          </a:prstGeom>
          <a:solidFill>
            <a:srgbClr val="EEEEF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DD4A68"/>
                </a:solidFill>
                <a:effectLst/>
                <a:latin typeface="inherit"/>
                <a:cs typeface="Consolas" pitchFamily="49" charset="0"/>
              </a:rPr>
              <a:t>git</a:t>
            </a:r>
            <a:r>
              <a:rPr kumimoji="0" lang="en-US" sz="1800" b="0" i="0" u="none" strike="noStrike" cap="none" normalizeH="0" baseline="0">
                <a:ln>
                  <a:noFill/>
                </a:ln>
                <a:solidFill>
                  <a:srgbClr val="000000"/>
                </a:solidFill>
                <a:effectLst/>
                <a:latin typeface="Consolas" pitchFamily="49" charset="0"/>
                <a:cs typeface="Consolas" pitchFamily="49" charset="0"/>
              </a:rPr>
              <a:t> status</a:t>
            </a:r>
            <a:r>
              <a:rPr kumimoji="0" lang="en-US" sz="1100" b="0" i="0" u="none" strike="noStrike" cap="none" normalizeH="0" baseline="0">
                <a:ln>
                  <a:noFill/>
                </a:ln>
                <a:solidFill>
                  <a:schemeClr val="tx1"/>
                </a:solidFill>
                <a:effectLst/>
                <a:latin typeface="Arial" pitchFamily="34" charset="0"/>
                <a:cs typeface="Arial" pitchFamily="34" charset="0"/>
              </a:rPr>
              <a:t> </a:t>
            </a:r>
            <a:endParaRPr kumimoji="0" lang="en-US" sz="4000" b="0" i="0" u="none" strike="noStrike" cap="none" normalizeH="0" baseline="0">
              <a:ln>
                <a:noFill/>
              </a:ln>
              <a:solidFill>
                <a:schemeClr val="tx1"/>
              </a:solidFill>
              <a:effectLst/>
              <a:latin typeface="Arial" pitchFamily="34" charset="0"/>
              <a:cs typeface="Arial" pitchFamily="34" charset="0"/>
            </a:endParaRPr>
          </a:p>
        </p:txBody>
      </p:sp>
      <p:sp>
        <p:nvSpPr>
          <p:cNvPr id="10" name="Rectangle 9"/>
          <p:cNvSpPr/>
          <p:nvPr/>
        </p:nvSpPr>
        <p:spPr>
          <a:xfrm>
            <a:off x="914400" y="3409950"/>
            <a:ext cx="2707793" cy="307777"/>
          </a:xfrm>
          <a:prstGeom prst="rect">
            <a:avLst/>
          </a:prstGeom>
        </p:spPr>
        <p:txBody>
          <a:bodyPr wrap="none">
            <a:spAutoFit/>
          </a:bodyPr>
          <a:lstStyle/>
          <a:p>
            <a:pPr fontAlgn="base"/>
            <a:r>
              <a:rPr lang="en-US" b="1" dirty="0"/>
              <a:t>3.Adding files to  Repository</a:t>
            </a:r>
          </a:p>
        </p:txBody>
      </p:sp>
      <p:sp>
        <p:nvSpPr>
          <p:cNvPr id="76803" name="Rectangle 3"/>
          <p:cNvSpPr>
            <a:spLocks noChangeArrowheads="1"/>
          </p:cNvSpPr>
          <p:nvPr/>
        </p:nvSpPr>
        <p:spPr bwMode="auto">
          <a:xfrm>
            <a:off x="990600" y="3972641"/>
            <a:ext cx="3352800" cy="246221"/>
          </a:xfrm>
          <a:prstGeom prst="rect">
            <a:avLst/>
          </a:prstGeom>
          <a:solidFill>
            <a:srgbClr val="EEEEF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DD4A68"/>
                </a:solidFill>
                <a:effectLst/>
                <a:latin typeface="inherit"/>
                <a:cs typeface="Consolas" pitchFamily="49" charset="0"/>
              </a:rPr>
              <a:t>git</a:t>
            </a:r>
            <a:r>
              <a:rPr kumimoji="0" lang="en-US" sz="1600" b="0" i="0" u="none" strike="noStrike" cap="none" normalizeH="0" baseline="0" dirty="0">
                <a:ln>
                  <a:noFill/>
                </a:ln>
                <a:solidFill>
                  <a:srgbClr val="000000"/>
                </a:solidFill>
                <a:effectLst/>
                <a:latin typeface="Consolas" pitchFamily="49" charset="0"/>
                <a:cs typeface="Consolas" pitchFamily="49" charset="0"/>
              </a:rPr>
              <a:t> </a:t>
            </a:r>
            <a:r>
              <a:rPr kumimoji="0" lang="en-US" sz="1600" b="0" i="0" u="none" strike="noStrike" cap="none" normalizeH="0" baseline="0" dirty="0">
                <a:ln>
                  <a:noFill/>
                </a:ln>
                <a:solidFill>
                  <a:srgbClr val="DD4A68"/>
                </a:solidFill>
                <a:effectLst/>
                <a:latin typeface="inherit"/>
                <a:cs typeface="Consolas" pitchFamily="49" charset="0"/>
              </a:rPr>
              <a:t>add</a:t>
            </a:r>
            <a:r>
              <a:rPr kumimoji="0" lang="en-US" sz="1600" b="0" i="0" u="none" strike="noStrike" cap="none" normalizeH="0" baseline="0" dirty="0">
                <a:ln>
                  <a:noFill/>
                </a:ln>
                <a:solidFill>
                  <a:srgbClr val="000000"/>
                </a:solidFill>
                <a:effectLst/>
                <a:latin typeface="Consolas" pitchFamily="49" charset="0"/>
                <a:cs typeface="Consolas" pitchFamily="49" charset="0"/>
              </a:rPr>
              <a:t> </a:t>
            </a:r>
            <a:r>
              <a:rPr kumimoji="0" lang="en-US" sz="1600" b="0" i="0" u="none" strike="noStrike" cap="none" normalizeH="0" baseline="0" dirty="0">
                <a:ln>
                  <a:noFill/>
                </a:ln>
                <a:solidFill>
                  <a:srgbClr val="DD4A68"/>
                </a:solidFill>
                <a:effectLst/>
                <a:latin typeface="inherit"/>
                <a:cs typeface="Consolas" pitchFamily="49" charset="0"/>
              </a:rPr>
              <a:t>file</a:t>
            </a:r>
            <a:r>
              <a:rPr kumimoji="0" lang="en-US" sz="1600" b="0" i="0" u="none" strike="noStrike" cap="none" normalizeH="0" baseline="0" dirty="0">
                <a:ln>
                  <a:noFill/>
                </a:ln>
                <a:solidFill>
                  <a:srgbClr val="000000"/>
                </a:solidFill>
                <a:effectLst/>
                <a:latin typeface="Consolas" pitchFamily="49" charset="0"/>
                <a:cs typeface="Consolas" pitchFamily="49" charset="0"/>
              </a:rPr>
              <a:t> </a:t>
            </a:r>
            <a:r>
              <a:rPr kumimoji="0" lang="en-US" sz="1600" b="0" i="0" u="none" strike="noStrike" cap="none" normalizeH="0" baseline="0" dirty="0">
                <a:ln>
                  <a:noFill/>
                </a:ln>
                <a:solidFill>
                  <a:srgbClr val="999999"/>
                </a:solidFill>
                <a:effectLst/>
                <a:latin typeface="inherit"/>
                <a:cs typeface="Consolas" pitchFamily="49" charset="0"/>
              </a:rPr>
              <a:t>[</a:t>
            </a:r>
            <a:r>
              <a:rPr kumimoji="0" lang="en-US" sz="1600" b="0" i="0" u="none" strike="noStrike" cap="none" normalizeH="0" baseline="0" dirty="0">
                <a:ln>
                  <a:noFill/>
                </a:ln>
                <a:solidFill>
                  <a:srgbClr val="000000"/>
                </a:solidFill>
                <a:effectLst/>
                <a:latin typeface="Consolas" pitchFamily="49" charset="0"/>
                <a:cs typeface="Consolas" pitchFamily="49" charset="0"/>
              </a:rPr>
              <a:t>file</a:t>
            </a:r>
            <a:r>
              <a:rPr kumimoji="0" lang="en-US" sz="1600" b="0" i="0" u="none" strike="noStrike" cap="none" normalizeH="0" baseline="0" dirty="0">
                <a:ln>
                  <a:noFill/>
                </a:ln>
                <a:solidFill>
                  <a:srgbClr val="999999"/>
                </a:solidFill>
                <a:effectLst/>
                <a:latin typeface="inherit"/>
                <a:cs typeface="Consolas" pitchFamily="49" charset="0"/>
              </a:rPr>
              <a:t>]</a:t>
            </a:r>
            <a:r>
              <a:rPr kumimoji="0" lang="en-US" sz="1600" b="0" i="0" u="none" strike="noStrike" cap="none" normalizeH="0" baseline="0" dirty="0">
                <a:ln>
                  <a:noFill/>
                </a:ln>
                <a:solidFill>
                  <a:srgbClr val="000000"/>
                </a:solidFill>
                <a:effectLst/>
                <a:latin typeface="Consolas" pitchFamily="49" charset="0"/>
                <a:cs typeface="Consolas" pitchFamily="49" charset="0"/>
              </a:rPr>
              <a:t> </a:t>
            </a:r>
            <a:r>
              <a:rPr kumimoji="0" lang="en-US" sz="1600" b="0" i="0" u="none" strike="noStrike" cap="none" normalizeH="0" baseline="0" dirty="0">
                <a:ln>
                  <a:noFill/>
                </a:ln>
                <a:solidFill>
                  <a:srgbClr val="999999"/>
                </a:solidFill>
                <a:effectLst/>
                <a:latin typeface="inherit"/>
                <a:cs typeface="Consolas" pitchFamily="49" charset="0"/>
              </a:rPr>
              <a:t>[</a:t>
            </a:r>
            <a:r>
              <a:rPr kumimoji="0" lang="en-US" sz="1600" b="0" i="0" u="none" strike="noStrike" cap="none" normalizeH="0" baseline="0" dirty="0">
                <a:ln>
                  <a:noFill/>
                </a:ln>
                <a:solidFill>
                  <a:srgbClr val="000000"/>
                </a:solidFill>
                <a:effectLst/>
                <a:latin typeface="Consolas" pitchFamily="49" charset="0"/>
                <a:cs typeface="Consolas" pitchFamily="49" charset="0"/>
              </a:rPr>
              <a:t>file</a:t>
            </a:r>
            <a:r>
              <a:rPr kumimoji="0" lang="en-US" sz="1600" b="0" i="0" u="none" strike="noStrike" cap="none" normalizeH="0" baseline="0" dirty="0">
                <a:ln>
                  <a:noFill/>
                </a:ln>
                <a:solidFill>
                  <a:srgbClr val="999999"/>
                </a:solidFill>
                <a:effectLst/>
                <a:latin typeface="inherit"/>
                <a:cs typeface="Consolas" pitchFamily="49" charset="0"/>
              </a:rPr>
              <a:t>..]</a:t>
            </a:r>
            <a:r>
              <a:rPr kumimoji="0" lang="en-US" sz="105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Commands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
        <p:nvSpPr>
          <p:cNvPr id="6" name="Rectangle 5"/>
          <p:cNvSpPr/>
          <p:nvPr/>
        </p:nvSpPr>
        <p:spPr>
          <a:xfrm>
            <a:off x="838200" y="1504950"/>
            <a:ext cx="2432076" cy="1384995"/>
          </a:xfrm>
          <a:prstGeom prst="rect">
            <a:avLst/>
          </a:prstGeom>
        </p:spPr>
        <p:txBody>
          <a:bodyPr wrap="none">
            <a:spAutoFit/>
          </a:bodyPr>
          <a:lstStyle/>
          <a:p>
            <a:pPr fontAlgn="base"/>
            <a:r>
              <a:rPr lang="en-US" b="1" dirty="0"/>
              <a:t>4.Committing Staged Files</a:t>
            </a:r>
          </a:p>
          <a:p>
            <a:pPr marL="342900" indent="-342900" fontAlgn="base">
              <a:buFont typeface="+mj-lt"/>
              <a:buAutoNum type="arabicPeriod"/>
            </a:pPr>
            <a:endParaRPr lang="en-US" b="1" dirty="0"/>
          </a:p>
          <a:p>
            <a:pPr marL="342900" indent="-342900" fontAlgn="base">
              <a:buFont typeface="+mj-lt"/>
              <a:buAutoNum type="arabicPeriod"/>
            </a:pPr>
            <a:endParaRPr lang="en-US" b="1" dirty="0"/>
          </a:p>
          <a:p>
            <a:pPr marL="342900" indent="-342900" fontAlgn="base">
              <a:buFont typeface="+mj-lt"/>
              <a:buAutoNum type="arabicPeriod"/>
            </a:pPr>
            <a:endParaRPr lang="en-US" b="1" dirty="0"/>
          </a:p>
          <a:p>
            <a:pPr marL="342900" indent="-342900" fontAlgn="base"/>
            <a:r>
              <a:rPr lang="en-US" b="1" dirty="0"/>
              <a:t>5.</a:t>
            </a:r>
          </a:p>
          <a:p>
            <a:pPr marL="342900" indent="-342900" fontAlgn="base"/>
            <a:endParaRPr lang="en-US" b="1" dirty="0"/>
          </a:p>
        </p:txBody>
      </p:sp>
      <p:sp>
        <p:nvSpPr>
          <p:cNvPr id="76801" name="Rectangle 1"/>
          <p:cNvSpPr>
            <a:spLocks noChangeArrowheads="1"/>
          </p:cNvSpPr>
          <p:nvPr/>
        </p:nvSpPr>
        <p:spPr bwMode="auto">
          <a:xfrm>
            <a:off x="1143000" y="1885950"/>
            <a:ext cx="4038600" cy="307777"/>
          </a:xfrm>
          <a:prstGeom prst="rect">
            <a:avLst/>
          </a:prstGeom>
          <a:solidFill>
            <a:srgbClr val="EEEEF0"/>
          </a:solidFill>
          <a:ln w="9525">
            <a:noFill/>
            <a:miter lim="800000"/>
            <a:headEnd/>
            <a:tailEnd/>
          </a:ln>
          <a:effectLst/>
        </p:spPr>
        <p:txBody>
          <a:bodyPr vert="horz" wrap="square" lIns="0" tIns="0" rIns="0" bIns="0" numCol="1" anchor="ctr" anchorCtr="0" compatLnSpc="1">
            <a:prstTxWarp prst="textNoShape">
              <a:avLst/>
            </a:prstTxWarp>
            <a:spAutoFit/>
          </a:bodyPr>
          <a:lstStyle/>
          <a:p>
            <a:pPr lvl="0" fontAlgn="base">
              <a:spcBef>
                <a:spcPct val="0"/>
              </a:spcBef>
              <a:spcAft>
                <a:spcPct val="0"/>
              </a:spcAft>
              <a:buClrTx/>
            </a:pPr>
            <a:r>
              <a:rPr lang="en-US" sz="2000" dirty="0" err="1"/>
              <a:t>git</a:t>
            </a:r>
            <a:r>
              <a:rPr lang="en-US" sz="2000" dirty="0"/>
              <a:t> commit -m ‘Initial Commit’</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7"/>
          <p:cNvSpPr/>
          <p:nvPr/>
        </p:nvSpPr>
        <p:spPr>
          <a:xfrm>
            <a:off x="1219200" y="2419350"/>
            <a:ext cx="2032929" cy="307777"/>
          </a:xfrm>
          <a:prstGeom prst="rect">
            <a:avLst/>
          </a:prstGeom>
        </p:spPr>
        <p:txBody>
          <a:bodyPr wrap="none">
            <a:spAutoFit/>
          </a:bodyPr>
          <a:lstStyle/>
          <a:p>
            <a:pPr fontAlgn="base"/>
            <a:r>
              <a:rPr lang="en-US" b="1" dirty="0"/>
              <a:t>Pushing to repository</a:t>
            </a:r>
          </a:p>
        </p:txBody>
      </p:sp>
      <p:sp>
        <p:nvSpPr>
          <p:cNvPr id="76802" name="Rectangle 2"/>
          <p:cNvSpPr>
            <a:spLocks noChangeArrowheads="1"/>
          </p:cNvSpPr>
          <p:nvPr/>
        </p:nvSpPr>
        <p:spPr bwMode="auto">
          <a:xfrm>
            <a:off x="1066800" y="2890452"/>
            <a:ext cx="2438400" cy="276999"/>
          </a:xfrm>
          <a:prstGeom prst="rect">
            <a:avLst/>
          </a:prstGeom>
          <a:solidFill>
            <a:srgbClr val="EEEEF0"/>
          </a:solidFill>
          <a:ln w="9525">
            <a:noFill/>
            <a:miter lim="800000"/>
            <a:headEnd/>
            <a:tailEnd/>
          </a:ln>
          <a:effectLst/>
        </p:spPr>
        <p:txBody>
          <a:bodyPr vert="horz" wrap="square" lIns="0" tIns="0" rIns="0" bIns="0" numCol="1" anchor="ctr" anchorCtr="0" compatLnSpc="1">
            <a:prstTxWarp prst="textNoShape">
              <a:avLst/>
            </a:prstTxWarp>
            <a:spAutoFit/>
          </a:bodyPr>
          <a:lstStyle/>
          <a:p>
            <a:pPr lvl="0" fontAlgn="base">
              <a:spcBef>
                <a:spcPct val="0"/>
              </a:spcBef>
              <a:spcAft>
                <a:spcPct val="0"/>
              </a:spcAft>
              <a:buClrTx/>
            </a:pPr>
            <a:r>
              <a:rPr lang="en-US" sz="1800" dirty="0" err="1"/>
              <a:t>git</a:t>
            </a:r>
            <a:r>
              <a:rPr lang="en-US" sz="1800" dirty="0"/>
              <a:t> push</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
        <p:nvSpPr>
          <p:cNvPr id="10" name="Rectangle 9"/>
          <p:cNvSpPr/>
          <p:nvPr/>
        </p:nvSpPr>
        <p:spPr>
          <a:xfrm>
            <a:off x="914400" y="3409950"/>
            <a:ext cx="1446230" cy="307777"/>
          </a:xfrm>
          <a:prstGeom prst="rect">
            <a:avLst/>
          </a:prstGeom>
        </p:spPr>
        <p:txBody>
          <a:bodyPr wrap="none">
            <a:spAutoFit/>
          </a:bodyPr>
          <a:lstStyle/>
          <a:p>
            <a:pPr fontAlgn="base"/>
            <a:r>
              <a:rPr lang="en-US" b="1" dirty="0"/>
              <a:t>6.Check status</a:t>
            </a:r>
          </a:p>
        </p:txBody>
      </p:sp>
      <p:sp>
        <p:nvSpPr>
          <p:cNvPr id="76803" name="Rectangle 3"/>
          <p:cNvSpPr>
            <a:spLocks noChangeArrowheads="1"/>
          </p:cNvSpPr>
          <p:nvPr/>
        </p:nvSpPr>
        <p:spPr bwMode="auto">
          <a:xfrm>
            <a:off x="990600" y="3972641"/>
            <a:ext cx="3352800" cy="246221"/>
          </a:xfrm>
          <a:prstGeom prst="rect">
            <a:avLst/>
          </a:prstGeom>
          <a:solidFill>
            <a:srgbClr val="EEEEF0"/>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DD4A68"/>
                </a:solidFill>
                <a:effectLst/>
                <a:latin typeface="inherit"/>
                <a:cs typeface="Consolas" pitchFamily="49" charset="0"/>
              </a:rPr>
              <a:t>git</a:t>
            </a:r>
            <a:r>
              <a:rPr kumimoji="0" lang="en-US" sz="1600" b="0" i="0" u="none" strike="noStrike" cap="none" normalizeH="0" baseline="0" dirty="0">
                <a:ln>
                  <a:noFill/>
                </a:ln>
                <a:solidFill>
                  <a:srgbClr val="000000"/>
                </a:solidFill>
                <a:effectLst/>
                <a:latin typeface="Consolas" pitchFamily="49" charset="0"/>
                <a:cs typeface="Consolas" pitchFamily="49" charset="0"/>
              </a:rPr>
              <a:t> </a:t>
            </a:r>
            <a:r>
              <a:rPr kumimoji="0" lang="en-US" sz="1600" b="0" i="0" u="none" strike="noStrike" cap="none" normalizeH="0" baseline="0" dirty="0">
                <a:ln>
                  <a:noFill/>
                </a:ln>
                <a:solidFill>
                  <a:srgbClr val="DD4A68"/>
                </a:solidFill>
                <a:effectLst/>
                <a:latin typeface="inherit"/>
                <a:cs typeface="Consolas" pitchFamily="49" charset="0"/>
              </a:rPr>
              <a:t>status</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Uploading the content to </a:t>
            </a:r>
            <a:r>
              <a:rPr lang="en-US" sz="2400" dirty="0" err="1"/>
              <a:t>github</a:t>
            </a:r>
            <a:endParaRPr lang="en-US" sz="24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
        <p:nvSpPr>
          <p:cNvPr id="82946" name="Rectangle 2"/>
          <p:cNvSpPr>
            <a:spLocks noChangeArrowheads="1"/>
          </p:cNvSpPr>
          <p:nvPr/>
        </p:nvSpPr>
        <p:spPr bwMode="auto">
          <a:xfrm>
            <a:off x="685800" y="1528178"/>
            <a:ext cx="5257800" cy="653989"/>
          </a:xfrm>
          <a:prstGeom prst="rect">
            <a:avLst/>
          </a:prstGeom>
          <a:solidFill>
            <a:srgbClr val="F1F1F1"/>
          </a:solidFill>
          <a:ln w="9525">
            <a:noFill/>
            <a:miter lim="800000"/>
            <a:headEnd/>
            <a:tailEnd/>
          </a:ln>
          <a:effectLst/>
        </p:spPr>
        <p:txBody>
          <a:bodyPr vert="horz" wrap="square" lIns="91440" tIns="114264"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22222"/>
                </a:solidFill>
                <a:effectLst/>
                <a:latin typeface="Courier New" pitchFamily="49" charset="0"/>
                <a:cs typeface="Courier New" pitchFamily="49" charset="0"/>
              </a:rPr>
              <a:t>git</a:t>
            </a:r>
            <a:r>
              <a:rPr kumimoji="0" lang="en-US" sz="1600" b="0" i="0" u="none" strike="noStrike" cap="none" normalizeH="0" baseline="0" dirty="0">
                <a:ln>
                  <a:noFill/>
                </a:ln>
                <a:solidFill>
                  <a:srgbClr val="222222"/>
                </a:solidFill>
                <a:effectLst/>
                <a:latin typeface="Courier New" pitchFamily="49" charset="0"/>
                <a:cs typeface="Courier New" pitchFamily="49" charset="0"/>
              </a:rPr>
              <a:t> remote add origin</a:t>
            </a:r>
            <a:r>
              <a:rPr kumimoji="0" lang="en-US" sz="1600" b="0" i="0" u="none" strike="noStrike" cap="none" normalizeH="0" dirty="0">
                <a:ln>
                  <a:noFill/>
                </a:ln>
                <a:solidFill>
                  <a:srgbClr val="222222"/>
                </a:solidFill>
                <a:effectLst/>
                <a:latin typeface="Courier New" pitchFamily="49" charset="0"/>
                <a:cs typeface="Courier New" pitchFamily="49" charset="0"/>
              </a:rPr>
              <a:t> remote url</a:t>
            </a:r>
            <a:r>
              <a:rPr kumimoji="0" lang="en-US" sz="1600" b="0" i="0" u="none" strike="noStrike" cap="none" normalizeH="0" baseline="0" dirty="0">
                <a:ln>
                  <a:noFill/>
                </a:ln>
                <a:solidFill>
                  <a:srgbClr val="222222"/>
                </a:solidFill>
                <a:effectLst/>
                <a:latin typeface="Courier New" pitchFamily="49" charset="0"/>
                <a:cs typeface="Courier New" pitchFamily="49" charset="0"/>
              </a:rPr>
              <a:t>.git</a:t>
            </a:r>
          </a:p>
          <a:p>
            <a:pPr lvl="0" fontAlgn="base">
              <a:spcBef>
                <a:spcPct val="0"/>
              </a:spcBef>
              <a:spcAft>
                <a:spcPct val="0"/>
              </a:spcAft>
              <a:buClrTx/>
            </a:pPr>
            <a:r>
              <a:rPr lang="en-US" sz="1600" dirty="0" err="1">
                <a:solidFill>
                  <a:srgbClr val="222222"/>
                </a:solidFill>
                <a:latin typeface="Courier New" pitchFamily="49" charset="0"/>
                <a:cs typeface="Courier New" pitchFamily="49" charset="0"/>
              </a:rPr>
              <a:t>git</a:t>
            </a:r>
            <a:r>
              <a:rPr lang="en-US" sz="1600" dirty="0">
                <a:solidFill>
                  <a:srgbClr val="222222"/>
                </a:solidFill>
                <a:latin typeface="Courier New" pitchFamily="49" charset="0"/>
                <a:cs typeface="Courier New" pitchFamily="49" charset="0"/>
              </a:rPr>
              <a:t> push origin master </a:t>
            </a:r>
          </a:p>
        </p:txBody>
      </p:sp>
      <p:sp>
        <p:nvSpPr>
          <p:cNvPr id="8" name="Title 1"/>
          <p:cNvSpPr txBox="1">
            <a:spLocks/>
          </p:cNvSpPr>
          <p:nvPr/>
        </p:nvSpPr>
        <p:spPr>
          <a:xfrm>
            <a:off x="685800" y="2343150"/>
            <a:ext cx="6034500" cy="744300"/>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0"/>
              <a:buFont typeface="Lato Black"/>
              <a:buNone/>
              <a:tabLst/>
              <a:defRPr/>
            </a:pPr>
            <a:r>
              <a:rPr kumimoji="0" lang="en-US" sz="2400" b="0" i="0" u="none" strike="noStrike" kern="0" cap="none" spc="0" normalizeH="0" baseline="0" noProof="0" dirty="0">
                <a:ln>
                  <a:noFill/>
                </a:ln>
                <a:solidFill>
                  <a:schemeClr val="dk1"/>
                </a:solidFill>
                <a:effectLst/>
                <a:uLnTx/>
                <a:uFillTx/>
                <a:latin typeface="Lato Black"/>
                <a:ea typeface="Lato Black"/>
                <a:cs typeface="Lato Black"/>
                <a:sym typeface="Lato Black"/>
              </a:rPr>
              <a:t>Cloning the repository</a:t>
            </a:r>
          </a:p>
        </p:txBody>
      </p:sp>
      <p:sp>
        <p:nvSpPr>
          <p:cNvPr id="82947" name="Rectangle 3"/>
          <p:cNvSpPr>
            <a:spLocks noChangeArrowheads="1"/>
          </p:cNvSpPr>
          <p:nvPr/>
        </p:nvSpPr>
        <p:spPr bwMode="auto">
          <a:xfrm>
            <a:off x="457200" y="3358466"/>
            <a:ext cx="3179075" cy="407768"/>
          </a:xfrm>
          <a:prstGeom prst="rect">
            <a:avLst/>
          </a:prstGeom>
          <a:solidFill>
            <a:srgbClr val="F1F1F1"/>
          </a:solidFill>
          <a:ln w="9525">
            <a:noFill/>
            <a:miter lim="800000"/>
            <a:headEnd/>
            <a:tailEnd/>
          </a:ln>
          <a:effectLst/>
        </p:spPr>
        <p:txBody>
          <a:bodyPr vert="horz" wrap="none" lIns="91440" tIns="114264"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22222"/>
                </a:solidFill>
                <a:effectLst/>
                <a:latin typeface="Courier New" pitchFamily="49" charset="0"/>
                <a:cs typeface="Courier New" pitchFamily="49" charset="0"/>
              </a:rPr>
              <a:t>git</a:t>
            </a:r>
            <a:r>
              <a:rPr kumimoji="0" lang="en-US" sz="1600" b="0" i="0" u="none" strike="noStrike" cap="none" normalizeH="0" baseline="0" dirty="0">
                <a:ln>
                  <a:noFill/>
                </a:ln>
                <a:solidFill>
                  <a:srgbClr val="222222"/>
                </a:solidFill>
                <a:effectLst/>
                <a:latin typeface="Courier New" pitchFamily="49" charset="0"/>
                <a:cs typeface="Courier New" pitchFamily="49" charset="0"/>
              </a:rPr>
              <a:t> clone remote</a:t>
            </a:r>
            <a:r>
              <a:rPr kumimoji="0" lang="en-US" sz="1600" b="0" i="0" u="none" strike="noStrike" cap="none" normalizeH="0" dirty="0">
                <a:ln>
                  <a:noFill/>
                </a:ln>
                <a:solidFill>
                  <a:srgbClr val="222222"/>
                </a:solidFill>
                <a:effectLst/>
                <a:latin typeface="Courier New" pitchFamily="49" charset="0"/>
                <a:cs typeface="Courier New" pitchFamily="49" charset="0"/>
              </a:rPr>
              <a:t> url</a:t>
            </a:r>
            <a:r>
              <a:rPr kumimoji="0" lang="en-US" sz="1600" b="0" i="0" u="none" strike="noStrike" cap="none" normalizeH="0" baseline="0" dirty="0">
                <a:ln>
                  <a:noFill/>
                </a:ln>
                <a:solidFill>
                  <a:srgbClr val="222222"/>
                </a:solidFill>
                <a:effectLst/>
                <a:latin typeface="Courier New" pitchFamily="49" charset="0"/>
                <a:cs typeface="Courier New" pitchFamily="49" charset="0"/>
              </a:rPr>
              <a:t>.git</a:t>
            </a:r>
            <a:r>
              <a:rPr kumimoji="0" lang="en-US" sz="900" b="0" i="0" u="none" strike="noStrike" cap="none" normalizeH="0" baseline="0" dirty="0">
                <a:ln>
                  <a:noFill/>
                </a:ln>
                <a:solidFill>
                  <a:schemeClr val="tx1"/>
                </a:solidFill>
                <a:effectLst/>
                <a:latin typeface="Arial" pitchFamily="34" charset="0"/>
                <a:cs typeface="Arial" pitchFamily="34" charset="0"/>
              </a:rPr>
              <a:t>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pic>
        <p:nvPicPr>
          <p:cNvPr id="73730" name="Picture 2" descr="Image result for version control"/>
          <p:cNvPicPr>
            <a:picLocks noChangeAspect="1" noChangeArrowheads="1"/>
          </p:cNvPicPr>
          <p:nvPr/>
        </p:nvPicPr>
        <p:blipFill>
          <a:blip r:embed="rId2"/>
          <a:srcRect/>
          <a:stretch>
            <a:fillRect/>
          </a:stretch>
        </p:blipFill>
        <p:spPr bwMode="auto">
          <a:xfrm>
            <a:off x="1524000" y="256794"/>
            <a:ext cx="5831390" cy="488670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Checking the difference on conflict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
        <p:nvSpPr>
          <p:cNvPr id="84993" name="Rectangle 1"/>
          <p:cNvSpPr>
            <a:spLocks noChangeArrowheads="1"/>
          </p:cNvSpPr>
          <p:nvPr/>
        </p:nvSpPr>
        <p:spPr bwMode="auto">
          <a:xfrm>
            <a:off x="1143000" y="1352550"/>
            <a:ext cx="1384995" cy="307777"/>
          </a:xfrm>
          <a:prstGeom prst="rect">
            <a:avLst/>
          </a:prstGeom>
          <a:solidFill>
            <a:srgbClr val="FCFCFC"/>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ourier New" pitchFamily="49" charset="0"/>
                <a:cs typeface="Courier New" pitchFamily="49" charset="0"/>
              </a:rPr>
              <a:t>git</a:t>
            </a:r>
            <a:r>
              <a:rPr kumimoji="0" lang="en-US" sz="2000" b="0" i="0" u="none" strike="noStrike" cap="none" normalizeH="0" baseline="0" dirty="0">
                <a:ln>
                  <a:noFill/>
                </a:ln>
                <a:solidFill>
                  <a:srgbClr val="000000"/>
                </a:solidFill>
                <a:effectLst/>
                <a:latin typeface="Courier New" pitchFamily="49" charset="0"/>
                <a:cs typeface="Courier New" pitchFamily="49" charset="0"/>
              </a:rPr>
              <a:t> diff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1143000" y="2389316"/>
            <a:ext cx="2308324" cy="307777"/>
          </a:xfrm>
          <a:prstGeom prst="rect">
            <a:avLst/>
          </a:prstGeom>
          <a:solidFill>
            <a:srgbClr val="FCFCFC"/>
          </a:solidFill>
          <a:ln w="9525">
            <a:noFill/>
            <a:miter lim="800000"/>
            <a:headEnd/>
            <a:tailEnd/>
          </a:ln>
          <a:effectLst/>
        </p:spPr>
        <p:txBody>
          <a:bodyPr vert="horz" wrap="none" lIns="0" tIns="0" rIns="0" bIns="0" numCol="1" anchor="ctr" anchorCtr="0" compatLnSpc="1">
            <a:prstTxWarp prst="textNoShape">
              <a:avLst/>
            </a:prstTxWarp>
            <a:spAutoFit/>
          </a:bodyPr>
          <a:lstStyle/>
          <a:p>
            <a:pPr fontAlgn="base">
              <a:spcBef>
                <a:spcPct val="0"/>
              </a:spcBef>
              <a:spcAft>
                <a:spcPct val="0"/>
              </a:spcAft>
              <a:buClrTx/>
            </a:pPr>
            <a:r>
              <a:rPr lang="en-US" sz="2000" dirty="0" err="1">
                <a:latin typeface="Courier New" pitchFamily="49" charset="0"/>
                <a:cs typeface="Courier New" pitchFamily="49" charset="0"/>
              </a:rPr>
              <a:t>git</a:t>
            </a:r>
            <a:r>
              <a:rPr lang="en-US" sz="2000" dirty="0">
                <a:latin typeface="Courier New" pitchFamily="49" charset="0"/>
                <a:cs typeface="Courier New" pitchFamily="49" charset="0"/>
              </a:rPr>
              <a:t> revert HEAD</a:t>
            </a:r>
          </a:p>
        </p:txBody>
      </p:sp>
      <p:sp>
        <p:nvSpPr>
          <p:cNvPr id="8" name="Rectangle 7"/>
          <p:cNvSpPr/>
          <p:nvPr/>
        </p:nvSpPr>
        <p:spPr>
          <a:xfrm>
            <a:off x="685800" y="2038350"/>
            <a:ext cx="4953000" cy="369332"/>
          </a:xfrm>
          <a:prstGeom prst="rect">
            <a:avLst/>
          </a:prstGeom>
        </p:spPr>
        <p:txBody>
          <a:bodyPr wrap="square">
            <a:spAutoFit/>
          </a:bodyPr>
          <a:lstStyle/>
          <a:p>
            <a:r>
              <a:rPr lang="en-US" sz="1800" b="1" dirty="0"/>
              <a:t>Reverting</a:t>
            </a:r>
            <a:r>
              <a:rPr lang="en-US" dirty="0"/>
              <a:t> </a:t>
            </a:r>
            <a:r>
              <a:rPr lang="en-US" sz="1800" b="1" dirty="0"/>
              <a:t>the version</a:t>
            </a:r>
          </a:p>
        </p:txBody>
      </p:sp>
      <p:sp>
        <p:nvSpPr>
          <p:cNvPr id="84994" name="Rectangle 2"/>
          <p:cNvSpPr>
            <a:spLocks noChangeArrowheads="1"/>
          </p:cNvSpPr>
          <p:nvPr/>
        </p:nvSpPr>
        <p:spPr bwMode="auto">
          <a:xfrm>
            <a:off x="914400" y="3338470"/>
            <a:ext cx="5943600" cy="815584"/>
          </a:xfrm>
          <a:prstGeom prst="rect">
            <a:avLst/>
          </a:prstGeom>
          <a:solidFill>
            <a:srgbClr val="F6F8FA"/>
          </a:solidFill>
          <a:ln w="9525">
            <a:noFill/>
            <a:miter lim="800000"/>
            <a:headEnd/>
            <a:tailEnd/>
          </a:ln>
          <a:effectLst/>
        </p:spPr>
        <p:txBody>
          <a:bodyPr vert="horz" wrap="square" lIns="91440" tIns="0"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4292E"/>
                </a:solidFill>
                <a:effectLst/>
                <a:latin typeface="SFMono-Regular"/>
                <a:cs typeface="Arial" pitchFamily="34" charset="0"/>
              </a:rPr>
              <a:t>Git</a:t>
            </a:r>
            <a:r>
              <a:rPr kumimoji="0" lang="en-US" sz="1600" b="0" i="0" u="none" strike="noStrike" cap="none" normalizeH="0" baseline="0" dirty="0">
                <a:ln>
                  <a:noFill/>
                </a:ln>
                <a:solidFill>
                  <a:srgbClr val="24292E"/>
                </a:solidFill>
                <a:effectLst/>
                <a:latin typeface="SFMono-Regular"/>
                <a:cs typeface="Arial" pitchFamily="34" charset="0"/>
              </a:rPr>
              <a:t> pull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4292E"/>
                </a:solidFill>
                <a:effectLst/>
                <a:latin typeface="SFMono-Regular"/>
                <a:cs typeface="Arial" pitchFamily="34" charset="0"/>
              </a:rPr>
              <a:t>git</a:t>
            </a:r>
            <a:r>
              <a:rPr kumimoji="0" lang="en-US" sz="1600" b="0" i="0" u="none" strike="noStrike" cap="none" normalizeH="0" baseline="0" dirty="0">
                <a:ln>
                  <a:noFill/>
                </a:ln>
                <a:solidFill>
                  <a:srgbClr val="24292E"/>
                </a:solidFill>
                <a:effectLst/>
                <a:latin typeface="SFMono-Regular"/>
                <a:cs typeface="Arial" pitchFamily="34" charset="0"/>
              </a:rPr>
              <a:t> checkout -b [</a:t>
            </a:r>
            <a:r>
              <a:rPr kumimoji="0" lang="en-US" sz="1600" b="0" i="0" u="none" strike="noStrike" cap="none" normalizeH="0" baseline="0" dirty="0" err="1">
                <a:ln>
                  <a:noFill/>
                </a:ln>
                <a:solidFill>
                  <a:srgbClr val="24292E"/>
                </a:solidFill>
                <a:effectLst/>
                <a:latin typeface="SFMono-Regular"/>
                <a:cs typeface="Arial" pitchFamily="34" charset="0"/>
              </a:rPr>
              <a:t>name_of_your_new_branch</a:t>
            </a:r>
            <a:r>
              <a:rPr kumimoji="0" lang="en-US" sz="1600" b="0" i="0" u="none" strike="noStrike" cap="none" normalizeH="0" baseline="0" dirty="0">
                <a:ln>
                  <a:noFill/>
                </a:ln>
                <a:solidFill>
                  <a:srgbClr val="24292E"/>
                </a:solidFill>
                <a:effectLst/>
                <a:latin typeface="SFMono-Regular"/>
                <a:cs typeface="Arial" pitchFamily="34" charset="0"/>
              </a:rPr>
              <a:t>]</a:t>
            </a:r>
          </a:p>
          <a:p>
            <a:pPr lvl="0" fontAlgn="base">
              <a:spcBef>
                <a:spcPct val="0"/>
              </a:spcBef>
              <a:spcAft>
                <a:spcPct val="0"/>
              </a:spcAft>
              <a:buClrTx/>
            </a:pPr>
            <a:r>
              <a:rPr lang="en-US" sz="1600" dirty="0" err="1">
                <a:solidFill>
                  <a:srgbClr val="24292E"/>
                </a:solidFill>
                <a:latin typeface="SFMono-Regular"/>
                <a:cs typeface="Arial" pitchFamily="34" charset="0"/>
              </a:rPr>
              <a:t>git</a:t>
            </a:r>
            <a:r>
              <a:rPr lang="en-US" sz="1600" dirty="0">
                <a:solidFill>
                  <a:srgbClr val="24292E"/>
                </a:solidFill>
                <a:latin typeface="SFMono-Regular"/>
                <a:cs typeface="Arial" pitchFamily="34" charset="0"/>
              </a:rPr>
              <a:t> push origin [</a:t>
            </a:r>
            <a:r>
              <a:rPr lang="en-US" sz="1600" dirty="0" err="1">
                <a:solidFill>
                  <a:srgbClr val="24292E"/>
                </a:solidFill>
                <a:latin typeface="SFMono-Regular"/>
                <a:cs typeface="Arial" pitchFamily="34" charset="0"/>
              </a:rPr>
              <a:t>name_of_your_new_branch</a:t>
            </a:r>
            <a:r>
              <a:rPr lang="en-US" sz="1600" dirty="0">
                <a:solidFill>
                  <a:srgbClr val="24292E"/>
                </a:solidFill>
                <a:latin typeface="SFMono-Regular"/>
                <a:cs typeface="Arial" pitchFamily="34" charset="0"/>
              </a:rPr>
              <a:t>] </a:t>
            </a:r>
          </a:p>
        </p:txBody>
      </p:sp>
      <p:sp>
        <p:nvSpPr>
          <p:cNvPr id="10" name="Rectangle 9"/>
          <p:cNvSpPr/>
          <p:nvPr/>
        </p:nvSpPr>
        <p:spPr>
          <a:xfrm>
            <a:off x="762000" y="3105150"/>
            <a:ext cx="1537600" cy="307777"/>
          </a:xfrm>
          <a:prstGeom prst="rect">
            <a:avLst/>
          </a:prstGeom>
        </p:spPr>
        <p:txBody>
          <a:bodyPr wrap="none">
            <a:spAutoFit/>
          </a:bodyPr>
          <a:lstStyle/>
          <a:p>
            <a:r>
              <a:rPr lang="en-US" b="1" dirty="0"/>
              <a:t>Create a branch</a:t>
            </a:r>
          </a:p>
        </p:txBody>
      </p:sp>
      <p:sp>
        <p:nvSpPr>
          <p:cNvPr id="84995" name="Rectangle 3"/>
          <p:cNvSpPr>
            <a:spLocks noChangeArrowheads="1"/>
          </p:cNvSpPr>
          <p:nvPr/>
        </p:nvSpPr>
        <p:spPr bwMode="auto">
          <a:xfrm>
            <a:off x="1219200" y="4552950"/>
            <a:ext cx="1386918" cy="292364"/>
          </a:xfrm>
          <a:prstGeom prst="rect">
            <a:avLst/>
          </a:prstGeom>
          <a:solidFill>
            <a:srgbClr val="F6F8FA"/>
          </a:solidFill>
          <a:ln w="9525">
            <a:noFill/>
            <a:miter lim="800000"/>
            <a:headEnd/>
            <a:tailEnd/>
          </a:ln>
          <a:effectLst/>
        </p:spPr>
        <p:txBody>
          <a:bodyPr vert="horz" wrap="none" lIns="91440" tIns="0"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24292E"/>
                </a:solidFill>
                <a:effectLst/>
                <a:latin typeface="SFMono-Regular"/>
                <a:cs typeface="Arial" pitchFamily="34" charset="0"/>
              </a:rPr>
              <a:t>git</a:t>
            </a:r>
            <a:r>
              <a:rPr kumimoji="0" lang="en-US" b="0" i="0" u="none" strike="noStrike" cap="none" normalizeH="0" baseline="0" dirty="0">
                <a:ln>
                  <a:noFill/>
                </a:ln>
                <a:solidFill>
                  <a:srgbClr val="24292E"/>
                </a:solidFill>
                <a:effectLst/>
                <a:latin typeface="SFMono-Regular"/>
                <a:cs typeface="Arial" pitchFamily="34" charset="0"/>
              </a:rPr>
              <a:t> branch -a</a:t>
            </a:r>
            <a:r>
              <a:rPr kumimoji="0" lang="en-US" sz="105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11"/>
          <p:cNvSpPr/>
          <p:nvPr/>
        </p:nvSpPr>
        <p:spPr>
          <a:xfrm>
            <a:off x="762000" y="4095750"/>
            <a:ext cx="1686680" cy="307777"/>
          </a:xfrm>
          <a:prstGeom prst="rect">
            <a:avLst/>
          </a:prstGeom>
        </p:spPr>
        <p:txBody>
          <a:bodyPr wrap="none">
            <a:spAutoFit/>
          </a:bodyPr>
          <a:lstStyle/>
          <a:p>
            <a:r>
              <a:rPr lang="en-US" b="1" dirty="0"/>
              <a:t>View all branches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33350"/>
            <a:ext cx="6342900" cy="838200"/>
          </a:xfrm>
        </p:spPr>
        <p:txBody>
          <a:bodyPr/>
          <a:lstStyle/>
          <a:p>
            <a:r>
              <a:rPr lang="en-US" dirty="0"/>
              <a:t>Why?</a:t>
            </a:r>
          </a:p>
        </p:txBody>
      </p:sp>
      <p:pic>
        <p:nvPicPr>
          <p:cNvPr id="71682" name="Picture 2" descr="A basic form of version control."/>
          <p:cNvPicPr>
            <a:picLocks noChangeAspect="1" noChangeArrowheads="1"/>
          </p:cNvPicPr>
          <p:nvPr/>
        </p:nvPicPr>
        <p:blipFill>
          <a:blip r:embed="rId2"/>
          <a:srcRect/>
          <a:stretch>
            <a:fillRect/>
          </a:stretch>
        </p:blipFill>
        <p:spPr bwMode="auto">
          <a:xfrm>
            <a:off x="2438400" y="1076324"/>
            <a:ext cx="5486400" cy="3604144"/>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848" y="161389"/>
            <a:ext cx="6034500" cy="744300"/>
          </a:xfrm>
        </p:spPr>
        <p:txBody>
          <a:bodyPr/>
          <a:lstStyle/>
          <a:p>
            <a:r>
              <a:rPr lang="en-US" sz="2400" dirty="0"/>
              <a:t>Add remote to your branch</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
        <p:nvSpPr>
          <p:cNvPr id="84993" name="Rectangle 1"/>
          <p:cNvSpPr>
            <a:spLocks noChangeArrowheads="1"/>
          </p:cNvSpPr>
          <p:nvPr/>
        </p:nvSpPr>
        <p:spPr bwMode="auto">
          <a:xfrm>
            <a:off x="938692" y="1033105"/>
            <a:ext cx="7816242" cy="307777"/>
          </a:xfrm>
          <a:prstGeom prst="rect">
            <a:avLst/>
          </a:prstGeom>
          <a:solidFill>
            <a:srgbClr val="FCFCFC"/>
          </a:solidFill>
          <a:ln w="9525">
            <a:noFill/>
            <a:miter lim="800000"/>
            <a:headEnd/>
            <a:tailEnd/>
          </a:ln>
          <a:effectLst/>
        </p:spPr>
        <p:txBody>
          <a:bodyPr vert="horz" wrap="none" lIns="0" tIns="0" rIns="0" bIns="0" numCol="1" anchor="ctr" anchorCtr="0" compatLnSpc="1">
            <a:prstTxWarp prst="textNoShape">
              <a:avLst/>
            </a:prstTxWarp>
            <a:spAutoFit/>
          </a:bodyPr>
          <a:lstStyle/>
          <a:p>
            <a:pPr lvl="0" fontAlgn="base">
              <a:spcBef>
                <a:spcPct val="0"/>
              </a:spcBef>
              <a:spcAft>
                <a:spcPct val="0"/>
              </a:spcAft>
              <a:buClrTx/>
            </a:pPr>
            <a:r>
              <a:rPr lang="en-US" sz="2000" dirty="0" err="1"/>
              <a:t>git</a:t>
            </a:r>
            <a:r>
              <a:rPr lang="en-US" sz="2000" dirty="0"/>
              <a:t> remote add [</a:t>
            </a:r>
            <a:r>
              <a:rPr lang="en-US" sz="2000" dirty="0" err="1"/>
              <a:t>name_of_your_remote</a:t>
            </a:r>
            <a:r>
              <a:rPr lang="en-US" sz="2000" dirty="0"/>
              <a:t>] [</a:t>
            </a:r>
            <a:r>
              <a:rPr lang="en-US" sz="2000" dirty="0" err="1"/>
              <a:t>name_of_your_new_branch</a:t>
            </a:r>
            <a:r>
              <a:rPr lang="en-US" sz="2000" dirty="0"/>
              <a:t>]</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1219200" y="2005005"/>
            <a:ext cx="4969309" cy="307777"/>
          </a:xfrm>
          <a:prstGeom prst="rect">
            <a:avLst/>
          </a:prstGeom>
          <a:solidFill>
            <a:srgbClr val="FCFCFC"/>
          </a:solidFill>
          <a:ln w="9525">
            <a:noFill/>
            <a:miter lim="800000"/>
            <a:headEnd/>
            <a:tailEnd/>
          </a:ln>
          <a:effectLst/>
        </p:spPr>
        <p:txBody>
          <a:bodyPr vert="horz" wrap="none" lIns="0" tIns="0" rIns="0" bIns="0" numCol="1" anchor="ctr" anchorCtr="0" compatLnSpc="1">
            <a:prstTxWarp prst="textNoShape">
              <a:avLst/>
            </a:prstTxWarp>
            <a:spAutoFit/>
          </a:bodyPr>
          <a:lstStyle/>
          <a:p>
            <a:r>
              <a:rPr lang="en-US" sz="2000" dirty="0" err="1"/>
              <a:t>git</a:t>
            </a:r>
            <a:r>
              <a:rPr lang="en-US" sz="2000" dirty="0"/>
              <a:t> push --set-upstream origin </a:t>
            </a:r>
            <a:r>
              <a:rPr lang="en-US" sz="2000" dirty="0" err="1"/>
              <a:t>branch_name</a:t>
            </a:r>
            <a:endParaRPr lang="en-US" sz="2000" dirty="0"/>
          </a:p>
        </p:txBody>
      </p:sp>
      <p:sp>
        <p:nvSpPr>
          <p:cNvPr id="8" name="Rectangle 7"/>
          <p:cNvSpPr/>
          <p:nvPr/>
        </p:nvSpPr>
        <p:spPr>
          <a:xfrm>
            <a:off x="688848" y="1602039"/>
            <a:ext cx="6858000" cy="369332"/>
          </a:xfrm>
          <a:prstGeom prst="rect">
            <a:avLst/>
          </a:prstGeom>
        </p:spPr>
        <p:txBody>
          <a:bodyPr wrap="square">
            <a:spAutoFit/>
          </a:bodyPr>
          <a:lstStyle/>
          <a:p>
            <a:r>
              <a:rPr lang="en-US" sz="1800" dirty="0"/>
              <a:t>Push changes from your commit into your branch :</a:t>
            </a:r>
            <a:endParaRPr lang="en-US" sz="1800" b="1" dirty="0"/>
          </a:p>
        </p:txBody>
      </p:sp>
      <p:sp>
        <p:nvSpPr>
          <p:cNvPr id="84994" name="Rectangle 2"/>
          <p:cNvSpPr>
            <a:spLocks noChangeArrowheads="1"/>
          </p:cNvSpPr>
          <p:nvPr/>
        </p:nvSpPr>
        <p:spPr bwMode="auto">
          <a:xfrm>
            <a:off x="938692" y="3035356"/>
            <a:ext cx="5943600" cy="815584"/>
          </a:xfrm>
          <a:prstGeom prst="rect">
            <a:avLst/>
          </a:prstGeom>
          <a:solidFill>
            <a:srgbClr val="F6F8FA"/>
          </a:solidFill>
          <a:ln w="9525">
            <a:noFill/>
            <a:miter lim="800000"/>
            <a:headEnd/>
            <a:tailEnd/>
          </a:ln>
          <a:effectLst/>
        </p:spPr>
        <p:txBody>
          <a:bodyPr vert="horz" wrap="square" lIns="91440" tIns="0"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4292E"/>
                </a:solidFill>
                <a:effectLst/>
                <a:latin typeface="SFMono-Regular"/>
                <a:cs typeface="Arial" pitchFamily="34" charset="0"/>
              </a:rPr>
              <a:t>Git</a:t>
            </a:r>
            <a:r>
              <a:rPr kumimoji="0" lang="en-US" sz="1600" b="0" i="0" u="none" strike="noStrike" cap="none" normalizeH="0" baseline="0" dirty="0">
                <a:ln>
                  <a:noFill/>
                </a:ln>
                <a:solidFill>
                  <a:srgbClr val="24292E"/>
                </a:solidFill>
                <a:effectLst/>
                <a:latin typeface="SFMono-Regular"/>
                <a:cs typeface="Arial" pitchFamily="34" charset="0"/>
              </a:rPr>
              <a:t> add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4292E"/>
                </a:solidFill>
                <a:effectLst/>
                <a:latin typeface="SFMono-Regular"/>
                <a:cs typeface="Arial" pitchFamily="34" charset="0"/>
              </a:rPr>
              <a:t>git</a:t>
            </a:r>
            <a:r>
              <a:rPr kumimoji="0" lang="en-US" sz="1600" b="0" i="0" u="none" strike="noStrike" cap="none" normalizeH="0" baseline="0" dirty="0">
                <a:ln>
                  <a:noFill/>
                </a:ln>
                <a:solidFill>
                  <a:srgbClr val="24292E"/>
                </a:solidFill>
                <a:effectLst/>
                <a:latin typeface="SFMono-Regular"/>
                <a:cs typeface="Arial" pitchFamily="34" charset="0"/>
              </a:rPr>
              <a:t> commit –m “message”</a:t>
            </a:r>
          </a:p>
          <a:p>
            <a:r>
              <a:rPr lang="en-US" sz="1600" dirty="0" err="1"/>
              <a:t>git</a:t>
            </a:r>
            <a:r>
              <a:rPr lang="en-US" sz="1600" dirty="0"/>
              <a:t> push --set-upstream origin </a:t>
            </a:r>
            <a:r>
              <a:rPr lang="en-US" sz="1600" dirty="0" err="1"/>
              <a:t>branch_name</a:t>
            </a:r>
            <a:endParaRPr lang="en-US" sz="1600" dirty="0"/>
          </a:p>
        </p:txBody>
      </p:sp>
      <p:sp>
        <p:nvSpPr>
          <p:cNvPr id="10" name="Rectangle 9"/>
          <p:cNvSpPr/>
          <p:nvPr/>
        </p:nvSpPr>
        <p:spPr>
          <a:xfrm>
            <a:off x="762000" y="2523852"/>
            <a:ext cx="2539478" cy="307777"/>
          </a:xfrm>
          <a:prstGeom prst="rect">
            <a:avLst/>
          </a:prstGeom>
        </p:spPr>
        <p:txBody>
          <a:bodyPr wrap="none">
            <a:spAutoFit/>
          </a:bodyPr>
          <a:lstStyle/>
          <a:p>
            <a:r>
              <a:rPr lang="en-US" b="1" dirty="0"/>
              <a:t>Then Add commit and push</a:t>
            </a:r>
          </a:p>
        </p:txBody>
      </p:sp>
      <p:sp>
        <p:nvSpPr>
          <p:cNvPr id="84995" name="Rectangle 3"/>
          <p:cNvSpPr>
            <a:spLocks noChangeArrowheads="1"/>
          </p:cNvSpPr>
          <p:nvPr/>
        </p:nvSpPr>
        <p:spPr bwMode="auto">
          <a:xfrm>
            <a:off x="1338280" y="4231625"/>
            <a:ext cx="1386918" cy="292364"/>
          </a:xfrm>
          <a:prstGeom prst="rect">
            <a:avLst/>
          </a:prstGeom>
          <a:solidFill>
            <a:srgbClr val="F6F8FA"/>
          </a:solidFill>
          <a:ln w="9525">
            <a:noFill/>
            <a:miter lim="800000"/>
            <a:headEnd/>
            <a:tailEnd/>
          </a:ln>
          <a:effectLst/>
        </p:spPr>
        <p:txBody>
          <a:bodyPr vert="horz" wrap="none" lIns="91440" tIns="0" rIns="9144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a:ln>
                  <a:noFill/>
                </a:ln>
                <a:solidFill>
                  <a:srgbClr val="24292E"/>
                </a:solidFill>
                <a:effectLst/>
                <a:latin typeface="SFMono-Regular"/>
                <a:cs typeface="Arial" pitchFamily="34" charset="0"/>
              </a:rPr>
              <a:t>git</a:t>
            </a:r>
            <a:r>
              <a:rPr kumimoji="0" lang="en-US" b="0" i="0" u="none" strike="noStrike" cap="none" normalizeH="0" baseline="0" dirty="0">
                <a:ln>
                  <a:noFill/>
                </a:ln>
                <a:solidFill>
                  <a:srgbClr val="24292E"/>
                </a:solidFill>
                <a:effectLst/>
                <a:latin typeface="SFMono-Regular"/>
                <a:cs typeface="Arial" pitchFamily="34" charset="0"/>
              </a:rPr>
              <a:t> branch -a</a:t>
            </a:r>
            <a:r>
              <a:rPr kumimoji="0" lang="en-US" sz="1050" b="0" i="0" u="none" strike="noStrike" cap="none" normalizeH="0" baseline="0" dirty="0">
                <a:ln>
                  <a:noFill/>
                </a:ln>
                <a:solidFill>
                  <a:schemeClr val="tx1"/>
                </a:solidFill>
                <a:effectLst/>
                <a:latin typeface="Arial" pitchFamily="34"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
        <p:nvSpPr>
          <p:cNvPr id="12" name="Rectangle 11"/>
          <p:cNvSpPr/>
          <p:nvPr/>
        </p:nvSpPr>
        <p:spPr>
          <a:xfrm>
            <a:off x="752856" y="3882065"/>
            <a:ext cx="1686680" cy="307777"/>
          </a:xfrm>
          <a:prstGeom prst="rect">
            <a:avLst/>
          </a:prstGeom>
        </p:spPr>
        <p:txBody>
          <a:bodyPr wrap="none">
            <a:spAutoFit/>
          </a:bodyPr>
          <a:lstStyle/>
          <a:p>
            <a:r>
              <a:rPr lang="en-US" b="1" dirty="0"/>
              <a:t>View all branches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Update your branch when the original branch from official repository has been updated</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
        <p:nvSpPr>
          <p:cNvPr id="84993" name="Rectangle 1"/>
          <p:cNvSpPr>
            <a:spLocks noChangeArrowheads="1"/>
          </p:cNvSpPr>
          <p:nvPr/>
        </p:nvSpPr>
        <p:spPr bwMode="auto">
          <a:xfrm>
            <a:off x="1143000" y="1352550"/>
            <a:ext cx="3685304" cy="307777"/>
          </a:xfrm>
          <a:prstGeom prst="rect">
            <a:avLst/>
          </a:prstGeom>
          <a:solidFill>
            <a:srgbClr val="FCFCFC"/>
          </a:solidFill>
          <a:ln w="9525">
            <a:noFill/>
            <a:miter lim="800000"/>
            <a:headEnd/>
            <a:tailEnd/>
          </a:ln>
          <a:effectLst/>
        </p:spPr>
        <p:txBody>
          <a:bodyPr vert="horz" wrap="none" lIns="0" tIns="0" rIns="0" bIns="0" numCol="1" anchor="ctr" anchorCtr="0" compatLnSpc="1">
            <a:prstTxWarp prst="textNoShape">
              <a:avLst/>
            </a:prstTxWarp>
            <a:spAutoFit/>
          </a:bodyPr>
          <a:lstStyle/>
          <a:p>
            <a:pPr lvl="0" fontAlgn="base">
              <a:spcBef>
                <a:spcPct val="0"/>
              </a:spcBef>
              <a:spcAft>
                <a:spcPct val="0"/>
              </a:spcAft>
              <a:buClrTx/>
            </a:pPr>
            <a:r>
              <a:rPr lang="en-US" sz="2000" dirty="0" err="1"/>
              <a:t>git</a:t>
            </a:r>
            <a:r>
              <a:rPr lang="en-US" sz="2000" dirty="0"/>
              <a:t> fetch [</a:t>
            </a:r>
            <a:r>
              <a:rPr lang="en-US" sz="2000" dirty="0" err="1"/>
              <a:t>name_of_your_remote</a:t>
            </a:r>
            <a:r>
              <a:rPr lang="en-US" sz="2000" dirty="0"/>
              <a:t>]</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7"/>
          <p:cNvSpPr/>
          <p:nvPr/>
        </p:nvSpPr>
        <p:spPr>
          <a:xfrm>
            <a:off x="457200" y="1733550"/>
            <a:ext cx="6858000" cy="1754326"/>
          </a:xfrm>
          <a:prstGeom prst="rect">
            <a:avLst/>
          </a:prstGeom>
        </p:spPr>
        <p:txBody>
          <a:bodyPr wrap="square">
            <a:spAutoFit/>
          </a:bodyPr>
          <a:lstStyle/>
          <a:p>
            <a:r>
              <a:rPr lang="en-US" sz="1800" dirty="0"/>
              <a:t>Then you need to apply to merge changes if your branch is</a:t>
            </a:r>
          </a:p>
          <a:p>
            <a:endParaRPr lang="en-US" sz="1800" dirty="0"/>
          </a:p>
          <a:p>
            <a:r>
              <a:rPr lang="en-US" sz="1800" dirty="0" err="1"/>
              <a:t>Git</a:t>
            </a:r>
            <a:r>
              <a:rPr lang="en-US" sz="1800" dirty="0"/>
              <a:t> checkout master</a:t>
            </a:r>
          </a:p>
          <a:p>
            <a:r>
              <a:rPr lang="en-US" sz="1800" dirty="0" err="1"/>
              <a:t>git</a:t>
            </a:r>
            <a:r>
              <a:rPr lang="en-US" sz="1800" dirty="0"/>
              <a:t> merge [</a:t>
            </a:r>
            <a:r>
              <a:rPr lang="en-US" sz="1800" dirty="0" err="1"/>
              <a:t>name_of_your_branch</a:t>
            </a:r>
            <a:r>
              <a:rPr lang="en-US" sz="1800" dirty="0"/>
              <a:t>]</a:t>
            </a:r>
          </a:p>
          <a:p>
            <a:endParaRPr lang="en-US" sz="1800" dirty="0"/>
          </a:p>
          <a:p>
            <a:endParaRPr lang="en-US" sz="18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645"/>
        <p:cNvGrpSpPr/>
        <p:nvPr/>
      </p:nvGrpSpPr>
      <p:grpSpPr>
        <a:xfrm>
          <a:off x="0" y="0"/>
          <a:ext cx="0" cy="0"/>
          <a:chOff x="0" y="0"/>
          <a:chExt cx="0" cy="0"/>
        </a:xfrm>
      </p:grpSpPr>
      <p:sp>
        <p:nvSpPr>
          <p:cNvPr id="647" name="Google Shape;647;p3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4000" b="1" dirty="0">
                <a:solidFill>
                  <a:srgbClr val="434343"/>
                </a:solidFill>
                <a:latin typeface="Montserrat"/>
                <a:ea typeface="Montserrat"/>
                <a:cs typeface="Montserrat"/>
                <a:sym typeface="Montserrat"/>
              </a:rPr>
              <a:t>Thanks</a:t>
            </a:r>
            <a:endParaRPr sz="1800" b="1" dirty="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33350"/>
            <a:ext cx="6342900" cy="838200"/>
          </a:xfrm>
        </p:spPr>
        <p:txBody>
          <a:bodyPr/>
          <a:lstStyle/>
          <a:p>
            <a:r>
              <a:rPr lang="en-US" dirty="0"/>
              <a:t>Why?</a:t>
            </a:r>
          </a:p>
        </p:txBody>
      </p:sp>
      <p:pic>
        <p:nvPicPr>
          <p:cNvPr id="70658" name="Picture 2" descr="Image result for why version control"/>
          <p:cNvPicPr>
            <a:picLocks noChangeAspect="1" noChangeArrowheads="1"/>
          </p:cNvPicPr>
          <p:nvPr/>
        </p:nvPicPr>
        <p:blipFill>
          <a:blip r:embed="rId2"/>
          <a:srcRect/>
          <a:stretch>
            <a:fillRect/>
          </a:stretch>
        </p:blipFill>
        <p:spPr bwMode="auto">
          <a:xfrm>
            <a:off x="838200" y="1428750"/>
            <a:ext cx="7625819" cy="336073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88066" name="Picture 2" descr="Image result for why we require version control"/>
          <p:cNvPicPr>
            <a:picLocks noChangeAspect="1" noChangeArrowheads="1"/>
          </p:cNvPicPr>
          <p:nvPr/>
        </p:nvPicPr>
        <p:blipFill>
          <a:blip r:embed="rId2"/>
          <a:srcRect/>
          <a:stretch>
            <a:fillRect/>
          </a:stretch>
        </p:blipFill>
        <p:spPr bwMode="auto">
          <a:xfrm>
            <a:off x="0" y="0"/>
            <a:ext cx="9296400" cy="51435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1088685" y="603390"/>
            <a:ext cx="2647617"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2500"/>
              <a:t>Getting Started</a:t>
            </a:r>
          </a:p>
        </p:txBody>
      </p:sp>
      <p:sp>
        <p:nvSpPr>
          <p:cNvPr id="98" name="Google Shape;98;p13"/>
          <p:cNvSpPr txBox="1">
            <a:spLocks noGrp="1"/>
          </p:cNvSpPr>
          <p:nvPr>
            <p:ph type="body" idx="1"/>
          </p:nvPr>
        </p:nvSpPr>
        <p:spPr>
          <a:xfrm>
            <a:off x="1088685" y="1511799"/>
            <a:ext cx="2644893" cy="2587959"/>
          </a:xfrm>
          <a:prstGeom prst="rect">
            <a:avLst/>
          </a:prstGeom>
        </p:spPr>
        <p:txBody>
          <a:bodyPr spcFirstLastPara="1" vert="horz" lIns="91440" tIns="45720" rIns="91440" bIns="45720" rtlCol="0" anchor="t" anchorCtr="0">
            <a:normAutofit/>
          </a:bodyPr>
          <a:lstStyle/>
          <a:p>
            <a:pPr marL="0" lvl="0" indent="-228600" defTabSz="914400">
              <a:lnSpc>
                <a:spcPct val="110000"/>
              </a:lnSpc>
              <a:spcBef>
                <a:spcPts val="1000"/>
              </a:spcBef>
              <a:spcAft>
                <a:spcPts val="1000"/>
              </a:spcAft>
              <a:buSzPct val="100000"/>
              <a:buFont typeface="Arial" panose="020B0604020202020204" pitchFamily="34" charset="0"/>
              <a:buChar char="•"/>
            </a:pPr>
            <a:r>
              <a:rPr lang="en-US" sz="1400"/>
              <a:t>A </a:t>
            </a:r>
            <a:r>
              <a:rPr lang="en-US" sz="1400" i="1"/>
              <a:t>version control</a:t>
            </a:r>
            <a:r>
              <a:rPr lang="en-US" sz="1400"/>
              <a:t> system is a special application that stores and manages every revision of your files and code. Many developers and organizations use version control to collaborate on source code, manage releases, and roll back to previous versions when bugs are discovered.</a:t>
            </a:r>
          </a:p>
        </p:txBody>
      </p:sp>
      <p:sp>
        <p:nvSpPr>
          <p:cNvPr id="99" name="Google Shape;99;p13"/>
          <p:cNvSpPr txBox="1">
            <a:spLocks noGrp="1"/>
          </p:cNvSpPr>
          <p:nvPr>
            <p:ph type="sldNum" idx="12"/>
          </p:nvPr>
        </p:nvSpPr>
        <p:spPr>
          <a:xfrm>
            <a:off x="360045" y="599229"/>
            <a:ext cx="608264" cy="377684"/>
          </a:xfrm>
          <a:prstGeom prst="rect">
            <a:avLst/>
          </a:prstGeom>
        </p:spPr>
        <p:txBody>
          <a:bodyPr spcFirstLastPara="1" vert="horz" lIns="91440" tIns="45720" rIns="91440" bIns="45720" rtlCol="0" anchor="t" anchorCtr="0">
            <a:normAutofit/>
          </a:bodyPr>
          <a:lstStyle/>
          <a:p>
            <a:pPr lvl="0" indent="0">
              <a:lnSpc>
                <a:spcPct val="90000"/>
              </a:lnSpc>
              <a:spcBef>
                <a:spcPts val="0"/>
              </a:spcBef>
              <a:spcAft>
                <a:spcPts val="600"/>
              </a:spcAft>
              <a:buNone/>
            </a:pPr>
            <a:fld id="{00000000-1234-1234-1234-123412341234}" type="slidenum">
              <a:rPr lang="en-US" sz="1500"/>
              <a:pPr lvl="0" indent="0">
                <a:lnSpc>
                  <a:spcPct val="90000"/>
                </a:lnSpc>
                <a:spcBef>
                  <a:spcPts val="0"/>
                </a:spcBef>
                <a:spcAft>
                  <a:spcPts val="600"/>
                </a:spcAft>
                <a:buNone/>
              </a:pPr>
              <a:t>5</a:t>
            </a:fld>
            <a:endParaRPr lang="en-US" sz="1500"/>
          </a:p>
        </p:txBody>
      </p:sp>
      <p:pic>
        <p:nvPicPr>
          <p:cNvPr id="55298" name="Picture 2" descr="Version control overview."/>
          <p:cNvPicPr>
            <a:picLocks noChangeAspect="1" noChangeArrowheads="1"/>
          </p:cNvPicPr>
          <p:nvPr/>
        </p:nvPicPr>
        <p:blipFill>
          <a:blip r:embed="rId3"/>
          <a:srcRect l="2893" r="15108" b="-2"/>
          <a:stretch>
            <a:fillRect/>
          </a:stretch>
        </p:blipFill>
        <p:spPr bwMode="auto">
          <a:xfrm>
            <a:off x="4570444" y="837258"/>
            <a:ext cx="3616163" cy="289962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9462" y="722176"/>
            <a:ext cx="2644230" cy="1785621"/>
          </a:xfrm>
        </p:spPr>
        <p:txBody>
          <a:bodyPr vert="horz" lIns="91440" tIns="45720" rIns="91440" bIns="0" rtlCol="0" anchor="b">
            <a:normAutofit/>
          </a:bodyPr>
          <a:lstStyle/>
          <a:p>
            <a:pPr defTabSz="914400">
              <a:spcBef>
                <a:spcPct val="0"/>
              </a:spcBef>
            </a:pPr>
            <a:r>
              <a:rPr lang="en-US" sz="3600"/>
              <a:t>VCS</a:t>
            </a:r>
          </a:p>
        </p:txBody>
      </p:sp>
      <p:sp>
        <p:nvSpPr>
          <p:cNvPr id="5" name="Slide Number Placeholder 4"/>
          <p:cNvSpPr>
            <a:spLocks noGrp="1"/>
          </p:cNvSpPr>
          <p:nvPr>
            <p:ph type="sldNum" idx="12"/>
          </p:nvPr>
        </p:nvSpPr>
        <p:spPr>
          <a:xfrm>
            <a:off x="354375" y="599229"/>
            <a:ext cx="608265" cy="377685"/>
          </a:xfrm>
        </p:spPr>
        <p:txBody>
          <a:bodyPr vert="horz" lIns="91440" tIns="45720" rIns="91440" bIns="45720" rtlCol="0" anchor="t">
            <a:normAutofit/>
          </a:bodyPr>
          <a:lstStyle/>
          <a:p>
            <a:pPr lvl="0" indent="0">
              <a:lnSpc>
                <a:spcPct val="90000"/>
              </a:lnSpc>
              <a:spcBef>
                <a:spcPts val="0"/>
              </a:spcBef>
              <a:spcAft>
                <a:spcPts val="600"/>
              </a:spcAft>
              <a:buNone/>
            </a:pPr>
            <a:fld id="{00000000-1234-1234-1234-123412341234}" type="slidenum">
              <a:rPr lang="en-US" sz="1500" smtClean="0"/>
              <a:pPr lvl="0" indent="0">
                <a:lnSpc>
                  <a:spcPct val="90000"/>
                </a:lnSpc>
                <a:spcBef>
                  <a:spcPts val="0"/>
                </a:spcBef>
                <a:spcAft>
                  <a:spcPts val="600"/>
                </a:spcAft>
                <a:buNone/>
              </a:pPr>
              <a:t>6</a:t>
            </a:fld>
            <a:endParaRPr lang="en-US" sz="1500"/>
          </a:p>
        </p:txBody>
      </p:sp>
      <p:pic>
        <p:nvPicPr>
          <p:cNvPr id="72706" name="Picture 2" descr="Image result for version control"/>
          <p:cNvPicPr>
            <a:picLocks noChangeAspect="1" noChangeArrowheads="1"/>
          </p:cNvPicPr>
          <p:nvPr/>
        </p:nvPicPr>
        <p:blipFill>
          <a:blip r:embed="rId2"/>
          <a:stretch>
            <a:fillRect/>
          </a:stretch>
        </p:blipFill>
        <p:spPr bwMode="auto">
          <a:xfrm>
            <a:off x="4570444" y="1091268"/>
            <a:ext cx="3616163" cy="239160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5459" y="853671"/>
            <a:ext cx="2845263" cy="2894075"/>
          </a:xfrm>
        </p:spPr>
        <p:txBody>
          <a:bodyPr vert="horz" lIns="91440" tIns="45720" rIns="91440" bIns="45720" rtlCol="0" anchor="ctr">
            <a:normAutofit/>
          </a:bodyPr>
          <a:lstStyle/>
          <a:p>
            <a:pPr defTabSz="914400">
              <a:spcBef>
                <a:spcPct val="0"/>
              </a:spcBef>
            </a:pPr>
            <a:r>
              <a:rPr lang="en-US" sz="2700" b="0" i="0" kern="1200" cap="all">
                <a:solidFill>
                  <a:schemeClr val="tx1"/>
                </a:solidFill>
                <a:effectLst/>
                <a:latin typeface="+mj-lt"/>
                <a:ea typeface="+mj-ea"/>
                <a:cs typeface="+mj-cs"/>
              </a:rPr>
              <a:t>Benefits</a:t>
            </a:r>
          </a:p>
        </p:txBody>
      </p:sp>
      <p:sp>
        <p:nvSpPr>
          <p:cNvPr id="5" name="Slide Number Placeholder 4"/>
          <p:cNvSpPr>
            <a:spLocks noGrp="1"/>
          </p:cNvSpPr>
          <p:nvPr>
            <p:ph type="sldNum" idx="12"/>
          </p:nvPr>
        </p:nvSpPr>
        <p:spPr>
          <a:xfrm>
            <a:off x="360045" y="437161"/>
            <a:ext cx="608264" cy="377684"/>
          </a:xfrm>
        </p:spPr>
        <p:txBody>
          <a:bodyPr vert="horz" lIns="91440" tIns="45720" rIns="91440" bIns="45720" rtlCol="0" anchor="t">
            <a:normAutofit/>
          </a:bodyPr>
          <a:lstStyle/>
          <a:p>
            <a:pPr lvl="0" indent="0">
              <a:lnSpc>
                <a:spcPct val="90000"/>
              </a:lnSpc>
              <a:spcBef>
                <a:spcPts val="0"/>
              </a:spcBef>
              <a:spcAft>
                <a:spcPts val="600"/>
              </a:spcAft>
              <a:buNone/>
            </a:pPr>
            <a:fld id="{00000000-1234-1234-1234-123412341234}" type="slidenum">
              <a:rPr lang="en-US" sz="1500" kern="1200" dirty="0">
                <a:solidFill>
                  <a:schemeClr val="accent1"/>
                </a:solidFill>
                <a:latin typeface="+mn-lt"/>
                <a:ea typeface="+mn-ea"/>
                <a:cs typeface="+mn-cs"/>
              </a:rPr>
              <a:pPr lvl="0" indent="0">
                <a:lnSpc>
                  <a:spcPct val="90000"/>
                </a:lnSpc>
                <a:spcBef>
                  <a:spcPts val="0"/>
                </a:spcBef>
                <a:spcAft>
                  <a:spcPts val="600"/>
                </a:spcAft>
                <a:buNone/>
              </a:pPr>
              <a:t>7</a:t>
            </a:fld>
            <a:endParaRPr lang="en-US" sz="1500" kern="1200" dirty="0">
              <a:solidFill>
                <a:schemeClr val="accent1"/>
              </a:solidFill>
              <a:latin typeface="+mn-lt"/>
              <a:ea typeface="+mn-ea"/>
              <a:cs typeface="+mn-cs"/>
            </a:endParaRPr>
          </a:p>
        </p:txBody>
      </p:sp>
      <p:sp>
        <p:nvSpPr>
          <p:cNvPr id="74753" name="Rectangle 1"/>
          <p:cNvSpPr>
            <a:spLocks noChangeArrowheads="1"/>
          </p:cNvSpPr>
          <p:nvPr/>
        </p:nvSpPr>
        <p:spPr bwMode="auto">
          <a:xfrm>
            <a:off x="4188362" y="853671"/>
            <a:ext cx="4080510" cy="2894076"/>
          </a:xfrm>
          <a:prstGeom prst="rect">
            <a:avLst/>
          </a:prstGeom>
        </p:spPr>
        <p:txBody>
          <a:bodyPr vert="horz" lIns="91440" tIns="45720" rIns="91440" bIns="45720" numCol="1" rtlCol="0" anchor="ctr" anchorCtr="0" compatLnSpc="1">
            <a:prstTxWarp prst="textNoShape">
              <a:avLst/>
            </a:prstTxWarp>
            <a:normAutofit/>
          </a:bodyPr>
          <a:lstStyle/>
          <a:p>
            <a:pPr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pPr>
            <a:r>
              <a:rPr lang="en-US" sz="1400" b="1">
                <a:solidFill>
                  <a:srgbClr val="000000"/>
                </a:solidFill>
              </a:rPr>
              <a:t>Backup and Restore</a:t>
            </a:r>
            <a:endParaRPr lang="en-US" sz="1400">
              <a:solidFill>
                <a:srgbClr val="000000"/>
              </a:solidFill>
            </a:endParaRPr>
          </a:p>
          <a:p>
            <a:pPr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pPr>
            <a:r>
              <a:rPr lang="en-US" sz="1400" b="1">
                <a:solidFill>
                  <a:srgbClr val="000000"/>
                </a:solidFill>
              </a:rPr>
              <a:t>Synchronization</a:t>
            </a:r>
            <a:endParaRPr lang="en-US" sz="1400">
              <a:solidFill>
                <a:srgbClr val="000000"/>
              </a:solidFill>
            </a:endParaRPr>
          </a:p>
          <a:p>
            <a:pPr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pPr>
            <a:r>
              <a:rPr lang="en-US" sz="1400" b="1">
                <a:solidFill>
                  <a:srgbClr val="000000"/>
                </a:solidFill>
              </a:rPr>
              <a:t>Short-term undo</a:t>
            </a:r>
          </a:p>
          <a:p>
            <a:pPr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pPr>
            <a:r>
              <a:rPr lang="en-US" sz="1400" b="1">
                <a:solidFill>
                  <a:srgbClr val="000000"/>
                </a:solidFill>
              </a:rPr>
              <a:t>Long-term undo</a:t>
            </a:r>
          </a:p>
          <a:p>
            <a:pPr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pPr>
            <a:r>
              <a:rPr lang="en-US" sz="1400" b="1">
                <a:solidFill>
                  <a:srgbClr val="000000"/>
                </a:solidFill>
              </a:rPr>
              <a:t>Track Changes</a:t>
            </a:r>
          </a:p>
          <a:p>
            <a:pPr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pPr>
            <a:r>
              <a:rPr lang="en-US" sz="1400" b="1">
                <a:solidFill>
                  <a:srgbClr val="000000"/>
                </a:solidFill>
              </a:rPr>
              <a:t>Track Ownership</a:t>
            </a:r>
          </a:p>
          <a:p>
            <a:pPr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pPr>
            <a:r>
              <a:rPr lang="en-US" sz="1400" b="1">
                <a:solidFill>
                  <a:srgbClr val="000000"/>
                </a:solidFill>
              </a:rPr>
              <a:t>Sandboxing</a:t>
            </a:r>
          </a:p>
          <a:p>
            <a:pPr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pPr>
            <a:r>
              <a:rPr lang="en-US" sz="1400" b="1">
                <a:solidFill>
                  <a:srgbClr val="000000"/>
                </a:solidFill>
              </a:rPr>
              <a:t>Branching and</a:t>
            </a:r>
          </a:p>
          <a:p>
            <a:pPr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pPr>
            <a:r>
              <a:rPr lang="en-US" sz="1400" b="1">
                <a:solidFill>
                  <a:srgbClr val="000000"/>
                </a:solidFill>
              </a:rPr>
              <a:t>merging</a:t>
            </a:r>
            <a:endParaRPr kumimoji="0" lang="en-US" sz="1400" b="0" i="0" u="none" strike="noStrike" cap="none" normalizeH="0" baseline="0">
              <a:ln>
                <a:noFill/>
              </a:l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5" y="603390"/>
            <a:ext cx="3132383" cy="786926"/>
          </a:xfrm>
        </p:spPr>
        <p:txBody>
          <a:bodyPr vert="horz" lIns="91440" tIns="45720" rIns="91440" bIns="45720" rtlCol="0" anchor="t">
            <a:normAutofit/>
          </a:bodyPr>
          <a:lstStyle/>
          <a:p>
            <a:pPr defTabSz="914400">
              <a:spcBef>
                <a:spcPct val="0"/>
              </a:spcBef>
            </a:pPr>
            <a:r>
              <a:rPr lang="en-US" sz="2500"/>
              <a:t>Installation &amp; Setup</a:t>
            </a:r>
          </a:p>
        </p:txBody>
      </p:sp>
      <p:sp>
        <p:nvSpPr>
          <p:cNvPr id="5" name="Slide Number Placeholder 4"/>
          <p:cNvSpPr>
            <a:spLocks noGrp="1"/>
          </p:cNvSpPr>
          <p:nvPr>
            <p:ph type="sldNum" idx="12"/>
          </p:nvPr>
        </p:nvSpPr>
        <p:spPr>
          <a:xfrm>
            <a:off x="360045" y="599229"/>
            <a:ext cx="608264" cy="377684"/>
          </a:xfrm>
        </p:spPr>
        <p:txBody>
          <a:bodyPr vert="horz" lIns="91440" tIns="45720" rIns="91440" bIns="45720" rtlCol="0" anchor="t">
            <a:normAutofit/>
          </a:bodyPr>
          <a:lstStyle/>
          <a:p>
            <a:pPr lvl="0" indent="0">
              <a:lnSpc>
                <a:spcPct val="90000"/>
              </a:lnSpc>
              <a:spcBef>
                <a:spcPts val="0"/>
              </a:spcBef>
              <a:spcAft>
                <a:spcPts val="600"/>
              </a:spcAft>
              <a:buNone/>
            </a:pPr>
            <a:fld id="{00000000-1234-1234-1234-123412341234}" type="slidenum">
              <a:rPr lang="en-US" sz="1500" smtClean="0"/>
              <a:pPr lvl="0" indent="0">
                <a:lnSpc>
                  <a:spcPct val="90000"/>
                </a:lnSpc>
                <a:spcBef>
                  <a:spcPts val="0"/>
                </a:spcBef>
                <a:spcAft>
                  <a:spcPts val="600"/>
                </a:spcAft>
                <a:buNone/>
              </a:pPr>
              <a:t>8</a:t>
            </a:fld>
            <a:endParaRPr lang="en-US" sz="1500"/>
          </a:p>
        </p:txBody>
      </p:sp>
      <p:sp>
        <p:nvSpPr>
          <p:cNvPr id="6" name="Rectangle 5"/>
          <p:cNvSpPr/>
          <p:nvPr/>
        </p:nvSpPr>
        <p:spPr>
          <a:xfrm>
            <a:off x="1088685" y="1511799"/>
            <a:ext cx="3129159" cy="2587959"/>
          </a:xfrm>
          <a:prstGeom prst="rect">
            <a:avLst/>
          </a:prstGeom>
        </p:spPr>
        <p:txBody>
          <a:bodyPr vert="horz" lIns="91440" tIns="45720" rIns="91440" bIns="45720" rtlCol="0" anchor="t">
            <a:normAutofit/>
          </a:bodyPr>
          <a:lstStyle/>
          <a:p>
            <a:pPr marL="342900" indent="-228600" defTabSz="914400">
              <a:lnSpc>
                <a:spcPct val="110000"/>
              </a:lnSpc>
              <a:spcAft>
                <a:spcPts val="600"/>
              </a:spcAft>
              <a:buClr>
                <a:schemeClr val="accent1"/>
              </a:buClr>
              <a:buSzPct val="100000"/>
              <a:buFont typeface="Arial" panose="020B0604020202020204" pitchFamily="34" charset="0"/>
              <a:buChar char="•"/>
            </a:pPr>
            <a:r>
              <a:rPr lang="en-US" sz="1400">
                <a:hlinkClick r:id="rId2"/>
              </a:rPr>
              <a:t>Git </a:t>
            </a:r>
            <a:r>
              <a:rPr lang="en-US" sz="1400"/>
              <a:t>is a versioning system </a:t>
            </a:r>
            <a:r>
              <a:rPr lang="en-US" sz="1400">
                <a:hlinkClick r:id="rId3"/>
              </a:rPr>
              <a:t>developed by Linus Torvalds</a:t>
            </a:r>
            <a:r>
              <a:rPr lang="en-US" sz="1400"/>
              <a:t>, that is used by millions of users around the globe. Companies like GitHub offer code hosting services based on Git.</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400"/>
              <a:t>Run your own Git server</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400"/>
              <a:t>Git Client</a:t>
            </a:r>
          </a:p>
          <a:p>
            <a:pPr marL="342900" indent="-228600" defTabSz="914400">
              <a:lnSpc>
                <a:spcPct val="110000"/>
              </a:lnSpc>
              <a:spcAft>
                <a:spcPts val="600"/>
              </a:spcAft>
              <a:buClr>
                <a:schemeClr val="accent1"/>
              </a:buClr>
              <a:buSzPct val="100000"/>
              <a:buFont typeface="Arial" panose="020B0604020202020204" pitchFamily="34" charset="0"/>
              <a:buChar char="•"/>
            </a:pPr>
            <a:r>
              <a:rPr lang="en-US" sz="1400">
                <a:hlinkClick r:id="rId4"/>
              </a:rPr>
              <a:t>https://git-scm.com/downloads</a:t>
            </a:r>
            <a:endParaRPr lang="en-US" sz="1400"/>
          </a:p>
          <a:p>
            <a:pPr marL="342900" indent="-228600" defTabSz="914400">
              <a:lnSpc>
                <a:spcPct val="110000"/>
              </a:lnSpc>
              <a:spcAft>
                <a:spcPts val="600"/>
              </a:spcAft>
              <a:buClr>
                <a:schemeClr val="accent1"/>
              </a:buClr>
              <a:buSzPct val="100000"/>
              <a:buFont typeface="Arial" panose="020B0604020202020204" pitchFamily="34" charset="0"/>
              <a:buChar char="•"/>
            </a:pPr>
            <a:endParaRPr lang="en-US" sz="1400"/>
          </a:p>
        </p:txBody>
      </p:sp>
      <p:pic>
        <p:nvPicPr>
          <p:cNvPr id="75778" name="Picture 2"/>
          <p:cNvPicPr>
            <a:picLocks noChangeAspect="1" noChangeArrowheads="1"/>
          </p:cNvPicPr>
          <p:nvPr/>
        </p:nvPicPr>
        <p:blipFill>
          <a:blip r:embed="rId5"/>
          <a:srcRect l="37434" t="16931" r="25661" b="34392"/>
          <a:stretch>
            <a:fillRect/>
          </a:stretch>
        </p:blipFill>
        <p:spPr bwMode="auto">
          <a:xfrm>
            <a:off x="4570808" y="971865"/>
            <a:ext cx="3720331" cy="276021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
        <p:nvSpPr>
          <p:cNvPr id="7" name="Rectangle 6"/>
          <p:cNvSpPr/>
          <p:nvPr/>
        </p:nvSpPr>
        <p:spPr>
          <a:xfrm>
            <a:off x="762000" y="742950"/>
            <a:ext cx="6553200" cy="2985433"/>
          </a:xfrm>
          <a:prstGeom prst="rect">
            <a:avLst/>
          </a:prstGeom>
        </p:spPr>
        <p:txBody>
          <a:bodyPr wrap="square">
            <a:spAutoFit/>
          </a:bodyPr>
          <a:lstStyle/>
          <a:p>
            <a:r>
              <a:rPr lang="en-US" sz="2400" dirty="0"/>
              <a:t>Basic Setup</a:t>
            </a:r>
          </a:p>
          <a:p>
            <a:endParaRPr lang="en-US" sz="2400" dirty="0"/>
          </a:p>
          <a:p>
            <a:r>
              <a:rPr lang="en-US" sz="2000" b="1" dirty="0">
                <a:latin typeface="Cambria" pitchFamily="18" charset="0"/>
              </a:rPr>
              <a:t>Repository (repo)</a:t>
            </a:r>
            <a:r>
              <a:rPr lang="en-US" sz="2000" dirty="0">
                <a:latin typeface="Cambria" pitchFamily="18" charset="0"/>
              </a:rPr>
              <a:t>: The database storing the files.</a:t>
            </a:r>
          </a:p>
          <a:p>
            <a:r>
              <a:rPr lang="en-US" sz="2000" b="1" dirty="0">
                <a:latin typeface="Cambria" pitchFamily="18" charset="0"/>
              </a:rPr>
              <a:t>Server</a:t>
            </a:r>
            <a:r>
              <a:rPr lang="en-US" sz="2000" dirty="0">
                <a:latin typeface="Cambria" pitchFamily="18" charset="0"/>
              </a:rPr>
              <a:t>: The computer storing the repo.</a:t>
            </a:r>
          </a:p>
          <a:p>
            <a:r>
              <a:rPr lang="en-US" sz="2000" b="1" dirty="0">
                <a:latin typeface="Cambria" pitchFamily="18" charset="0"/>
              </a:rPr>
              <a:t>Client</a:t>
            </a:r>
            <a:r>
              <a:rPr lang="en-US" sz="2000" dirty="0">
                <a:latin typeface="Cambria" pitchFamily="18" charset="0"/>
              </a:rPr>
              <a:t>: The computer connecting to the repo.</a:t>
            </a:r>
          </a:p>
          <a:p>
            <a:r>
              <a:rPr lang="en-US" sz="2000" b="1" dirty="0">
                <a:latin typeface="Cambria" pitchFamily="18" charset="0"/>
              </a:rPr>
              <a:t>Working Set/Working Copy</a:t>
            </a:r>
            <a:r>
              <a:rPr lang="en-US" sz="2000" dirty="0">
                <a:latin typeface="Cambria" pitchFamily="18" charset="0"/>
              </a:rPr>
              <a:t>: Your local directory of files, where you make changes.</a:t>
            </a:r>
          </a:p>
          <a:p>
            <a:r>
              <a:rPr lang="en-US" sz="2000" b="1" dirty="0">
                <a:latin typeface="Cambria" pitchFamily="18" charset="0"/>
              </a:rPr>
              <a:t>Trunk/Main</a:t>
            </a:r>
            <a:r>
              <a:rPr lang="en-US" sz="2000" dirty="0">
                <a:latin typeface="Cambria" pitchFamily="18" charset="0"/>
              </a:rPr>
              <a:t>: The primary location for code in the repo. Think of code as a family tree — the trunk is the main line.</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{19827393-40B6-8A45-9D9C-7EE231B9D490}tf10001119_mac</Template>
  <TotalTime>144</TotalTime>
  <Words>866</Words>
  <Application>Microsoft Macintosh PowerPoint</Application>
  <PresentationFormat>On-screen Show (16:9)</PresentationFormat>
  <Paragraphs>118</Paragraphs>
  <Slides>22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inherit</vt:lpstr>
      <vt:lpstr>Gill Sans MT</vt:lpstr>
      <vt:lpstr>Arial</vt:lpstr>
      <vt:lpstr>Montserrat</vt:lpstr>
      <vt:lpstr>Consolas</vt:lpstr>
      <vt:lpstr>SFMono-Regular</vt:lpstr>
      <vt:lpstr>Courier New</vt:lpstr>
      <vt:lpstr>Lato Black</vt:lpstr>
      <vt:lpstr>Cambria</vt:lpstr>
      <vt:lpstr>Gallery</vt:lpstr>
      <vt:lpstr>Version  Control</vt:lpstr>
      <vt:lpstr>Why?</vt:lpstr>
      <vt:lpstr>Why?</vt:lpstr>
      <vt:lpstr>PowerPoint Presentation</vt:lpstr>
      <vt:lpstr>Getting Started</vt:lpstr>
      <vt:lpstr>VCS</vt:lpstr>
      <vt:lpstr>Benefits</vt:lpstr>
      <vt:lpstr>Installation &amp; Setup</vt:lpstr>
      <vt:lpstr>PowerPoint Presentation</vt:lpstr>
      <vt:lpstr>Features</vt:lpstr>
      <vt:lpstr>PowerPoint Presentation</vt:lpstr>
      <vt:lpstr>PowerPoint Presentation</vt:lpstr>
      <vt:lpstr>PowerPoint Presentation</vt:lpstr>
      <vt:lpstr>PowerPoint Presentation</vt:lpstr>
      <vt:lpstr>Git Commands</vt:lpstr>
      <vt:lpstr>Git Commands</vt:lpstr>
      <vt:lpstr>Uploading the content to github</vt:lpstr>
      <vt:lpstr>PowerPoint Presentation</vt:lpstr>
      <vt:lpstr>Checking the difference on conflict</vt:lpstr>
      <vt:lpstr>Add remote to your branch</vt:lpstr>
      <vt:lpstr>Update your branch when the original branch from official repository has been updated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dc:title>
  <dc:creator>nic sourabh</dc:creator>
  <cp:lastModifiedBy>Bhuvana Gokul</cp:lastModifiedBy>
  <cp:revision>21</cp:revision>
  <dcterms:modified xsi:type="dcterms:W3CDTF">2025-05-14T08:05:26Z</dcterms:modified>
</cp:coreProperties>
</file>