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66" r:id="rId4"/>
    <p:sldId id="264" r:id="rId5"/>
    <p:sldId id="258" r:id="rId6"/>
    <p:sldId id="261" r:id="rId7"/>
    <p:sldId id="259" r:id="rId8"/>
    <p:sldId id="260" r:id="rId9"/>
    <p:sldId id="262" r:id="rId10"/>
    <p:sldId id="263" r:id="rId11"/>
    <p:sldId id="453" r:id="rId12"/>
    <p:sldId id="267" r:id="rId13"/>
    <p:sldId id="269" r:id="rId14"/>
    <p:sldId id="270" r:id="rId15"/>
    <p:sldId id="271" r:id="rId16"/>
    <p:sldId id="455" r:id="rId17"/>
    <p:sldId id="456" r:id="rId18"/>
    <p:sldId id="457" r:id="rId19"/>
    <p:sldId id="458" r:id="rId20"/>
    <p:sldId id="459" r:id="rId21"/>
    <p:sldId id="460" r:id="rId22"/>
    <p:sldId id="461" r:id="rId23"/>
    <p:sldId id="272" r:id="rId24"/>
    <p:sldId id="274" r:id="rId25"/>
    <p:sldId id="361" r:id="rId26"/>
    <p:sldId id="362" r:id="rId27"/>
    <p:sldId id="363" r:id="rId28"/>
    <p:sldId id="364" r:id="rId29"/>
    <p:sldId id="365" r:id="rId30"/>
    <p:sldId id="273" r:id="rId31"/>
    <p:sldId id="275" r:id="rId32"/>
    <p:sldId id="268" r:id="rId33"/>
    <p:sldId id="284" r:id="rId34"/>
    <p:sldId id="286" r:id="rId35"/>
    <p:sldId id="462" r:id="rId36"/>
    <p:sldId id="463" r:id="rId37"/>
    <p:sldId id="265" r:id="rId38"/>
    <p:sldId id="276" r:id="rId39"/>
    <p:sldId id="277" r:id="rId40"/>
    <p:sldId id="278" r:id="rId41"/>
    <p:sldId id="279" r:id="rId42"/>
    <p:sldId id="280" r:id="rId43"/>
    <p:sldId id="281" r:id="rId44"/>
    <p:sldId id="282" r:id="rId45"/>
    <p:sldId id="283" r:id="rId46"/>
    <p:sldId id="287" r:id="rId47"/>
    <p:sldId id="291" r:id="rId48"/>
    <p:sldId id="288" r:id="rId49"/>
    <p:sldId id="289" r:id="rId50"/>
    <p:sldId id="290" r:id="rId51"/>
    <p:sldId id="292" r:id="rId52"/>
    <p:sldId id="293" r:id="rId53"/>
    <p:sldId id="294" r:id="rId54"/>
    <p:sldId id="295" r:id="rId55"/>
    <p:sldId id="297" r:id="rId56"/>
    <p:sldId id="298" r:id="rId57"/>
    <p:sldId id="296" r:id="rId58"/>
    <p:sldId id="299" r:id="rId59"/>
    <p:sldId id="300" r:id="rId60"/>
    <p:sldId id="301" r:id="rId61"/>
    <p:sldId id="302" r:id="rId62"/>
    <p:sldId id="303" r:id="rId63"/>
    <p:sldId id="464" r:id="rId64"/>
    <p:sldId id="465" r:id="rId65"/>
    <p:sldId id="304" r:id="rId66"/>
    <p:sldId id="305" r:id="rId67"/>
    <p:sldId id="311" r:id="rId68"/>
    <p:sldId id="312" r:id="rId69"/>
    <p:sldId id="313" r:id="rId70"/>
    <p:sldId id="314" r:id="rId71"/>
    <p:sldId id="315" r:id="rId72"/>
    <p:sldId id="306" r:id="rId73"/>
    <p:sldId id="316" r:id="rId74"/>
    <p:sldId id="317" r:id="rId75"/>
    <p:sldId id="318" r:id="rId76"/>
    <p:sldId id="307" r:id="rId77"/>
    <p:sldId id="308" r:id="rId78"/>
    <p:sldId id="309" r:id="rId79"/>
    <p:sldId id="319" r:id="rId80"/>
    <p:sldId id="320" r:id="rId81"/>
    <p:sldId id="310" r:id="rId82"/>
    <p:sldId id="330" r:id="rId83"/>
    <p:sldId id="331" r:id="rId84"/>
    <p:sldId id="321" r:id="rId85"/>
    <p:sldId id="322" r:id="rId86"/>
    <p:sldId id="323" r:id="rId87"/>
    <p:sldId id="324" r:id="rId88"/>
    <p:sldId id="325" r:id="rId89"/>
    <p:sldId id="326" r:id="rId90"/>
    <p:sldId id="327" r:id="rId91"/>
    <p:sldId id="328" r:id="rId92"/>
    <p:sldId id="329" r:id="rId93"/>
    <p:sldId id="332" r:id="rId94"/>
    <p:sldId id="333" r:id="rId95"/>
    <p:sldId id="334" r:id="rId96"/>
    <p:sldId id="335" r:id="rId97"/>
    <p:sldId id="336" r:id="rId98"/>
    <p:sldId id="337" r:id="rId99"/>
    <p:sldId id="338" r:id="rId100"/>
    <p:sldId id="340" r:id="rId101"/>
    <p:sldId id="341" r:id="rId102"/>
    <p:sldId id="347" r:id="rId103"/>
    <p:sldId id="348" r:id="rId104"/>
    <p:sldId id="354" r:id="rId105"/>
    <p:sldId id="352" r:id="rId106"/>
    <p:sldId id="353" r:id="rId107"/>
    <p:sldId id="349" r:id="rId108"/>
    <p:sldId id="350" r:id="rId109"/>
    <p:sldId id="351" r:id="rId110"/>
    <p:sldId id="339" r:id="rId111"/>
    <p:sldId id="342" r:id="rId112"/>
    <p:sldId id="343" r:id="rId113"/>
    <p:sldId id="344" r:id="rId114"/>
    <p:sldId id="345" r:id="rId115"/>
    <p:sldId id="346" r:id="rId116"/>
    <p:sldId id="355" r:id="rId117"/>
    <p:sldId id="356" r:id="rId118"/>
    <p:sldId id="357" r:id="rId119"/>
    <p:sldId id="358" r:id="rId120"/>
    <p:sldId id="381" r:id="rId121"/>
    <p:sldId id="382" r:id="rId122"/>
    <p:sldId id="384" r:id="rId123"/>
    <p:sldId id="385" r:id="rId124"/>
    <p:sldId id="386" r:id="rId125"/>
    <p:sldId id="359" r:id="rId126"/>
    <p:sldId id="387" r:id="rId127"/>
    <p:sldId id="388" r:id="rId128"/>
    <p:sldId id="366" r:id="rId129"/>
    <p:sldId id="369" r:id="rId130"/>
    <p:sldId id="367" r:id="rId131"/>
    <p:sldId id="368" r:id="rId132"/>
    <p:sldId id="370" r:id="rId133"/>
    <p:sldId id="360" r:id="rId134"/>
    <p:sldId id="371" r:id="rId135"/>
    <p:sldId id="372" r:id="rId136"/>
    <p:sldId id="373" r:id="rId137"/>
    <p:sldId id="374" r:id="rId138"/>
    <p:sldId id="380" r:id="rId139"/>
    <p:sldId id="375" r:id="rId140"/>
    <p:sldId id="376" r:id="rId141"/>
    <p:sldId id="379" r:id="rId142"/>
    <p:sldId id="377" r:id="rId143"/>
    <p:sldId id="378" r:id="rId144"/>
    <p:sldId id="446" r:id="rId145"/>
    <p:sldId id="447" r:id="rId146"/>
    <p:sldId id="448" r:id="rId147"/>
    <p:sldId id="389" r:id="rId148"/>
    <p:sldId id="390" r:id="rId149"/>
    <p:sldId id="391" r:id="rId150"/>
    <p:sldId id="392" r:id="rId151"/>
    <p:sldId id="393" r:id="rId152"/>
    <p:sldId id="394" r:id="rId153"/>
    <p:sldId id="395" r:id="rId154"/>
    <p:sldId id="396" r:id="rId155"/>
    <p:sldId id="397" r:id="rId156"/>
    <p:sldId id="398" r:id="rId157"/>
    <p:sldId id="399" r:id="rId158"/>
    <p:sldId id="400" r:id="rId159"/>
    <p:sldId id="401" r:id="rId160"/>
    <p:sldId id="402" r:id="rId161"/>
    <p:sldId id="403" r:id="rId162"/>
    <p:sldId id="404" r:id="rId163"/>
    <p:sldId id="405" r:id="rId164"/>
    <p:sldId id="406" r:id="rId165"/>
    <p:sldId id="407" r:id="rId166"/>
    <p:sldId id="408" r:id="rId167"/>
    <p:sldId id="409" r:id="rId168"/>
    <p:sldId id="411" r:id="rId169"/>
    <p:sldId id="412" r:id="rId170"/>
    <p:sldId id="413" r:id="rId171"/>
    <p:sldId id="414" r:id="rId172"/>
    <p:sldId id="415" r:id="rId173"/>
    <p:sldId id="416" r:id="rId174"/>
    <p:sldId id="417" r:id="rId175"/>
    <p:sldId id="410" r:id="rId176"/>
    <p:sldId id="418" r:id="rId177"/>
    <p:sldId id="419" r:id="rId178"/>
    <p:sldId id="420" r:id="rId179"/>
    <p:sldId id="429" r:id="rId180"/>
    <p:sldId id="430" r:id="rId181"/>
    <p:sldId id="431" r:id="rId182"/>
    <p:sldId id="449" r:id="rId183"/>
    <p:sldId id="432" r:id="rId184"/>
    <p:sldId id="433" r:id="rId185"/>
    <p:sldId id="450" r:id="rId186"/>
    <p:sldId id="421" r:id="rId187"/>
    <p:sldId id="422" r:id="rId188"/>
    <p:sldId id="423" r:id="rId189"/>
    <p:sldId id="424" r:id="rId190"/>
    <p:sldId id="425" r:id="rId191"/>
    <p:sldId id="426" r:id="rId192"/>
    <p:sldId id="427" r:id="rId193"/>
    <p:sldId id="428" r:id="rId194"/>
    <p:sldId id="434" r:id="rId195"/>
    <p:sldId id="452" r:id="rId196"/>
    <p:sldId id="454" r:id="rId197"/>
    <p:sldId id="435" r:id="rId198"/>
    <p:sldId id="436" r:id="rId199"/>
    <p:sldId id="437" r:id="rId200"/>
    <p:sldId id="438" r:id="rId201"/>
    <p:sldId id="439" r:id="rId202"/>
    <p:sldId id="440" r:id="rId203"/>
    <p:sldId id="441" r:id="rId204"/>
    <p:sldId id="442" r:id="rId205"/>
    <p:sldId id="443" r:id="rId206"/>
    <p:sldId id="444" r:id="rId207"/>
    <p:sldId id="445" r:id="rId208"/>
    <p:sldId id="451" r:id="rId20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21" d="100"/>
          <a:sy n="121" d="100"/>
        </p:scale>
        <p:origin x="1904" y="1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presProps" Target="presProp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viewProps" Target="view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theme" Target="theme/theme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45047578-FF7A-4C1D-893A-C6AF1A671C6F}" type="datetimeFigureOut">
              <a:rPr lang="en-US" smtClean="0"/>
              <a:pPr/>
              <a:t>5/14/25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0214A2FD-6963-4931-9BE8-498268E344C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5047578-FF7A-4C1D-893A-C6AF1A671C6F}" type="datetimeFigureOut">
              <a:rPr lang="en-US" smtClean="0"/>
              <a:pPr/>
              <a:t>5/14/25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14A2FD-6963-4931-9BE8-498268E344C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5047578-FF7A-4C1D-893A-C6AF1A671C6F}" type="datetimeFigureOut">
              <a:rPr lang="en-US" smtClean="0"/>
              <a:pPr/>
              <a:t>5/14/25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14A2FD-6963-4931-9BE8-498268E344C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5047578-FF7A-4C1D-893A-C6AF1A671C6F}" type="datetimeFigureOut">
              <a:rPr lang="en-US" smtClean="0"/>
              <a:pPr/>
              <a:t>5/14/25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14A2FD-6963-4931-9BE8-498268E344C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45047578-FF7A-4C1D-893A-C6AF1A671C6F}" type="datetimeFigureOut">
              <a:rPr lang="en-US" smtClean="0"/>
              <a:pPr/>
              <a:t>5/14/25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14A2FD-6963-4931-9BE8-498268E344C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5047578-FF7A-4C1D-893A-C6AF1A671C6F}" type="datetimeFigureOut">
              <a:rPr lang="en-US" smtClean="0"/>
              <a:pPr/>
              <a:t>5/14/25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14A2FD-6963-4931-9BE8-498268E344C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45047578-FF7A-4C1D-893A-C6AF1A671C6F}" type="datetimeFigureOut">
              <a:rPr lang="en-US" smtClean="0"/>
              <a:pPr/>
              <a:t>5/14/25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214A2FD-6963-4931-9BE8-498268E344C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45047578-FF7A-4C1D-893A-C6AF1A671C6F}" type="datetimeFigureOut">
              <a:rPr lang="en-US" smtClean="0"/>
              <a:pPr/>
              <a:t>5/14/25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214A2FD-6963-4931-9BE8-498268E344C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47578-FF7A-4C1D-893A-C6AF1A671C6F}" type="datetimeFigureOut">
              <a:rPr lang="en-US" smtClean="0"/>
              <a:pPr/>
              <a:t>5/14/25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14A2FD-6963-4931-9BE8-498268E344C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5047578-FF7A-4C1D-893A-C6AF1A671C6F}" type="datetimeFigureOut">
              <a:rPr lang="en-US" smtClean="0"/>
              <a:pPr/>
              <a:t>5/14/25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14A2FD-6963-4931-9BE8-498268E344C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45047578-FF7A-4C1D-893A-C6AF1A671C6F}" type="datetimeFigureOut">
              <a:rPr lang="en-US" smtClean="0"/>
              <a:pPr/>
              <a:t>5/14/25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0214A2FD-6963-4931-9BE8-498268E344CA}"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45047578-FF7A-4C1D-893A-C6AF1A671C6F}" type="datetimeFigureOut">
              <a:rPr lang="en-US" smtClean="0"/>
              <a:pPr/>
              <a:t>5/14/25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0214A2FD-6963-4931-9BE8-498268E344CA}"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IN" sz="6600" u="sng" dirty="0"/>
              <a:t>Introduction to HTML</a:t>
            </a:r>
            <a:endParaRPr lang="en-US" sz="5400" u="sng" dirty="0"/>
          </a:p>
        </p:txBody>
      </p:sp>
      <p:sp>
        <p:nvSpPr>
          <p:cNvPr id="3" name="Subtitle 2"/>
          <p:cNvSpPr>
            <a:spLocks noGrp="1"/>
          </p:cNvSpPr>
          <p:nvPr>
            <p:ph type="subTitle" idx="1"/>
          </p:nvPr>
        </p:nvSpPr>
        <p:spPr>
          <a:xfrm>
            <a:off x="533400" y="3501008"/>
            <a:ext cx="7854696" cy="2232248"/>
          </a:xfrm>
        </p:spPr>
        <p:txBody>
          <a:bodyPr>
            <a:normAutofit fontScale="77500" lnSpcReduction="20000"/>
          </a:bodyPr>
          <a:lstStyle/>
          <a:p>
            <a:r>
              <a:rPr lang="en-IN" sz="4800" dirty="0"/>
              <a:t>Language of Web Pages</a:t>
            </a:r>
          </a:p>
          <a:p>
            <a:endParaRPr lang="en-IN" sz="4800" dirty="0"/>
          </a:p>
          <a:p>
            <a:endParaRPr lang="en-IN" sz="4800" dirty="0"/>
          </a:p>
          <a:p>
            <a:r>
              <a:rPr lang="en-IN" sz="3200" dirty="0"/>
              <a:t>Presented By : </a:t>
            </a:r>
            <a:r>
              <a:rPr lang="en-IN" sz="3200" dirty="0" err="1"/>
              <a:t>Bhuvaneswari</a:t>
            </a:r>
            <a:r>
              <a:rPr lang="en-IN" sz="3200" dirty="0"/>
              <a:t> S</a:t>
            </a:r>
            <a:endParaRPr lang="en-US"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Output</a:t>
            </a:r>
            <a:endParaRPr lang="en-US" b="1" u="sng" dirty="0"/>
          </a:p>
        </p:txBody>
      </p:sp>
      <p:pic>
        <p:nvPicPr>
          <p:cNvPr id="4" name="Content Placeholder 3" descr="Screenshot (41).png"/>
          <p:cNvPicPr>
            <a:picLocks noGrp="1" noChangeAspect="1"/>
          </p:cNvPicPr>
          <p:nvPr>
            <p:ph idx="1"/>
          </p:nvPr>
        </p:nvPicPr>
        <p:blipFill>
          <a:blip r:embed="rId2" cstate="print"/>
          <a:stretch>
            <a:fillRect/>
          </a:stretch>
        </p:blipFill>
        <p:spPr>
          <a:xfrm>
            <a:off x="467544" y="1988840"/>
            <a:ext cx="6298570" cy="4205169"/>
          </a:xfrm>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HTML &lt;mark&gt; Element</a:t>
            </a:r>
          </a:p>
        </p:txBody>
      </p:sp>
      <p:sp>
        <p:nvSpPr>
          <p:cNvPr id="3" name="Content Placeholder 2"/>
          <p:cNvSpPr>
            <a:spLocks noGrp="1"/>
          </p:cNvSpPr>
          <p:nvPr>
            <p:ph idx="1"/>
          </p:nvPr>
        </p:nvSpPr>
        <p:spPr/>
        <p:txBody>
          <a:bodyPr/>
          <a:lstStyle/>
          <a:p>
            <a:r>
              <a:rPr lang="en-US" dirty="0"/>
              <a:t>The HTML &lt;mark&gt; element defines text that should be marked or highlighted.</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HTML &lt;del&gt; Element</a:t>
            </a:r>
          </a:p>
        </p:txBody>
      </p:sp>
      <p:sp>
        <p:nvSpPr>
          <p:cNvPr id="3" name="Content Placeholder 2"/>
          <p:cNvSpPr>
            <a:spLocks noGrp="1"/>
          </p:cNvSpPr>
          <p:nvPr>
            <p:ph idx="1"/>
          </p:nvPr>
        </p:nvSpPr>
        <p:spPr/>
        <p:txBody>
          <a:bodyPr/>
          <a:lstStyle/>
          <a:p>
            <a:r>
              <a:rPr lang="en-US" dirty="0"/>
              <a:t>The HTML &lt;del&gt; element defines text that has been deleted from a document. Browsers will usually strike a line through deleted text.</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Example of Del Element</a:t>
            </a:r>
            <a:endParaRPr lang="en-US" b="1" u="sng" dirty="0"/>
          </a:p>
        </p:txBody>
      </p:sp>
      <p:sp>
        <p:nvSpPr>
          <p:cNvPr id="3" name="Content Placeholder 2"/>
          <p:cNvSpPr>
            <a:spLocks noGrp="1"/>
          </p:cNvSpPr>
          <p:nvPr>
            <p:ph idx="1"/>
          </p:nvPr>
        </p:nvSpPr>
        <p:spPr/>
        <p:txBody>
          <a:bodyPr/>
          <a:lstStyle/>
          <a:p>
            <a:r>
              <a:rPr lang="en-US" dirty="0"/>
              <a:t>&lt;p&gt;My favorite color is &lt;del&gt;blue&lt;/del&gt; red.&lt;/p&gt;</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Output</a:t>
            </a:r>
            <a:endParaRPr lang="en-US" b="1" u="sng" dirty="0"/>
          </a:p>
        </p:txBody>
      </p:sp>
      <p:pic>
        <p:nvPicPr>
          <p:cNvPr id="4" name="Content Placeholder 3" descr="Screenshot (50).png"/>
          <p:cNvPicPr>
            <a:picLocks noGrp="1" noChangeAspect="1"/>
          </p:cNvPicPr>
          <p:nvPr>
            <p:ph idx="1"/>
          </p:nvPr>
        </p:nvPicPr>
        <p:blipFill>
          <a:blip r:embed="rId2" cstate="print"/>
          <a:stretch>
            <a:fillRect/>
          </a:stretch>
        </p:blipFill>
        <p:spPr>
          <a:xfrm>
            <a:off x="442209" y="2060848"/>
            <a:ext cx="8306255" cy="4320480"/>
          </a:xfrm>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HTML Underline Tag</a:t>
            </a:r>
            <a:endParaRPr lang="en-US" b="1" u="sng" dirty="0"/>
          </a:p>
        </p:txBody>
      </p:sp>
      <p:sp>
        <p:nvSpPr>
          <p:cNvPr id="3" name="Content Placeholder 2"/>
          <p:cNvSpPr>
            <a:spLocks noGrp="1"/>
          </p:cNvSpPr>
          <p:nvPr>
            <p:ph idx="1"/>
          </p:nvPr>
        </p:nvSpPr>
        <p:spPr/>
        <p:txBody>
          <a:bodyPr/>
          <a:lstStyle/>
          <a:p>
            <a:r>
              <a:rPr lang="en-US" dirty="0"/>
              <a:t>If you write anything within &lt;u&gt;.........&lt;/u&gt; element, is shown in underlined text.</a:t>
            </a: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Example of Underline Tag</a:t>
            </a:r>
            <a:endParaRPr lang="en-US" b="1" u="sng" dirty="0"/>
          </a:p>
        </p:txBody>
      </p:sp>
      <p:sp>
        <p:nvSpPr>
          <p:cNvPr id="3" name="Content Placeholder 2"/>
          <p:cNvSpPr>
            <a:spLocks noGrp="1"/>
          </p:cNvSpPr>
          <p:nvPr>
            <p:ph idx="1"/>
          </p:nvPr>
        </p:nvSpPr>
        <p:spPr/>
        <p:txBody>
          <a:bodyPr/>
          <a:lstStyle/>
          <a:p>
            <a:r>
              <a:rPr lang="en-US" b="1" dirty="0"/>
              <a:t>&lt;p&gt;</a:t>
            </a:r>
            <a:r>
              <a:rPr lang="en-US" dirty="0"/>
              <a:t> </a:t>
            </a:r>
            <a:r>
              <a:rPr lang="en-US" b="1" dirty="0"/>
              <a:t>&lt;u&gt;</a:t>
            </a:r>
            <a:r>
              <a:rPr lang="en-US" dirty="0"/>
              <a:t>Write Your First Paragraph in underlined text.</a:t>
            </a:r>
            <a:r>
              <a:rPr lang="en-US" b="1" dirty="0"/>
              <a:t>&lt;/u&gt;&lt;/p&gt;</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Output</a:t>
            </a:r>
            <a:endParaRPr lang="en-US" b="1" u="sng" dirty="0"/>
          </a:p>
        </p:txBody>
      </p:sp>
      <p:sp>
        <p:nvSpPr>
          <p:cNvPr id="3" name="Content Placeholder 2"/>
          <p:cNvSpPr>
            <a:spLocks noGrp="1"/>
          </p:cNvSpPr>
          <p:nvPr>
            <p:ph idx="1"/>
          </p:nvPr>
        </p:nvSpPr>
        <p:spPr/>
        <p:txBody>
          <a:bodyPr/>
          <a:lstStyle/>
          <a:p>
            <a:r>
              <a:rPr lang="en-US" u="sng" dirty="0"/>
              <a:t>Write Your First Paragraph in underlined text.</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HTML &lt;ins&gt; Element</a:t>
            </a:r>
          </a:p>
        </p:txBody>
      </p:sp>
      <p:sp>
        <p:nvSpPr>
          <p:cNvPr id="3" name="Content Placeholder 2"/>
          <p:cNvSpPr>
            <a:spLocks noGrp="1"/>
          </p:cNvSpPr>
          <p:nvPr>
            <p:ph idx="1"/>
          </p:nvPr>
        </p:nvSpPr>
        <p:spPr/>
        <p:txBody>
          <a:bodyPr/>
          <a:lstStyle/>
          <a:p>
            <a:r>
              <a:rPr lang="en-US" dirty="0"/>
              <a:t>The HTML &lt;ins&gt; element defines a text that has been inserted into a document. Browsers will usually underline inserted text.</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Example of ins Element</a:t>
            </a:r>
            <a:endParaRPr lang="en-US" b="1" u="sng" dirty="0"/>
          </a:p>
        </p:txBody>
      </p:sp>
      <p:sp>
        <p:nvSpPr>
          <p:cNvPr id="3" name="Content Placeholder 2"/>
          <p:cNvSpPr>
            <a:spLocks noGrp="1"/>
          </p:cNvSpPr>
          <p:nvPr>
            <p:ph idx="1"/>
          </p:nvPr>
        </p:nvSpPr>
        <p:spPr/>
        <p:txBody>
          <a:bodyPr/>
          <a:lstStyle/>
          <a:p>
            <a:r>
              <a:rPr lang="en-US" dirty="0"/>
              <a:t>&lt;p&gt;My favorite color is &lt;del&gt;blue&lt;/del&gt; &lt;ins&gt;red&lt;/ins&gt;.&lt;/p&gt;</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Output</a:t>
            </a:r>
            <a:endParaRPr lang="en-US" b="1" u="sng" dirty="0"/>
          </a:p>
        </p:txBody>
      </p:sp>
      <p:pic>
        <p:nvPicPr>
          <p:cNvPr id="4" name="Content Placeholder 3" descr="Screenshot 2023-10-27 174129.png"/>
          <p:cNvPicPr>
            <a:picLocks noGrp="1" noChangeAspect="1"/>
          </p:cNvPicPr>
          <p:nvPr>
            <p:ph idx="1"/>
          </p:nvPr>
        </p:nvPicPr>
        <p:blipFill>
          <a:blip r:embed="rId2" cstate="print"/>
          <a:stretch>
            <a:fillRect/>
          </a:stretch>
        </p:blipFill>
        <p:spPr>
          <a:xfrm>
            <a:off x="395536" y="2132856"/>
            <a:ext cx="7560840" cy="4108314"/>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HTML Layout</a:t>
            </a:r>
            <a:endParaRPr lang="en-US" b="1" u="sng" dirty="0"/>
          </a:p>
        </p:txBody>
      </p:sp>
      <p:pic>
        <p:nvPicPr>
          <p:cNvPr id="4" name="Content Placeholder 3" descr="Screenshot 2023-12-06 133515.png"/>
          <p:cNvPicPr>
            <a:picLocks noGrp="1" noChangeAspect="1"/>
          </p:cNvPicPr>
          <p:nvPr>
            <p:ph idx="1"/>
          </p:nvPr>
        </p:nvPicPr>
        <p:blipFill>
          <a:blip r:embed="rId2" cstate="print"/>
          <a:stretch>
            <a:fillRect/>
          </a:stretch>
        </p:blipFill>
        <p:spPr>
          <a:xfrm>
            <a:off x="1795074" y="2296063"/>
            <a:ext cx="5553851" cy="3667637"/>
          </a:xfrm>
        </p:spPr>
      </p:pic>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HTML &lt;small&gt; Element</a:t>
            </a:r>
          </a:p>
        </p:txBody>
      </p:sp>
      <p:sp>
        <p:nvSpPr>
          <p:cNvPr id="3" name="Content Placeholder 2"/>
          <p:cNvSpPr>
            <a:spLocks noGrp="1"/>
          </p:cNvSpPr>
          <p:nvPr>
            <p:ph idx="1"/>
          </p:nvPr>
        </p:nvSpPr>
        <p:spPr/>
        <p:txBody>
          <a:bodyPr/>
          <a:lstStyle/>
          <a:p>
            <a:r>
              <a:rPr lang="en-US" dirty="0"/>
              <a:t>The HTML &lt;small&gt; element defines smaller text</a:t>
            </a: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HTML &lt;sub&gt; Element</a:t>
            </a:r>
          </a:p>
        </p:txBody>
      </p:sp>
      <p:sp>
        <p:nvSpPr>
          <p:cNvPr id="3" name="Content Placeholder 2"/>
          <p:cNvSpPr>
            <a:spLocks noGrp="1"/>
          </p:cNvSpPr>
          <p:nvPr>
            <p:ph idx="1"/>
          </p:nvPr>
        </p:nvSpPr>
        <p:spPr/>
        <p:txBody>
          <a:bodyPr/>
          <a:lstStyle/>
          <a:p>
            <a:r>
              <a:rPr lang="en-US" dirty="0"/>
              <a:t>The HTML &lt;sub&gt; element defines subscript text. Subscript text appears half a character below the normal line, and is sometimes rendered in a smaller font. Subscript text can be used for chemical formulas, like H</a:t>
            </a:r>
            <a:r>
              <a:rPr lang="en-US" baseline="-25000" dirty="0"/>
              <a:t>2</a:t>
            </a:r>
            <a:r>
              <a:rPr lang="en-US" dirty="0"/>
              <a:t>O.</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Example of ‘sub’ Element</a:t>
            </a:r>
            <a:endParaRPr lang="en-US" b="1" u="sng" dirty="0"/>
          </a:p>
        </p:txBody>
      </p:sp>
      <p:sp>
        <p:nvSpPr>
          <p:cNvPr id="3" name="Content Placeholder 2"/>
          <p:cNvSpPr>
            <a:spLocks noGrp="1"/>
          </p:cNvSpPr>
          <p:nvPr>
            <p:ph idx="1"/>
          </p:nvPr>
        </p:nvSpPr>
        <p:spPr/>
        <p:txBody>
          <a:bodyPr/>
          <a:lstStyle/>
          <a:p>
            <a:r>
              <a:rPr lang="en-US" dirty="0"/>
              <a:t>&lt;p&gt;This is &lt;sub&gt;subscripted&lt;/sub&gt; text.&lt;/p&gt;</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Output</a:t>
            </a:r>
            <a:endParaRPr lang="en-US" b="1" u="sng" dirty="0"/>
          </a:p>
        </p:txBody>
      </p:sp>
      <p:pic>
        <p:nvPicPr>
          <p:cNvPr id="4" name="Content Placeholder 3" descr="Screenshot 2023-10-27 180237.png"/>
          <p:cNvPicPr>
            <a:picLocks noGrp="1" noChangeAspect="1"/>
          </p:cNvPicPr>
          <p:nvPr>
            <p:ph idx="1"/>
          </p:nvPr>
        </p:nvPicPr>
        <p:blipFill>
          <a:blip r:embed="rId2" cstate="print"/>
          <a:stretch>
            <a:fillRect/>
          </a:stretch>
        </p:blipFill>
        <p:spPr>
          <a:xfrm>
            <a:off x="467544" y="1966118"/>
            <a:ext cx="7555688" cy="3983161"/>
          </a:xfrm>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HTML &lt;sup&gt; Element</a:t>
            </a:r>
          </a:p>
        </p:txBody>
      </p:sp>
      <p:sp>
        <p:nvSpPr>
          <p:cNvPr id="3" name="Content Placeholder 2"/>
          <p:cNvSpPr>
            <a:spLocks noGrp="1"/>
          </p:cNvSpPr>
          <p:nvPr>
            <p:ph idx="1"/>
          </p:nvPr>
        </p:nvSpPr>
        <p:spPr/>
        <p:txBody>
          <a:bodyPr/>
          <a:lstStyle/>
          <a:p>
            <a:r>
              <a:rPr lang="en-US" dirty="0"/>
              <a:t>The HTML &lt;sup&gt; element defines superscript text. Superscript text appears half a character above the normal line, and is sometimes rendered in a smaller font. Superscript text can be used for footnotes, like WWW</a:t>
            </a:r>
            <a:r>
              <a:rPr lang="en-US" baseline="30000" dirty="0"/>
              <a:t>[1]</a:t>
            </a:r>
            <a:r>
              <a:rPr lang="en-US" dirty="0"/>
              <a:t>.</a:t>
            </a:r>
          </a:p>
          <a:p>
            <a:endParaRPr lang="en-US" baseline="30000"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Example of ‘sup’ Element</a:t>
            </a:r>
            <a:endParaRPr lang="en-US" b="1" u="sng" dirty="0"/>
          </a:p>
        </p:txBody>
      </p:sp>
      <p:sp>
        <p:nvSpPr>
          <p:cNvPr id="3" name="Content Placeholder 2"/>
          <p:cNvSpPr>
            <a:spLocks noGrp="1"/>
          </p:cNvSpPr>
          <p:nvPr>
            <p:ph idx="1"/>
          </p:nvPr>
        </p:nvSpPr>
        <p:spPr/>
        <p:txBody>
          <a:bodyPr/>
          <a:lstStyle/>
          <a:p>
            <a:r>
              <a:rPr lang="en-US" dirty="0"/>
              <a:t>&lt;p&gt;This is &lt;sup&gt;superscripted&lt;/sup&gt; text.&lt;/p&gt;</a:t>
            </a:r>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Output</a:t>
            </a:r>
            <a:endParaRPr lang="en-US" b="1" u="sng" dirty="0"/>
          </a:p>
        </p:txBody>
      </p:sp>
      <p:pic>
        <p:nvPicPr>
          <p:cNvPr id="4" name="Content Placeholder 3" descr="Screenshot 2023-10-27 180533.png"/>
          <p:cNvPicPr>
            <a:picLocks noGrp="1" noChangeAspect="1"/>
          </p:cNvPicPr>
          <p:nvPr>
            <p:ph idx="1"/>
          </p:nvPr>
        </p:nvPicPr>
        <p:blipFill>
          <a:blip r:embed="rId2" cstate="print"/>
          <a:stretch>
            <a:fillRect/>
          </a:stretch>
        </p:blipFill>
        <p:spPr>
          <a:xfrm>
            <a:off x="467544" y="1914778"/>
            <a:ext cx="7475694" cy="4034502"/>
          </a:xfrm>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HTML BDI Element</a:t>
            </a:r>
            <a:endParaRPr lang="en-US" b="1" u="sng" dirty="0"/>
          </a:p>
        </p:txBody>
      </p:sp>
      <p:sp>
        <p:nvSpPr>
          <p:cNvPr id="3" name="Content Placeholder 2"/>
          <p:cNvSpPr>
            <a:spLocks noGrp="1"/>
          </p:cNvSpPr>
          <p:nvPr>
            <p:ph idx="1"/>
          </p:nvPr>
        </p:nvSpPr>
        <p:spPr/>
        <p:txBody>
          <a:bodyPr/>
          <a:lstStyle/>
          <a:p>
            <a:r>
              <a:rPr lang="en-US" dirty="0"/>
              <a:t>BDI stands for Bi-Directional Override.</a:t>
            </a:r>
          </a:p>
          <a:p>
            <a:r>
              <a:rPr lang="en-US" dirty="0"/>
              <a:t>The HTML &lt;</a:t>
            </a:r>
            <a:r>
              <a:rPr lang="en-US" dirty="0" err="1"/>
              <a:t>bdi</a:t>
            </a:r>
            <a:r>
              <a:rPr lang="en-US" dirty="0"/>
              <a:t>&gt; tag is used to override the current text direction</a:t>
            </a: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Example of BDI Element</a:t>
            </a:r>
            <a:endParaRPr lang="en-US" b="1" u="sng" dirty="0"/>
          </a:p>
        </p:txBody>
      </p:sp>
      <p:sp>
        <p:nvSpPr>
          <p:cNvPr id="3" name="Content Placeholder 2"/>
          <p:cNvSpPr>
            <a:spLocks noGrp="1"/>
          </p:cNvSpPr>
          <p:nvPr>
            <p:ph idx="1"/>
          </p:nvPr>
        </p:nvSpPr>
        <p:spPr/>
        <p:txBody>
          <a:bodyPr/>
          <a:lstStyle/>
          <a:p>
            <a:r>
              <a:rPr lang="en-US" dirty="0"/>
              <a:t>&lt;</a:t>
            </a:r>
            <a:r>
              <a:rPr lang="en-US" dirty="0" err="1"/>
              <a:t>bdi</a:t>
            </a:r>
            <a:r>
              <a:rPr lang="en-US" dirty="0"/>
              <a:t> dir="</a:t>
            </a:r>
            <a:r>
              <a:rPr lang="en-US" dirty="0" err="1"/>
              <a:t>rtl</a:t>
            </a:r>
            <a:r>
              <a:rPr lang="en-US" dirty="0"/>
              <a:t>"&gt;This text will be written from right to left&lt;/</a:t>
            </a:r>
            <a:r>
              <a:rPr lang="en-US" dirty="0" err="1"/>
              <a:t>bdi</a:t>
            </a:r>
            <a:r>
              <a:rPr lang="en-US" dirty="0"/>
              <a:t>&gt;</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Output</a:t>
            </a:r>
            <a:endParaRPr lang="en-US" b="1" u="sng" dirty="0"/>
          </a:p>
        </p:txBody>
      </p:sp>
      <p:pic>
        <p:nvPicPr>
          <p:cNvPr id="4" name="Content Placeholder 3" descr="Screenshot 2023-10-28 120005.png"/>
          <p:cNvPicPr>
            <a:picLocks noGrp="1" noChangeAspect="1"/>
          </p:cNvPicPr>
          <p:nvPr>
            <p:ph idx="1"/>
          </p:nvPr>
        </p:nvPicPr>
        <p:blipFill>
          <a:blip r:embed="rId2" cstate="print"/>
          <a:stretch>
            <a:fillRect/>
          </a:stretch>
        </p:blipFill>
        <p:spPr>
          <a:xfrm>
            <a:off x="419778" y="2420888"/>
            <a:ext cx="8397731" cy="3456383"/>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229600" cy="1143000"/>
          </a:xfrm>
        </p:spPr>
        <p:txBody>
          <a:bodyPr>
            <a:normAutofit/>
          </a:bodyPr>
          <a:lstStyle/>
          <a:p>
            <a:r>
              <a:rPr lang="en-US" b="1" u="sng" dirty="0"/>
              <a:t>Building blocks of HTML</a:t>
            </a:r>
          </a:p>
        </p:txBody>
      </p:sp>
      <p:sp>
        <p:nvSpPr>
          <p:cNvPr id="3" name="Content Placeholder 2"/>
          <p:cNvSpPr>
            <a:spLocks noGrp="1"/>
          </p:cNvSpPr>
          <p:nvPr>
            <p:ph idx="1"/>
          </p:nvPr>
        </p:nvSpPr>
        <p:spPr>
          <a:xfrm>
            <a:off x="467544" y="1700808"/>
            <a:ext cx="8229600" cy="4389120"/>
          </a:xfrm>
        </p:spPr>
        <p:txBody>
          <a:bodyPr>
            <a:normAutofit fontScale="25000" lnSpcReduction="20000"/>
          </a:bodyPr>
          <a:lstStyle/>
          <a:p>
            <a:pPr>
              <a:buNone/>
            </a:pPr>
            <a:r>
              <a:rPr lang="en-US" sz="9600" dirty="0"/>
              <a:t>An HTML document consist of its basic building blocks which are:</a:t>
            </a:r>
          </a:p>
          <a:p>
            <a:r>
              <a:rPr lang="en-US" sz="9600" b="1" dirty="0"/>
              <a:t>Tags:</a:t>
            </a:r>
            <a:r>
              <a:rPr lang="en-US" sz="9600" dirty="0"/>
              <a:t> An HTML tag surrounds the content and apply meaning to it. It is written between &lt; and &gt; brackets.</a:t>
            </a:r>
          </a:p>
          <a:p>
            <a:r>
              <a:rPr lang="en-US" sz="9600" b="1" dirty="0"/>
              <a:t>Attribute:</a:t>
            </a:r>
            <a:r>
              <a:rPr lang="en-US" sz="9600" dirty="0"/>
              <a:t> An attribute in HTML provides extra information about the element, and it is applied within the start tag. An HTML attribute contains two fields: name &amp; value.</a:t>
            </a:r>
          </a:p>
          <a:p>
            <a:r>
              <a:rPr lang="en-IN" sz="9600" dirty="0"/>
              <a:t>Syntax :</a:t>
            </a:r>
          </a:p>
          <a:p>
            <a:pPr>
              <a:buNone/>
            </a:pPr>
            <a:r>
              <a:rPr lang="en-US" sz="9600" b="1" dirty="0"/>
              <a:t>&lt;tag</a:t>
            </a:r>
            <a:r>
              <a:rPr lang="en-US" sz="9600" dirty="0"/>
              <a:t> name  attribute name="</a:t>
            </a:r>
            <a:r>
              <a:rPr lang="en-US" sz="9600" dirty="0" err="1"/>
              <a:t>attr</a:t>
            </a:r>
            <a:r>
              <a:rPr lang="en-US" sz="9600" dirty="0"/>
              <a:t> value"</a:t>
            </a:r>
            <a:r>
              <a:rPr lang="en-US" sz="9600" b="1" dirty="0"/>
              <a:t>&gt;</a:t>
            </a:r>
            <a:r>
              <a:rPr lang="en-US" sz="9600" dirty="0"/>
              <a:t>content</a:t>
            </a:r>
            <a:r>
              <a:rPr lang="en-US" sz="9600" b="1" dirty="0"/>
              <a:t>&lt;/tag</a:t>
            </a:r>
            <a:r>
              <a:rPr lang="en-US" sz="9600" dirty="0"/>
              <a:t> name</a:t>
            </a:r>
            <a:r>
              <a:rPr lang="en-US" sz="9600" b="1" dirty="0"/>
              <a:t>&gt;</a:t>
            </a:r>
            <a:endParaRPr lang="en-US" sz="9600" dirty="0"/>
          </a:p>
          <a:p>
            <a:r>
              <a:rPr lang="en-US" sz="9600" b="1" dirty="0"/>
              <a:t>Elements:</a:t>
            </a:r>
            <a:r>
              <a:rPr lang="en-US" sz="9600" dirty="0"/>
              <a:t> An HTML element is an individual component of an HTML file. In an HTML file, everything written within tags are termed as HTML elements.</a:t>
            </a:r>
            <a:endParaRPr lang="en-IN"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HTML Block and Inline Elements</a:t>
            </a:r>
          </a:p>
        </p:txBody>
      </p:sp>
      <p:sp>
        <p:nvSpPr>
          <p:cNvPr id="3" name="Content Placeholder 2"/>
          <p:cNvSpPr>
            <a:spLocks noGrp="1"/>
          </p:cNvSpPr>
          <p:nvPr>
            <p:ph idx="1"/>
          </p:nvPr>
        </p:nvSpPr>
        <p:spPr/>
        <p:txBody>
          <a:bodyPr/>
          <a:lstStyle/>
          <a:p>
            <a:r>
              <a:rPr lang="en-US" dirty="0"/>
              <a:t>Every HTML element has a default display value, depending on what type of element it is.</a:t>
            </a:r>
          </a:p>
          <a:p>
            <a:r>
              <a:rPr lang="en-US" dirty="0"/>
              <a:t>There are two display values: block and inline</a:t>
            </a: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Block-level Elements</a:t>
            </a:r>
          </a:p>
        </p:txBody>
      </p:sp>
      <p:sp>
        <p:nvSpPr>
          <p:cNvPr id="3" name="Content Placeholder 2"/>
          <p:cNvSpPr>
            <a:spLocks noGrp="1"/>
          </p:cNvSpPr>
          <p:nvPr>
            <p:ph idx="1"/>
          </p:nvPr>
        </p:nvSpPr>
        <p:spPr>
          <a:xfrm>
            <a:off x="457200" y="1935480"/>
            <a:ext cx="8229600" cy="4922520"/>
          </a:xfrm>
        </p:spPr>
        <p:txBody>
          <a:bodyPr>
            <a:normAutofit lnSpcReduction="10000"/>
          </a:bodyPr>
          <a:lstStyle/>
          <a:p>
            <a:r>
              <a:rPr lang="en-US" dirty="0"/>
              <a:t>A block-level element always starts on a new line, and the browsers automatically add some space (a margin) before and after the element.</a:t>
            </a:r>
          </a:p>
          <a:p>
            <a:r>
              <a:rPr lang="en-US" dirty="0"/>
              <a:t>A block-level element always takes up the full width available (stretches out to the left and right as far as it can).</a:t>
            </a:r>
          </a:p>
          <a:p>
            <a:r>
              <a:rPr lang="en-US" dirty="0"/>
              <a:t>Two commonly used block elements are: &lt;p&gt; and &lt;div&gt;.</a:t>
            </a:r>
          </a:p>
          <a:p>
            <a:r>
              <a:rPr lang="en-US" dirty="0"/>
              <a:t>The &lt;p&gt; element defines a paragraph in an HTML document.</a:t>
            </a:r>
          </a:p>
          <a:p>
            <a:r>
              <a:rPr lang="en-US" dirty="0"/>
              <a:t>The &lt;div&gt; element defines a division or a section in an HTML document.</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u="sng" dirty="0"/>
              <a:t>Example of Block-Level Elements</a:t>
            </a:r>
            <a:endParaRPr lang="en-US" dirty="0"/>
          </a:p>
        </p:txBody>
      </p:sp>
      <p:sp>
        <p:nvSpPr>
          <p:cNvPr id="3" name="Content Placeholder 2"/>
          <p:cNvSpPr>
            <a:spLocks noGrp="1"/>
          </p:cNvSpPr>
          <p:nvPr>
            <p:ph sz="half" idx="1"/>
          </p:nvPr>
        </p:nvSpPr>
        <p:spPr>
          <a:xfrm>
            <a:off x="457200" y="1920084"/>
            <a:ext cx="4038600" cy="4677267"/>
          </a:xfrm>
        </p:spPr>
        <p:txBody>
          <a:bodyPr>
            <a:normAutofit fontScale="77500" lnSpcReduction="20000"/>
          </a:bodyPr>
          <a:lstStyle/>
          <a:p>
            <a:r>
              <a:rPr lang="en-US" dirty="0"/>
              <a:t>&lt;address&gt;</a:t>
            </a:r>
          </a:p>
          <a:p>
            <a:r>
              <a:rPr lang="en-US" dirty="0"/>
              <a:t>&lt;article&gt;</a:t>
            </a:r>
          </a:p>
          <a:p>
            <a:r>
              <a:rPr lang="en-US" dirty="0"/>
              <a:t>&lt;aside&gt;</a:t>
            </a:r>
          </a:p>
          <a:p>
            <a:r>
              <a:rPr lang="en-US" dirty="0"/>
              <a:t>&lt;</a:t>
            </a:r>
            <a:r>
              <a:rPr lang="en-US" dirty="0" err="1"/>
              <a:t>blockquote</a:t>
            </a:r>
            <a:r>
              <a:rPr lang="en-US" dirty="0"/>
              <a:t>&gt;</a:t>
            </a:r>
          </a:p>
          <a:p>
            <a:r>
              <a:rPr lang="en-US" dirty="0"/>
              <a:t>&lt;canvas&gt;</a:t>
            </a:r>
          </a:p>
          <a:p>
            <a:r>
              <a:rPr lang="en-US" dirty="0"/>
              <a:t>&lt;</a:t>
            </a:r>
            <a:r>
              <a:rPr lang="en-US" dirty="0" err="1"/>
              <a:t>dd</a:t>
            </a:r>
            <a:r>
              <a:rPr lang="en-US" dirty="0"/>
              <a:t>&gt;</a:t>
            </a:r>
          </a:p>
          <a:p>
            <a:r>
              <a:rPr lang="en-US" dirty="0"/>
              <a:t>&lt;div&gt;</a:t>
            </a:r>
          </a:p>
          <a:p>
            <a:r>
              <a:rPr lang="en-US" dirty="0"/>
              <a:t>&lt;dl&gt;</a:t>
            </a:r>
          </a:p>
          <a:p>
            <a:r>
              <a:rPr lang="en-US" dirty="0"/>
              <a:t>&lt;</a:t>
            </a:r>
            <a:r>
              <a:rPr lang="en-US" dirty="0" err="1"/>
              <a:t>dt</a:t>
            </a:r>
            <a:r>
              <a:rPr lang="en-US" dirty="0"/>
              <a:t>&gt;</a:t>
            </a:r>
          </a:p>
          <a:p>
            <a:r>
              <a:rPr lang="en-US" dirty="0"/>
              <a:t>&lt;</a:t>
            </a:r>
            <a:r>
              <a:rPr lang="en-US" dirty="0" err="1"/>
              <a:t>fieldset</a:t>
            </a:r>
            <a:r>
              <a:rPr lang="en-US" dirty="0"/>
              <a:t>&gt;</a:t>
            </a:r>
          </a:p>
          <a:p>
            <a:r>
              <a:rPr lang="en-US" dirty="0"/>
              <a:t>&lt;</a:t>
            </a:r>
            <a:r>
              <a:rPr lang="en-US" dirty="0" err="1"/>
              <a:t>figcaption</a:t>
            </a:r>
            <a:r>
              <a:rPr lang="en-US" dirty="0"/>
              <a:t>&gt;</a:t>
            </a:r>
          </a:p>
          <a:p>
            <a:r>
              <a:rPr lang="en-US" dirty="0"/>
              <a:t>&lt;figure&gt;</a:t>
            </a:r>
          </a:p>
          <a:p>
            <a:r>
              <a:rPr lang="en-US" dirty="0"/>
              <a:t>&lt;footer&gt;</a:t>
            </a:r>
          </a:p>
          <a:p>
            <a:r>
              <a:rPr lang="en-US" dirty="0"/>
              <a:t>&lt;form&gt;</a:t>
            </a:r>
          </a:p>
          <a:p>
            <a:r>
              <a:rPr lang="en-US" dirty="0"/>
              <a:t>&lt;h1&gt;-&lt;h6&gt;</a:t>
            </a:r>
          </a:p>
        </p:txBody>
      </p:sp>
      <p:sp>
        <p:nvSpPr>
          <p:cNvPr id="4" name="Content Placeholder 3"/>
          <p:cNvSpPr>
            <a:spLocks noGrp="1"/>
          </p:cNvSpPr>
          <p:nvPr>
            <p:ph sz="half" idx="2"/>
          </p:nvPr>
        </p:nvSpPr>
        <p:spPr>
          <a:xfrm>
            <a:off x="4648200" y="1920084"/>
            <a:ext cx="4038600" cy="4605259"/>
          </a:xfrm>
        </p:spPr>
        <p:txBody>
          <a:bodyPr>
            <a:normAutofit fontScale="77500" lnSpcReduction="20000"/>
          </a:bodyPr>
          <a:lstStyle/>
          <a:p>
            <a:r>
              <a:rPr lang="en-US" dirty="0"/>
              <a:t>&lt;header&gt;</a:t>
            </a:r>
          </a:p>
          <a:p>
            <a:r>
              <a:rPr lang="en-US" dirty="0"/>
              <a:t>&lt;hr&gt;</a:t>
            </a:r>
          </a:p>
          <a:p>
            <a:r>
              <a:rPr lang="en-US" dirty="0"/>
              <a:t>&lt;</a:t>
            </a:r>
            <a:r>
              <a:rPr lang="en-US" dirty="0" err="1"/>
              <a:t>li</a:t>
            </a:r>
            <a:r>
              <a:rPr lang="en-US" dirty="0"/>
              <a:t>&gt;</a:t>
            </a:r>
          </a:p>
          <a:p>
            <a:r>
              <a:rPr lang="en-US" dirty="0"/>
              <a:t>&lt;main&gt;</a:t>
            </a:r>
          </a:p>
          <a:p>
            <a:r>
              <a:rPr lang="en-US" dirty="0"/>
              <a:t>&lt;</a:t>
            </a:r>
            <a:r>
              <a:rPr lang="en-US" dirty="0" err="1"/>
              <a:t>nav</a:t>
            </a:r>
            <a:r>
              <a:rPr lang="en-US" dirty="0"/>
              <a:t>&gt;</a:t>
            </a:r>
          </a:p>
          <a:p>
            <a:r>
              <a:rPr lang="en-US" dirty="0"/>
              <a:t>&lt;</a:t>
            </a:r>
            <a:r>
              <a:rPr lang="en-US" dirty="0" err="1"/>
              <a:t>noscript</a:t>
            </a:r>
            <a:r>
              <a:rPr lang="en-US" dirty="0"/>
              <a:t>&gt;</a:t>
            </a:r>
          </a:p>
          <a:p>
            <a:r>
              <a:rPr lang="en-US" dirty="0"/>
              <a:t>&lt;</a:t>
            </a:r>
            <a:r>
              <a:rPr lang="en-US" dirty="0" err="1"/>
              <a:t>ol</a:t>
            </a:r>
            <a:r>
              <a:rPr lang="en-US" dirty="0"/>
              <a:t>&gt;</a:t>
            </a:r>
          </a:p>
          <a:p>
            <a:r>
              <a:rPr lang="en-US" dirty="0"/>
              <a:t>&lt;p&gt;</a:t>
            </a:r>
          </a:p>
          <a:p>
            <a:r>
              <a:rPr lang="en-US" dirty="0"/>
              <a:t>&lt;pre&gt;</a:t>
            </a:r>
          </a:p>
          <a:p>
            <a:r>
              <a:rPr lang="en-US" dirty="0"/>
              <a:t>&lt;section&gt;</a:t>
            </a:r>
          </a:p>
          <a:p>
            <a:r>
              <a:rPr lang="en-US" dirty="0"/>
              <a:t>&lt;table&gt;</a:t>
            </a:r>
          </a:p>
          <a:p>
            <a:r>
              <a:rPr lang="en-US" dirty="0"/>
              <a:t>&lt;</a:t>
            </a:r>
            <a:r>
              <a:rPr lang="en-US" dirty="0" err="1"/>
              <a:t>tfoot</a:t>
            </a:r>
            <a:r>
              <a:rPr lang="en-US" dirty="0"/>
              <a:t>&gt;</a:t>
            </a:r>
          </a:p>
          <a:p>
            <a:r>
              <a:rPr lang="en-US" dirty="0"/>
              <a:t>&lt;</a:t>
            </a:r>
            <a:r>
              <a:rPr lang="en-US" dirty="0" err="1"/>
              <a:t>ul</a:t>
            </a:r>
            <a:r>
              <a:rPr lang="en-US" dirty="0"/>
              <a:t>&gt;</a:t>
            </a:r>
          </a:p>
          <a:p>
            <a:r>
              <a:rPr lang="en-US" dirty="0"/>
              <a:t>&lt;video&gt;</a:t>
            </a: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Inline Elements</a:t>
            </a:r>
          </a:p>
        </p:txBody>
      </p:sp>
      <p:sp>
        <p:nvSpPr>
          <p:cNvPr id="3" name="Content Placeholder 2"/>
          <p:cNvSpPr>
            <a:spLocks noGrp="1"/>
          </p:cNvSpPr>
          <p:nvPr>
            <p:ph idx="1"/>
          </p:nvPr>
        </p:nvSpPr>
        <p:spPr/>
        <p:txBody>
          <a:bodyPr/>
          <a:lstStyle/>
          <a:p>
            <a:r>
              <a:rPr lang="en-US" dirty="0"/>
              <a:t>An inline element is the opposite of the block-level element. It does not start on a new line and takes up only the necessary width </a:t>
            </a:r>
            <a:r>
              <a:rPr lang="en-US" dirty="0" err="1"/>
              <a:t>ie</a:t>
            </a:r>
            <a:r>
              <a:rPr lang="en-US" dirty="0"/>
              <a:t>., it only occupies the space bounded by the tags defining the HTML element, instead of breaking the flow of the content. </a:t>
            </a:r>
          </a:p>
          <a:p>
            <a:r>
              <a:rPr lang="en-US" dirty="0"/>
              <a:t>An inline element does not start on a new line.</a:t>
            </a:r>
          </a:p>
          <a:p>
            <a:r>
              <a:rPr lang="en-US" dirty="0"/>
              <a:t>An inline element only takes up as much width as necessary.</a:t>
            </a: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404664"/>
            <a:ext cx="8229600" cy="722344"/>
          </a:xfrm>
        </p:spPr>
        <p:txBody>
          <a:bodyPr>
            <a:normAutofit fontScale="90000"/>
          </a:bodyPr>
          <a:lstStyle/>
          <a:p>
            <a:r>
              <a:rPr lang="en-IN" b="1" u="sng" dirty="0"/>
              <a:t>Example of Inline-Level Elements</a:t>
            </a:r>
            <a:endParaRPr lang="en-US" b="1" u="sng" dirty="0"/>
          </a:p>
        </p:txBody>
      </p:sp>
      <p:sp>
        <p:nvSpPr>
          <p:cNvPr id="3" name="Content Placeholder 2"/>
          <p:cNvSpPr>
            <a:spLocks noGrp="1"/>
          </p:cNvSpPr>
          <p:nvPr>
            <p:ph sz="half" idx="1"/>
          </p:nvPr>
        </p:nvSpPr>
        <p:spPr>
          <a:xfrm>
            <a:off x="467544" y="1196752"/>
            <a:ext cx="4038600" cy="5661248"/>
          </a:xfrm>
        </p:spPr>
        <p:txBody>
          <a:bodyPr>
            <a:noAutofit/>
          </a:bodyPr>
          <a:lstStyle/>
          <a:p>
            <a:r>
              <a:rPr lang="en-US" sz="1700" dirty="0"/>
              <a:t>&lt;a&gt;</a:t>
            </a:r>
          </a:p>
          <a:p>
            <a:r>
              <a:rPr lang="en-US" sz="1700" dirty="0"/>
              <a:t>&lt;</a:t>
            </a:r>
            <a:r>
              <a:rPr lang="en-US" sz="1700" dirty="0" err="1"/>
              <a:t>abbr</a:t>
            </a:r>
            <a:r>
              <a:rPr lang="en-US" sz="1700" dirty="0"/>
              <a:t>&gt;</a:t>
            </a:r>
          </a:p>
          <a:p>
            <a:r>
              <a:rPr lang="en-US" sz="1700" dirty="0"/>
              <a:t>&lt;acronym&gt;</a:t>
            </a:r>
          </a:p>
          <a:p>
            <a:r>
              <a:rPr lang="en-US" sz="1700" dirty="0"/>
              <a:t>&lt;b&gt;</a:t>
            </a:r>
          </a:p>
          <a:p>
            <a:r>
              <a:rPr lang="en-US" sz="1700" dirty="0"/>
              <a:t>&lt;</a:t>
            </a:r>
            <a:r>
              <a:rPr lang="en-US" sz="1700" dirty="0" err="1"/>
              <a:t>bdo</a:t>
            </a:r>
            <a:r>
              <a:rPr lang="en-US" sz="1700" dirty="0"/>
              <a:t>&gt;</a:t>
            </a:r>
          </a:p>
          <a:p>
            <a:r>
              <a:rPr lang="en-US" sz="1700" dirty="0"/>
              <a:t>&lt;big&gt;</a:t>
            </a:r>
          </a:p>
          <a:p>
            <a:r>
              <a:rPr lang="en-US" sz="1700" dirty="0"/>
              <a:t>&lt;br&gt;</a:t>
            </a:r>
          </a:p>
          <a:p>
            <a:r>
              <a:rPr lang="en-US" sz="1700" dirty="0"/>
              <a:t>&lt;button&gt;</a:t>
            </a:r>
          </a:p>
          <a:p>
            <a:r>
              <a:rPr lang="en-US" sz="1700" dirty="0"/>
              <a:t>&lt;cite&gt;</a:t>
            </a:r>
          </a:p>
          <a:p>
            <a:r>
              <a:rPr lang="en-US" sz="1700" dirty="0"/>
              <a:t>&lt;code&gt;</a:t>
            </a:r>
          </a:p>
          <a:p>
            <a:r>
              <a:rPr lang="en-US" sz="1700" dirty="0"/>
              <a:t>&lt;</a:t>
            </a:r>
            <a:r>
              <a:rPr lang="en-US" sz="1700" dirty="0" err="1"/>
              <a:t>dfn</a:t>
            </a:r>
            <a:r>
              <a:rPr lang="en-US" sz="1700" dirty="0"/>
              <a:t>&gt;</a:t>
            </a:r>
          </a:p>
          <a:p>
            <a:r>
              <a:rPr lang="en-US" sz="1700" dirty="0"/>
              <a:t>&lt;</a:t>
            </a:r>
            <a:r>
              <a:rPr lang="en-US" sz="1700" dirty="0" err="1"/>
              <a:t>em</a:t>
            </a:r>
            <a:r>
              <a:rPr lang="en-US" sz="1700" dirty="0"/>
              <a:t>&gt;</a:t>
            </a:r>
          </a:p>
          <a:p>
            <a:r>
              <a:rPr lang="en-US" sz="1700" dirty="0"/>
              <a:t>&lt;</a:t>
            </a:r>
            <a:r>
              <a:rPr lang="en-US" sz="1700" dirty="0" err="1"/>
              <a:t>i</a:t>
            </a:r>
            <a:r>
              <a:rPr lang="en-US" sz="1700" dirty="0"/>
              <a:t>&gt;</a:t>
            </a:r>
          </a:p>
          <a:p>
            <a:r>
              <a:rPr lang="en-US" sz="1700" dirty="0"/>
              <a:t>&lt;</a:t>
            </a:r>
            <a:r>
              <a:rPr lang="en-US" sz="1700" dirty="0" err="1"/>
              <a:t>img</a:t>
            </a:r>
            <a:r>
              <a:rPr lang="en-US" sz="1700" dirty="0"/>
              <a:t>&gt;</a:t>
            </a:r>
          </a:p>
          <a:p>
            <a:r>
              <a:rPr lang="en-US" sz="1700" dirty="0"/>
              <a:t>&lt;input&gt;</a:t>
            </a:r>
          </a:p>
          <a:p>
            <a:r>
              <a:rPr lang="en-US" sz="1700" dirty="0"/>
              <a:t>&lt;</a:t>
            </a:r>
            <a:r>
              <a:rPr lang="en-US" sz="1700" dirty="0" err="1"/>
              <a:t>kbd</a:t>
            </a:r>
            <a:r>
              <a:rPr lang="en-US" sz="1700" dirty="0"/>
              <a:t>&gt;</a:t>
            </a:r>
          </a:p>
          <a:p>
            <a:r>
              <a:rPr lang="en-US" sz="1700" dirty="0"/>
              <a:t>&lt;label&gt;</a:t>
            </a:r>
          </a:p>
        </p:txBody>
      </p:sp>
      <p:sp>
        <p:nvSpPr>
          <p:cNvPr id="4" name="Content Placeholder 3"/>
          <p:cNvSpPr>
            <a:spLocks noGrp="1"/>
          </p:cNvSpPr>
          <p:nvPr>
            <p:ph sz="half" idx="2"/>
          </p:nvPr>
        </p:nvSpPr>
        <p:spPr>
          <a:xfrm>
            <a:off x="4644008" y="1124744"/>
            <a:ext cx="4038600" cy="5733256"/>
          </a:xfrm>
        </p:spPr>
        <p:txBody>
          <a:bodyPr>
            <a:noAutofit/>
          </a:bodyPr>
          <a:lstStyle/>
          <a:p>
            <a:r>
              <a:rPr lang="en-US" sz="1800" dirty="0"/>
              <a:t>&lt;map&gt;</a:t>
            </a:r>
          </a:p>
          <a:p>
            <a:r>
              <a:rPr lang="en-US" sz="1800" dirty="0"/>
              <a:t>&lt;object&gt;</a:t>
            </a:r>
          </a:p>
          <a:p>
            <a:r>
              <a:rPr lang="en-US" sz="1800" dirty="0"/>
              <a:t>&lt;output&gt;</a:t>
            </a:r>
          </a:p>
          <a:p>
            <a:r>
              <a:rPr lang="en-US" sz="1800" dirty="0"/>
              <a:t>&lt;q&gt;</a:t>
            </a:r>
          </a:p>
          <a:p>
            <a:r>
              <a:rPr lang="en-US" sz="1800" dirty="0"/>
              <a:t>&lt;</a:t>
            </a:r>
            <a:r>
              <a:rPr lang="en-US" sz="1800" dirty="0" err="1"/>
              <a:t>samp</a:t>
            </a:r>
            <a:r>
              <a:rPr lang="en-US" sz="1800" dirty="0"/>
              <a:t>&gt;</a:t>
            </a:r>
          </a:p>
          <a:p>
            <a:r>
              <a:rPr lang="en-US" sz="1800" dirty="0"/>
              <a:t>&lt;script&gt;</a:t>
            </a:r>
          </a:p>
          <a:p>
            <a:r>
              <a:rPr lang="en-US" sz="1800" dirty="0"/>
              <a:t>&lt;select&gt;</a:t>
            </a:r>
          </a:p>
          <a:p>
            <a:r>
              <a:rPr lang="en-US" sz="1800" dirty="0"/>
              <a:t>&lt;small&gt;</a:t>
            </a:r>
          </a:p>
          <a:p>
            <a:r>
              <a:rPr lang="en-US" sz="1800" dirty="0"/>
              <a:t>&lt;span&gt;</a:t>
            </a:r>
          </a:p>
          <a:p>
            <a:r>
              <a:rPr lang="en-US" sz="1800" dirty="0"/>
              <a:t>&lt;strong&gt;</a:t>
            </a:r>
          </a:p>
          <a:p>
            <a:r>
              <a:rPr lang="en-US" sz="1800" dirty="0"/>
              <a:t>&lt;sub&gt;</a:t>
            </a:r>
          </a:p>
          <a:p>
            <a:r>
              <a:rPr lang="en-US" sz="1800" dirty="0"/>
              <a:t>&lt;sup&gt;</a:t>
            </a:r>
          </a:p>
          <a:p>
            <a:r>
              <a:rPr lang="en-US" sz="1800" dirty="0"/>
              <a:t>&lt;</a:t>
            </a:r>
            <a:r>
              <a:rPr lang="en-US" sz="1800" dirty="0" err="1"/>
              <a:t>textarea</a:t>
            </a:r>
            <a:r>
              <a:rPr lang="en-US" sz="1800" dirty="0"/>
              <a:t>&gt;</a:t>
            </a:r>
          </a:p>
          <a:p>
            <a:r>
              <a:rPr lang="en-US" sz="1800" dirty="0"/>
              <a:t>&lt;time&gt;</a:t>
            </a:r>
          </a:p>
          <a:p>
            <a:r>
              <a:rPr lang="en-US" sz="1800" dirty="0"/>
              <a:t>&lt;</a:t>
            </a:r>
            <a:r>
              <a:rPr lang="en-US" sz="1800" dirty="0" err="1"/>
              <a:t>tt</a:t>
            </a:r>
            <a:r>
              <a:rPr lang="en-US" sz="1800" dirty="0"/>
              <a:t>&gt;</a:t>
            </a:r>
          </a:p>
          <a:p>
            <a:r>
              <a:rPr lang="en-US" sz="1800" dirty="0"/>
              <a:t>&lt;</a:t>
            </a:r>
            <a:r>
              <a:rPr lang="en-US" sz="1800" dirty="0" err="1"/>
              <a:t>var</a:t>
            </a:r>
            <a:r>
              <a:rPr lang="en-US" sz="1800" dirty="0"/>
              <a:t>&gt;</a:t>
            </a: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HTML Comments</a:t>
            </a:r>
            <a:endParaRPr lang="en-US" b="1" u="sng" dirty="0"/>
          </a:p>
        </p:txBody>
      </p:sp>
      <p:sp>
        <p:nvSpPr>
          <p:cNvPr id="3" name="Content Placeholder 2"/>
          <p:cNvSpPr>
            <a:spLocks noGrp="1"/>
          </p:cNvSpPr>
          <p:nvPr>
            <p:ph idx="1"/>
          </p:nvPr>
        </p:nvSpPr>
        <p:spPr/>
        <p:txBody>
          <a:bodyPr/>
          <a:lstStyle/>
          <a:p>
            <a:r>
              <a:rPr lang="en-US" dirty="0"/>
              <a:t>Comments can be used to hide content.</a:t>
            </a:r>
          </a:p>
          <a:p>
            <a:r>
              <a:rPr lang="en-US" dirty="0"/>
              <a:t>This can be helpful if you hide content temporarily.</a:t>
            </a:r>
          </a:p>
          <a:p>
            <a:r>
              <a:rPr lang="en-US" dirty="0"/>
              <a:t> &lt;!-- This is an HTML comment --&gt;</a:t>
            </a: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The &lt;div&gt; Element</a:t>
            </a:r>
          </a:p>
        </p:txBody>
      </p:sp>
      <p:sp>
        <p:nvSpPr>
          <p:cNvPr id="3" name="Content Placeholder 2"/>
          <p:cNvSpPr>
            <a:spLocks noGrp="1"/>
          </p:cNvSpPr>
          <p:nvPr>
            <p:ph idx="1"/>
          </p:nvPr>
        </p:nvSpPr>
        <p:spPr/>
        <p:txBody>
          <a:bodyPr/>
          <a:lstStyle/>
          <a:p>
            <a:r>
              <a:rPr lang="en-US" dirty="0"/>
              <a:t>The &lt;div&gt; element is often used as a container for other HTML elements.</a:t>
            </a:r>
          </a:p>
          <a:p>
            <a:r>
              <a:rPr lang="en-US" dirty="0"/>
              <a:t>The &lt;div&gt; element has no required attributes, but style, class and id are common.</a:t>
            </a:r>
          </a:p>
          <a:p>
            <a:r>
              <a:rPr lang="en-US" dirty="0"/>
              <a:t>When used together with CSS, the &lt;div&gt; element can be used to style blocks of content</a:t>
            </a:r>
          </a:p>
          <a:p>
            <a:r>
              <a:rPr lang="en-US" dirty="0"/>
              <a:t>Any sort of content can be put inside the &lt;div&gt; tag!</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The &lt;span&gt; Element</a:t>
            </a:r>
          </a:p>
        </p:txBody>
      </p:sp>
      <p:sp>
        <p:nvSpPr>
          <p:cNvPr id="3" name="Content Placeholder 2"/>
          <p:cNvSpPr>
            <a:spLocks noGrp="1"/>
          </p:cNvSpPr>
          <p:nvPr>
            <p:ph idx="1"/>
          </p:nvPr>
        </p:nvSpPr>
        <p:spPr>
          <a:xfrm>
            <a:off x="457200" y="1935480"/>
            <a:ext cx="8229600" cy="4661872"/>
          </a:xfrm>
        </p:spPr>
        <p:txBody>
          <a:bodyPr>
            <a:normAutofit fontScale="92500" lnSpcReduction="10000"/>
          </a:bodyPr>
          <a:lstStyle/>
          <a:p>
            <a:r>
              <a:rPr lang="en-US" dirty="0"/>
              <a:t>The &lt;span&gt; element is an inline container used to mark up a part of a text, or a part of a document.</a:t>
            </a:r>
          </a:p>
          <a:p>
            <a:r>
              <a:rPr lang="en-US" dirty="0"/>
              <a:t>The &lt;span&gt; element has no required attributes, but style, class and id are common.</a:t>
            </a:r>
          </a:p>
          <a:p>
            <a:r>
              <a:rPr lang="en-US" dirty="0"/>
              <a:t>When used together with CSS, the &lt;span&gt; element can be used to style parts of the text</a:t>
            </a:r>
          </a:p>
          <a:p>
            <a:r>
              <a:rPr lang="en-US" dirty="0"/>
              <a:t>The &lt;span&gt; tag is an inline container used to mark up a part of a text, or a part of a document.</a:t>
            </a:r>
          </a:p>
          <a:p>
            <a:r>
              <a:rPr lang="en-US" dirty="0"/>
              <a:t>The &lt;span&gt; tag is easily styled by CSS or manipulated with JavaScript using the class or id attribute.</a:t>
            </a:r>
          </a:p>
          <a:p>
            <a:r>
              <a:rPr lang="en-US" dirty="0"/>
              <a:t>The &lt;span&gt; tag is much like the &lt;div&gt; element, but &lt;div&gt; is a block-level element and &lt;span&gt; is an inline element.</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HTML Anchor Tag</a:t>
            </a:r>
            <a:endParaRPr lang="en-US" b="1" u="sng" dirty="0"/>
          </a:p>
        </p:txBody>
      </p:sp>
      <p:sp>
        <p:nvSpPr>
          <p:cNvPr id="3" name="Content Placeholder 2"/>
          <p:cNvSpPr>
            <a:spLocks noGrp="1"/>
          </p:cNvSpPr>
          <p:nvPr>
            <p:ph idx="1"/>
          </p:nvPr>
        </p:nvSpPr>
        <p:spPr/>
        <p:txBody>
          <a:bodyPr>
            <a:normAutofit fontScale="92500" lnSpcReduction="20000"/>
          </a:bodyPr>
          <a:lstStyle/>
          <a:p>
            <a:r>
              <a:rPr lang="en-IN" dirty="0"/>
              <a:t>To put link in your webpage, we use anchor’&lt;a&gt;&lt;/a&gt;’ tag &amp; then put the source link(absolute or relative link) in the ‘href’ attribute &amp; we can also make use of ‘target’ attribute.</a:t>
            </a:r>
          </a:p>
          <a:p>
            <a:r>
              <a:rPr lang="en-IN" b="1" u="sng" dirty="0"/>
              <a:t>Note</a:t>
            </a:r>
            <a:r>
              <a:rPr lang="en-IN" dirty="0"/>
              <a:t> : The URL that the hyperlink points to are not restricted to HTTP-based URLs, they can use any URL scheme supported by browsers. Such as:</a:t>
            </a:r>
          </a:p>
          <a:p>
            <a:r>
              <a:rPr lang="en-IN" dirty="0"/>
              <a:t>Sections of a webpage – using id attribute/selector.</a:t>
            </a:r>
          </a:p>
          <a:p>
            <a:r>
              <a:rPr lang="en-IN" dirty="0"/>
              <a:t>Telephone nos. with ‘</a:t>
            </a:r>
            <a:r>
              <a:rPr lang="en-IN" dirty="0" err="1"/>
              <a:t>tel</a:t>
            </a:r>
            <a:r>
              <a:rPr lang="en-IN" dirty="0"/>
              <a:t>:’</a:t>
            </a:r>
          </a:p>
          <a:p>
            <a:r>
              <a:rPr lang="en-IN" b="1" u="sng" dirty="0"/>
              <a:t>E.g.</a:t>
            </a:r>
            <a:r>
              <a:rPr lang="en-IN" dirty="0"/>
              <a:t>: &lt;a href="</a:t>
            </a:r>
            <a:r>
              <a:rPr lang="en-IN" dirty="0" err="1"/>
              <a:t>tel</a:t>
            </a:r>
            <a:r>
              <a:rPr lang="en-IN" dirty="0"/>
              <a:t>:+4733378901"&gt;+47 333 78 901&lt;/a&gt;</a:t>
            </a:r>
          </a:p>
          <a:p>
            <a:r>
              <a:rPr lang="en-IN" dirty="0"/>
              <a:t>E-mail address with ‘mailto’</a:t>
            </a:r>
          </a:p>
          <a:p>
            <a:r>
              <a:rPr lang="en-IN" b="1" u="sng" dirty="0"/>
              <a:t>E.g.</a:t>
            </a:r>
            <a:r>
              <a:rPr lang="en-IN" dirty="0"/>
              <a:t>: </a:t>
            </a:r>
            <a:r>
              <a:rPr lang="en-US" dirty="0"/>
              <a:t>&lt;a href="mailto:someone@example.com"&gt;Send email&lt;/a&gt;</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HTML Links - The target Attribute</a:t>
            </a:r>
          </a:p>
        </p:txBody>
      </p:sp>
      <p:sp>
        <p:nvSpPr>
          <p:cNvPr id="3" name="Content Placeholder 2"/>
          <p:cNvSpPr>
            <a:spLocks noGrp="1"/>
          </p:cNvSpPr>
          <p:nvPr>
            <p:ph idx="1"/>
          </p:nvPr>
        </p:nvSpPr>
        <p:spPr/>
        <p:txBody>
          <a:bodyPr>
            <a:normAutofit fontScale="92500" lnSpcReduction="10000"/>
          </a:bodyPr>
          <a:lstStyle/>
          <a:p>
            <a:r>
              <a:rPr lang="en-US" dirty="0"/>
              <a:t>By default, the linked page will be displayed in the current browser window. To change this, you must specify another target for the link.</a:t>
            </a:r>
          </a:p>
          <a:p>
            <a:r>
              <a:rPr lang="en-US" dirty="0"/>
              <a:t>The target attribute specifies where to open the linked document.</a:t>
            </a:r>
          </a:p>
          <a:p>
            <a:r>
              <a:rPr lang="en-US" dirty="0"/>
              <a:t>The target attribute can have one of the following values:</a:t>
            </a:r>
          </a:p>
          <a:p>
            <a:r>
              <a:rPr lang="en-US" dirty="0"/>
              <a:t>_self - Default. Opens the document in the same window/tab as it was clicked</a:t>
            </a:r>
          </a:p>
          <a:p>
            <a:r>
              <a:rPr lang="en-US" dirty="0"/>
              <a:t>_blank - Opens the document in a new window or tab</a:t>
            </a:r>
          </a:p>
          <a:p>
            <a:r>
              <a:rPr lang="en-US" dirty="0"/>
              <a:t>_parent - Opens the document in the parent frame</a:t>
            </a:r>
          </a:p>
          <a:p>
            <a:r>
              <a:rPr lang="en-US" dirty="0"/>
              <a:t>_top - Opens the document in the full body of the window</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229600" cy="1143000"/>
          </a:xfrm>
        </p:spPr>
        <p:txBody>
          <a:bodyPr>
            <a:normAutofit/>
          </a:bodyPr>
          <a:lstStyle/>
          <a:p>
            <a:r>
              <a:rPr lang="en-US" b="1" u="sng" dirty="0"/>
              <a:t>HTML Tags</a:t>
            </a:r>
          </a:p>
        </p:txBody>
      </p:sp>
      <p:sp>
        <p:nvSpPr>
          <p:cNvPr id="3" name="Content Placeholder 2"/>
          <p:cNvSpPr>
            <a:spLocks noGrp="1"/>
          </p:cNvSpPr>
          <p:nvPr>
            <p:ph idx="1"/>
          </p:nvPr>
        </p:nvSpPr>
        <p:spPr>
          <a:xfrm>
            <a:off x="467544" y="1628800"/>
            <a:ext cx="8229600" cy="5040560"/>
          </a:xfrm>
        </p:spPr>
        <p:txBody>
          <a:bodyPr>
            <a:normAutofit fontScale="92500" lnSpcReduction="10000"/>
          </a:bodyPr>
          <a:lstStyle/>
          <a:p>
            <a:r>
              <a:rPr lang="en-US" dirty="0"/>
              <a:t>HTML tags are like keywords which defines that how web browser will format and display the content. With the help of tags, a web browser can distinguish between an HTML content and a simple content. HTML tags contain three main parts: opening tag, content and closing tag. But some HTML tags are unclosed or self-closing tags.</a:t>
            </a:r>
          </a:p>
          <a:p>
            <a:r>
              <a:rPr lang="en-US" dirty="0"/>
              <a:t>When a web browser reads an HTML document, browser reads it from top to bottom and left to right. HTML tags are used to create HTML documents and render their properties. Each HTML tags have different properties.</a:t>
            </a:r>
          </a:p>
          <a:p>
            <a:r>
              <a:rPr lang="en-US" dirty="0"/>
              <a:t>An HTML file must have some essential tags so that web browser can differentiate between a simple text and HTML text. You can use as many tags you want as per your code requirement.</a:t>
            </a:r>
          </a:p>
          <a:p>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435280" cy="1143000"/>
          </a:xfrm>
        </p:spPr>
        <p:txBody>
          <a:bodyPr>
            <a:normAutofit fontScale="90000"/>
          </a:bodyPr>
          <a:lstStyle/>
          <a:p>
            <a:r>
              <a:rPr lang="en-US" b="1" u="sng" dirty="0"/>
              <a:t>HTML Bookmarks with ID and Links</a:t>
            </a:r>
          </a:p>
        </p:txBody>
      </p:sp>
      <p:sp>
        <p:nvSpPr>
          <p:cNvPr id="3" name="Content Placeholder 2"/>
          <p:cNvSpPr>
            <a:spLocks noGrp="1"/>
          </p:cNvSpPr>
          <p:nvPr>
            <p:ph idx="1"/>
          </p:nvPr>
        </p:nvSpPr>
        <p:spPr/>
        <p:txBody>
          <a:bodyPr/>
          <a:lstStyle/>
          <a:p>
            <a:r>
              <a:rPr lang="en-US" dirty="0"/>
              <a:t>HTML bookmarks are used to allow readers to jump to specific parts of a webpage.</a:t>
            </a:r>
          </a:p>
          <a:p>
            <a:r>
              <a:rPr lang="en-US" dirty="0"/>
              <a:t>Bookmarks can be useful if your page is very long.</a:t>
            </a:r>
          </a:p>
          <a:p>
            <a:r>
              <a:rPr lang="en-US" dirty="0"/>
              <a:t>To use a bookmark, you must first create it, and then add a link to it.</a:t>
            </a:r>
          </a:p>
          <a:p>
            <a:r>
              <a:rPr lang="en-US" dirty="0"/>
              <a:t>Then, when the link is clicked, the page will scroll to the location with the bookmark.</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Example</a:t>
            </a:r>
            <a:endParaRPr lang="en-US" b="1" u="sng" dirty="0"/>
          </a:p>
        </p:txBody>
      </p:sp>
      <p:sp>
        <p:nvSpPr>
          <p:cNvPr id="3" name="Content Placeholder 2"/>
          <p:cNvSpPr>
            <a:spLocks noGrp="1"/>
          </p:cNvSpPr>
          <p:nvPr>
            <p:ph idx="1"/>
          </p:nvPr>
        </p:nvSpPr>
        <p:spPr/>
        <p:txBody>
          <a:bodyPr/>
          <a:lstStyle/>
          <a:p>
            <a:r>
              <a:rPr lang="en-US" dirty="0"/>
              <a:t>First, create a bookmark with the id attribute. Like</a:t>
            </a:r>
          </a:p>
          <a:p>
            <a:r>
              <a:rPr lang="pt-BR" dirty="0"/>
              <a:t>&lt;h2 id="C4"&gt;Chapter 4&lt;/h2&gt;</a:t>
            </a:r>
          </a:p>
          <a:p>
            <a:r>
              <a:rPr lang="en-US" dirty="0"/>
              <a:t>Then, add a link to the bookmark ("Jump to Chapter 4"), from within the same page:</a:t>
            </a:r>
          </a:p>
          <a:p>
            <a:r>
              <a:rPr lang="en-US" dirty="0"/>
              <a:t>&lt;a href="#C4"&gt;Jump to Chapter 4&lt;/a&gt;</a:t>
            </a:r>
          </a:p>
          <a:p>
            <a:r>
              <a:rPr lang="en-US" dirty="0"/>
              <a:t>Or, add a link to the bookmark ("Jump to Chapter 4"), from another page:</a:t>
            </a:r>
          </a:p>
          <a:p>
            <a:r>
              <a:rPr lang="en-US" dirty="0"/>
              <a:t>&lt;a href="html_demo.html#C4"&gt;Jump to Chapter 4&lt;/a&gt;</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Absolute URLs vs. Relative URLs</a:t>
            </a:r>
          </a:p>
        </p:txBody>
      </p:sp>
      <p:sp>
        <p:nvSpPr>
          <p:cNvPr id="3" name="Content Placeholder 2"/>
          <p:cNvSpPr>
            <a:spLocks noGrp="1"/>
          </p:cNvSpPr>
          <p:nvPr>
            <p:ph idx="1"/>
          </p:nvPr>
        </p:nvSpPr>
        <p:spPr/>
        <p:txBody>
          <a:bodyPr/>
          <a:lstStyle/>
          <a:p>
            <a:r>
              <a:rPr lang="en-IN" dirty="0"/>
              <a:t>An absolute link is a link that has a URL available on internet in its href attribute.</a:t>
            </a:r>
          </a:p>
          <a:p>
            <a:r>
              <a:rPr lang="en-IN" dirty="0"/>
              <a:t>Whereas, the relative link is a link that has a URL as the location of a file from the local system/PC.</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Images in HTML</a:t>
            </a:r>
            <a:endParaRPr lang="en-US" b="1" u="sng" dirty="0"/>
          </a:p>
        </p:txBody>
      </p:sp>
      <p:sp>
        <p:nvSpPr>
          <p:cNvPr id="3" name="Content Placeholder 2"/>
          <p:cNvSpPr>
            <a:spLocks noGrp="1"/>
          </p:cNvSpPr>
          <p:nvPr>
            <p:ph idx="1"/>
          </p:nvPr>
        </p:nvSpPr>
        <p:spPr/>
        <p:txBody>
          <a:bodyPr>
            <a:normAutofit fontScale="92500" lnSpcReduction="10000"/>
          </a:bodyPr>
          <a:lstStyle/>
          <a:p>
            <a:r>
              <a:rPr lang="en-US" dirty="0"/>
              <a:t>The HTML &lt;</a:t>
            </a:r>
            <a:r>
              <a:rPr lang="en-US" dirty="0" err="1"/>
              <a:t>img</a:t>
            </a:r>
            <a:r>
              <a:rPr lang="en-US" dirty="0"/>
              <a:t>&gt; tag is used to embed an image in a web page.</a:t>
            </a:r>
          </a:p>
          <a:p>
            <a:r>
              <a:rPr lang="en-US" dirty="0"/>
              <a:t>Images are not technically inserted into a web page; images are linked to web pages. The &lt;</a:t>
            </a:r>
            <a:r>
              <a:rPr lang="en-US" dirty="0" err="1"/>
              <a:t>img</a:t>
            </a:r>
            <a:r>
              <a:rPr lang="en-US" dirty="0"/>
              <a:t>&gt; tag creates a holding space for the referenced image.</a:t>
            </a:r>
          </a:p>
          <a:p>
            <a:r>
              <a:rPr lang="en-US" dirty="0"/>
              <a:t>The &lt;</a:t>
            </a:r>
            <a:r>
              <a:rPr lang="en-US" dirty="0" err="1"/>
              <a:t>img</a:t>
            </a:r>
            <a:r>
              <a:rPr lang="en-US" dirty="0"/>
              <a:t>&gt; tag is empty, it contains attributes only, and does not have a closing tag.</a:t>
            </a:r>
          </a:p>
          <a:p>
            <a:r>
              <a:rPr lang="en-US" dirty="0"/>
              <a:t>The &lt;</a:t>
            </a:r>
            <a:r>
              <a:rPr lang="en-US" dirty="0" err="1"/>
              <a:t>img</a:t>
            </a:r>
            <a:r>
              <a:rPr lang="en-US" dirty="0"/>
              <a:t>&gt; tag has two required attributes:</a:t>
            </a:r>
          </a:p>
          <a:p>
            <a:r>
              <a:rPr lang="en-US" dirty="0"/>
              <a:t>src - Specifies the path to the image</a:t>
            </a:r>
          </a:p>
          <a:p>
            <a:r>
              <a:rPr lang="en-US" dirty="0"/>
              <a:t>alt - Specifies an alternate text for the image</a:t>
            </a:r>
          </a:p>
          <a:p>
            <a:r>
              <a:rPr lang="en-IN" b="1" u="sng" dirty="0"/>
              <a:t>Syntax</a:t>
            </a:r>
            <a:r>
              <a:rPr lang="en-IN" dirty="0"/>
              <a:t>: </a:t>
            </a:r>
            <a:r>
              <a:rPr lang="en-US" dirty="0"/>
              <a:t>&lt;</a:t>
            </a:r>
            <a:r>
              <a:rPr lang="en-US" dirty="0" err="1"/>
              <a:t>img</a:t>
            </a:r>
            <a:r>
              <a:rPr lang="en-US" dirty="0"/>
              <a:t> src="</a:t>
            </a:r>
            <a:r>
              <a:rPr lang="en-US" i="1" dirty="0" err="1"/>
              <a:t>url</a:t>
            </a:r>
            <a:r>
              <a:rPr lang="en-US" dirty="0"/>
              <a:t>" alt="</a:t>
            </a:r>
            <a:r>
              <a:rPr lang="en-US" i="1" dirty="0" err="1"/>
              <a:t>alternatetext</a:t>
            </a:r>
            <a:r>
              <a:rPr lang="en-US" dirty="0"/>
              <a:t>"&gt;</a:t>
            </a:r>
            <a:endParaRPr lang="en-US" b="1" u="sng"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The ‘src’ and ‘alt’ attribute</a:t>
            </a:r>
            <a:endParaRPr lang="en-US" b="1" u="sng" dirty="0"/>
          </a:p>
        </p:txBody>
      </p:sp>
      <p:sp>
        <p:nvSpPr>
          <p:cNvPr id="3" name="Content Placeholder 2"/>
          <p:cNvSpPr>
            <a:spLocks noGrp="1"/>
          </p:cNvSpPr>
          <p:nvPr>
            <p:ph idx="1"/>
          </p:nvPr>
        </p:nvSpPr>
        <p:spPr/>
        <p:txBody>
          <a:bodyPr>
            <a:normAutofit fontScale="85000" lnSpcReduction="20000"/>
          </a:bodyPr>
          <a:lstStyle/>
          <a:p>
            <a:r>
              <a:rPr lang="en-US" dirty="0"/>
              <a:t>The required src attribute specifies the path (URL) to the image.</a:t>
            </a:r>
          </a:p>
          <a:p>
            <a:r>
              <a:rPr lang="en-US" b="1" u="sng" dirty="0"/>
              <a:t>Note</a:t>
            </a:r>
            <a:r>
              <a:rPr lang="en-US" dirty="0"/>
              <a:t> : When a web page loads, it is the browser, at that moment, that gets the image from a web server and inserts it into the page. Therefore, make sure that the image actually stays in the same spot in relation to the web page, otherwise your visitors will get a broken link icon. The broken link icon and the alt text are shown if the browser cannot find the image.</a:t>
            </a:r>
          </a:p>
          <a:p>
            <a:r>
              <a:rPr lang="en-US" dirty="0"/>
              <a:t>The required alt attribute provides an alternate text for an image, if the user for some reason cannot view it (because of slow connection, an error in the src attribute, or if the user uses a screen reader).</a:t>
            </a:r>
          </a:p>
          <a:p>
            <a:r>
              <a:rPr lang="en-US" dirty="0"/>
              <a:t>The value of the alt attribute should describe the image</a:t>
            </a:r>
          </a:p>
          <a:p>
            <a:r>
              <a:rPr lang="en-US" dirty="0"/>
              <a:t>If a browser cannot find an image, it will display the value of the alt attribute</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HTML Lists</a:t>
            </a:r>
            <a:endParaRPr lang="en-US" b="1" u="sng" dirty="0"/>
          </a:p>
        </p:txBody>
      </p:sp>
      <p:sp>
        <p:nvSpPr>
          <p:cNvPr id="3" name="Content Placeholder 2"/>
          <p:cNvSpPr>
            <a:spLocks noGrp="1"/>
          </p:cNvSpPr>
          <p:nvPr>
            <p:ph idx="1"/>
          </p:nvPr>
        </p:nvSpPr>
        <p:spPr/>
        <p:txBody>
          <a:bodyPr/>
          <a:lstStyle/>
          <a:p>
            <a:r>
              <a:rPr lang="en-US" dirty="0"/>
              <a:t>HTML lists allow web developers to group a set of related items in lists.</a:t>
            </a:r>
          </a:p>
          <a:p>
            <a:r>
              <a:rPr lang="en-IN" dirty="0"/>
              <a:t>There are total three types of lists in HTML, they are as follows:</a:t>
            </a:r>
          </a:p>
          <a:p>
            <a:r>
              <a:rPr lang="en-IN" dirty="0"/>
              <a:t>Ordered List</a:t>
            </a:r>
          </a:p>
          <a:p>
            <a:r>
              <a:rPr lang="en-IN" dirty="0"/>
              <a:t>Unordered List</a:t>
            </a:r>
          </a:p>
          <a:p>
            <a:r>
              <a:rPr lang="en-IN" dirty="0"/>
              <a:t>Description List</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Ordered HTML List</a:t>
            </a:r>
          </a:p>
        </p:txBody>
      </p:sp>
      <p:sp>
        <p:nvSpPr>
          <p:cNvPr id="3" name="Content Placeholder 2"/>
          <p:cNvSpPr>
            <a:spLocks noGrp="1"/>
          </p:cNvSpPr>
          <p:nvPr>
            <p:ph idx="1"/>
          </p:nvPr>
        </p:nvSpPr>
        <p:spPr/>
        <p:txBody>
          <a:bodyPr/>
          <a:lstStyle/>
          <a:p>
            <a:r>
              <a:rPr lang="en-US" dirty="0"/>
              <a:t>The HTML &lt;</a:t>
            </a:r>
            <a:r>
              <a:rPr lang="en-US" dirty="0" err="1"/>
              <a:t>ol</a:t>
            </a:r>
            <a:r>
              <a:rPr lang="en-US" dirty="0"/>
              <a:t>&gt; tag defines an ordered list. An ordered list can be numerical or alphabetical.</a:t>
            </a:r>
          </a:p>
          <a:p>
            <a:r>
              <a:rPr lang="en-US" dirty="0"/>
              <a:t>An ordered list starts with the &lt;</a:t>
            </a:r>
            <a:r>
              <a:rPr lang="en-US" dirty="0" err="1"/>
              <a:t>ol</a:t>
            </a:r>
            <a:r>
              <a:rPr lang="en-US" dirty="0"/>
              <a:t>&gt; tag. Each list item starts with the &lt;</a:t>
            </a:r>
            <a:r>
              <a:rPr lang="en-US" dirty="0" err="1"/>
              <a:t>li</a:t>
            </a:r>
            <a:r>
              <a:rPr lang="en-US" dirty="0"/>
              <a:t>&gt; tag. Use the HTML &lt;</a:t>
            </a:r>
            <a:r>
              <a:rPr lang="en-US" dirty="0" err="1"/>
              <a:t>li</a:t>
            </a:r>
            <a:r>
              <a:rPr lang="en-US" dirty="0"/>
              <a:t>&gt; element to define a list item.</a:t>
            </a:r>
          </a:p>
          <a:p>
            <a:r>
              <a:rPr lang="en-US" dirty="0"/>
              <a:t>The list items will be marked with numbers by default, it can be changed by providing some different values in the ‘type’ attribute of ‘</a:t>
            </a:r>
            <a:r>
              <a:rPr lang="en-US" dirty="0" err="1"/>
              <a:t>ol</a:t>
            </a:r>
            <a:r>
              <a:rPr lang="en-US" dirty="0"/>
              <a:t>’ tag.</a:t>
            </a:r>
          </a:p>
          <a:p>
            <a:pPr>
              <a:buNone/>
            </a:pP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48680"/>
            <a:ext cx="9144000" cy="866360"/>
          </a:xfrm>
        </p:spPr>
        <p:txBody>
          <a:bodyPr>
            <a:normAutofit/>
          </a:bodyPr>
          <a:lstStyle/>
          <a:p>
            <a:r>
              <a:rPr lang="en-US" sz="4400" b="1" u="sng" dirty="0"/>
              <a:t>Ordered HTML List - The Type Attribute</a:t>
            </a:r>
          </a:p>
        </p:txBody>
      </p:sp>
      <p:sp>
        <p:nvSpPr>
          <p:cNvPr id="3" name="Content Placeholder 2"/>
          <p:cNvSpPr>
            <a:spLocks noGrp="1"/>
          </p:cNvSpPr>
          <p:nvPr>
            <p:ph idx="1"/>
          </p:nvPr>
        </p:nvSpPr>
        <p:spPr>
          <a:xfrm>
            <a:off x="467544" y="1556792"/>
            <a:ext cx="8229600" cy="4752528"/>
          </a:xfrm>
        </p:spPr>
        <p:txBody>
          <a:bodyPr>
            <a:normAutofit fontScale="85000" lnSpcReduction="10000"/>
          </a:bodyPr>
          <a:lstStyle/>
          <a:p>
            <a:r>
              <a:rPr lang="en-US" dirty="0"/>
              <a:t>The ‘type’ attribute of the &lt;</a:t>
            </a:r>
            <a:r>
              <a:rPr lang="en-US" dirty="0" err="1"/>
              <a:t>ol</a:t>
            </a:r>
            <a:r>
              <a:rPr lang="en-US" dirty="0"/>
              <a:t>&gt; tag, defines the type of the list item marker.</a:t>
            </a:r>
          </a:p>
          <a:p>
            <a:r>
              <a:rPr lang="en-US" dirty="0"/>
              <a:t>type="1“ - The list items will be numbered with numbers (default).</a:t>
            </a:r>
          </a:p>
          <a:p>
            <a:r>
              <a:rPr lang="en-US" dirty="0"/>
              <a:t>type="A“ - The list items will be numbered with uppercase letters</a:t>
            </a:r>
          </a:p>
          <a:p>
            <a:r>
              <a:rPr lang="en-US" dirty="0"/>
              <a:t>type="a“ - The list items will be numbered with lowercase letters</a:t>
            </a:r>
          </a:p>
          <a:p>
            <a:r>
              <a:rPr lang="en-US" dirty="0"/>
              <a:t>type="I“ - The list items will be numbered with uppercase roman numbers</a:t>
            </a:r>
          </a:p>
          <a:p>
            <a:r>
              <a:rPr lang="en-US" dirty="0"/>
              <a:t>type="</a:t>
            </a:r>
            <a:r>
              <a:rPr lang="en-US" dirty="0" err="1"/>
              <a:t>i</a:t>
            </a:r>
            <a:r>
              <a:rPr lang="en-US" dirty="0"/>
              <a:t>“ - The list items will be numbered with lowercase roman numbers</a:t>
            </a:r>
          </a:p>
          <a:p>
            <a:r>
              <a:rPr lang="en-US" dirty="0"/>
              <a:t>By default, an ordered list will start counting from 1. If you want to start counting from a specified number, you can use the start attribute only when type attribute has default value, i.e., 1.</a:t>
            </a: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Example</a:t>
            </a:r>
            <a:endParaRPr lang="en-US" b="1" u="sng" dirty="0"/>
          </a:p>
        </p:txBody>
      </p:sp>
      <p:sp>
        <p:nvSpPr>
          <p:cNvPr id="3" name="Content Placeholder 2"/>
          <p:cNvSpPr>
            <a:spLocks noGrp="1"/>
          </p:cNvSpPr>
          <p:nvPr>
            <p:ph idx="1"/>
          </p:nvPr>
        </p:nvSpPr>
        <p:spPr/>
        <p:txBody>
          <a:bodyPr/>
          <a:lstStyle/>
          <a:p>
            <a:r>
              <a:rPr lang="it-IT" dirty="0"/>
              <a:t>&lt;ol&gt;</a:t>
            </a:r>
            <a:br>
              <a:rPr lang="it-IT" dirty="0"/>
            </a:br>
            <a:r>
              <a:rPr lang="it-IT" dirty="0"/>
              <a:t>  &lt;li&gt;Coffee&lt;/li&gt;</a:t>
            </a:r>
            <a:br>
              <a:rPr lang="it-IT" dirty="0"/>
            </a:br>
            <a:r>
              <a:rPr lang="it-IT" dirty="0"/>
              <a:t>  &lt;li&gt;Tea&lt;/li&gt;</a:t>
            </a:r>
            <a:br>
              <a:rPr lang="it-IT" dirty="0"/>
            </a:br>
            <a:r>
              <a:rPr lang="it-IT" dirty="0"/>
              <a:t>  &lt;li&gt;Milk&lt;/li&gt;</a:t>
            </a:r>
            <a:br>
              <a:rPr lang="it-IT" dirty="0"/>
            </a:br>
            <a:r>
              <a:rPr lang="it-IT" dirty="0"/>
              <a:t>&lt;/ol&gt;</a:t>
            </a:r>
          </a:p>
          <a:p>
            <a:r>
              <a:rPr lang="it-IT" dirty="0"/>
              <a:t>Output :</a:t>
            </a:r>
          </a:p>
          <a:p>
            <a:pPr>
              <a:buNone/>
            </a:pPr>
            <a:r>
              <a:rPr lang="it-IT" dirty="0"/>
              <a:t>1. Coffee</a:t>
            </a:r>
          </a:p>
          <a:p>
            <a:pPr>
              <a:buNone/>
            </a:pPr>
            <a:r>
              <a:rPr lang="it-IT" dirty="0"/>
              <a:t>2. Tea</a:t>
            </a:r>
          </a:p>
          <a:p>
            <a:pPr>
              <a:buNone/>
            </a:pPr>
            <a:r>
              <a:rPr lang="it-IT" dirty="0"/>
              <a:t>3. Milk</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HTML Unordered Lists</a:t>
            </a:r>
          </a:p>
        </p:txBody>
      </p:sp>
      <p:sp>
        <p:nvSpPr>
          <p:cNvPr id="3" name="Content Placeholder 2"/>
          <p:cNvSpPr>
            <a:spLocks noGrp="1"/>
          </p:cNvSpPr>
          <p:nvPr>
            <p:ph idx="1"/>
          </p:nvPr>
        </p:nvSpPr>
        <p:spPr/>
        <p:txBody>
          <a:bodyPr/>
          <a:lstStyle/>
          <a:p>
            <a:r>
              <a:rPr lang="en-US" dirty="0"/>
              <a:t>The HTML &lt;</a:t>
            </a:r>
            <a:r>
              <a:rPr lang="en-US" dirty="0" err="1"/>
              <a:t>ul</a:t>
            </a:r>
            <a:r>
              <a:rPr lang="en-US" dirty="0"/>
              <a:t>&gt; tag defines an unordered (bulleted) list.</a:t>
            </a:r>
          </a:p>
          <a:p>
            <a:r>
              <a:rPr lang="en-US" dirty="0"/>
              <a:t>An unordered list starts with the &lt;</a:t>
            </a:r>
            <a:r>
              <a:rPr lang="en-US" dirty="0" err="1"/>
              <a:t>ul</a:t>
            </a:r>
            <a:r>
              <a:rPr lang="en-US" dirty="0"/>
              <a:t>&gt; tag. Each list item starts with the &lt;</a:t>
            </a:r>
            <a:r>
              <a:rPr lang="en-US" dirty="0" err="1"/>
              <a:t>li</a:t>
            </a:r>
            <a:r>
              <a:rPr lang="en-US" dirty="0"/>
              <a:t>&gt; tag.</a:t>
            </a:r>
          </a:p>
          <a:p>
            <a:r>
              <a:rPr lang="en-US" dirty="0"/>
              <a:t>The list items will be marked with bullets (small black circles) by default.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u="sng" dirty="0"/>
              <a:t>Properties &amp; Syntax of HTML Tags</a:t>
            </a:r>
            <a:endParaRPr lang="en-US" b="1" u="sng" dirty="0"/>
          </a:p>
        </p:txBody>
      </p:sp>
      <p:sp>
        <p:nvSpPr>
          <p:cNvPr id="3" name="Content Placeholder 2"/>
          <p:cNvSpPr>
            <a:spLocks noGrp="1"/>
          </p:cNvSpPr>
          <p:nvPr>
            <p:ph idx="1"/>
          </p:nvPr>
        </p:nvSpPr>
        <p:spPr/>
        <p:txBody>
          <a:bodyPr/>
          <a:lstStyle/>
          <a:p>
            <a:r>
              <a:rPr lang="en-US" dirty="0"/>
              <a:t>All HTML tags must enclosed within &lt; &gt; these brackets.</a:t>
            </a:r>
          </a:p>
          <a:p>
            <a:r>
              <a:rPr lang="en-US" dirty="0"/>
              <a:t>Every tag in HTML perform different tasks.</a:t>
            </a:r>
          </a:p>
          <a:p>
            <a:r>
              <a:rPr lang="en-US" dirty="0"/>
              <a:t>If you have used an open tag &lt;tag&gt;, then you must use a close tag &lt;/tag&gt; (except some tags)</a:t>
            </a:r>
          </a:p>
          <a:p>
            <a:r>
              <a:rPr lang="en-US" b="1" u="sng" dirty="0"/>
              <a:t>Syntax</a:t>
            </a:r>
            <a:r>
              <a:rPr lang="en-US" dirty="0"/>
              <a:t> : &lt;tag&gt; content &lt;/tag&gt;</a:t>
            </a:r>
          </a:p>
          <a:p>
            <a:r>
              <a:rPr lang="en-US" b="1" u="sng" dirty="0"/>
              <a:t>Note</a:t>
            </a:r>
            <a:r>
              <a:rPr lang="en-US" dirty="0"/>
              <a:t> : HTML Tags are always written in lowercase letters.</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343032"/>
          </a:xfrm>
        </p:spPr>
        <p:txBody>
          <a:bodyPr>
            <a:normAutofit/>
          </a:bodyPr>
          <a:lstStyle/>
          <a:p>
            <a:r>
              <a:rPr lang="en-US" sz="4100" dirty="0"/>
              <a:t> </a:t>
            </a:r>
            <a:r>
              <a:rPr lang="en-US" sz="3600" b="1" u="sng" dirty="0"/>
              <a:t>Unordered HTML List - Choose List Item Marker</a:t>
            </a:r>
          </a:p>
        </p:txBody>
      </p:sp>
      <p:sp>
        <p:nvSpPr>
          <p:cNvPr id="3" name="Content Placeholder 2"/>
          <p:cNvSpPr>
            <a:spLocks noGrp="1"/>
          </p:cNvSpPr>
          <p:nvPr>
            <p:ph idx="1"/>
          </p:nvPr>
        </p:nvSpPr>
        <p:spPr>
          <a:xfrm>
            <a:off x="467544" y="1556792"/>
            <a:ext cx="8229600" cy="4389120"/>
          </a:xfrm>
        </p:spPr>
        <p:txBody>
          <a:bodyPr/>
          <a:lstStyle/>
          <a:p>
            <a:r>
              <a:rPr lang="en-US" dirty="0"/>
              <a:t>The CSS list-style-type property</a:t>
            </a:r>
            <a:r>
              <a:rPr lang="en-IN" dirty="0"/>
              <a:t> </a:t>
            </a:r>
            <a:r>
              <a:rPr lang="en-US" dirty="0"/>
              <a:t>is used to define the style of the list item marker. It can have one of the following values:</a:t>
            </a:r>
          </a:p>
          <a:p>
            <a:r>
              <a:rPr lang="en-US" dirty="0"/>
              <a:t>Disc - Sets the list item marker to a bullet (default)</a:t>
            </a:r>
          </a:p>
          <a:p>
            <a:r>
              <a:rPr lang="en-US" dirty="0"/>
              <a:t>Circle - Sets the list item marker to a circle</a:t>
            </a:r>
          </a:p>
          <a:p>
            <a:r>
              <a:rPr lang="en-US" dirty="0"/>
              <a:t>Square - Sets the list item marker to a square</a:t>
            </a:r>
          </a:p>
          <a:p>
            <a:r>
              <a:rPr lang="en-US" dirty="0"/>
              <a:t>None - The list items will not be marked</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Example</a:t>
            </a:r>
            <a:endParaRPr lang="en-US" b="1" u="sng" dirty="0"/>
          </a:p>
        </p:txBody>
      </p:sp>
      <p:sp>
        <p:nvSpPr>
          <p:cNvPr id="3" name="Content Placeholder 2"/>
          <p:cNvSpPr>
            <a:spLocks noGrp="1"/>
          </p:cNvSpPr>
          <p:nvPr>
            <p:ph idx="1"/>
          </p:nvPr>
        </p:nvSpPr>
        <p:spPr/>
        <p:txBody>
          <a:bodyPr/>
          <a:lstStyle/>
          <a:p>
            <a:r>
              <a:rPr lang="it-IT" dirty="0"/>
              <a:t>&lt;ul&gt;</a:t>
            </a:r>
            <a:br>
              <a:rPr lang="it-IT" dirty="0"/>
            </a:br>
            <a:r>
              <a:rPr lang="it-IT" dirty="0"/>
              <a:t>  &lt;li&gt;Coffee&lt;/li&gt;</a:t>
            </a:r>
            <a:br>
              <a:rPr lang="it-IT" dirty="0"/>
            </a:br>
            <a:r>
              <a:rPr lang="it-IT" dirty="0"/>
              <a:t>  &lt;li&gt;Tea&lt;/li&gt;</a:t>
            </a:r>
            <a:br>
              <a:rPr lang="it-IT" dirty="0"/>
            </a:br>
            <a:r>
              <a:rPr lang="it-IT" dirty="0"/>
              <a:t>  &lt;li&gt;Milk&lt;/li&gt;</a:t>
            </a:r>
            <a:br>
              <a:rPr lang="it-IT" dirty="0"/>
            </a:br>
            <a:r>
              <a:rPr lang="it-IT" dirty="0"/>
              <a:t>&lt;/ul&gt;</a:t>
            </a:r>
          </a:p>
          <a:p>
            <a:r>
              <a:rPr lang="it-IT" dirty="0"/>
              <a:t>Output :</a:t>
            </a:r>
          </a:p>
          <a:p>
            <a:r>
              <a:rPr lang="it-IT" dirty="0"/>
              <a:t>Coffee</a:t>
            </a:r>
          </a:p>
          <a:p>
            <a:r>
              <a:rPr lang="it-IT" dirty="0"/>
              <a:t>Tea</a:t>
            </a:r>
          </a:p>
          <a:p>
            <a:r>
              <a:rPr lang="it-IT" dirty="0"/>
              <a:t>Milk</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HTML Description Lists</a:t>
            </a:r>
          </a:p>
        </p:txBody>
      </p:sp>
      <p:sp>
        <p:nvSpPr>
          <p:cNvPr id="3" name="Content Placeholder 2"/>
          <p:cNvSpPr>
            <a:spLocks noGrp="1"/>
          </p:cNvSpPr>
          <p:nvPr>
            <p:ph idx="1"/>
          </p:nvPr>
        </p:nvSpPr>
        <p:spPr>
          <a:xfrm>
            <a:off x="457200" y="1935480"/>
            <a:ext cx="8229600" cy="4733880"/>
          </a:xfrm>
        </p:spPr>
        <p:txBody>
          <a:bodyPr>
            <a:normAutofit fontScale="92500"/>
          </a:bodyPr>
          <a:lstStyle/>
          <a:p>
            <a:r>
              <a:rPr lang="en-US" dirty="0"/>
              <a:t>A description list is a list of terms, with a description of each term.</a:t>
            </a:r>
          </a:p>
          <a:p>
            <a:r>
              <a:rPr lang="en-US" dirty="0"/>
              <a:t>The &lt;dl&gt; tag defines the description list, the &lt;</a:t>
            </a:r>
            <a:r>
              <a:rPr lang="en-US" dirty="0" err="1"/>
              <a:t>dt</a:t>
            </a:r>
            <a:r>
              <a:rPr lang="en-US" dirty="0"/>
              <a:t>&gt; tag defines the term (name), and the &lt;</a:t>
            </a:r>
            <a:r>
              <a:rPr lang="en-US" dirty="0" err="1"/>
              <a:t>dd</a:t>
            </a:r>
            <a:r>
              <a:rPr lang="en-US" dirty="0"/>
              <a:t>&gt; tag describes each term</a:t>
            </a:r>
          </a:p>
          <a:p>
            <a:r>
              <a:rPr lang="en-US" dirty="0"/>
              <a:t>&lt;</a:t>
            </a:r>
            <a:r>
              <a:rPr lang="en-US" dirty="0" err="1"/>
              <a:t>dt</a:t>
            </a:r>
            <a:r>
              <a:rPr lang="en-US" dirty="0"/>
              <a:t>&gt; (defines terms/names) and &lt;</a:t>
            </a:r>
            <a:r>
              <a:rPr lang="en-US" dirty="0" err="1"/>
              <a:t>dd</a:t>
            </a:r>
            <a:r>
              <a:rPr lang="en-US" dirty="0"/>
              <a:t>&gt; (describes each term/name).</a:t>
            </a:r>
          </a:p>
          <a:p>
            <a:r>
              <a:rPr lang="en-US" dirty="0"/>
              <a:t>Use the HTML &lt;dl&gt; element to define a description list</a:t>
            </a:r>
          </a:p>
          <a:p>
            <a:r>
              <a:rPr lang="en-US" dirty="0"/>
              <a:t>Use the HTML &lt;</a:t>
            </a:r>
            <a:r>
              <a:rPr lang="en-US" dirty="0" err="1"/>
              <a:t>dt</a:t>
            </a:r>
            <a:r>
              <a:rPr lang="en-US" dirty="0"/>
              <a:t>&gt; element to define the description term</a:t>
            </a:r>
          </a:p>
          <a:p>
            <a:r>
              <a:rPr lang="en-US" dirty="0"/>
              <a:t>Use the HTML &lt;</a:t>
            </a:r>
            <a:r>
              <a:rPr lang="en-US" dirty="0" err="1"/>
              <a:t>dd</a:t>
            </a:r>
            <a:r>
              <a:rPr lang="en-US" dirty="0"/>
              <a:t>&gt; element to describe the term in a description list</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Example</a:t>
            </a:r>
            <a:endParaRPr lang="en-US" b="1" u="sng" dirty="0"/>
          </a:p>
        </p:txBody>
      </p:sp>
      <p:sp>
        <p:nvSpPr>
          <p:cNvPr id="3" name="Content Placeholder 2"/>
          <p:cNvSpPr>
            <a:spLocks noGrp="1"/>
          </p:cNvSpPr>
          <p:nvPr>
            <p:ph idx="1"/>
          </p:nvPr>
        </p:nvSpPr>
        <p:spPr>
          <a:xfrm>
            <a:off x="457200" y="1935480"/>
            <a:ext cx="8229600" cy="4661872"/>
          </a:xfrm>
        </p:spPr>
        <p:txBody>
          <a:bodyPr>
            <a:normAutofit lnSpcReduction="10000"/>
          </a:bodyPr>
          <a:lstStyle/>
          <a:p>
            <a:r>
              <a:rPr lang="en-US" dirty="0"/>
              <a:t>&lt;dl&gt;</a:t>
            </a:r>
            <a:br>
              <a:rPr lang="en-US" dirty="0"/>
            </a:br>
            <a:r>
              <a:rPr lang="en-US" dirty="0"/>
              <a:t>  &lt;</a:t>
            </a:r>
            <a:r>
              <a:rPr lang="en-US" dirty="0" err="1"/>
              <a:t>dt</a:t>
            </a:r>
            <a:r>
              <a:rPr lang="en-US" dirty="0"/>
              <a:t>&gt;Coffee&lt;/</a:t>
            </a:r>
            <a:r>
              <a:rPr lang="en-US" dirty="0" err="1"/>
              <a:t>dt</a:t>
            </a:r>
            <a:r>
              <a:rPr lang="en-US" dirty="0"/>
              <a:t>&gt;</a:t>
            </a:r>
            <a:br>
              <a:rPr lang="en-US" dirty="0"/>
            </a:br>
            <a:r>
              <a:rPr lang="en-US" dirty="0"/>
              <a:t>  &lt;</a:t>
            </a:r>
            <a:r>
              <a:rPr lang="en-US" dirty="0" err="1"/>
              <a:t>dd</a:t>
            </a:r>
            <a:r>
              <a:rPr lang="en-US" dirty="0"/>
              <a:t>&gt;Black hot drink&lt;/</a:t>
            </a:r>
            <a:r>
              <a:rPr lang="en-US" dirty="0" err="1"/>
              <a:t>dd</a:t>
            </a:r>
            <a:r>
              <a:rPr lang="en-US" dirty="0"/>
              <a:t>&gt;</a:t>
            </a:r>
            <a:br>
              <a:rPr lang="en-US" dirty="0"/>
            </a:br>
            <a:r>
              <a:rPr lang="en-US" dirty="0"/>
              <a:t>  &lt;</a:t>
            </a:r>
            <a:r>
              <a:rPr lang="en-US" dirty="0" err="1"/>
              <a:t>dt</a:t>
            </a:r>
            <a:r>
              <a:rPr lang="en-US" dirty="0"/>
              <a:t>&gt;Milk&lt;/</a:t>
            </a:r>
            <a:r>
              <a:rPr lang="en-US" dirty="0" err="1"/>
              <a:t>dt</a:t>
            </a:r>
            <a:r>
              <a:rPr lang="en-US" dirty="0"/>
              <a:t>&gt;</a:t>
            </a:r>
            <a:br>
              <a:rPr lang="en-US" dirty="0"/>
            </a:br>
            <a:r>
              <a:rPr lang="en-US" dirty="0"/>
              <a:t>  &lt;</a:t>
            </a:r>
            <a:r>
              <a:rPr lang="en-US" dirty="0" err="1"/>
              <a:t>dd</a:t>
            </a:r>
            <a:r>
              <a:rPr lang="en-US" dirty="0"/>
              <a:t>&gt;White cold drink&lt;/</a:t>
            </a:r>
            <a:r>
              <a:rPr lang="en-US" dirty="0" err="1"/>
              <a:t>dd</a:t>
            </a:r>
            <a:r>
              <a:rPr lang="en-US" dirty="0"/>
              <a:t>&gt;</a:t>
            </a:r>
            <a:br>
              <a:rPr lang="en-US" dirty="0"/>
            </a:br>
            <a:r>
              <a:rPr lang="en-US" dirty="0"/>
              <a:t>&lt;/dl&gt;</a:t>
            </a:r>
          </a:p>
          <a:p>
            <a:r>
              <a:rPr lang="en-IN" dirty="0"/>
              <a:t>Output :</a:t>
            </a:r>
          </a:p>
          <a:p>
            <a:r>
              <a:rPr lang="en-US" dirty="0"/>
              <a:t>Coffee</a:t>
            </a:r>
          </a:p>
          <a:p>
            <a:r>
              <a:rPr lang="en-US" dirty="0"/>
              <a:t>           - black hot drink</a:t>
            </a:r>
          </a:p>
          <a:p>
            <a:r>
              <a:rPr lang="en-US" dirty="0"/>
              <a:t>Milk</a:t>
            </a:r>
          </a:p>
          <a:p>
            <a:r>
              <a:rPr lang="en-US" dirty="0"/>
              <a:t>           - white cold drink</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Nested Lists</a:t>
            </a:r>
            <a:endParaRPr lang="en-US" b="1" u="sng" dirty="0"/>
          </a:p>
        </p:txBody>
      </p:sp>
      <p:sp>
        <p:nvSpPr>
          <p:cNvPr id="3" name="Content Placeholder 2"/>
          <p:cNvSpPr>
            <a:spLocks noGrp="1"/>
          </p:cNvSpPr>
          <p:nvPr>
            <p:ph idx="1"/>
          </p:nvPr>
        </p:nvSpPr>
        <p:spPr/>
        <p:txBody>
          <a:bodyPr/>
          <a:lstStyle/>
          <a:p>
            <a:r>
              <a:rPr lang="en-IN" dirty="0"/>
              <a:t>A list inside a list is known as a nested list.</a:t>
            </a:r>
          </a:p>
          <a:p>
            <a:r>
              <a:rPr lang="en-IN" dirty="0"/>
              <a:t>We can create a nested list by putting another list in an ‘</a:t>
            </a:r>
            <a:r>
              <a:rPr lang="en-IN" dirty="0" err="1"/>
              <a:t>li</a:t>
            </a:r>
            <a:r>
              <a:rPr lang="en-IN" dirty="0"/>
              <a:t>’ element of the previous list.</a:t>
            </a:r>
          </a:p>
          <a:p>
            <a:r>
              <a:rPr lang="en-US" b="1" dirty="0"/>
              <a:t>Note:</a:t>
            </a:r>
            <a:r>
              <a:rPr lang="en-US" dirty="0"/>
              <a:t> A list item (&lt;</a:t>
            </a:r>
            <a:r>
              <a:rPr lang="en-US" dirty="0" err="1"/>
              <a:t>li</a:t>
            </a:r>
            <a:r>
              <a:rPr lang="en-US" dirty="0"/>
              <a:t>&gt;) can contain a new list, and other HTML elements, like images and links, etc.</a:t>
            </a: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Example of Nested List</a:t>
            </a:r>
            <a:endParaRPr lang="en-US" b="1" u="sng" dirty="0"/>
          </a:p>
        </p:txBody>
      </p:sp>
      <p:sp>
        <p:nvSpPr>
          <p:cNvPr id="3" name="Content Placeholder 2"/>
          <p:cNvSpPr>
            <a:spLocks noGrp="1"/>
          </p:cNvSpPr>
          <p:nvPr>
            <p:ph idx="1"/>
          </p:nvPr>
        </p:nvSpPr>
        <p:spPr/>
        <p:txBody>
          <a:bodyPr/>
          <a:lstStyle/>
          <a:p>
            <a:r>
              <a:rPr lang="it-IT" dirty="0"/>
              <a:t>&lt;ul&gt;</a:t>
            </a:r>
            <a:br>
              <a:rPr lang="it-IT" dirty="0"/>
            </a:br>
            <a:r>
              <a:rPr lang="it-IT" dirty="0"/>
              <a:t>  &lt;li&gt;Coffee&lt;/li&gt;</a:t>
            </a:r>
            <a:br>
              <a:rPr lang="it-IT" dirty="0"/>
            </a:br>
            <a:r>
              <a:rPr lang="it-IT" dirty="0"/>
              <a:t>  &lt;li&gt;Tea</a:t>
            </a:r>
            <a:br>
              <a:rPr lang="it-IT" dirty="0"/>
            </a:br>
            <a:r>
              <a:rPr lang="it-IT" dirty="0"/>
              <a:t>    &lt;ul&gt;</a:t>
            </a:r>
            <a:br>
              <a:rPr lang="it-IT" dirty="0"/>
            </a:br>
            <a:r>
              <a:rPr lang="it-IT" dirty="0"/>
              <a:t>      &lt;li&gt;Black tea&lt;/li&gt;</a:t>
            </a:r>
            <a:br>
              <a:rPr lang="it-IT" dirty="0"/>
            </a:br>
            <a:r>
              <a:rPr lang="it-IT" dirty="0"/>
              <a:t>      &lt;li&gt;Green tea&lt;/li&gt;</a:t>
            </a:r>
            <a:br>
              <a:rPr lang="it-IT" dirty="0"/>
            </a:br>
            <a:r>
              <a:rPr lang="it-IT" dirty="0"/>
              <a:t>    &lt;/ul&gt;</a:t>
            </a:r>
            <a:br>
              <a:rPr lang="it-IT" dirty="0"/>
            </a:br>
            <a:r>
              <a:rPr lang="it-IT" dirty="0"/>
              <a:t>  &lt;/li&gt;</a:t>
            </a:r>
            <a:br>
              <a:rPr lang="it-IT" dirty="0"/>
            </a:br>
            <a:r>
              <a:rPr lang="it-IT" dirty="0"/>
              <a:t>  &lt;li&gt;Milk&lt;/li&gt;</a:t>
            </a:r>
            <a:br>
              <a:rPr lang="it-IT" dirty="0"/>
            </a:br>
            <a:r>
              <a:rPr lang="it-IT" dirty="0"/>
              <a:t>&lt;/ul&gt;</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Output</a:t>
            </a:r>
            <a:endParaRPr lang="en-US" b="1" u="sng" dirty="0"/>
          </a:p>
        </p:txBody>
      </p:sp>
      <p:pic>
        <p:nvPicPr>
          <p:cNvPr id="4" name="Content Placeholder 3" descr="Screenshot 2023-12-06 125642.png"/>
          <p:cNvPicPr>
            <a:picLocks noGrp="1" noChangeAspect="1"/>
          </p:cNvPicPr>
          <p:nvPr>
            <p:ph idx="1"/>
          </p:nvPr>
        </p:nvPicPr>
        <p:blipFill>
          <a:blip r:embed="rId2" cstate="print"/>
          <a:stretch>
            <a:fillRect/>
          </a:stretch>
        </p:blipFill>
        <p:spPr>
          <a:xfrm>
            <a:off x="429169" y="2492896"/>
            <a:ext cx="8319295" cy="3312368"/>
          </a:xfrm>
        </p:spPr>
      </p:pic>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HTML Tables</a:t>
            </a:r>
          </a:p>
        </p:txBody>
      </p:sp>
      <p:sp>
        <p:nvSpPr>
          <p:cNvPr id="3" name="Content Placeholder 2"/>
          <p:cNvSpPr>
            <a:spLocks noGrp="1"/>
          </p:cNvSpPr>
          <p:nvPr>
            <p:ph idx="1"/>
          </p:nvPr>
        </p:nvSpPr>
        <p:spPr/>
        <p:txBody>
          <a:bodyPr>
            <a:normAutofit lnSpcReduction="10000"/>
          </a:bodyPr>
          <a:lstStyle/>
          <a:p>
            <a:r>
              <a:rPr lang="en-US" dirty="0"/>
              <a:t>HTML tables allow web developers to arrange data into rows and columns.</a:t>
            </a:r>
          </a:p>
          <a:p>
            <a:r>
              <a:rPr lang="en-US" b="1" dirty="0"/>
              <a:t>HTML table tag</a:t>
            </a:r>
            <a:r>
              <a:rPr lang="en-US" dirty="0"/>
              <a:t> is used to display data in tabular form (row * column). There can be many columns in a row.</a:t>
            </a:r>
          </a:p>
          <a:p>
            <a:r>
              <a:rPr lang="en-US" dirty="0"/>
              <a:t>We can create a table to display data in tabular form, using &lt;table&gt; element, with the help of &lt;</a:t>
            </a:r>
            <a:r>
              <a:rPr lang="en-US" dirty="0" err="1"/>
              <a:t>tr</a:t>
            </a:r>
            <a:r>
              <a:rPr lang="en-US" dirty="0"/>
              <a:t>&gt; , &lt;td&gt;, and &lt;</a:t>
            </a:r>
            <a:r>
              <a:rPr lang="en-US" dirty="0" err="1"/>
              <a:t>th</a:t>
            </a:r>
            <a:r>
              <a:rPr lang="en-US" dirty="0"/>
              <a:t>&gt; elements.</a:t>
            </a:r>
          </a:p>
          <a:p>
            <a:r>
              <a:rPr lang="en-US" dirty="0"/>
              <a:t>In Each table, table row is defined by &lt;</a:t>
            </a:r>
            <a:r>
              <a:rPr lang="en-US" dirty="0" err="1"/>
              <a:t>tr</a:t>
            </a:r>
            <a:r>
              <a:rPr lang="en-US" dirty="0"/>
              <a:t>&gt; tag, table header is defined by &lt;</a:t>
            </a:r>
            <a:r>
              <a:rPr lang="en-US" dirty="0" err="1"/>
              <a:t>th</a:t>
            </a:r>
            <a:r>
              <a:rPr lang="en-US" dirty="0"/>
              <a:t>&gt;, and table data is defined by &lt;td&gt; tags.</a:t>
            </a: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HTML Table Elements</a:t>
            </a:r>
            <a:endParaRPr lang="en-US" b="1" u="sng" dirty="0"/>
          </a:p>
        </p:txBody>
      </p:sp>
      <p:sp>
        <p:nvSpPr>
          <p:cNvPr id="3" name="Content Placeholder 2"/>
          <p:cNvSpPr>
            <a:spLocks noGrp="1"/>
          </p:cNvSpPr>
          <p:nvPr>
            <p:ph idx="1"/>
          </p:nvPr>
        </p:nvSpPr>
        <p:spPr>
          <a:xfrm>
            <a:off x="457200" y="1935480"/>
            <a:ext cx="8229600" cy="4661872"/>
          </a:xfrm>
        </p:spPr>
        <p:txBody>
          <a:bodyPr>
            <a:normAutofit fontScale="92500" lnSpcReduction="10000"/>
          </a:bodyPr>
          <a:lstStyle/>
          <a:p>
            <a:r>
              <a:rPr lang="en-US" dirty="0"/>
              <a:t>&lt;table&gt; - It defines a table.</a:t>
            </a:r>
          </a:p>
          <a:p>
            <a:r>
              <a:rPr lang="en-US" dirty="0"/>
              <a:t>&lt;</a:t>
            </a:r>
            <a:r>
              <a:rPr lang="en-US" dirty="0" err="1"/>
              <a:t>tr</a:t>
            </a:r>
            <a:r>
              <a:rPr lang="en-US" dirty="0"/>
              <a:t>&gt; - It defines a row in a table.</a:t>
            </a:r>
          </a:p>
          <a:p>
            <a:r>
              <a:rPr lang="en-US" dirty="0"/>
              <a:t>&lt;</a:t>
            </a:r>
            <a:r>
              <a:rPr lang="en-US" dirty="0" err="1"/>
              <a:t>th</a:t>
            </a:r>
            <a:r>
              <a:rPr lang="en-US" dirty="0"/>
              <a:t>&gt; - It defines a header cell in a table.</a:t>
            </a:r>
          </a:p>
          <a:p>
            <a:r>
              <a:rPr lang="en-US" dirty="0"/>
              <a:t>&lt;td&gt; - It defines a cell in a table.</a:t>
            </a:r>
          </a:p>
          <a:p>
            <a:r>
              <a:rPr lang="en-US" dirty="0"/>
              <a:t>&lt;caption&gt; - It defines the table caption. You can add a caption that serves as a heading for the entire table</a:t>
            </a:r>
          </a:p>
          <a:p>
            <a:r>
              <a:rPr lang="en-US" b="1" dirty="0"/>
              <a:t>Note:</a:t>
            </a:r>
            <a:r>
              <a:rPr lang="en-US" dirty="0"/>
              <a:t> The &lt;caption&gt; tag should be inserted immediately after the &lt;table&gt; tag.</a:t>
            </a:r>
          </a:p>
          <a:p>
            <a:r>
              <a:rPr lang="en-US" dirty="0"/>
              <a:t>&lt;</a:t>
            </a:r>
            <a:r>
              <a:rPr lang="en-US" dirty="0" err="1"/>
              <a:t>thead</a:t>
            </a:r>
            <a:r>
              <a:rPr lang="en-US" dirty="0"/>
              <a:t>&gt; - It is used to group the header content in a table.</a:t>
            </a:r>
          </a:p>
          <a:p>
            <a:r>
              <a:rPr lang="en-US" dirty="0"/>
              <a:t>&lt;</a:t>
            </a:r>
            <a:r>
              <a:rPr lang="en-US" dirty="0" err="1"/>
              <a:t>tbody</a:t>
            </a:r>
            <a:r>
              <a:rPr lang="en-US" dirty="0"/>
              <a:t>&gt; - It is used to group the body content in a table.</a:t>
            </a:r>
          </a:p>
          <a:p>
            <a:r>
              <a:rPr lang="en-US" dirty="0"/>
              <a:t>&lt;</a:t>
            </a:r>
            <a:r>
              <a:rPr lang="en-US" dirty="0" err="1"/>
              <a:t>tfooter</a:t>
            </a:r>
            <a:r>
              <a:rPr lang="en-US" dirty="0"/>
              <a:t>&gt;It is used to group the footer content in a table.</a:t>
            </a:r>
            <a:endParaRPr lang="en-US" b="1"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HTML Table Example</a:t>
            </a:r>
            <a:endParaRPr lang="en-US" b="1" u="sng" dirty="0"/>
          </a:p>
        </p:txBody>
      </p:sp>
      <p:sp>
        <p:nvSpPr>
          <p:cNvPr id="3" name="Content Placeholder 2"/>
          <p:cNvSpPr>
            <a:spLocks noGrp="1"/>
          </p:cNvSpPr>
          <p:nvPr>
            <p:ph idx="1"/>
          </p:nvPr>
        </p:nvSpPr>
        <p:spPr/>
        <p:txBody>
          <a:bodyPr>
            <a:normAutofit fontScale="92500"/>
          </a:bodyPr>
          <a:lstStyle/>
          <a:p>
            <a:r>
              <a:rPr lang="en-US" b="1" dirty="0"/>
              <a:t>&lt;table&gt;</a:t>
            </a:r>
            <a:r>
              <a:rPr lang="en-US" dirty="0"/>
              <a:t>  </a:t>
            </a:r>
          </a:p>
          <a:p>
            <a:r>
              <a:rPr lang="en-US" b="1" dirty="0"/>
              <a:t>&lt;</a:t>
            </a:r>
            <a:r>
              <a:rPr lang="en-US" b="1" dirty="0" err="1"/>
              <a:t>tr</a:t>
            </a:r>
            <a:r>
              <a:rPr lang="en-US" b="1" dirty="0"/>
              <a:t>&gt;&lt;</a:t>
            </a:r>
            <a:r>
              <a:rPr lang="en-US" b="1" dirty="0" err="1"/>
              <a:t>th</a:t>
            </a:r>
            <a:r>
              <a:rPr lang="en-US" b="1" dirty="0"/>
              <a:t>&gt;</a:t>
            </a:r>
            <a:r>
              <a:rPr lang="en-US" dirty="0" err="1"/>
              <a:t>First_Name</a:t>
            </a:r>
            <a:r>
              <a:rPr lang="en-US" b="1" dirty="0"/>
              <a:t>&lt;/</a:t>
            </a:r>
            <a:r>
              <a:rPr lang="en-US" b="1" dirty="0" err="1"/>
              <a:t>th</a:t>
            </a:r>
            <a:r>
              <a:rPr lang="en-US" b="1" dirty="0"/>
              <a:t>&gt;&lt;</a:t>
            </a:r>
            <a:r>
              <a:rPr lang="en-US" b="1" dirty="0" err="1"/>
              <a:t>th</a:t>
            </a:r>
            <a:r>
              <a:rPr lang="en-US" b="1" dirty="0"/>
              <a:t>&gt;</a:t>
            </a:r>
            <a:r>
              <a:rPr lang="en-US" dirty="0" err="1"/>
              <a:t>Last_Name</a:t>
            </a:r>
            <a:r>
              <a:rPr lang="en-US" b="1" dirty="0"/>
              <a:t>&lt;/</a:t>
            </a:r>
            <a:r>
              <a:rPr lang="en-US" b="1" dirty="0" err="1"/>
              <a:t>th</a:t>
            </a:r>
            <a:r>
              <a:rPr lang="en-US" b="1" dirty="0"/>
              <a:t>&gt;&lt;</a:t>
            </a:r>
            <a:r>
              <a:rPr lang="en-US" b="1" dirty="0" err="1"/>
              <a:t>th</a:t>
            </a:r>
            <a:r>
              <a:rPr lang="en-US" b="1" dirty="0"/>
              <a:t>&gt;</a:t>
            </a:r>
            <a:r>
              <a:rPr lang="en-US" dirty="0"/>
              <a:t>Marks</a:t>
            </a:r>
            <a:r>
              <a:rPr lang="en-US" b="1" dirty="0"/>
              <a:t>&lt;/</a:t>
            </a:r>
            <a:r>
              <a:rPr lang="en-US" b="1" dirty="0" err="1"/>
              <a:t>th</a:t>
            </a:r>
            <a:r>
              <a:rPr lang="en-US" b="1" dirty="0"/>
              <a:t>&gt;&lt;/</a:t>
            </a:r>
            <a:r>
              <a:rPr lang="en-US" b="1" dirty="0" err="1"/>
              <a:t>tr</a:t>
            </a:r>
            <a:r>
              <a:rPr lang="en-US" b="1" dirty="0"/>
              <a:t>&gt;</a:t>
            </a:r>
            <a:r>
              <a:rPr lang="en-US" dirty="0"/>
              <a:t>  </a:t>
            </a:r>
          </a:p>
          <a:p>
            <a:r>
              <a:rPr lang="en-US" b="1" dirty="0"/>
              <a:t>&lt;</a:t>
            </a:r>
            <a:r>
              <a:rPr lang="en-US" b="1" dirty="0" err="1"/>
              <a:t>tr</a:t>
            </a:r>
            <a:r>
              <a:rPr lang="en-US" b="1" dirty="0"/>
              <a:t>&gt;&lt;td&gt;</a:t>
            </a:r>
            <a:r>
              <a:rPr lang="en-US" dirty="0" err="1"/>
              <a:t>Sonoo</a:t>
            </a:r>
            <a:r>
              <a:rPr lang="en-US" b="1" dirty="0"/>
              <a:t>&lt;/td&gt;&lt;td&gt;</a:t>
            </a:r>
            <a:r>
              <a:rPr lang="en-US" dirty="0" err="1"/>
              <a:t>Jaiswal</a:t>
            </a:r>
            <a:r>
              <a:rPr lang="en-US" b="1" dirty="0"/>
              <a:t>&lt;/td&gt;&lt;td&gt;</a:t>
            </a:r>
            <a:r>
              <a:rPr lang="en-US" dirty="0"/>
              <a:t>60</a:t>
            </a:r>
            <a:r>
              <a:rPr lang="en-US" b="1" dirty="0"/>
              <a:t>&lt;/td&gt;&lt;/</a:t>
            </a:r>
            <a:r>
              <a:rPr lang="en-US" b="1" dirty="0" err="1"/>
              <a:t>tr</a:t>
            </a:r>
            <a:r>
              <a:rPr lang="en-US" b="1" dirty="0"/>
              <a:t>&gt;</a:t>
            </a:r>
            <a:r>
              <a:rPr lang="en-US" dirty="0"/>
              <a:t>  </a:t>
            </a:r>
          </a:p>
          <a:p>
            <a:r>
              <a:rPr lang="en-US" b="1" dirty="0"/>
              <a:t>&lt;</a:t>
            </a:r>
            <a:r>
              <a:rPr lang="en-US" b="1" dirty="0" err="1"/>
              <a:t>tr</a:t>
            </a:r>
            <a:r>
              <a:rPr lang="en-US" b="1" dirty="0"/>
              <a:t>&gt;&lt;td&gt;</a:t>
            </a:r>
            <a:r>
              <a:rPr lang="en-US" dirty="0"/>
              <a:t>James</a:t>
            </a:r>
            <a:r>
              <a:rPr lang="en-US" b="1" dirty="0"/>
              <a:t>&lt;/td&gt;&lt;td&gt;</a:t>
            </a:r>
            <a:r>
              <a:rPr lang="en-US" dirty="0"/>
              <a:t>William</a:t>
            </a:r>
            <a:r>
              <a:rPr lang="en-US" b="1" dirty="0"/>
              <a:t>&lt;/td&gt;&lt;td&gt;</a:t>
            </a:r>
            <a:r>
              <a:rPr lang="en-US" dirty="0"/>
              <a:t>80</a:t>
            </a:r>
            <a:r>
              <a:rPr lang="en-US" b="1" dirty="0"/>
              <a:t>&lt;/td&gt;&lt;/</a:t>
            </a:r>
            <a:r>
              <a:rPr lang="en-US" b="1" dirty="0" err="1"/>
              <a:t>tr</a:t>
            </a:r>
            <a:r>
              <a:rPr lang="en-US" b="1" dirty="0"/>
              <a:t>&gt;</a:t>
            </a:r>
            <a:r>
              <a:rPr lang="en-US" dirty="0"/>
              <a:t>  </a:t>
            </a:r>
          </a:p>
          <a:p>
            <a:r>
              <a:rPr lang="en-US" b="1" dirty="0"/>
              <a:t>&lt;</a:t>
            </a:r>
            <a:r>
              <a:rPr lang="en-US" b="1" dirty="0" err="1"/>
              <a:t>tr</a:t>
            </a:r>
            <a:r>
              <a:rPr lang="en-US" b="1" dirty="0"/>
              <a:t>&gt;&lt;td&gt;</a:t>
            </a:r>
            <a:r>
              <a:rPr lang="en-US" dirty="0" err="1"/>
              <a:t>Swati</a:t>
            </a:r>
            <a:r>
              <a:rPr lang="en-US" b="1" dirty="0"/>
              <a:t>&lt;/td&gt;&lt;td&gt;</a:t>
            </a:r>
            <a:r>
              <a:rPr lang="en-US" dirty="0" err="1"/>
              <a:t>Sironi</a:t>
            </a:r>
            <a:r>
              <a:rPr lang="en-US" b="1" dirty="0"/>
              <a:t>&lt;/td&gt;&lt;td&gt;</a:t>
            </a:r>
            <a:r>
              <a:rPr lang="en-US" dirty="0"/>
              <a:t>82</a:t>
            </a:r>
            <a:r>
              <a:rPr lang="en-US" b="1" dirty="0"/>
              <a:t>&lt;/td&gt;&lt;/</a:t>
            </a:r>
            <a:r>
              <a:rPr lang="en-US" b="1" dirty="0" err="1"/>
              <a:t>tr</a:t>
            </a:r>
            <a:r>
              <a:rPr lang="en-US" b="1" dirty="0"/>
              <a:t>&gt;</a:t>
            </a:r>
            <a:r>
              <a:rPr lang="en-US" dirty="0"/>
              <a:t>  </a:t>
            </a:r>
          </a:p>
          <a:p>
            <a:r>
              <a:rPr lang="en-US" b="1" dirty="0"/>
              <a:t>&lt;</a:t>
            </a:r>
            <a:r>
              <a:rPr lang="en-US" b="1" dirty="0" err="1"/>
              <a:t>tr</a:t>
            </a:r>
            <a:r>
              <a:rPr lang="en-US" b="1" dirty="0"/>
              <a:t>&gt;&lt;td&gt;</a:t>
            </a:r>
            <a:r>
              <a:rPr lang="en-US" dirty="0" err="1"/>
              <a:t>Chetna</a:t>
            </a:r>
            <a:r>
              <a:rPr lang="en-US" b="1" dirty="0"/>
              <a:t>&lt;/td&gt;&lt;td&gt;</a:t>
            </a:r>
            <a:r>
              <a:rPr lang="en-US" dirty="0"/>
              <a:t>Singh</a:t>
            </a:r>
            <a:r>
              <a:rPr lang="en-US" b="1" dirty="0"/>
              <a:t>&lt;/td&gt;&lt;td&gt;</a:t>
            </a:r>
            <a:r>
              <a:rPr lang="en-US" dirty="0"/>
              <a:t>72</a:t>
            </a:r>
            <a:r>
              <a:rPr lang="en-US" b="1" dirty="0"/>
              <a:t>&lt;/td&gt;&lt;/</a:t>
            </a:r>
            <a:r>
              <a:rPr lang="en-US" b="1" dirty="0" err="1"/>
              <a:t>tr</a:t>
            </a:r>
            <a:r>
              <a:rPr lang="en-US" b="1" dirty="0"/>
              <a:t>&gt;</a:t>
            </a:r>
            <a:r>
              <a:rPr lang="en-US" dirty="0"/>
              <a:t>  </a:t>
            </a:r>
          </a:p>
          <a:p>
            <a:r>
              <a:rPr lang="en-US" b="1" dirty="0"/>
              <a:t>&lt;/table&gt;</a:t>
            </a:r>
            <a:r>
              <a:rPr lang="en-US" dirty="0"/>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HTML Tag Examples</a:t>
            </a:r>
          </a:p>
        </p:txBody>
      </p:sp>
      <p:sp>
        <p:nvSpPr>
          <p:cNvPr id="3" name="Content Placeholder 2"/>
          <p:cNvSpPr>
            <a:spLocks noGrp="1"/>
          </p:cNvSpPr>
          <p:nvPr>
            <p:ph idx="1"/>
          </p:nvPr>
        </p:nvSpPr>
        <p:spPr/>
        <p:txBody>
          <a:bodyPr/>
          <a:lstStyle/>
          <a:p>
            <a:r>
              <a:rPr lang="sv-SE" dirty="0"/>
              <a:t>&lt;p&gt; Paragraph Tag &lt;/p&gt;</a:t>
            </a:r>
          </a:p>
          <a:p>
            <a:r>
              <a:rPr lang="sv-SE" sz="3800" b="1" dirty="0"/>
              <a:t>&lt;h2&gt; Heading Tag &lt;/h2&gt;</a:t>
            </a:r>
          </a:p>
          <a:p>
            <a:r>
              <a:rPr lang="sv-SE" dirty="0"/>
              <a:t>&lt;b&gt; </a:t>
            </a:r>
            <a:r>
              <a:rPr lang="sv-SE" b="1" dirty="0"/>
              <a:t>Bold Tag</a:t>
            </a:r>
            <a:r>
              <a:rPr lang="sv-SE" dirty="0"/>
              <a:t> &lt;/b&gt;</a:t>
            </a:r>
          </a:p>
          <a:p>
            <a:r>
              <a:rPr lang="sv-SE" dirty="0"/>
              <a:t>&lt;i&gt; </a:t>
            </a:r>
            <a:r>
              <a:rPr lang="sv-SE" i="1" dirty="0"/>
              <a:t>Italic Tag</a:t>
            </a:r>
            <a:r>
              <a:rPr lang="sv-SE" dirty="0"/>
              <a:t> &lt;/i&gt;</a:t>
            </a:r>
          </a:p>
          <a:p>
            <a:r>
              <a:rPr lang="sv-SE" dirty="0"/>
              <a:t>&lt;u&gt;</a:t>
            </a:r>
            <a:r>
              <a:rPr lang="sv-SE" u="sng" dirty="0"/>
              <a:t> Underline Tag</a:t>
            </a:r>
            <a:r>
              <a:rPr lang="sv-SE" dirty="0"/>
              <a:t>&lt;/u&gt;</a:t>
            </a: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Output</a:t>
            </a:r>
            <a:endParaRPr lang="en-US" b="1" u="sng" dirty="0"/>
          </a:p>
        </p:txBody>
      </p:sp>
      <p:pic>
        <p:nvPicPr>
          <p:cNvPr id="4" name="Content Placeholder 3" descr="Screenshot 2023-11-02 123354.png"/>
          <p:cNvPicPr>
            <a:picLocks noGrp="1" noChangeAspect="1"/>
          </p:cNvPicPr>
          <p:nvPr>
            <p:ph idx="1"/>
          </p:nvPr>
        </p:nvPicPr>
        <p:blipFill>
          <a:blip r:embed="rId2" cstate="print"/>
          <a:stretch>
            <a:fillRect/>
          </a:stretch>
        </p:blipFill>
        <p:spPr>
          <a:xfrm>
            <a:off x="467544" y="2132856"/>
            <a:ext cx="5904656" cy="3324469"/>
          </a:xfrm>
        </p:spPr>
      </p:pic>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HTML Table – </a:t>
            </a:r>
            <a:r>
              <a:rPr lang="en-US" b="1" u="sng" dirty="0" err="1"/>
              <a:t>Colspan</a:t>
            </a:r>
            <a:r>
              <a:rPr lang="en-US" b="1" u="sng" dirty="0"/>
              <a:t> &amp; </a:t>
            </a:r>
            <a:r>
              <a:rPr lang="en-US" b="1" u="sng" dirty="0" err="1"/>
              <a:t>Rowspan</a:t>
            </a:r>
            <a:endParaRPr lang="en-US" b="1" u="sng" dirty="0"/>
          </a:p>
        </p:txBody>
      </p:sp>
      <p:sp>
        <p:nvSpPr>
          <p:cNvPr id="3" name="Content Placeholder 2"/>
          <p:cNvSpPr>
            <a:spLocks noGrp="1"/>
          </p:cNvSpPr>
          <p:nvPr>
            <p:ph idx="1"/>
          </p:nvPr>
        </p:nvSpPr>
        <p:spPr/>
        <p:txBody>
          <a:bodyPr/>
          <a:lstStyle/>
          <a:p>
            <a:r>
              <a:rPr lang="en-US" dirty="0"/>
              <a:t>To make a cell span over multiple columns, use the </a:t>
            </a:r>
            <a:r>
              <a:rPr lang="en-US" dirty="0" err="1"/>
              <a:t>colspan</a:t>
            </a:r>
            <a:r>
              <a:rPr lang="en-US" dirty="0"/>
              <a:t> attribute in the table cell or (&lt;td&gt;&lt;/td&gt;).</a:t>
            </a:r>
          </a:p>
          <a:p>
            <a:r>
              <a:rPr lang="en-US" dirty="0"/>
              <a:t>To make a cell span over multiple rows, use the </a:t>
            </a:r>
            <a:r>
              <a:rPr lang="en-US" dirty="0" err="1"/>
              <a:t>rowspan</a:t>
            </a:r>
            <a:r>
              <a:rPr lang="en-US" dirty="0"/>
              <a:t> attribute in the table cell or (&lt;td&gt;&lt;/td&gt;).</a:t>
            </a:r>
          </a:p>
          <a:p>
            <a:r>
              <a:rPr lang="en-US" b="1" dirty="0"/>
              <a:t>Note:</a:t>
            </a:r>
            <a:r>
              <a:rPr lang="en-US" dirty="0"/>
              <a:t> The value of the </a:t>
            </a:r>
            <a:r>
              <a:rPr lang="en-US" dirty="0" err="1"/>
              <a:t>colspan</a:t>
            </a:r>
            <a:r>
              <a:rPr lang="en-US" dirty="0"/>
              <a:t> attribute represents the number of columns to span.</a:t>
            </a:r>
          </a:p>
          <a:p>
            <a:r>
              <a:rPr lang="en-US" b="1" dirty="0"/>
              <a:t>Note:</a:t>
            </a:r>
            <a:r>
              <a:rPr lang="en-US" dirty="0"/>
              <a:t> The value of the </a:t>
            </a:r>
            <a:r>
              <a:rPr lang="en-US" dirty="0" err="1"/>
              <a:t>rowspan</a:t>
            </a:r>
            <a:r>
              <a:rPr lang="en-US" dirty="0"/>
              <a:t> attribute represents the number of rows to span.</a:t>
            </a: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u="sng" dirty="0"/>
              <a:t>Example of </a:t>
            </a:r>
            <a:r>
              <a:rPr lang="en-IN" b="1" u="sng" dirty="0" err="1"/>
              <a:t>Colspan</a:t>
            </a:r>
            <a:endParaRPr lang="en-US" b="1" u="sng" dirty="0"/>
          </a:p>
        </p:txBody>
      </p:sp>
      <p:sp>
        <p:nvSpPr>
          <p:cNvPr id="3" name="Content Placeholder 2"/>
          <p:cNvSpPr>
            <a:spLocks noGrp="1"/>
          </p:cNvSpPr>
          <p:nvPr>
            <p:ph idx="1"/>
          </p:nvPr>
        </p:nvSpPr>
        <p:spPr>
          <a:xfrm>
            <a:off x="457200" y="1935480"/>
            <a:ext cx="8229600" cy="4661872"/>
          </a:xfrm>
        </p:spPr>
        <p:txBody>
          <a:bodyPr>
            <a:normAutofit fontScale="85000" lnSpcReduction="20000"/>
          </a:bodyPr>
          <a:lstStyle/>
          <a:p>
            <a:r>
              <a:rPr lang="en-US" dirty="0"/>
              <a:t>&lt;table&gt;</a:t>
            </a:r>
            <a:br>
              <a:rPr lang="en-US" dirty="0"/>
            </a:br>
            <a:r>
              <a:rPr lang="en-US" dirty="0"/>
              <a:t>  &lt;</a:t>
            </a:r>
            <a:r>
              <a:rPr lang="en-US" dirty="0" err="1"/>
              <a:t>tr</a:t>
            </a:r>
            <a:r>
              <a:rPr lang="en-US" dirty="0"/>
              <a:t>&gt;</a:t>
            </a:r>
            <a:br>
              <a:rPr lang="en-US" dirty="0"/>
            </a:br>
            <a:r>
              <a:rPr lang="en-US" dirty="0"/>
              <a:t>    &lt;</a:t>
            </a:r>
            <a:r>
              <a:rPr lang="en-US" dirty="0" err="1"/>
              <a:t>th</a:t>
            </a:r>
            <a:r>
              <a:rPr lang="en-US" dirty="0"/>
              <a:t> </a:t>
            </a:r>
            <a:r>
              <a:rPr lang="en-US" dirty="0" err="1"/>
              <a:t>colspan</a:t>
            </a:r>
            <a:r>
              <a:rPr lang="en-US" dirty="0"/>
              <a:t>="2"&gt;Name&lt;/</a:t>
            </a:r>
            <a:r>
              <a:rPr lang="en-US" dirty="0" err="1"/>
              <a:t>th</a:t>
            </a:r>
            <a:r>
              <a:rPr lang="en-US" dirty="0"/>
              <a:t>&gt;</a:t>
            </a:r>
            <a:br>
              <a:rPr lang="en-US" dirty="0"/>
            </a:br>
            <a:r>
              <a:rPr lang="en-US" dirty="0"/>
              <a:t>    &lt;</a:t>
            </a:r>
            <a:r>
              <a:rPr lang="en-US" dirty="0" err="1"/>
              <a:t>th</a:t>
            </a:r>
            <a:r>
              <a:rPr lang="en-US" dirty="0"/>
              <a:t>&gt;Age&lt;/</a:t>
            </a:r>
            <a:r>
              <a:rPr lang="en-US" dirty="0" err="1"/>
              <a:t>th</a:t>
            </a:r>
            <a:r>
              <a:rPr lang="en-US" dirty="0"/>
              <a:t>&gt;</a:t>
            </a:r>
            <a:br>
              <a:rPr lang="en-US" dirty="0"/>
            </a:br>
            <a:r>
              <a:rPr lang="en-US" dirty="0"/>
              <a:t>  &lt;/</a:t>
            </a:r>
            <a:r>
              <a:rPr lang="en-US" dirty="0" err="1"/>
              <a:t>tr</a:t>
            </a:r>
            <a:r>
              <a:rPr lang="en-US" dirty="0"/>
              <a:t>&gt;</a:t>
            </a:r>
            <a:br>
              <a:rPr lang="en-US" dirty="0"/>
            </a:br>
            <a:r>
              <a:rPr lang="en-US" dirty="0"/>
              <a:t>  &lt;</a:t>
            </a:r>
            <a:r>
              <a:rPr lang="en-US" dirty="0" err="1"/>
              <a:t>tr</a:t>
            </a:r>
            <a:r>
              <a:rPr lang="en-US" dirty="0"/>
              <a:t>&gt;</a:t>
            </a:r>
            <a:br>
              <a:rPr lang="en-US" dirty="0"/>
            </a:br>
            <a:r>
              <a:rPr lang="en-US" dirty="0"/>
              <a:t>    &lt;td&gt;Jill&lt;/td&gt;</a:t>
            </a:r>
            <a:br>
              <a:rPr lang="en-US" dirty="0"/>
            </a:br>
            <a:r>
              <a:rPr lang="en-US" dirty="0"/>
              <a:t>    &lt;td&gt;Smith&lt;/td&gt;</a:t>
            </a:r>
            <a:br>
              <a:rPr lang="en-US" dirty="0"/>
            </a:br>
            <a:r>
              <a:rPr lang="en-US" dirty="0"/>
              <a:t>    &lt;td&gt;43&lt;/td&gt;</a:t>
            </a:r>
            <a:br>
              <a:rPr lang="en-US" dirty="0"/>
            </a:br>
            <a:r>
              <a:rPr lang="en-US" dirty="0"/>
              <a:t>  &lt;/</a:t>
            </a:r>
            <a:r>
              <a:rPr lang="en-US" dirty="0" err="1"/>
              <a:t>tr</a:t>
            </a:r>
            <a:r>
              <a:rPr lang="en-US" dirty="0"/>
              <a:t>&gt;</a:t>
            </a:r>
            <a:br>
              <a:rPr lang="en-US" dirty="0"/>
            </a:br>
            <a:r>
              <a:rPr lang="en-US" dirty="0"/>
              <a:t>  &lt;</a:t>
            </a:r>
            <a:r>
              <a:rPr lang="en-US" dirty="0" err="1"/>
              <a:t>tr</a:t>
            </a:r>
            <a:r>
              <a:rPr lang="en-US" dirty="0"/>
              <a:t>&gt;</a:t>
            </a:r>
            <a:br>
              <a:rPr lang="en-US" dirty="0"/>
            </a:br>
            <a:r>
              <a:rPr lang="en-US" dirty="0"/>
              <a:t>    &lt;td&gt;Eve&lt;/td&gt;</a:t>
            </a:r>
            <a:br>
              <a:rPr lang="en-US" dirty="0"/>
            </a:br>
            <a:r>
              <a:rPr lang="en-US" dirty="0"/>
              <a:t>    &lt;td&gt;Jackson&lt;/td&gt;</a:t>
            </a:r>
            <a:br>
              <a:rPr lang="en-US" dirty="0"/>
            </a:br>
            <a:r>
              <a:rPr lang="en-US" dirty="0"/>
              <a:t>    &lt;td&gt;57&lt;/td&gt;</a:t>
            </a:r>
            <a:br>
              <a:rPr lang="en-US" dirty="0"/>
            </a:br>
            <a:r>
              <a:rPr lang="en-US" dirty="0"/>
              <a:t>  &lt;/</a:t>
            </a:r>
            <a:r>
              <a:rPr lang="en-US" dirty="0" err="1"/>
              <a:t>tr</a:t>
            </a:r>
            <a:r>
              <a:rPr lang="en-US" dirty="0"/>
              <a:t>&gt;</a:t>
            </a:r>
            <a:br>
              <a:rPr lang="en-US" dirty="0"/>
            </a:br>
            <a:r>
              <a:rPr lang="en-US" dirty="0"/>
              <a:t>&lt;/table&gt;</a:t>
            </a: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Output</a:t>
            </a:r>
            <a:endParaRPr lang="en-US" b="1" u="sng" dirty="0"/>
          </a:p>
        </p:txBody>
      </p:sp>
      <p:pic>
        <p:nvPicPr>
          <p:cNvPr id="4" name="Content Placeholder 3" descr="Screenshot 2023-11-02 124228.png"/>
          <p:cNvPicPr>
            <a:picLocks noGrp="1" noChangeAspect="1"/>
          </p:cNvPicPr>
          <p:nvPr>
            <p:ph idx="1"/>
          </p:nvPr>
        </p:nvPicPr>
        <p:blipFill>
          <a:blip r:embed="rId2" cstate="print"/>
          <a:stretch>
            <a:fillRect/>
          </a:stretch>
        </p:blipFill>
        <p:spPr>
          <a:xfrm>
            <a:off x="251520" y="2204864"/>
            <a:ext cx="8588596" cy="1008112"/>
          </a:xfrm>
        </p:spPr>
      </p:pic>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Example of </a:t>
            </a:r>
            <a:r>
              <a:rPr lang="en-IN" b="1" u="sng" dirty="0" err="1"/>
              <a:t>Rowspan</a:t>
            </a:r>
            <a:endParaRPr lang="en-US" b="1" u="sng" dirty="0"/>
          </a:p>
        </p:txBody>
      </p:sp>
      <p:sp>
        <p:nvSpPr>
          <p:cNvPr id="3" name="Content Placeholder 2"/>
          <p:cNvSpPr>
            <a:spLocks noGrp="1"/>
          </p:cNvSpPr>
          <p:nvPr>
            <p:ph idx="1"/>
          </p:nvPr>
        </p:nvSpPr>
        <p:spPr/>
        <p:txBody>
          <a:bodyPr>
            <a:normAutofit fontScale="92500" lnSpcReduction="10000"/>
          </a:bodyPr>
          <a:lstStyle/>
          <a:p>
            <a:r>
              <a:rPr lang="en-US" dirty="0"/>
              <a:t>&lt;table&gt;</a:t>
            </a:r>
            <a:br>
              <a:rPr lang="en-US" dirty="0"/>
            </a:br>
            <a:r>
              <a:rPr lang="en-US" dirty="0"/>
              <a:t>  &lt;</a:t>
            </a:r>
            <a:r>
              <a:rPr lang="en-US" dirty="0" err="1"/>
              <a:t>tr</a:t>
            </a:r>
            <a:r>
              <a:rPr lang="en-US" dirty="0"/>
              <a:t>&gt;</a:t>
            </a:r>
            <a:br>
              <a:rPr lang="en-US" dirty="0"/>
            </a:br>
            <a:r>
              <a:rPr lang="en-US" dirty="0"/>
              <a:t>    &lt;</a:t>
            </a:r>
            <a:r>
              <a:rPr lang="en-US" dirty="0" err="1"/>
              <a:t>th</a:t>
            </a:r>
            <a:r>
              <a:rPr lang="en-US" dirty="0"/>
              <a:t>&gt;Name&lt;/</a:t>
            </a:r>
            <a:r>
              <a:rPr lang="en-US" dirty="0" err="1"/>
              <a:t>th</a:t>
            </a:r>
            <a:r>
              <a:rPr lang="en-US" dirty="0"/>
              <a:t>&gt;</a:t>
            </a:r>
            <a:br>
              <a:rPr lang="en-US" dirty="0"/>
            </a:br>
            <a:r>
              <a:rPr lang="en-US" dirty="0"/>
              <a:t>    &lt;td&gt;Jill&lt;/td&gt;</a:t>
            </a:r>
            <a:br>
              <a:rPr lang="en-US" dirty="0"/>
            </a:br>
            <a:r>
              <a:rPr lang="en-US" dirty="0"/>
              <a:t>  &lt;/</a:t>
            </a:r>
            <a:r>
              <a:rPr lang="en-US" dirty="0" err="1"/>
              <a:t>tr</a:t>
            </a:r>
            <a:r>
              <a:rPr lang="en-US" dirty="0"/>
              <a:t>&gt;</a:t>
            </a:r>
            <a:br>
              <a:rPr lang="en-US" dirty="0"/>
            </a:br>
            <a:r>
              <a:rPr lang="en-US" dirty="0"/>
              <a:t>  &lt;</a:t>
            </a:r>
            <a:r>
              <a:rPr lang="en-US" dirty="0" err="1"/>
              <a:t>tr</a:t>
            </a:r>
            <a:r>
              <a:rPr lang="en-US" dirty="0"/>
              <a:t>&gt;</a:t>
            </a:r>
            <a:br>
              <a:rPr lang="en-US" dirty="0"/>
            </a:br>
            <a:r>
              <a:rPr lang="en-US" dirty="0"/>
              <a:t>    &lt;</a:t>
            </a:r>
            <a:r>
              <a:rPr lang="en-US" dirty="0" err="1"/>
              <a:t>th</a:t>
            </a:r>
            <a:r>
              <a:rPr lang="en-US" dirty="0"/>
              <a:t> </a:t>
            </a:r>
            <a:r>
              <a:rPr lang="en-US" dirty="0" err="1"/>
              <a:t>rowspan</a:t>
            </a:r>
            <a:r>
              <a:rPr lang="en-US" dirty="0"/>
              <a:t>="2"&gt;Phone&lt;/</a:t>
            </a:r>
            <a:r>
              <a:rPr lang="en-US" dirty="0" err="1"/>
              <a:t>th</a:t>
            </a:r>
            <a:r>
              <a:rPr lang="en-US" dirty="0"/>
              <a:t>&gt;</a:t>
            </a:r>
            <a:br>
              <a:rPr lang="en-US" dirty="0"/>
            </a:br>
            <a:r>
              <a:rPr lang="en-US" dirty="0"/>
              <a:t>    &lt;td&gt;555-1234&lt;/td&gt;</a:t>
            </a:r>
            <a:br>
              <a:rPr lang="en-US" dirty="0"/>
            </a:br>
            <a:r>
              <a:rPr lang="en-US" dirty="0"/>
              <a:t>  &lt;/</a:t>
            </a:r>
            <a:r>
              <a:rPr lang="en-US" dirty="0" err="1"/>
              <a:t>tr</a:t>
            </a:r>
            <a:r>
              <a:rPr lang="en-US" dirty="0"/>
              <a:t>&gt;</a:t>
            </a:r>
            <a:br>
              <a:rPr lang="en-US" dirty="0"/>
            </a:br>
            <a:r>
              <a:rPr lang="en-US" dirty="0"/>
              <a:t>  &lt;</a:t>
            </a:r>
            <a:r>
              <a:rPr lang="en-US" dirty="0" err="1"/>
              <a:t>tr</a:t>
            </a:r>
            <a:r>
              <a:rPr lang="en-US" dirty="0"/>
              <a:t>&gt;</a:t>
            </a:r>
            <a:br>
              <a:rPr lang="en-US" dirty="0"/>
            </a:br>
            <a:r>
              <a:rPr lang="en-US" dirty="0"/>
              <a:t>    &lt;td&gt;555-8745&lt;/td&gt;</a:t>
            </a:r>
            <a:br>
              <a:rPr lang="en-US" dirty="0"/>
            </a:br>
            <a:r>
              <a:rPr lang="en-US" dirty="0"/>
              <a:t>&lt;/</a:t>
            </a:r>
            <a:r>
              <a:rPr lang="en-US" dirty="0" err="1"/>
              <a:t>tr</a:t>
            </a:r>
            <a:r>
              <a:rPr lang="en-US" dirty="0"/>
              <a:t>&gt;</a:t>
            </a:r>
            <a:br>
              <a:rPr lang="en-US" dirty="0"/>
            </a:br>
            <a:r>
              <a:rPr lang="en-US" dirty="0"/>
              <a:t>&lt;/table&gt;</a:t>
            </a: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Output</a:t>
            </a:r>
            <a:endParaRPr lang="en-US" b="1" u="sng" dirty="0"/>
          </a:p>
        </p:txBody>
      </p:sp>
      <p:pic>
        <p:nvPicPr>
          <p:cNvPr id="4" name="Content Placeholder 3" descr="Screenshot 2023-11-02 124433.png"/>
          <p:cNvPicPr>
            <a:picLocks noGrp="1" noChangeAspect="1"/>
          </p:cNvPicPr>
          <p:nvPr>
            <p:ph idx="1"/>
          </p:nvPr>
        </p:nvPicPr>
        <p:blipFill>
          <a:blip r:embed="rId2" cstate="print"/>
          <a:stretch>
            <a:fillRect/>
          </a:stretch>
        </p:blipFill>
        <p:spPr>
          <a:xfrm>
            <a:off x="395536" y="2276872"/>
            <a:ext cx="8323740" cy="936104"/>
          </a:xfrm>
        </p:spPr>
      </p:pic>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229600" cy="1143000"/>
          </a:xfrm>
        </p:spPr>
        <p:txBody>
          <a:bodyPr>
            <a:normAutofit/>
          </a:bodyPr>
          <a:lstStyle/>
          <a:p>
            <a:r>
              <a:rPr lang="en-US" b="1" u="sng" dirty="0"/>
              <a:t>HTML </a:t>
            </a:r>
            <a:r>
              <a:rPr lang="en-US" b="1" u="sng" dirty="0" err="1"/>
              <a:t>Iframes</a:t>
            </a:r>
            <a:endParaRPr lang="en-US" b="1" u="sng" dirty="0"/>
          </a:p>
        </p:txBody>
      </p:sp>
      <p:sp>
        <p:nvSpPr>
          <p:cNvPr id="3" name="Content Placeholder 2"/>
          <p:cNvSpPr>
            <a:spLocks noGrp="1"/>
          </p:cNvSpPr>
          <p:nvPr>
            <p:ph idx="1"/>
          </p:nvPr>
        </p:nvSpPr>
        <p:spPr>
          <a:xfrm>
            <a:off x="467544" y="1628800"/>
            <a:ext cx="8229600" cy="4896544"/>
          </a:xfrm>
        </p:spPr>
        <p:txBody>
          <a:bodyPr>
            <a:normAutofit fontScale="85000" lnSpcReduction="10000"/>
          </a:bodyPr>
          <a:lstStyle/>
          <a:p>
            <a:r>
              <a:rPr lang="en-US" dirty="0"/>
              <a:t>HTML </a:t>
            </a:r>
            <a:r>
              <a:rPr lang="en-US" dirty="0" err="1"/>
              <a:t>Iframe</a:t>
            </a:r>
            <a:r>
              <a:rPr lang="en-US" dirty="0"/>
              <a:t> is used to display a nested webpage (a webpage within a webpage). The HTML &lt;</a:t>
            </a:r>
            <a:r>
              <a:rPr lang="en-US" dirty="0" err="1"/>
              <a:t>iframe</a:t>
            </a:r>
            <a:r>
              <a:rPr lang="en-US" dirty="0"/>
              <a:t>&gt; tag defines an inline frame, hence it is also called as an Inline frame.</a:t>
            </a:r>
          </a:p>
          <a:p>
            <a:r>
              <a:rPr lang="en-US" dirty="0"/>
              <a:t>An HTML </a:t>
            </a:r>
            <a:r>
              <a:rPr lang="en-US" dirty="0" err="1"/>
              <a:t>iframe</a:t>
            </a:r>
            <a:r>
              <a:rPr lang="en-US" dirty="0"/>
              <a:t> embeds another document within the current HTML document in the rectangular region.</a:t>
            </a:r>
          </a:p>
          <a:p>
            <a:r>
              <a:rPr lang="en-US" dirty="0"/>
              <a:t>The webpage content and </a:t>
            </a:r>
            <a:r>
              <a:rPr lang="en-US" dirty="0" err="1"/>
              <a:t>iframe</a:t>
            </a:r>
            <a:r>
              <a:rPr lang="en-US" dirty="0"/>
              <a:t> contents can interact with each other using JavaScript.</a:t>
            </a:r>
          </a:p>
          <a:p>
            <a:r>
              <a:rPr lang="en-IN" b="1" u="sng" dirty="0"/>
              <a:t>Syntax</a:t>
            </a:r>
            <a:r>
              <a:rPr lang="en-IN" dirty="0"/>
              <a:t> : </a:t>
            </a:r>
            <a:r>
              <a:rPr lang="en-US" dirty="0"/>
              <a:t>&lt;</a:t>
            </a:r>
            <a:r>
              <a:rPr lang="en-US" dirty="0" err="1"/>
              <a:t>iframe</a:t>
            </a:r>
            <a:r>
              <a:rPr lang="en-US" dirty="0"/>
              <a:t> src="</a:t>
            </a:r>
            <a:r>
              <a:rPr lang="en-US" i="1" dirty="0" err="1"/>
              <a:t>url</a:t>
            </a:r>
            <a:r>
              <a:rPr lang="en-US" dirty="0"/>
              <a:t>" title="</a:t>
            </a:r>
            <a:r>
              <a:rPr lang="en-US" i="1" dirty="0"/>
              <a:t>description</a:t>
            </a:r>
            <a:r>
              <a:rPr lang="en-US" dirty="0"/>
              <a:t>"&gt;&lt;/</a:t>
            </a:r>
            <a:r>
              <a:rPr lang="en-US" dirty="0" err="1"/>
              <a:t>iframe</a:t>
            </a:r>
            <a:r>
              <a:rPr lang="en-US" dirty="0"/>
              <a:t>&gt;</a:t>
            </a:r>
          </a:p>
          <a:p>
            <a:r>
              <a:rPr lang="en-US" b="1" dirty="0"/>
              <a:t>Tip:</a:t>
            </a:r>
            <a:r>
              <a:rPr lang="en-US" dirty="0"/>
              <a:t> It is a good practice to always include a title attribute for the &lt;</a:t>
            </a:r>
            <a:r>
              <a:rPr lang="en-US" dirty="0" err="1"/>
              <a:t>iframe</a:t>
            </a:r>
            <a:r>
              <a:rPr lang="en-US" dirty="0"/>
              <a:t>&gt;. This is used by screen readers to read out what the content of the </a:t>
            </a:r>
            <a:r>
              <a:rPr lang="en-US" dirty="0" err="1"/>
              <a:t>iframe</a:t>
            </a:r>
            <a:r>
              <a:rPr lang="en-US" dirty="0"/>
              <a:t> is.</a:t>
            </a:r>
          </a:p>
          <a:p>
            <a:r>
              <a:rPr lang="en-US" dirty="0"/>
              <a:t>Use the height and width attributes to specify the size of the </a:t>
            </a:r>
            <a:r>
              <a:rPr lang="en-US" dirty="0" err="1"/>
              <a:t>iframe</a:t>
            </a:r>
            <a:r>
              <a:rPr lang="en-US" dirty="0"/>
              <a:t>.</a:t>
            </a:r>
          </a:p>
          <a:p>
            <a:r>
              <a:rPr lang="en-US" dirty="0"/>
              <a:t>The height and width are specified in pixels by default</a:t>
            </a:r>
          </a:p>
          <a:p>
            <a:endParaRPr lang="en-US" b="1" u="sng" dirty="0"/>
          </a:p>
          <a:p>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err="1"/>
              <a:t>Iframe</a:t>
            </a:r>
            <a:r>
              <a:rPr lang="en-US" b="1" u="sng" dirty="0"/>
              <a:t> - Set Height and Width</a:t>
            </a:r>
          </a:p>
        </p:txBody>
      </p:sp>
      <p:sp>
        <p:nvSpPr>
          <p:cNvPr id="3" name="Content Placeholder 2"/>
          <p:cNvSpPr>
            <a:spLocks noGrp="1"/>
          </p:cNvSpPr>
          <p:nvPr>
            <p:ph idx="1"/>
          </p:nvPr>
        </p:nvSpPr>
        <p:spPr/>
        <p:txBody>
          <a:bodyPr/>
          <a:lstStyle/>
          <a:p>
            <a:r>
              <a:rPr lang="en-US" dirty="0"/>
              <a:t>Use the height and width attributes to specify the size of the </a:t>
            </a:r>
            <a:r>
              <a:rPr lang="en-US" dirty="0" err="1"/>
              <a:t>iframe</a:t>
            </a:r>
            <a:r>
              <a:rPr lang="en-US" dirty="0"/>
              <a:t>.</a:t>
            </a:r>
          </a:p>
          <a:p>
            <a:r>
              <a:rPr lang="en-US" dirty="0"/>
              <a:t>The height and width are specified in pixels by default</a:t>
            </a: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err="1"/>
              <a:t>Iframe</a:t>
            </a:r>
            <a:r>
              <a:rPr lang="en-US" b="1" u="sng" dirty="0"/>
              <a:t> - Target for a Link</a:t>
            </a:r>
          </a:p>
        </p:txBody>
      </p:sp>
      <p:sp>
        <p:nvSpPr>
          <p:cNvPr id="3" name="Content Placeholder 2"/>
          <p:cNvSpPr>
            <a:spLocks noGrp="1"/>
          </p:cNvSpPr>
          <p:nvPr>
            <p:ph idx="1"/>
          </p:nvPr>
        </p:nvSpPr>
        <p:spPr/>
        <p:txBody>
          <a:bodyPr/>
          <a:lstStyle/>
          <a:p>
            <a:r>
              <a:rPr lang="en-US" dirty="0"/>
              <a:t>An </a:t>
            </a:r>
            <a:r>
              <a:rPr lang="en-US" dirty="0" err="1"/>
              <a:t>iframe</a:t>
            </a:r>
            <a:r>
              <a:rPr lang="en-US" dirty="0"/>
              <a:t> can be used as the target frame for a link.</a:t>
            </a:r>
          </a:p>
          <a:p>
            <a:r>
              <a:rPr lang="en-US" dirty="0"/>
              <a:t>The target attribute of the link must refer to the name attribute of the </a:t>
            </a:r>
            <a:r>
              <a:rPr lang="en-US" dirty="0" err="1"/>
              <a:t>iframe</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Example</a:t>
            </a:r>
          </a:p>
        </p:txBody>
      </p:sp>
      <p:sp>
        <p:nvSpPr>
          <p:cNvPr id="3" name="Content Placeholder 2"/>
          <p:cNvSpPr>
            <a:spLocks noGrp="1"/>
          </p:cNvSpPr>
          <p:nvPr>
            <p:ph idx="1"/>
          </p:nvPr>
        </p:nvSpPr>
        <p:spPr/>
        <p:txBody>
          <a:bodyPr/>
          <a:lstStyle/>
          <a:p>
            <a:r>
              <a:rPr lang="en-US" dirty="0"/>
              <a:t>&lt;</a:t>
            </a:r>
            <a:r>
              <a:rPr lang="en-US" dirty="0" err="1"/>
              <a:t>iframe</a:t>
            </a:r>
            <a:r>
              <a:rPr lang="en-US" dirty="0"/>
              <a:t> src="demo_iframe.htm" name="</a:t>
            </a:r>
            <a:r>
              <a:rPr lang="en-US" dirty="0" err="1"/>
              <a:t>iframe_a</a:t>
            </a:r>
            <a:r>
              <a:rPr lang="en-US" dirty="0"/>
              <a:t>" title="</a:t>
            </a:r>
            <a:r>
              <a:rPr lang="en-US" dirty="0" err="1"/>
              <a:t>Iframe</a:t>
            </a:r>
            <a:r>
              <a:rPr lang="en-US" dirty="0"/>
              <a:t> Example"&gt;&lt;/</a:t>
            </a:r>
            <a:r>
              <a:rPr lang="en-US" dirty="0" err="1"/>
              <a:t>iframe</a:t>
            </a:r>
            <a:r>
              <a:rPr lang="en-US" dirty="0"/>
              <a:t>&gt;</a:t>
            </a:r>
            <a:br>
              <a:rPr lang="en-US" dirty="0"/>
            </a:br>
            <a:br>
              <a:rPr lang="en-US" dirty="0"/>
            </a:br>
            <a:r>
              <a:rPr lang="en-US" dirty="0"/>
              <a:t>&lt;p&gt;&lt;a href="https://www.w3schools.com" target="</a:t>
            </a:r>
            <a:r>
              <a:rPr lang="en-US" dirty="0" err="1"/>
              <a:t>iframe_a</a:t>
            </a:r>
            <a:r>
              <a:rPr lang="en-US" dirty="0"/>
              <a:t>"&gt;W3Schools.com&lt;/a&gt;&lt;/p&gt;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435280" cy="1143000"/>
          </a:xfrm>
        </p:spPr>
        <p:txBody>
          <a:bodyPr>
            <a:normAutofit fontScale="90000"/>
          </a:bodyPr>
          <a:lstStyle/>
          <a:p>
            <a:r>
              <a:rPr lang="en-US" b="1" u="sng" dirty="0"/>
              <a:t>Container and Empty Tags in HTML</a:t>
            </a:r>
          </a:p>
        </p:txBody>
      </p:sp>
      <p:sp>
        <p:nvSpPr>
          <p:cNvPr id="3" name="Content Placeholder 2"/>
          <p:cNvSpPr>
            <a:spLocks noGrp="1"/>
          </p:cNvSpPr>
          <p:nvPr>
            <p:ph idx="1"/>
          </p:nvPr>
        </p:nvSpPr>
        <p:spPr/>
        <p:txBody>
          <a:bodyPr>
            <a:normAutofit lnSpcReduction="10000"/>
          </a:bodyPr>
          <a:lstStyle/>
          <a:p>
            <a:pPr fontAlgn="base"/>
            <a:r>
              <a:rPr lang="en-US" dirty="0"/>
              <a:t>HTML uses predefined tags that tell the browser how to display the content. Tags are nothing but some instructions that are enclosed in angle braces(i.e., &lt;&gt;). Tags are used in many places of the webpage but many users are often confused about some tags whether it is a container or an empty tag. They get this confusion because they don’t know for what tag there should be an ending tag along with the opening tag or not. There are two types of tags in HTML:</a:t>
            </a:r>
          </a:p>
          <a:p>
            <a:pPr fontAlgn="base"/>
            <a:r>
              <a:rPr lang="en-US" dirty="0"/>
              <a:t>Empty</a:t>
            </a:r>
          </a:p>
          <a:p>
            <a:pPr fontAlgn="base"/>
            <a:r>
              <a:rPr lang="en-US" dirty="0"/>
              <a:t>Container</a:t>
            </a: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435280" cy="1143000"/>
          </a:xfrm>
        </p:spPr>
        <p:txBody>
          <a:bodyPr>
            <a:normAutofit fontScale="90000"/>
          </a:bodyPr>
          <a:lstStyle/>
          <a:p>
            <a:r>
              <a:rPr lang="en-US" b="1" u="sng" dirty="0"/>
              <a:t>Embed YouTube video using </a:t>
            </a:r>
            <a:r>
              <a:rPr lang="en-US" b="1" u="sng" dirty="0" err="1"/>
              <a:t>iframe</a:t>
            </a:r>
            <a:endParaRPr lang="en-US" b="1" u="sng" dirty="0"/>
          </a:p>
        </p:txBody>
      </p:sp>
      <p:sp>
        <p:nvSpPr>
          <p:cNvPr id="3" name="Content Placeholder 2"/>
          <p:cNvSpPr>
            <a:spLocks noGrp="1"/>
          </p:cNvSpPr>
          <p:nvPr>
            <p:ph idx="1"/>
          </p:nvPr>
        </p:nvSpPr>
        <p:spPr>
          <a:xfrm>
            <a:off x="457200" y="1935480"/>
            <a:ext cx="8229600" cy="4661872"/>
          </a:xfrm>
        </p:spPr>
        <p:txBody>
          <a:bodyPr>
            <a:normAutofit fontScale="92500" lnSpcReduction="20000"/>
          </a:bodyPr>
          <a:lstStyle/>
          <a:p>
            <a:r>
              <a:rPr lang="en-US" dirty="0"/>
              <a:t>You can also add a YouTube video on your webpage using the &lt;</a:t>
            </a:r>
            <a:r>
              <a:rPr lang="en-US" dirty="0" err="1"/>
              <a:t>iframe</a:t>
            </a:r>
            <a:r>
              <a:rPr lang="en-US" dirty="0"/>
              <a:t>&gt; tag. The attached video will be played at your webpage and you can also set height, width, </a:t>
            </a:r>
            <a:r>
              <a:rPr lang="en-US" dirty="0" err="1"/>
              <a:t>autoplay</a:t>
            </a:r>
            <a:r>
              <a:rPr lang="en-US" dirty="0"/>
              <a:t>, and many more properties for the video.</a:t>
            </a:r>
          </a:p>
          <a:p>
            <a:r>
              <a:rPr lang="en-US" dirty="0"/>
              <a:t>Following are some steps to add YouTube video on your webpage:</a:t>
            </a:r>
          </a:p>
          <a:p>
            <a:r>
              <a:rPr lang="en-US" dirty="0" err="1"/>
              <a:t>Goto</a:t>
            </a:r>
            <a:r>
              <a:rPr lang="en-US" dirty="0"/>
              <a:t> YouTube video which you want to embed.</a:t>
            </a:r>
          </a:p>
          <a:p>
            <a:r>
              <a:rPr lang="en-US" dirty="0"/>
              <a:t>Click on SHARE ➦ under the video.</a:t>
            </a:r>
          </a:p>
          <a:p>
            <a:r>
              <a:rPr lang="en-US" dirty="0"/>
              <a:t>Click on Embed &lt;&gt; option.</a:t>
            </a:r>
          </a:p>
          <a:p>
            <a:r>
              <a:rPr lang="en-US" dirty="0"/>
              <a:t>Copy HTML code.</a:t>
            </a:r>
          </a:p>
          <a:p>
            <a:r>
              <a:rPr lang="en-US" dirty="0"/>
              <a:t>Paste the code in your HTML file</a:t>
            </a:r>
          </a:p>
          <a:p>
            <a:r>
              <a:rPr lang="en-US" dirty="0"/>
              <a:t>Change height, width, and other properties (as per requirement).</a:t>
            </a: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Example</a:t>
            </a:r>
            <a:endParaRPr lang="en-US" b="1" u="sng" dirty="0"/>
          </a:p>
        </p:txBody>
      </p:sp>
      <p:sp>
        <p:nvSpPr>
          <p:cNvPr id="3" name="Content Placeholder 2"/>
          <p:cNvSpPr>
            <a:spLocks noGrp="1"/>
          </p:cNvSpPr>
          <p:nvPr>
            <p:ph idx="1"/>
          </p:nvPr>
        </p:nvSpPr>
        <p:spPr/>
        <p:txBody>
          <a:bodyPr>
            <a:normAutofit fontScale="92500" lnSpcReduction="10000"/>
          </a:bodyPr>
          <a:lstStyle/>
          <a:p>
            <a:r>
              <a:rPr lang="en-US" dirty="0"/>
              <a:t>&lt;</a:t>
            </a:r>
            <a:r>
              <a:rPr lang="en-US" dirty="0" err="1"/>
              <a:t>iframe</a:t>
            </a:r>
            <a:r>
              <a:rPr lang="en-US" dirty="0"/>
              <a:t> width="550" height="315" src="https://www.youtube.com/embed/JHq3pL4cdy4" </a:t>
            </a:r>
            <a:r>
              <a:rPr lang="en-US" dirty="0" err="1"/>
              <a:t>frameborder</a:t>
            </a:r>
            <a:r>
              <a:rPr lang="en-US" dirty="0"/>
              <a:t>="0" allow="accelerometer; </a:t>
            </a:r>
            <a:r>
              <a:rPr lang="en-US" dirty="0" err="1"/>
              <a:t>autoplay</a:t>
            </a:r>
            <a:r>
              <a:rPr lang="en-US" dirty="0"/>
              <a:t>; encrypted-media; gyroscope; picture-in-picture" </a:t>
            </a:r>
            <a:r>
              <a:rPr lang="en-US" dirty="0" err="1"/>
              <a:t>allowfullscreen</a:t>
            </a:r>
            <a:r>
              <a:rPr lang="en-US" dirty="0"/>
              <a:t> style="padding:20px;"&gt;&lt;/</a:t>
            </a:r>
            <a:r>
              <a:rPr lang="en-US" dirty="0" err="1"/>
              <a:t>iframe</a:t>
            </a:r>
            <a:r>
              <a:rPr lang="en-US" dirty="0"/>
              <a:t>&gt;  </a:t>
            </a:r>
          </a:p>
          <a:p>
            <a:r>
              <a:rPr lang="en-US" dirty="0"/>
              <a:t>        &lt;</a:t>
            </a:r>
            <a:r>
              <a:rPr lang="en-US" dirty="0" err="1"/>
              <a:t>iframe</a:t>
            </a:r>
            <a:r>
              <a:rPr lang="en-US" dirty="0"/>
              <a:t> width="550" height="315" src="https://www.youtube.com/embed/O5hShUO6wxs" </a:t>
            </a:r>
            <a:r>
              <a:rPr lang="en-US" dirty="0" err="1"/>
              <a:t>frameborder</a:t>
            </a:r>
            <a:r>
              <a:rPr lang="en-US" dirty="0"/>
              <a:t>="0" allow="accelerometer; </a:t>
            </a:r>
            <a:r>
              <a:rPr lang="en-US" dirty="0" err="1"/>
              <a:t>autoplay</a:t>
            </a:r>
            <a:r>
              <a:rPr lang="en-US" dirty="0"/>
              <a:t>; encrypted-media; gyroscope; picture-in-picture" style="padding:20px;"&gt;&gt;&lt;/</a:t>
            </a:r>
            <a:r>
              <a:rPr lang="en-US" dirty="0" err="1"/>
              <a:t>iframe</a:t>
            </a:r>
            <a:r>
              <a:rPr lang="en-US" dirty="0"/>
              <a:t>&gt; </a:t>
            </a:r>
          </a:p>
          <a:p>
            <a:r>
              <a:rPr lang="en-IN" b="1" u="sng" dirty="0"/>
              <a:t>Note</a:t>
            </a:r>
            <a:r>
              <a:rPr lang="en-IN" dirty="0"/>
              <a:t> : </a:t>
            </a:r>
            <a:r>
              <a:rPr lang="en-US" dirty="0"/>
              <a:t>In first video full screen is available and in second video full screen is not available.</a:t>
            </a:r>
            <a:endParaRPr lang="en-US" u="sng"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Output</a:t>
            </a:r>
            <a:endParaRPr lang="en-US" b="1" u="sng" dirty="0"/>
          </a:p>
        </p:txBody>
      </p:sp>
      <p:pic>
        <p:nvPicPr>
          <p:cNvPr id="6" name="Content Placeholder 5" descr="Screenshot 2023-12-06 130656.png"/>
          <p:cNvPicPr>
            <a:picLocks noGrp="1" noChangeAspect="1"/>
          </p:cNvPicPr>
          <p:nvPr>
            <p:ph idx="1"/>
          </p:nvPr>
        </p:nvPicPr>
        <p:blipFill>
          <a:blip r:embed="rId2" cstate="print"/>
          <a:stretch>
            <a:fillRect/>
          </a:stretch>
        </p:blipFill>
        <p:spPr>
          <a:xfrm>
            <a:off x="457200" y="2139102"/>
            <a:ext cx="8229600" cy="3981559"/>
          </a:xfrm>
        </p:spPr>
      </p:pic>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HTML Media Tags</a:t>
            </a:r>
            <a:endParaRPr lang="en-US" b="1" u="sng" dirty="0"/>
          </a:p>
        </p:txBody>
      </p:sp>
      <p:sp>
        <p:nvSpPr>
          <p:cNvPr id="3" name="Content Placeholder 2"/>
          <p:cNvSpPr>
            <a:spLocks noGrp="1"/>
          </p:cNvSpPr>
          <p:nvPr>
            <p:ph idx="1"/>
          </p:nvPr>
        </p:nvSpPr>
        <p:spPr/>
        <p:txBody>
          <a:bodyPr>
            <a:normAutofit fontScale="77500" lnSpcReduction="20000"/>
          </a:bodyPr>
          <a:lstStyle/>
          <a:p>
            <a:r>
              <a:rPr lang="en-US" dirty="0"/>
              <a:t>Multimedia on the web is sound, music, videos, movies, and animations.</a:t>
            </a:r>
          </a:p>
          <a:p>
            <a:r>
              <a:rPr lang="en-US" dirty="0"/>
              <a:t>Multimedia comes in many different formats. It can be almost anything you can hear or see, like images, music, sound, videos, records, films, animations, and more.</a:t>
            </a:r>
          </a:p>
          <a:p>
            <a:r>
              <a:rPr lang="en-US" dirty="0"/>
              <a:t>Web pages often contain multimedia elements of different types and formats. Multimedia elements (like audio or video) are stored in media files.</a:t>
            </a:r>
          </a:p>
          <a:p>
            <a:r>
              <a:rPr lang="en-US" dirty="0"/>
              <a:t>The most common way to discover the type of a file, is to look at the file extension.</a:t>
            </a:r>
          </a:p>
          <a:p>
            <a:r>
              <a:rPr lang="en-US" dirty="0"/>
              <a:t>Multimedia files have formats and different extensions like: .wav, .mp3, .mp4, .mpg, .</a:t>
            </a:r>
            <a:r>
              <a:rPr lang="en-US" dirty="0" err="1"/>
              <a:t>wmv</a:t>
            </a:r>
            <a:r>
              <a:rPr lang="en-US" dirty="0"/>
              <a:t>, and .</a:t>
            </a:r>
            <a:r>
              <a:rPr lang="en-US" dirty="0" err="1"/>
              <a:t>avi</a:t>
            </a:r>
            <a:r>
              <a:rPr lang="en-US" dirty="0"/>
              <a:t>.</a:t>
            </a:r>
          </a:p>
          <a:p>
            <a:r>
              <a:rPr lang="en-US" b="1" dirty="0"/>
              <a:t>Note:</a:t>
            </a:r>
            <a:r>
              <a:rPr lang="en-US" dirty="0"/>
              <a:t> Only MP4, </a:t>
            </a:r>
            <a:r>
              <a:rPr lang="en-US" dirty="0" err="1"/>
              <a:t>WebM</a:t>
            </a:r>
            <a:r>
              <a:rPr lang="en-US" dirty="0"/>
              <a:t>, and </a:t>
            </a:r>
            <a:r>
              <a:rPr lang="en-US" dirty="0" err="1"/>
              <a:t>Ogg</a:t>
            </a:r>
            <a:r>
              <a:rPr lang="en-US" dirty="0"/>
              <a:t> video are supported by the HTML standard &amp; only MP3, WAV, and </a:t>
            </a:r>
            <a:r>
              <a:rPr lang="en-US" dirty="0" err="1"/>
              <a:t>Ogg</a:t>
            </a:r>
            <a:r>
              <a:rPr lang="en-US" dirty="0"/>
              <a:t> audio are supported by the HTML standard.</a:t>
            </a: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HTML Video</a:t>
            </a:r>
            <a:endParaRPr lang="en-US" b="1" u="sng" dirty="0"/>
          </a:p>
        </p:txBody>
      </p:sp>
      <p:sp>
        <p:nvSpPr>
          <p:cNvPr id="3" name="Content Placeholder 2"/>
          <p:cNvSpPr>
            <a:spLocks noGrp="1"/>
          </p:cNvSpPr>
          <p:nvPr>
            <p:ph idx="1"/>
          </p:nvPr>
        </p:nvSpPr>
        <p:spPr/>
        <p:txBody>
          <a:bodyPr>
            <a:normAutofit fontScale="92500" lnSpcReduction="20000"/>
          </a:bodyPr>
          <a:lstStyle/>
          <a:p>
            <a:r>
              <a:rPr lang="en-US" dirty="0"/>
              <a:t>The HTML &lt;video&gt; element is used to show a video on a web page.</a:t>
            </a:r>
          </a:p>
          <a:p>
            <a:r>
              <a:rPr lang="en-US" dirty="0"/>
              <a:t>The controls attribute adds video controls, like play, pause, and volume.</a:t>
            </a:r>
          </a:p>
          <a:p>
            <a:r>
              <a:rPr lang="en-US" dirty="0"/>
              <a:t>It is a good idea to always include width and height attributes. If height and width are not set, the page might flicker while the video loads.</a:t>
            </a:r>
          </a:p>
          <a:p>
            <a:r>
              <a:rPr lang="en-US" dirty="0"/>
              <a:t>The &lt;source&gt; element allows you to specify alternative video files which the browser may choose from. The browser will use the first recognized format.</a:t>
            </a:r>
          </a:p>
          <a:p>
            <a:r>
              <a:rPr lang="en-US" dirty="0"/>
              <a:t>The text between the &lt;video&gt; and &lt;/video&gt; tags will only be displayed in browsers that do not support the &lt;video&gt; element.</a:t>
            </a: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u="sng" dirty="0"/>
              <a:t>HTML Video Element - Attributes</a:t>
            </a:r>
            <a:endParaRPr lang="en-US" b="1" u="sng" dirty="0"/>
          </a:p>
        </p:txBody>
      </p:sp>
      <p:sp>
        <p:nvSpPr>
          <p:cNvPr id="3" name="Content Placeholder 2"/>
          <p:cNvSpPr>
            <a:spLocks noGrp="1"/>
          </p:cNvSpPr>
          <p:nvPr>
            <p:ph idx="1"/>
          </p:nvPr>
        </p:nvSpPr>
        <p:spPr/>
        <p:txBody>
          <a:bodyPr>
            <a:normAutofit fontScale="77500" lnSpcReduction="20000"/>
          </a:bodyPr>
          <a:lstStyle/>
          <a:p>
            <a:r>
              <a:rPr lang="en-US" dirty="0" err="1"/>
              <a:t>Autoplay</a:t>
            </a:r>
            <a:r>
              <a:rPr lang="en-US" dirty="0"/>
              <a:t> – </a:t>
            </a:r>
            <a:r>
              <a:rPr lang="en-US" dirty="0" err="1"/>
              <a:t>autoplay</a:t>
            </a:r>
            <a:r>
              <a:rPr lang="en-US" dirty="0"/>
              <a:t> - Specifies that the video will start playing as soon as it is ready</a:t>
            </a:r>
          </a:p>
          <a:p>
            <a:r>
              <a:rPr lang="en-US" dirty="0"/>
              <a:t>Controls – controls - Specifies that video controls should be displayed (such as a play/pause button etc).</a:t>
            </a:r>
          </a:p>
          <a:p>
            <a:r>
              <a:rPr lang="en-US" dirty="0"/>
              <a:t>Height – </a:t>
            </a:r>
            <a:r>
              <a:rPr lang="en-US" i="1" dirty="0"/>
              <a:t>pixels - </a:t>
            </a:r>
            <a:r>
              <a:rPr lang="en-US" dirty="0"/>
              <a:t>Sets the height of the video player</a:t>
            </a:r>
          </a:p>
          <a:p>
            <a:r>
              <a:rPr lang="en-US" dirty="0"/>
              <a:t>Loop – loop - Specifies that the video will start over again, every time it is finished</a:t>
            </a:r>
          </a:p>
          <a:p>
            <a:r>
              <a:rPr lang="en-US" dirty="0"/>
              <a:t>Muted – muted - Specifies that the audio output of the video should be muted</a:t>
            </a:r>
          </a:p>
          <a:p>
            <a:r>
              <a:rPr lang="en-US" dirty="0"/>
              <a:t>Poster – </a:t>
            </a:r>
            <a:r>
              <a:rPr lang="en-US" i="1" dirty="0"/>
              <a:t>URL - </a:t>
            </a:r>
            <a:r>
              <a:rPr lang="en-US" dirty="0"/>
              <a:t>Specifies an image to be shown while the video is downloading, or until the user hits the play button</a:t>
            </a:r>
          </a:p>
          <a:p>
            <a:r>
              <a:rPr lang="en-US" dirty="0"/>
              <a:t>Preload - auto, metadata, none - Specifies if and how the author thinks the video should be loaded when the page loads</a:t>
            </a:r>
          </a:p>
          <a:p>
            <a:r>
              <a:rPr lang="en-US" dirty="0"/>
              <a:t>Src – </a:t>
            </a:r>
            <a:r>
              <a:rPr lang="en-US" i="1" dirty="0"/>
              <a:t>URL - </a:t>
            </a:r>
            <a:r>
              <a:rPr lang="en-US" dirty="0"/>
              <a:t>Specifies the URL of the video file</a:t>
            </a:r>
          </a:p>
          <a:p>
            <a:r>
              <a:rPr lang="en-US" dirty="0"/>
              <a:t>Width – </a:t>
            </a:r>
            <a:r>
              <a:rPr lang="en-US" i="1" dirty="0"/>
              <a:t>pixels - </a:t>
            </a:r>
            <a:r>
              <a:rPr lang="en-US" dirty="0"/>
              <a:t>Sets the width of the video player</a:t>
            </a: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HTML Audio</a:t>
            </a:r>
            <a:endParaRPr lang="en-US" b="1" u="sng" dirty="0"/>
          </a:p>
        </p:txBody>
      </p:sp>
      <p:sp>
        <p:nvSpPr>
          <p:cNvPr id="3" name="Content Placeholder 2"/>
          <p:cNvSpPr>
            <a:spLocks noGrp="1"/>
          </p:cNvSpPr>
          <p:nvPr>
            <p:ph idx="1"/>
          </p:nvPr>
        </p:nvSpPr>
        <p:spPr/>
        <p:txBody>
          <a:bodyPr>
            <a:normAutofit fontScale="92500" lnSpcReduction="10000"/>
          </a:bodyPr>
          <a:lstStyle/>
          <a:p>
            <a:r>
              <a:rPr lang="en-US" dirty="0"/>
              <a:t>The HTML &lt;audio&gt; element is used to play an audio file on a web page.</a:t>
            </a:r>
          </a:p>
          <a:p>
            <a:r>
              <a:rPr lang="en-US" dirty="0"/>
              <a:t>The controls attribute adds audio controls, like play, pause, and volume.</a:t>
            </a:r>
          </a:p>
          <a:p>
            <a:r>
              <a:rPr lang="en-US" dirty="0"/>
              <a:t>The &lt;source&gt; element allows you to specify alternative audio files which the browser may choose from. The browser will use the first recognized format.</a:t>
            </a:r>
          </a:p>
          <a:p>
            <a:r>
              <a:rPr lang="en-US" dirty="0"/>
              <a:t>The text between the &lt;audio&gt; and &lt;/audio&gt; tags will only be displayed in browsers that do not support the &lt;audio&gt; element.</a:t>
            </a:r>
          </a:p>
          <a:p>
            <a:r>
              <a:rPr lang="en-US" dirty="0"/>
              <a:t>There are three supported audio formats in HTML: MP3, WAV, and OGG.</a:t>
            </a: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u="sng" dirty="0"/>
              <a:t>HTML Audio Element - Attribute</a:t>
            </a:r>
            <a:endParaRPr lang="en-US" b="1" u="sng" dirty="0"/>
          </a:p>
        </p:txBody>
      </p:sp>
      <p:sp>
        <p:nvSpPr>
          <p:cNvPr id="3" name="Content Placeholder 2"/>
          <p:cNvSpPr>
            <a:spLocks noGrp="1"/>
          </p:cNvSpPr>
          <p:nvPr>
            <p:ph idx="1"/>
          </p:nvPr>
        </p:nvSpPr>
        <p:spPr/>
        <p:txBody>
          <a:bodyPr>
            <a:normAutofit fontScale="92500" lnSpcReduction="20000"/>
          </a:bodyPr>
          <a:lstStyle/>
          <a:p>
            <a:r>
              <a:rPr lang="en-US" dirty="0" err="1"/>
              <a:t>Autoplay</a:t>
            </a:r>
            <a:r>
              <a:rPr lang="en-US" dirty="0"/>
              <a:t> – </a:t>
            </a:r>
            <a:r>
              <a:rPr lang="en-US" dirty="0" err="1"/>
              <a:t>autoplay</a:t>
            </a:r>
            <a:r>
              <a:rPr lang="en-US" dirty="0"/>
              <a:t> - Specifies that the audio will start playing as soon as it is ready</a:t>
            </a:r>
          </a:p>
          <a:p>
            <a:r>
              <a:rPr lang="en-US" dirty="0"/>
              <a:t>Controls – controls - Specifies that audio controls should be displayed (such as a play/pause button etc)</a:t>
            </a:r>
          </a:p>
          <a:p>
            <a:r>
              <a:rPr lang="en-US" dirty="0"/>
              <a:t>Loop – loop - Specifies that the audio will start over again, every time it is finished</a:t>
            </a:r>
          </a:p>
          <a:p>
            <a:r>
              <a:rPr lang="en-US" dirty="0"/>
              <a:t>Muted – muted - Specifies that the audio output should be muted</a:t>
            </a:r>
          </a:p>
          <a:p>
            <a:r>
              <a:rPr lang="en-US" dirty="0"/>
              <a:t>Preload – auto, metadata, none - Specifies if and how the author thinks the audio should be loaded when the page loads</a:t>
            </a:r>
          </a:p>
          <a:p>
            <a:r>
              <a:rPr lang="en-US" dirty="0"/>
              <a:t>Src – </a:t>
            </a:r>
            <a:r>
              <a:rPr lang="en-US" i="1" dirty="0"/>
              <a:t>URL - </a:t>
            </a:r>
            <a:r>
              <a:rPr lang="en-US" dirty="0"/>
              <a:t>Specifies the URL of the audio file</a:t>
            </a: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229600" cy="1143000"/>
          </a:xfrm>
        </p:spPr>
        <p:txBody>
          <a:bodyPr/>
          <a:lstStyle/>
          <a:p>
            <a:r>
              <a:rPr lang="en-IN" b="1" u="sng" dirty="0"/>
              <a:t>HTML Forms</a:t>
            </a:r>
            <a:endParaRPr lang="en-US" b="1" u="sng" dirty="0"/>
          </a:p>
        </p:txBody>
      </p:sp>
      <p:sp>
        <p:nvSpPr>
          <p:cNvPr id="3" name="Content Placeholder 2"/>
          <p:cNvSpPr>
            <a:spLocks noGrp="1"/>
          </p:cNvSpPr>
          <p:nvPr>
            <p:ph idx="1"/>
          </p:nvPr>
        </p:nvSpPr>
        <p:spPr>
          <a:xfrm>
            <a:off x="467544" y="1556792"/>
            <a:ext cx="8229600" cy="5301208"/>
          </a:xfrm>
        </p:spPr>
        <p:txBody>
          <a:bodyPr>
            <a:normAutofit fontScale="85000" lnSpcReduction="20000"/>
          </a:bodyPr>
          <a:lstStyle/>
          <a:p>
            <a:r>
              <a:rPr lang="en-US" dirty="0"/>
              <a:t>An HTML form is used to collect user input. The user input is most often sent to a server for processing.</a:t>
            </a:r>
          </a:p>
          <a:p>
            <a:r>
              <a:rPr lang="en-US" dirty="0"/>
              <a:t>The HTML &lt;form&gt; element is used to create an HTML form for user input.</a:t>
            </a:r>
          </a:p>
          <a:p>
            <a:r>
              <a:rPr lang="en-IN" b="1" u="sng" dirty="0"/>
              <a:t>Ex</a:t>
            </a:r>
            <a:r>
              <a:rPr lang="en-IN" dirty="0"/>
              <a:t>:</a:t>
            </a:r>
          </a:p>
          <a:p>
            <a:pPr>
              <a:buNone/>
            </a:pPr>
            <a:r>
              <a:rPr lang="en-IN" dirty="0"/>
              <a:t>    </a:t>
            </a:r>
            <a:r>
              <a:rPr lang="en-US" dirty="0"/>
              <a:t>&lt;form&gt;</a:t>
            </a:r>
            <a:br>
              <a:rPr lang="en-US" dirty="0"/>
            </a:br>
            <a:r>
              <a:rPr lang="en-US" dirty="0"/>
              <a:t>.</a:t>
            </a:r>
            <a:br>
              <a:rPr lang="en-US" dirty="0"/>
            </a:br>
            <a:r>
              <a:rPr lang="en-US" i="1" dirty="0"/>
              <a:t>form elements</a:t>
            </a:r>
            <a:br>
              <a:rPr lang="en-US" dirty="0"/>
            </a:br>
            <a:r>
              <a:rPr lang="en-US" dirty="0"/>
              <a:t>.</a:t>
            </a:r>
            <a:br>
              <a:rPr lang="en-US" dirty="0"/>
            </a:br>
            <a:r>
              <a:rPr lang="en-US" dirty="0"/>
              <a:t>&lt;/form&gt;</a:t>
            </a:r>
          </a:p>
          <a:p>
            <a:r>
              <a:rPr lang="en-IN" dirty="0"/>
              <a:t>To gather some information or details from the user, we use HTML Forms. The user input is most often sent to a server for processing. Some mostly used form elements are:</a:t>
            </a:r>
          </a:p>
          <a:p>
            <a:r>
              <a:rPr lang="en-IN" dirty="0"/>
              <a:t>‘input’ tags/element</a:t>
            </a:r>
          </a:p>
          <a:p>
            <a:r>
              <a:rPr lang="en-IN" dirty="0"/>
              <a:t>‘label’ tags/element</a:t>
            </a:r>
          </a:p>
          <a:p>
            <a:r>
              <a:rPr lang="en-IN" dirty="0"/>
              <a:t>‘select’ &amp; ‘option’</a:t>
            </a:r>
          </a:p>
          <a:p>
            <a:r>
              <a:rPr lang="en-IN" dirty="0"/>
              <a:t>‘</a:t>
            </a:r>
            <a:r>
              <a:rPr lang="en-IN" dirty="0" err="1"/>
              <a:t>textarea</a:t>
            </a:r>
            <a:r>
              <a:rPr lang="en-IN" dirty="0"/>
              <a:t>’</a:t>
            </a: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HTML Forms – Input Tags</a:t>
            </a:r>
            <a:endParaRPr lang="en-US" dirty="0"/>
          </a:p>
        </p:txBody>
      </p:sp>
      <p:sp>
        <p:nvSpPr>
          <p:cNvPr id="3" name="Content Placeholder 2"/>
          <p:cNvSpPr>
            <a:spLocks noGrp="1"/>
          </p:cNvSpPr>
          <p:nvPr>
            <p:ph sz="half" idx="1"/>
          </p:nvPr>
        </p:nvSpPr>
        <p:spPr/>
        <p:txBody>
          <a:bodyPr>
            <a:normAutofit fontScale="92500" lnSpcReduction="20000"/>
          </a:bodyPr>
          <a:lstStyle/>
          <a:p>
            <a:r>
              <a:rPr lang="en-IN" dirty="0"/>
              <a:t>Button</a:t>
            </a:r>
          </a:p>
          <a:p>
            <a:r>
              <a:rPr lang="en-IN" dirty="0"/>
              <a:t>Checkbox</a:t>
            </a:r>
          </a:p>
          <a:p>
            <a:r>
              <a:rPr lang="en-IN" dirty="0" err="1"/>
              <a:t>Color</a:t>
            </a:r>
            <a:endParaRPr lang="en-IN" dirty="0"/>
          </a:p>
          <a:p>
            <a:r>
              <a:rPr lang="en-IN" dirty="0"/>
              <a:t>Date</a:t>
            </a:r>
          </a:p>
          <a:p>
            <a:r>
              <a:rPr lang="en-IN" dirty="0" err="1"/>
              <a:t>Datetime</a:t>
            </a:r>
            <a:r>
              <a:rPr lang="en-IN" dirty="0"/>
              <a:t>-local</a:t>
            </a:r>
          </a:p>
          <a:p>
            <a:r>
              <a:rPr lang="en-IN" dirty="0"/>
              <a:t>Email</a:t>
            </a:r>
          </a:p>
          <a:p>
            <a:r>
              <a:rPr lang="en-IN" dirty="0"/>
              <a:t>File</a:t>
            </a:r>
          </a:p>
          <a:p>
            <a:r>
              <a:rPr lang="en-IN" dirty="0"/>
              <a:t>Hidden</a:t>
            </a:r>
          </a:p>
          <a:p>
            <a:r>
              <a:rPr lang="en-IN" dirty="0"/>
              <a:t>Image</a:t>
            </a:r>
          </a:p>
          <a:p>
            <a:r>
              <a:rPr lang="en-IN" dirty="0"/>
              <a:t>Month</a:t>
            </a:r>
          </a:p>
          <a:p>
            <a:r>
              <a:rPr lang="en-IN" dirty="0"/>
              <a:t>Number</a:t>
            </a:r>
          </a:p>
        </p:txBody>
      </p:sp>
      <p:sp>
        <p:nvSpPr>
          <p:cNvPr id="4" name="Content Placeholder 3"/>
          <p:cNvSpPr>
            <a:spLocks noGrp="1"/>
          </p:cNvSpPr>
          <p:nvPr>
            <p:ph sz="half" idx="2"/>
          </p:nvPr>
        </p:nvSpPr>
        <p:spPr/>
        <p:txBody>
          <a:bodyPr>
            <a:normAutofit fontScale="92500" lnSpcReduction="20000"/>
          </a:bodyPr>
          <a:lstStyle/>
          <a:p>
            <a:r>
              <a:rPr lang="en-IN" dirty="0"/>
              <a:t>Password</a:t>
            </a:r>
          </a:p>
          <a:p>
            <a:r>
              <a:rPr lang="en-IN" dirty="0"/>
              <a:t>Radio</a:t>
            </a:r>
          </a:p>
          <a:p>
            <a:r>
              <a:rPr lang="en-IN" dirty="0"/>
              <a:t>Range</a:t>
            </a:r>
          </a:p>
          <a:p>
            <a:r>
              <a:rPr lang="en-IN" dirty="0"/>
              <a:t>Reset</a:t>
            </a:r>
          </a:p>
          <a:p>
            <a:r>
              <a:rPr lang="en-IN" dirty="0"/>
              <a:t>Search</a:t>
            </a:r>
          </a:p>
          <a:p>
            <a:r>
              <a:rPr lang="en-IN" dirty="0"/>
              <a:t>Submit</a:t>
            </a:r>
          </a:p>
          <a:p>
            <a:r>
              <a:rPr lang="en-IN" dirty="0"/>
              <a:t>Tel</a:t>
            </a:r>
          </a:p>
          <a:p>
            <a:r>
              <a:rPr lang="en-IN" dirty="0"/>
              <a:t>Text</a:t>
            </a:r>
          </a:p>
          <a:p>
            <a:r>
              <a:rPr lang="en-IN" dirty="0"/>
              <a:t>Time</a:t>
            </a:r>
          </a:p>
          <a:p>
            <a:r>
              <a:rPr lang="en-IN" dirty="0" err="1"/>
              <a:t>url</a:t>
            </a:r>
            <a:endParaRPr lang="en-IN" dirty="0"/>
          </a:p>
          <a:p>
            <a:r>
              <a:rPr lang="en-IN" dirty="0"/>
              <a:t>week</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Container Tags in HTML</a:t>
            </a:r>
            <a:endParaRPr lang="en-US" b="1" u="sng" dirty="0"/>
          </a:p>
        </p:txBody>
      </p:sp>
      <p:sp>
        <p:nvSpPr>
          <p:cNvPr id="3" name="Content Placeholder 2"/>
          <p:cNvSpPr>
            <a:spLocks noGrp="1"/>
          </p:cNvSpPr>
          <p:nvPr>
            <p:ph idx="1"/>
          </p:nvPr>
        </p:nvSpPr>
        <p:spPr/>
        <p:txBody>
          <a:bodyPr/>
          <a:lstStyle/>
          <a:p>
            <a:r>
              <a:rPr lang="en-US" dirty="0"/>
              <a:t>Container tags are generally divided into three parts, i.e., opening tag, content(which will display on the browser), and closing tag. In the content part, they can also contain some other tags. These opening and closing tags are used in pairs which are start tag and end tag, which is often called ON and OFF tags. If you forget to close the container tag, the browser applies the effect of the opening tag until the end of the page. So be careful while working with container tags. The majority of tags present in HTML are container tags.</a:t>
            </a: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Input Types – In Detail</a:t>
            </a:r>
            <a:endParaRPr lang="en-US" b="1" u="sng" dirty="0"/>
          </a:p>
        </p:txBody>
      </p:sp>
      <p:sp>
        <p:nvSpPr>
          <p:cNvPr id="3" name="Content Placeholder 2"/>
          <p:cNvSpPr>
            <a:spLocks noGrp="1"/>
          </p:cNvSpPr>
          <p:nvPr>
            <p:ph idx="1"/>
          </p:nvPr>
        </p:nvSpPr>
        <p:spPr/>
        <p:txBody>
          <a:bodyPr>
            <a:normAutofit fontScale="92500"/>
          </a:bodyPr>
          <a:lstStyle/>
          <a:p>
            <a:r>
              <a:rPr lang="en-IN" dirty="0"/>
              <a:t>Button – Input to provide user a button. It is customizable.</a:t>
            </a:r>
          </a:p>
          <a:p>
            <a:r>
              <a:rPr lang="en-IN" dirty="0"/>
              <a:t>Checkbox – Input to provide user a checkbox option.</a:t>
            </a:r>
          </a:p>
          <a:p>
            <a:r>
              <a:rPr lang="en-IN" dirty="0" err="1"/>
              <a:t>Color</a:t>
            </a:r>
            <a:r>
              <a:rPr lang="en-IN" dirty="0"/>
              <a:t> – A </a:t>
            </a:r>
            <a:r>
              <a:rPr lang="en-IN" dirty="0" err="1"/>
              <a:t>color</a:t>
            </a:r>
            <a:r>
              <a:rPr lang="en-IN" dirty="0"/>
              <a:t> picker is provided to the user.</a:t>
            </a:r>
          </a:p>
          <a:p>
            <a:r>
              <a:rPr lang="en-IN" dirty="0"/>
              <a:t>Date – Input to provide user a date picker(</a:t>
            </a:r>
            <a:r>
              <a:rPr lang="en-IN" dirty="0" err="1"/>
              <a:t>dd</a:t>
            </a:r>
            <a:r>
              <a:rPr lang="en-IN" dirty="0"/>
              <a:t>-mm-</a:t>
            </a:r>
            <a:r>
              <a:rPr lang="en-IN" dirty="0" err="1"/>
              <a:t>yy</a:t>
            </a:r>
            <a:r>
              <a:rPr lang="en-IN" dirty="0"/>
              <a:t>).</a:t>
            </a:r>
          </a:p>
          <a:p>
            <a:r>
              <a:rPr lang="en-IN" dirty="0" err="1"/>
              <a:t>Datetime</a:t>
            </a:r>
            <a:r>
              <a:rPr lang="en-IN" dirty="0"/>
              <a:t>-local - Provide user a date picker  with time(</a:t>
            </a:r>
            <a:r>
              <a:rPr lang="en-IN" dirty="0" err="1"/>
              <a:t>dd</a:t>
            </a:r>
            <a:r>
              <a:rPr lang="en-IN" dirty="0"/>
              <a:t>-mm-</a:t>
            </a:r>
            <a:r>
              <a:rPr lang="en-IN" dirty="0" err="1"/>
              <a:t>yy</a:t>
            </a:r>
            <a:r>
              <a:rPr lang="en-IN" dirty="0"/>
              <a:t>  --:--).</a:t>
            </a:r>
          </a:p>
          <a:p>
            <a:r>
              <a:rPr lang="en-IN" dirty="0"/>
              <a:t>Email – Input for e-mail address</a:t>
            </a:r>
          </a:p>
          <a:p>
            <a:r>
              <a:rPr lang="en-IN" dirty="0"/>
              <a:t>File – A control that let the user select a file. ‘accept’ attribute is used to define the type of file control can select.</a:t>
            </a: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Input Types – In Detail </a:t>
            </a:r>
            <a:r>
              <a:rPr lang="en-IN" dirty="0"/>
              <a:t>contd.</a:t>
            </a:r>
            <a:endParaRPr lang="en-US" dirty="0"/>
          </a:p>
        </p:txBody>
      </p:sp>
      <p:sp>
        <p:nvSpPr>
          <p:cNvPr id="3" name="Content Placeholder 2"/>
          <p:cNvSpPr>
            <a:spLocks noGrp="1"/>
          </p:cNvSpPr>
          <p:nvPr>
            <p:ph idx="1"/>
          </p:nvPr>
        </p:nvSpPr>
        <p:spPr/>
        <p:txBody>
          <a:bodyPr>
            <a:normAutofit fontScale="85000" lnSpcReduction="20000"/>
          </a:bodyPr>
          <a:lstStyle/>
          <a:p>
            <a:r>
              <a:rPr lang="en-IN" dirty="0"/>
              <a:t>Hidden – It defines a hidden input field.</a:t>
            </a:r>
          </a:p>
          <a:p>
            <a:r>
              <a:rPr lang="en-IN" dirty="0"/>
              <a:t>Image - </a:t>
            </a:r>
            <a:r>
              <a:rPr lang="en-US" dirty="0"/>
              <a:t>Defines an image as a submit button. The path to the image is specified in the src attribute.</a:t>
            </a:r>
          </a:p>
          <a:p>
            <a:r>
              <a:rPr lang="en-IN" dirty="0"/>
              <a:t>Month - A</a:t>
            </a:r>
            <a:r>
              <a:rPr lang="en-US" dirty="0" err="1"/>
              <a:t>llows</a:t>
            </a:r>
            <a:r>
              <a:rPr lang="en-US" dirty="0"/>
              <a:t> the user to select a month and year.</a:t>
            </a:r>
          </a:p>
          <a:p>
            <a:r>
              <a:rPr lang="en-IN" dirty="0"/>
              <a:t>Number - D</a:t>
            </a:r>
            <a:r>
              <a:rPr lang="en-US" dirty="0" err="1"/>
              <a:t>efines</a:t>
            </a:r>
            <a:r>
              <a:rPr lang="en-US" dirty="0"/>
              <a:t> a </a:t>
            </a:r>
            <a:r>
              <a:rPr lang="en-US" b="1" dirty="0"/>
              <a:t>numeric</a:t>
            </a:r>
            <a:r>
              <a:rPr lang="en-US" dirty="0"/>
              <a:t> input field.</a:t>
            </a:r>
          </a:p>
          <a:p>
            <a:r>
              <a:rPr lang="en-IN" dirty="0"/>
              <a:t>Password - D</a:t>
            </a:r>
            <a:r>
              <a:rPr lang="en-US" dirty="0" err="1"/>
              <a:t>efines</a:t>
            </a:r>
            <a:r>
              <a:rPr lang="en-US" dirty="0"/>
              <a:t> a </a:t>
            </a:r>
            <a:r>
              <a:rPr lang="en-US" b="1" dirty="0"/>
              <a:t>password field.</a:t>
            </a:r>
          </a:p>
          <a:p>
            <a:r>
              <a:rPr lang="en-IN" dirty="0"/>
              <a:t>Radio - D</a:t>
            </a:r>
            <a:r>
              <a:rPr lang="en-US" dirty="0" err="1"/>
              <a:t>efines</a:t>
            </a:r>
            <a:r>
              <a:rPr lang="en-US" dirty="0"/>
              <a:t> a </a:t>
            </a:r>
            <a:r>
              <a:rPr lang="en-US" b="1" dirty="0"/>
              <a:t>radio button</a:t>
            </a:r>
            <a:r>
              <a:rPr lang="en-US" dirty="0"/>
              <a:t>. Radio buttons let a user select ONLY ONE of a limited number of choices, by giving the same value in ‘name’ attribute.</a:t>
            </a:r>
          </a:p>
          <a:p>
            <a:r>
              <a:rPr lang="en-IN" dirty="0"/>
              <a:t>Range - D</a:t>
            </a:r>
            <a:r>
              <a:rPr lang="en-US" dirty="0" err="1"/>
              <a:t>efines</a:t>
            </a:r>
            <a:r>
              <a:rPr lang="en-US" dirty="0"/>
              <a:t> a control for entering a number whose exact value is not important (like a slider control). Default range is 0 to 100. However, you can set restrictions on what numbers are accepted with the min, max, and step attributes.</a:t>
            </a: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692696"/>
            <a:ext cx="8229600" cy="1143000"/>
          </a:xfrm>
        </p:spPr>
        <p:txBody>
          <a:bodyPr/>
          <a:lstStyle/>
          <a:p>
            <a:r>
              <a:rPr lang="en-IN" b="1" u="sng" dirty="0"/>
              <a:t>Input Types – In Detail </a:t>
            </a:r>
            <a:r>
              <a:rPr lang="en-IN" dirty="0"/>
              <a:t>contd.</a:t>
            </a:r>
            <a:endParaRPr lang="en-US" dirty="0"/>
          </a:p>
        </p:txBody>
      </p:sp>
      <p:sp>
        <p:nvSpPr>
          <p:cNvPr id="3" name="Content Placeholder 2"/>
          <p:cNvSpPr>
            <a:spLocks noGrp="1"/>
          </p:cNvSpPr>
          <p:nvPr>
            <p:ph idx="1"/>
          </p:nvPr>
        </p:nvSpPr>
        <p:spPr/>
        <p:txBody>
          <a:bodyPr>
            <a:normAutofit fontScale="85000" lnSpcReduction="20000"/>
          </a:bodyPr>
          <a:lstStyle/>
          <a:p>
            <a:r>
              <a:rPr lang="en-IN" dirty="0"/>
              <a:t>Reset - D</a:t>
            </a:r>
            <a:r>
              <a:rPr lang="en-US" dirty="0" err="1"/>
              <a:t>efines</a:t>
            </a:r>
            <a:r>
              <a:rPr lang="en-US" dirty="0"/>
              <a:t> a </a:t>
            </a:r>
            <a:r>
              <a:rPr lang="en-US" b="1" dirty="0"/>
              <a:t>reset button</a:t>
            </a:r>
            <a:r>
              <a:rPr lang="en-US" dirty="0"/>
              <a:t> that will reset all form values to their default values.</a:t>
            </a:r>
          </a:p>
          <a:p>
            <a:r>
              <a:rPr lang="en-IN" dirty="0"/>
              <a:t>Search – It </a:t>
            </a:r>
            <a:r>
              <a:rPr lang="en-US" dirty="0"/>
              <a:t>is used for search fields (a search field behaves like a regular text field).</a:t>
            </a:r>
          </a:p>
          <a:p>
            <a:r>
              <a:rPr lang="en-IN" dirty="0"/>
              <a:t>Submit - D</a:t>
            </a:r>
            <a:r>
              <a:rPr lang="en-US" dirty="0" err="1"/>
              <a:t>efines</a:t>
            </a:r>
            <a:r>
              <a:rPr lang="en-US" dirty="0"/>
              <a:t> a button for </a:t>
            </a:r>
            <a:r>
              <a:rPr lang="en-US" b="1" dirty="0"/>
              <a:t>submitting</a:t>
            </a:r>
            <a:r>
              <a:rPr lang="en-US" dirty="0"/>
              <a:t> form data to a </a:t>
            </a:r>
            <a:r>
              <a:rPr lang="en-US" b="1" dirty="0"/>
              <a:t>form-handler</a:t>
            </a:r>
            <a:r>
              <a:rPr lang="en-US" dirty="0"/>
              <a:t>. The form-handler is typically a server page with a script for processing input data. The form-handler is specified in the form’s ‘action’ attribute.</a:t>
            </a:r>
          </a:p>
          <a:p>
            <a:r>
              <a:rPr lang="en-IN" dirty="0"/>
              <a:t>Tel – It </a:t>
            </a:r>
            <a:r>
              <a:rPr lang="en-IN" dirty="0" err="1"/>
              <a:t>i</a:t>
            </a:r>
            <a:r>
              <a:rPr lang="en-US" dirty="0"/>
              <a:t>s used for input fields that should contain a telephone number.</a:t>
            </a:r>
          </a:p>
          <a:p>
            <a:r>
              <a:rPr lang="en-IN" dirty="0"/>
              <a:t>Text – D</a:t>
            </a:r>
            <a:r>
              <a:rPr lang="en-US" dirty="0" err="1"/>
              <a:t>efines</a:t>
            </a:r>
            <a:r>
              <a:rPr lang="en-US" dirty="0"/>
              <a:t> a </a:t>
            </a:r>
            <a:r>
              <a:rPr lang="en-US" b="1" dirty="0"/>
              <a:t>single-line text input field.</a:t>
            </a:r>
          </a:p>
          <a:p>
            <a:r>
              <a:rPr lang="en-IN" dirty="0"/>
              <a:t>Time - A</a:t>
            </a:r>
            <a:r>
              <a:rPr lang="en-US" dirty="0" err="1"/>
              <a:t>llows</a:t>
            </a:r>
            <a:r>
              <a:rPr lang="en-US" dirty="0"/>
              <a:t> the user to select a time (no time zone).</a:t>
            </a:r>
          </a:p>
          <a:p>
            <a:r>
              <a:rPr lang="en-IN" dirty="0"/>
              <a:t>URL – It </a:t>
            </a:r>
            <a:r>
              <a:rPr lang="en-IN" dirty="0" err="1"/>
              <a:t>i</a:t>
            </a:r>
            <a:r>
              <a:rPr lang="en-US" dirty="0"/>
              <a:t>s used for input fields that should contain a URL address.</a:t>
            </a: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Input Types – In Detail </a:t>
            </a:r>
            <a:r>
              <a:rPr lang="en-IN" dirty="0"/>
              <a:t>contd.</a:t>
            </a:r>
            <a:endParaRPr lang="en-US" dirty="0"/>
          </a:p>
        </p:txBody>
      </p:sp>
      <p:sp>
        <p:nvSpPr>
          <p:cNvPr id="3" name="Content Placeholder 2"/>
          <p:cNvSpPr>
            <a:spLocks noGrp="1"/>
          </p:cNvSpPr>
          <p:nvPr>
            <p:ph idx="1"/>
          </p:nvPr>
        </p:nvSpPr>
        <p:spPr/>
        <p:txBody>
          <a:bodyPr/>
          <a:lstStyle/>
          <a:p>
            <a:r>
              <a:rPr lang="en-IN" dirty="0"/>
              <a:t>Week – It</a:t>
            </a:r>
            <a:r>
              <a:rPr lang="en-US" dirty="0"/>
              <a:t> allows the user to select a week and year.</a:t>
            </a:r>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u="sng" dirty="0"/>
              <a:t>HTML Input types Attribute</a:t>
            </a:r>
            <a:endParaRPr lang="en-US" b="1" u="sng" dirty="0"/>
          </a:p>
        </p:txBody>
      </p:sp>
      <p:sp>
        <p:nvSpPr>
          <p:cNvPr id="3" name="Content Placeholder 2"/>
          <p:cNvSpPr>
            <a:spLocks noGrp="1"/>
          </p:cNvSpPr>
          <p:nvPr>
            <p:ph idx="1"/>
          </p:nvPr>
        </p:nvSpPr>
        <p:spPr/>
        <p:txBody>
          <a:bodyPr>
            <a:normAutofit fontScale="85000" lnSpcReduction="20000"/>
          </a:bodyPr>
          <a:lstStyle/>
          <a:p>
            <a:r>
              <a:rPr lang="en-IN" dirty="0"/>
              <a:t>accept – (file) </a:t>
            </a:r>
            <a:r>
              <a:rPr lang="en-US" dirty="0"/>
              <a:t>Hint for expected file type in file upload controls</a:t>
            </a:r>
          </a:p>
          <a:p>
            <a:r>
              <a:rPr lang="en-IN" dirty="0"/>
              <a:t>Alt – (image) </a:t>
            </a:r>
            <a:r>
              <a:rPr lang="en-US" dirty="0"/>
              <a:t>alt attribute for the image type. Required for accessibility</a:t>
            </a:r>
          </a:p>
          <a:p>
            <a:r>
              <a:rPr lang="en-IN" dirty="0" err="1"/>
              <a:t>Autocapitalize</a:t>
            </a:r>
            <a:r>
              <a:rPr lang="en-IN" dirty="0"/>
              <a:t> – (All except </a:t>
            </a:r>
            <a:r>
              <a:rPr lang="en-US" dirty="0" err="1"/>
              <a:t>url</a:t>
            </a:r>
            <a:r>
              <a:rPr lang="en-US" dirty="0"/>
              <a:t>, email, and password</a:t>
            </a:r>
            <a:r>
              <a:rPr lang="en-IN" dirty="0"/>
              <a:t>) </a:t>
            </a:r>
            <a:r>
              <a:rPr lang="en-US" dirty="0"/>
              <a:t>Controls automatic capitalization in inputted text.</a:t>
            </a:r>
          </a:p>
          <a:p>
            <a:r>
              <a:rPr lang="en-IN" dirty="0" err="1"/>
              <a:t>Autocomplete</a:t>
            </a:r>
            <a:r>
              <a:rPr lang="en-IN" dirty="0"/>
              <a:t> – (</a:t>
            </a:r>
            <a:r>
              <a:rPr lang="en-US" dirty="0"/>
              <a:t>All except checkbox, radio, and buttons</a:t>
            </a:r>
            <a:r>
              <a:rPr lang="en-IN" dirty="0"/>
              <a:t>) </a:t>
            </a:r>
            <a:r>
              <a:rPr lang="en-US" dirty="0"/>
              <a:t>Hint for form </a:t>
            </a:r>
            <a:r>
              <a:rPr lang="en-US" dirty="0" err="1"/>
              <a:t>autofill</a:t>
            </a:r>
            <a:r>
              <a:rPr lang="en-US" dirty="0"/>
              <a:t> feature</a:t>
            </a:r>
          </a:p>
          <a:p>
            <a:r>
              <a:rPr lang="en-IN" dirty="0"/>
              <a:t>Capture – (file) </a:t>
            </a:r>
            <a:r>
              <a:rPr lang="en-US" dirty="0"/>
              <a:t>Media capture input method in file upload controls</a:t>
            </a:r>
          </a:p>
          <a:p>
            <a:r>
              <a:rPr lang="en-IN" dirty="0"/>
              <a:t>Checked – (</a:t>
            </a:r>
            <a:r>
              <a:rPr lang="en-US" dirty="0"/>
              <a:t>checkbox, radio</a:t>
            </a:r>
            <a:r>
              <a:rPr lang="en-IN" dirty="0"/>
              <a:t>) </a:t>
            </a:r>
            <a:r>
              <a:rPr lang="en-US" dirty="0"/>
              <a:t>Whether the command or control is checked</a:t>
            </a:r>
          </a:p>
          <a:p>
            <a:r>
              <a:rPr lang="en-IN" dirty="0" err="1"/>
              <a:t>Dirname</a:t>
            </a:r>
            <a:r>
              <a:rPr lang="en-IN" dirty="0"/>
              <a:t> – (</a:t>
            </a:r>
            <a:r>
              <a:rPr lang="en-US" dirty="0"/>
              <a:t>hidden, text, search, </a:t>
            </a:r>
            <a:r>
              <a:rPr lang="en-US" dirty="0" err="1"/>
              <a:t>url</a:t>
            </a:r>
            <a:r>
              <a:rPr lang="en-US" dirty="0"/>
              <a:t>, </a:t>
            </a:r>
            <a:r>
              <a:rPr lang="en-US" dirty="0" err="1"/>
              <a:t>tel</a:t>
            </a:r>
            <a:r>
              <a:rPr lang="en-US" dirty="0"/>
              <a:t>, email</a:t>
            </a:r>
            <a:r>
              <a:rPr lang="en-IN" dirty="0"/>
              <a:t>) </a:t>
            </a:r>
            <a:r>
              <a:rPr lang="en-US" dirty="0"/>
              <a:t>Name of form field to use for sending the element's directionality in form submission</a:t>
            </a:r>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u="sng" dirty="0"/>
              <a:t>HTML Input types Attribute </a:t>
            </a:r>
            <a:r>
              <a:rPr lang="en-IN" dirty="0"/>
              <a:t>contd.</a:t>
            </a:r>
            <a:endParaRPr lang="en-US" b="1" u="sng" dirty="0"/>
          </a:p>
        </p:txBody>
      </p:sp>
      <p:sp>
        <p:nvSpPr>
          <p:cNvPr id="3" name="Content Placeholder 2"/>
          <p:cNvSpPr>
            <a:spLocks noGrp="1"/>
          </p:cNvSpPr>
          <p:nvPr>
            <p:ph idx="1"/>
          </p:nvPr>
        </p:nvSpPr>
        <p:spPr/>
        <p:txBody>
          <a:bodyPr>
            <a:normAutofit fontScale="85000" lnSpcReduction="20000"/>
          </a:bodyPr>
          <a:lstStyle/>
          <a:p>
            <a:r>
              <a:rPr lang="en-IN" dirty="0"/>
              <a:t>Disabled – (all) </a:t>
            </a:r>
            <a:r>
              <a:rPr lang="en-US" dirty="0"/>
              <a:t>Whether the form control is disabled.</a:t>
            </a:r>
          </a:p>
          <a:p>
            <a:r>
              <a:rPr lang="en-IN" dirty="0"/>
              <a:t>Form – (all) </a:t>
            </a:r>
            <a:r>
              <a:rPr lang="en-US" dirty="0"/>
              <a:t>Associates the control with a form element.</a:t>
            </a:r>
          </a:p>
          <a:p>
            <a:r>
              <a:rPr lang="en-IN" dirty="0" err="1"/>
              <a:t>Formaction</a:t>
            </a:r>
            <a:r>
              <a:rPr lang="en-IN" dirty="0"/>
              <a:t> – (image, submit) </a:t>
            </a:r>
            <a:r>
              <a:rPr lang="en-US" dirty="0"/>
              <a:t>URL to use for form submission.</a:t>
            </a:r>
          </a:p>
          <a:p>
            <a:r>
              <a:rPr lang="en-IN" dirty="0" err="1"/>
              <a:t>Formenctype</a:t>
            </a:r>
            <a:r>
              <a:rPr lang="en-IN" dirty="0"/>
              <a:t> – (image, submit) </a:t>
            </a:r>
            <a:r>
              <a:rPr lang="en-US" dirty="0"/>
              <a:t>Form data set encoding type to use for form submission.</a:t>
            </a:r>
          </a:p>
          <a:p>
            <a:r>
              <a:rPr lang="en-IN" dirty="0" err="1"/>
              <a:t>Formmethod</a:t>
            </a:r>
            <a:r>
              <a:rPr lang="en-IN" dirty="0"/>
              <a:t> - (image, submit) </a:t>
            </a:r>
            <a:r>
              <a:rPr lang="en-US" dirty="0"/>
              <a:t>HTTP method to use for form submission.</a:t>
            </a:r>
          </a:p>
          <a:p>
            <a:r>
              <a:rPr lang="en-IN" dirty="0" err="1"/>
              <a:t>Formnovalidate</a:t>
            </a:r>
            <a:r>
              <a:rPr lang="en-IN" dirty="0"/>
              <a:t> – (</a:t>
            </a:r>
            <a:r>
              <a:rPr lang="en-US" dirty="0"/>
              <a:t>image, submit) Bypass form control validation for form submission.</a:t>
            </a:r>
          </a:p>
          <a:p>
            <a:r>
              <a:rPr lang="en-US" dirty="0" err="1"/>
              <a:t>Formtarget</a:t>
            </a:r>
            <a:r>
              <a:rPr lang="en-US" dirty="0"/>
              <a:t> – (image, submit) Browsing context for form submission.</a:t>
            </a:r>
          </a:p>
          <a:p>
            <a:r>
              <a:rPr lang="en-US" dirty="0"/>
              <a:t>Height – (image) Same as height attribute for &lt;</a:t>
            </a:r>
            <a:r>
              <a:rPr lang="en-US" dirty="0" err="1"/>
              <a:t>img</a:t>
            </a:r>
            <a:r>
              <a:rPr lang="en-US" dirty="0"/>
              <a:t>&gt;; vertical dimension</a:t>
            </a: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u="sng" dirty="0"/>
              <a:t>HTML Input types Attribute </a:t>
            </a:r>
            <a:r>
              <a:rPr lang="en-IN" dirty="0"/>
              <a:t>contd.</a:t>
            </a:r>
            <a:endParaRPr lang="en-US" dirty="0"/>
          </a:p>
        </p:txBody>
      </p:sp>
      <p:sp>
        <p:nvSpPr>
          <p:cNvPr id="3" name="Content Placeholder 2"/>
          <p:cNvSpPr>
            <a:spLocks noGrp="1"/>
          </p:cNvSpPr>
          <p:nvPr>
            <p:ph idx="1"/>
          </p:nvPr>
        </p:nvSpPr>
        <p:spPr/>
        <p:txBody>
          <a:bodyPr>
            <a:normAutofit fontScale="77500" lnSpcReduction="20000"/>
          </a:bodyPr>
          <a:lstStyle/>
          <a:p>
            <a:r>
              <a:rPr lang="en-US" dirty="0"/>
              <a:t>List – (all except hidden, password, checkbox, radio, and buttons) Value of the id attribute of the &lt;</a:t>
            </a:r>
            <a:r>
              <a:rPr lang="en-US" dirty="0" err="1"/>
              <a:t>datalist</a:t>
            </a:r>
            <a:r>
              <a:rPr lang="en-US" dirty="0"/>
              <a:t>&gt; of </a:t>
            </a:r>
            <a:r>
              <a:rPr lang="en-US" dirty="0" err="1"/>
              <a:t>autocomplete</a:t>
            </a:r>
            <a:r>
              <a:rPr lang="en-US" dirty="0"/>
              <a:t> options</a:t>
            </a:r>
          </a:p>
          <a:p>
            <a:r>
              <a:rPr lang="en-US" dirty="0"/>
              <a:t>Max – (date, month, week, time, </a:t>
            </a:r>
            <a:r>
              <a:rPr lang="en-US" dirty="0" err="1"/>
              <a:t>datetime</a:t>
            </a:r>
            <a:r>
              <a:rPr lang="en-US" dirty="0"/>
              <a:t>-local, number, range) Maximum value</a:t>
            </a:r>
          </a:p>
          <a:p>
            <a:r>
              <a:rPr lang="en-US" dirty="0" err="1"/>
              <a:t>Maxlength</a:t>
            </a:r>
            <a:r>
              <a:rPr lang="en-US" dirty="0"/>
              <a:t> – (text, search, </a:t>
            </a:r>
            <a:r>
              <a:rPr lang="en-US" dirty="0" err="1"/>
              <a:t>url</a:t>
            </a:r>
            <a:r>
              <a:rPr lang="en-US" dirty="0"/>
              <a:t>, </a:t>
            </a:r>
            <a:r>
              <a:rPr lang="en-US" dirty="0" err="1"/>
              <a:t>tel</a:t>
            </a:r>
            <a:r>
              <a:rPr lang="en-US" dirty="0"/>
              <a:t>, email, password) Maximum length (number of characters) of value.</a:t>
            </a:r>
          </a:p>
          <a:p>
            <a:r>
              <a:rPr lang="en-US" dirty="0"/>
              <a:t>Min – (date, month, week, time, </a:t>
            </a:r>
            <a:r>
              <a:rPr lang="en-US" dirty="0" err="1"/>
              <a:t>datetime</a:t>
            </a:r>
            <a:r>
              <a:rPr lang="en-US" dirty="0"/>
              <a:t>-local, number, range) Minimum value</a:t>
            </a:r>
          </a:p>
          <a:p>
            <a:r>
              <a:rPr lang="en-US" dirty="0" err="1"/>
              <a:t>Minlength</a:t>
            </a:r>
            <a:r>
              <a:rPr lang="en-US" dirty="0"/>
              <a:t> – (text, search, </a:t>
            </a:r>
            <a:r>
              <a:rPr lang="en-US" dirty="0" err="1"/>
              <a:t>url</a:t>
            </a:r>
            <a:r>
              <a:rPr lang="en-US" dirty="0"/>
              <a:t>, </a:t>
            </a:r>
            <a:r>
              <a:rPr lang="en-US" dirty="0" err="1"/>
              <a:t>tel</a:t>
            </a:r>
            <a:r>
              <a:rPr lang="en-US" dirty="0"/>
              <a:t>, email, password) Minimum length (number of characters) of value.</a:t>
            </a:r>
          </a:p>
          <a:p>
            <a:r>
              <a:rPr lang="en-US" dirty="0"/>
              <a:t>Multiple – (email, file) Boolean. Whether to allow multiple values.</a:t>
            </a:r>
          </a:p>
          <a:p>
            <a:r>
              <a:rPr lang="en-US" dirty="0"/>
              <a:t>Name – (all) Name of the form control. Submitted with the form as part of a name/value pair.</a:t>
            </a:r>
          </a:p>
          <a:p>
            <a:r>
              <a:rPr lang="en-US" dirty="0"/>
              <a:t>Pattern – (text, search, </a:t>
            </a:r>
            <a:r>
              <a:rPr lang="en-US" dirty="0" err="1"/>
              <a:t>url</a:t>
            </a:r>
            <a:r>
              <a:rPr lang="en-US" dirty="0"/>
              <a:t>, </a:t>
            </a:r>
            <a:r>
              <a:rPr lang="en-US" dirty="0" err="1"/>
              <a:t>tel</a:t>
            </a:r>
            <a:r>
              <a:rPr lang="en-US" dirty="0"/>
              <a:t>, email, password) Pattern the value must match to be valid.</a:t>
            </a: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u="sng" dirty="0"/>
              <a:t>HTML Input types Attribute </a:t>
            </a:r>
            <a:r>
              <a:rPr lang="en-IN" dirty="0"/>
              <a:t>contd.</a:t>
            </a:r>
            <a:endParaRPr lang="en-US" dirty="0"/>
          </a:p>
        </p:txBody>
      </p:sp>
      <p:sp>
        <p:nvSpPr>
          <p:cNvPr id="3" name="Content Placeholder 2"/>
          <p:cNvSpPr>
            <a:spLocks noGrp="1"/>
          </p:cNvSpPr>
          <p:nvPr>
            <p:ph idx="1"/>
          </p:nvPr>
        </p:nvSpPr>
        <p:spPr/>
        <p:txBody>
          <a:bodyPr>
            <a:normAutofit fontScale="77500" lnSpcReduction="20000"/>
          </a:bodyPr>
          <a:lstStyle/>
          <a:p>
            <a:r>
              <a:rPr lang="en-US" dirty="0"/>
              <a:t>Placeholder – (text, search, </a:t>
            </a:r>
            <a:r>
              <a:rPr lang="en-US" dirty="0" err="1"/>
              <a:t>url</a:t>
            </a:r>
            <a:r>
              <a:rPr lang="en-US" dirty="0"/>
              <a:t>, </a:t>
            </a:r>
            <a:r>
              <a:rPr lang="en-US" dirty="0" err="1"/>
              <a:t>tel</a:t>
            </a:r>
            <a:r>
              <a:rPr lang="en-US" dirty="0"/>
              <a:t>, email, password, number) Text that appears in the form control when it has no value set.</a:t>
            </a:r>
          </a:p>
          <a:p>
            <a:r>
              <a:rPr lang="en-US" dirty="0" err="1"/>
              <a:t>Popovertarget</a:t>
            </a:r>
            <a:r>
              <a:rPr lang="en-US" dirty="0"/>
              <a:t> – (button) Designates an &lt;input type="button"&gt; as a control for a popover element.</a:t>
            </a:r>
          </a:p>
          <a:p>
            <a:r>
              <a:rPr lang="en-US" dirty="0" err="1"/>
              <a:t>Popovertargetaction</a:t>
            </a:r>
            <a:r>
              <a:rPr lang="en-US" dirty="0"/>
              <a:t> – (button) Specifies the action that a popover control should perform.</a:t>
            </a:r>
          </a:p>
          <a:p>
            <a:r>
              <a:rPr lang="en-US" dirty="0" err="1"/>
              <a:t>Readonly</a:t>
            </a:r>
            <a:r>
              <a:rPr lang="en-US" dirty="0"/>
              <a:t> – (all except hidden, range, color, checkbox, radio, and buttons) Boolean. The value is not editable.</a:t>
            </a:r>
          </a:p>
          <a:p>
            <a:r>
              <a:rPr lang="en-US" dirty="0"/>
              <a:t>Required – (all except hidden, range, color, and buttons) Boolean. A value is required or must be checked for the form to be </a:t>
            </a:r>
            <a:r>
              <a:rPr lang="en-US" dirty="0" err="1"/>
              <a:t>submittable</a:t>
            </a:r>
            <a:r>
              <a:rPr lang="en-US" dirty="0"/>
              <a:t>.</a:t>
            </a:r>
          </a:p>
          <a:p>
            <a:r>
              <a:rPr lang="en-US" dirty="0"/>
              <a:t>Size – (text, search, </a:t>
            </a:r>
            <a:r>
              <a:rPr lang="en-US" dirty="0" err="1"/>
              <a:t>url</a:t>
            </a:r>
            <a:r>
              <a:rPr lang="en-US" dirty="0"/>
              <a:t>, </a:t>
            </a:r>
            <a:r>
              <a:rPr lang="en-US" dirty="0" err="1"/>
              <a:t>tel</a:t>
            </a:r>
            <a:r>
              <a:rPr lang="en-US" dirty="0"/>
              <a:t>, email, password) Size of the control.</a:t>
            </a:r>
          </a:p>
          <a:p>
            <a:r>
              <a:rPr lang="en-US" dirty="0"/>
              <a:t>Src – (image) Same as src attribute for &lt;</a:t>
            </a:r>
            <a:r>
              <a:rPr lang="en-US" dirty="0" err="1"/>
              <a:t>img</a:t>
            </a:r>
            <a:r>
              <a:rPr lang="en-US" dirty="0"/>
              <a:t>&gt;; address of image resource.</a:t>
            </a:r>
          </a:p>
          <a:p>
            <a:r>
              <a:rPr lang="en-US" dirty="0"/>
              <a:t>Step – (date, month, week, time, </a:t>
            </a:r>
            <a:r>
              <a:rPr lang="en-US" dirty="0" err="1"/>
              <a:t>datetime</a:t>
            </a:r>
            <a:r>
              <a:rPr lang="en-US" dirty="0"/>
              <a:t>-local, number, range) Incremental values that are valid.</a:t>
            </a: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u="sng" dirty="0"/>
              <a:t>HTML Input types Attribute </a:t>
            </a:r>
            <a:r>
              <a:rPr lang="en-IN" dirty="0"/>
              <a:t>contd.</a:t>
            </a:r>
            <a:endParaRPr lang="en-US" dirty="0"/>
          </a:p>
        </p:txBody>
      </p:sp>
      <p:sp>
        <p:nvSpPr>
          <p:cNvPr id="3" name="Content Placeholder 2"/>
          <p:cNvSpPr>
            <a:spLocks noGrp="1"/>
          </p:cNvSpPr>
          <p:nvPr>
            <p:ph idx="1"/>
          </p:nvPr>
        </p:nvSpPr>
        <p:spPr/>
        <p:txBody>
          <a:bodyPr/>
          <a:lstStyle/>
          <a:p>
            <a:r>
              <a:rPr lang="en-US" dirty="0"/>
              <a:t>Type – (all) Type of form control.</a:t>
            </a:r>
          </a:p>
          <a:p>
            <a:r>
              <a:rPr lang="en-US" dirty="0"/>
              <a:t>Value – (all except image) The initial value of the control.</a:t>
            </a:r>
          </a:p>
          <a:p>
            <a:r>
              <a:rPr lang="en-US" dirty="0"/>
              <a:t>Width – (image) Same as width attribute for &lt;</a:t>
            </a:r>
            <a:r>
              <a:rPr lang="en-US" dirty="0" err="1"/>
              <a:t>img</a:t>
            </a:r>
            <a:r>
              <a:rPr lang="en-US" dirty="0"/>
              <a:t>&gt;.</a:t>
            </a: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HTML Label Element</a:t>
            </a:r>
            <a:endParaRPr lang="en-US" b="1" u="sng" dirty="0"/>
          </a:p>
        </p:txBody>
      </p:sp>
      <p:sp>
        <p:nvSpPr>
          <p:cNvPr id="3" name="Content Placeholder 2"/>
          <p:cNvSpPr>
            <a:spLocks noGrp="1"/>
          </p:cNvSpPr>
          <p:nvPr>
            <p:ph idx="1"/>
          </p:nvPr>
        </p:nvSpPr>
        <p:spPr/>
        <p:txBody>
          <a:bodyPr>
            <a:normAutofit fontScale="92500"/>
          </a:bodyPr>
          <a:lstStyle/>
          <a:p>
            <a:r>
              <a:rPr lang="en-US" dirty="0"/>
              <a:t>The &lt;label&gt; tag defines a label for many form elements.</a:t>
            </a:r>
          </a:p>
          <a:p>
            <a:r>
              <a:rPr lang="en-US" dirty="0"/>
              <a:t>The &lt;label&gt; element is useful for screen-reader users, because the screen-reader will read out loud the label when the user focuses on the input element.</a:t>
            </a:r>
          </a:p>
          <a:p>
            <a:r>
              <a:rPr lang="en-US" dirty="0"/>
              <a:t>The &lt;label&gt; element also helps users who have difficulty clicking on very small regions (such as radio buttons or checkboxes) - because when the user clicks the text within the &lt;label&gt; element, it toggles the radio button/checkbox.</a:t>
            </a:r>
          </a:p>
          <a:p>
            <a:r>
              <a:rPr lang="en-US" dirty="0"/>
              <a:t>The ‘for’ attribute of the &lt;label&gt; tag should be equal to the ‘id’ attribute of the &lt;input&gt; element to bind them together.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Syntax of Container Tags</a:t>
            </a:r>
            <a:endParaRPr lang="en-US" b="1" u="sng" dirty="0"/>
          </a:p>
        </p:txBody>
      </p:sp>
      <p:sp>
        <p:nvSpPr>
          <p:cNvPr id="3" name="Content Placeholder 2"/>
          <p:cNvSpPr>
            <a:spLocks noGrp="1"/>
          </p:cNvSpPr>
          <p:nvPr>
            <p:ph idx="1"/>
          </p:nvPr>
        </p:nvSpPr>
        <p:spPr/>
        <p:txBody>
          <a:bodyPr/>
          <a:lstStyle/>
          <a:p>
            <a:r>
              <a:rPr lang="en-US" dirty="0"/>
              <a:t>&lt;</a:t>
            </a:r>
            <a:r>
              <a:rPr lang="en-US" dirty="0" err="1"/>
              <a:t>tag_name</a:t>
            </a:r>
            <a:r>
              <a:rPr lang="en-US" dirty="0"/>
              <a:t>&gt; …&lt;/</a:t>
            </a:r>
            <a:r>
              <a:rPr lang="en-US" dirty="0" err="1"/>
              <a:t>tag_name</a:t>
            </a:r>
            <a:r>
              <a:rPr lang="en-US" dirty="0"/>
              <a:t>&gt;</a:t>
            </a: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HTML Select Element</a:t>
            </a:r>
            <a:endParaRPr lang="en-US" b="1" u="sng" dirty="0"/>
          </a:p>
        </p:txBody>
      </p:sp>
      <p:sp>
        <p:nvSpPr>
          <p:cNvPr id="3" name="Content Placeholder 2"/>
          <p:cNvSpPr>
            <a:spLocks noGrp="1"/>
          </p:cNvSpPr>
          <p:nvPr>
            <p:ph idx="1"/>
          </p:nvPr>
        </p:nvSpPr>
        <p:spPr/>
        <p:txBody>
          <a:bodyPr/>
          <a:lstStyle/>
          <a:p>
            <a:r>
              <a:rPr lang="en-US" dirty="0"/>
              <a:t>The &lt;select&gt; element defines a drop-down list.</a:t>
            </a:r>
          </a:p>
          <a:p>
            <a:r>
              <a:rPr lang="en-US" dirty="0"/>
              <a:t>The &lt;option&gt; element defines an option that can be selected.</a:t>
            </a:r>
          </a:p>
          <a:p>
            <a:r>
              <a:rPr lang="en-US" dirty="0"/>
              <a:t>By default, the first item in the drop-down list is selected.</a:t>
            </a:r>
          </a:p>
          <a:p>
            <a:r>
              <a:rPr lang="en-US" dirty="0"/>
              <a:t>To define a pre-selected option, add the ‘selected’ attribute to the option.</a:t>
            </a: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HTML Textarea Element</a:t>
            </a:r>
            <a:endParaRPr lang="en-US" b="1" u="sng" dirty="0"/>
          </a:p>
        </p:txBody>
      </p:sp>
      <p:sp>
        <p:nvSpPr>
          <p:cNvPr id="3" name="Content Placeholder 2"/>
          <p:cNvSpPr>
            <a:spLocks noGrp="1"/>
          </p:cNvSpPr>
          <p:nvPr>
            <p:ph idx="1"/>
          </p:nvPr>
        </p:nvSpPr>
        <p:spPr/>
        <p:txBody>
          <a:bodyPr/>
          <a:lstStyle/>
          <a:p>
            <a:r>
              <a:rPr lang="en-US" dirty="0"/>
              <a:t>The &lt;textarea&gt; element defines a multi-line input field (a text area).</a:t>
            </a:r>
          </a:p>
          <a:p>
            <a:r>
              <a:rPr lang="en-US" dirty="0"/>
              <a:t>The rows attribute specifies the visible number of lines in a text area.</a:t>
            </a:r>
          </a:p>
          <a:p>
            <a:r>
              <a:rPr lang="en-US" dirty="0"/>
              <a:t>The cols attribute specifies the visible width of a text area.</a:t>
            </a: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HTML Button Element</a:t>
            </a:r>
            <a:endParaRPr lang="en-US" b="1" u="sng" dirty="0"/>
          </a:p>
        </p:txBody>
      </p:sp>
      <p:sp>
        <p:nvSpPr>
          <p:cNvPr id="3" name="Content Placeholder 2"/>
          <p:cNvSpPr>
            <a:spLocks noGrp="1"/>
          </p:cNvSpPr>
          <p:nvPr>
            <p:ph idx="1"/>
          </p:nvPr>
        </p:nvSpPr>
        <p:spPr/>
        <p:txBody>
          <a:bodyPr/>
          <a:lstStyle/>
          <a:p>
            <a:r>
              <a:rPr lang="en-US" dirty="0"/>
              <a:t>The &lt;button&gt; element defines a clickable button.</a:t>
            </a:r>
          </a:p>
          <a:p>
            <a:r>
              <a:rPr lang="en-US" b="1" dirty="0"/>
              <a:t>Note:</a:t>
            </a:r>
            <a:r>
              <a:rPr lang="en-US" dirty="0"/>
              <a:t> Always specify the ‘type’ attribute for the button element. Different browsers may use different default types for the button element.</a:t>
            </a: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b="1" u="sng" dirty="0"/>
              <a:t>HTML </a:t>
            </a:r>
            <a:r>
              <a:rPr lang="en-IN" b="1" u="sng" dirty="0" err="1"/>
              <a:t>Fieldset</a:t>
            </a:r>
            <a:r>
              <a:rPr lang="en-IN" b="1" u="sng" dirty="0"/>
              <a:t> and Legend Element</a:t>
            </a:r>
            <a:endParaRPr lang="en-US" b="1" u="sng" dirty="0"/>
          </a:p>
        </p:txBody>
      </p:sp>
      <p:sp>
        <p:nvSpPr>
          <p:cNvPr id="3" name="Content Placeholder 2"/>
          <p:cNvSpPr>
            <a:spLocks noGrp="1"/>
          </p:cNvSpPr>
          <p:nvPr>
            <p:ph idx="1"/>
          </p:nvPr>
        </p:nvSpPr>
        <p:spPr/>
        <p:txBody>
          <a:bodyPr/>
          <a:lstStyle/>
          <a:p>
            <a:r>
              <a:rPr lang="en-US" dirty="0"/>
              <a:t>The &lt;</a:t>
            </a:r>
            <a:r>
              <a:rPr lang="en-US" dirty="0" err="1"/>
              <a:t>fieldset</a:t>
            </a:r>
            <a:r>
              <a:rPr lang="en-US" dirty="0"/>
              <a:t>&gt; element is used to group related data in a form.</a:t>
            </a:r>
          </a:p>
          <a:p>
            <a:r>
              <a:rPr lang="en-US" dirty="0"/>
              <a:t>The &lt;legend&gt; element defines a caption for the &lt;</a:t>
            </a:r>
            <a:r>
              <a:rPr lang="en-US" dirty="0" err="1"/>
              <a:t>fieldset</a:t>
            </a:r>
            <a:r>
              <a:rPr lang="en-US" dirty="0"/>
              <a:t>&gt; element.</a:t>
            </a: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HTML </a:t>
            </a:r>
            <a:r>
              <a:rPr lang="en-IN" b="1" u="sng" dirty="0" err="1"/>
              <a:t>Datalist</a:t>
            </a:r>
            <a:r>
              <a:rPr lang="en-IN" b="1" u="sng" dirty="0"/>
              <a:t> Element</a:t>
            </a:r>
            <a:endParaRPr lang="en-US" b="1" u="sng" dirty="0"/>
          </a:p>
        </p:txBody>
      </p:sp>
      <p:sp>
        <p:nvSpPr>
          <p:cNvPr id="3" name="Content Placeholder 2"/>
          <p:cNvSpPr>
            <a:spLocks noGrp="1"/>
          </p:cNvSpPr>
          <p:nvPr>
            <p:ph idx="1"/>
          </p:nvPr>
        </p:nvSpPr>
        <p:spPr/>
        <p:txBody>
          <a:bodyPr/>
          <a:lstStyle/>
          <a:p>
            <a:r>
              <a:rPr lang="en-US" dirty="0"/>
              <a:t>The &lt;</a:t>
            </a:r>
            <a:r>
              <a:rPr lang="en-US" dirty="0" err="1"/>
              <a:t>datalist</a:t>
            </a:r>
            <a:r>
              <a:rPr lang="en-US" dirty="0"/>
              <a:t>&gt; element specifies a list of pre-defined options for an &lt;input&gt; element.</a:t>
            </a:r>
          </a:p>
          <a:p>
            <a:r>
              <a:rPr lang="en-US" dirty="0"/>
              <a:t>Users will see a drop-down list of the pre-defined options as they input data.</a:t>
            </a:r>
          </a:p>
          <a:p>
            <a:r>
              <a:rPr lang="en-US" dirty="0"/>
              <a:t>The list attribute of the &lt;input&gt; element, must refer to the id attribute of the &lt;</a:t>
            </a:r>
            <a:r>
              <a:rPr lang="en-US" dirty="0" err="1"/>
              <a:t>datalist</a:t>
            </a:r>
            <a:r>
              <a:rPr lang="en-US" dirty="0"/>
              <a:t>&gt; element.</a:t>
            </a: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HTML Output Element</a:t>
            </a:r>
            <a:endParaRPr lang="en-US" b="1" u="sng" dirty="0"/>
          </a:p>
        </p:txBody>
      </p:sp>
      <p:sp>
        <p:nvSpPr>
          <p:cNvPr id="3" name="Content Placeholder 2"/>
          <p:cNvSpPr>
            <a:spLocks noGrp="1"/>
          </p:cNvSpPr>
          <p:nvPr>
            <p:ph idx="1"/>
          </p:nvPr>
        </p:nvSpPr>
        <p:spPr/>
        <p:txBody>
          <a:bodyPr/>
          <a:lstStyle/>
          <a:p>
            <a:r>
              <a:rPr lang="en-US" dirty="0"/>
              <a:t>The &lt;output&gt; element represents the result of a calculation (like one performed by a script).</a:t>
            </a:r>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HTML Entities</a:t>
            </a:r>
            <a:endParaRPr lang="en-US" b="1" u="sng" dirty="0"/>
          </a:p>
        </p:txBody>
      </p:sp>
      <p:sp>
        <p:nvSpPr>
          <p:cNvPr id="3" name="Content Placeholder 2"/>
          <p:cNvSpPr>
            <a:spLocks noGrp="1"/>
          </p:cNvSpPr>
          <p:nvPr>
            <p:ph idx="1"/>
          </p:nvPr>
        </p:nvSpPr>
        <p:spPr/>
        <p:txBody>
          <a:bodyPr>
            <a:normAutofit/>
          </a:bodyPr>
          <a:lstStyle/>
          <a:p>
            <a:r>
              <a:rPr lang="en-US" dirty="0"/>
              <a:t>Some characters are reserved in HTML.</a:t>
            </a:r>
          </a:p>
          <a:p>
            <a:r>
              <a:rPr lang="en-US" dirty="0"/>
              <a:t>If you use the less than (&lt;) or greater than (&gt;) signs in your HTML text, the browser might mix them with tags.</a:t>
            </a:r>
          </a:p>
          <a:p>
            <a:r>
              <a:rPr lang="en-US" dirty="0"/>
              <a:t>Entity names or entity numbers can be used to display reserved HTML characters.</a:t>
            </a:r>
          </a:p>
          <a:p>
            <a:r>
              <a:rPr lang="en-US" dirty="0"/>
              <a:t>Entity names look like this: &amp;</a:t>
            </a:r>
            <a:r>
              <a:rPr lang="en-US" i="1" dirty="0" err="1"/>
              <a:t>entity_name</a:t>
            </a:r>
            <a:r>
              <a:rPr lang="en-US" dirty="0"/>
              <a:t>;</a:t>
            </a:r>
          </a:p>
          <a:p>
            <a:r>
              <a:rPr lang="en-US" dirty="0"/>
              <a:t>Entity numbers look like this: &amp;#</a:t>
            </a:r>
            <a:r>
              <a:rPr lang="en-US" i="1" dirty="0" err="1"/>
              <a:t>entity_number</a:t>
            </a:r>
            <a:r>
              <a:rPr lang="en-US" dirty="0"/>
              <a:t>;</a:t>
            </a:r>
          </a:p>
          <a:p>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48680"/>
            <a:ext cx="8820472" cy="1143000"/>
          </a:xfrm>
        </p:spPr>
        <p:txBody>
          <a:bodyPr>
            <a:normAutofit fontScale="90000"/>
          </a:bodyPr>
          <a:lstStyle/>
          <a:p>
            <a:r>
              <a:rPr lang="en-US" b="1" u="sng" dirty="0"/>
              <a:t>Some Useful HTML Character Entities</a:t>
            </a:r>
          </a:p>
        </p:txBody>
      </p:sp>
      <p:sp>
        <p:nvSpPr>
          <p:cNvPr id="3" name="Content Placeholder 2"/>
          <p:cNvSpPr>
            <a:spLocks noGrp="1"/>
          </p:cNvSpPr>
          <p:nvPr>
            <p:ph idx="1"/>
          </p:nvPr>
        </p:nvSpPr>
        <p:spPr/>
        <p:txBody>
          <a:bodyPr>
            <a:normAutofit fontScale="85000" lnSpcReduction="20000"/>
          </a:bodyPr>
          <a:lstStyle/>
          <a:p>
            <a:r>
              <a:rPr lang="en-US" dirty="0"/>
              <a:t>( ) non-breaking space: &amp;</a:t>
            </a:r>
            <a:r>
              <a:rPr lang="en-US" dirty="0" err="1"/>
              <a:t>nbsp</a:t>
            </a:r>
            <a:r>
              <a:rPr lang="en-US" dirty="0"/>
              <a:t>; &amp;#160;</a:t>
            </a:r>
          </a:p>
          <a:p>
            <a:r>
              <a:rPr lang="en-US" dirty="0"/>
              <a:t>(&lt;) less than: &amp;</a:t>
            </a:r>
            <a:r>
              <a:rPr lang="en-US" dirty="0" err="1"/>
              <a:t>lt</a:t>
            </a:r>
            <a:r>
              <a:rPr lang="en-US" dirty="0"/>
              <a:t>; &amp;#60;</a:t>
            </a:r>
          </a:p>
          <a:p>
            <a:r>
              <a:rPr lang="en-US" dirty="0"/>
              <a:t>(&gt;) greater than: &amp;</a:t>
            </a:r>
            <a:r>
              <a:rPr lang="en-US" dirty="0" err="1"/>
              <a:t>gt</a:t>
            </a:r>
            <a:r>
              <a:rPr lang="en-US" dirty="0"/>
              <a:t>; &amp;#62;</a:t>
            </a:r>
          </a:p>
          <a:p>
            <a:r>
              <a:rPr lang="en-US" dirty="0"/>
              <a:t>(&amp;) ampersand: &amp;amp; &amp;#38;</a:t>
            </a:r>
          </a:p>
          <a:p>
            <a:r>
              <a:rPr lang="en-US" dirty="0"/>
              <a:t>(“) double quotation mark: &amp;</a:t>
            </a:r>
            <a:r>
              <a:rPr lang="en-US" dirty="0" err="1"/>
              <a:t>quot</a:t>
            </a:r>
            <a:r>
              <a:rPr lang="en-US" dirty="0"/>
              <a:t>; &amp;#34;</a:t>
            </a:r>
          </a:p>
          <a:p>
            <a:r>
              <a:rPr lang="en-US" dirty="0"/>
              <a:t>(‘) single quotation mark: &amp;</a:t>
            </a:r>
            <a:r>
              <a:rPr lang="en-US" dirty="0" err="1"/>
              <a:t>apos</a:t>
            </a:r>
            <a:r>
              <a:rPr lang="en-US" dirty="0"/>
              <a:t>; &amp;#39;</a:t>
            </a:r>
          </a:p>
          <a:p>
            <a:r>
              <a:rPr lang="en-US" dirty="0"/>
              <a:t>(¢) cent: &amp;cent; &amp;#162;</a:t>
            </a:r>
          </a:p>
          <a:p>
            <a:r>
              <a:rPr lang="en-US" dirty="0"/>
              <a:t>(£) pound: &amp;pound; &amp;#163;</a:t>
            </a:r>
          </a:p>
          <a:p>
            <a:r>
              <a:rPr lang="en-US" dirty="0"/>
              <a:t>(¥) yen: &amp;yen; &amp;#165;</a:t>
            </a:r>
          </a:p>
          <a:p>
            <a:r>
              <a:rPr lang="en-US" dirty="0"/>
              <a:t>(€) euro: &amp;euro;&amp;#8364;</a:t>
            </a:r>
          </a:p>
          <a:p>
            <a:r>
              <a:rPr lang="en-US" dirty="0"/>
              <a:t>(©) copyright: &amp;copy;&amp;#169;</a:t>
            </a:r>
          </a:p>
          <a:p>
            <a:r>
              <a:rPr lang="en-US" dirty="0"/>
              <a:t>(®) trademark: &amp;</a:t>
            </a:r>
            <a:r>
              <a:rPr lang="en-US" dirty="0" err="1"/>
              <a:t>reg</a:t>
            </a:r>
            <a:r>
              <a:rPr lang="en-US" dirty="0"/>
              <a:t>; &amp;#174;</a:t>
            </a:r>
          </a:p>
          <a:p>
            <a:r>
              <a:rPr lang="en-US" b="1" u="sng" dirty="0"/>
              <a:t>Note</a:t>
            </a:r>
            <a:r>
              <a:rPr lang="en-US" dirty="0"/>
              <a:t>: Entity names are case sensitive.</a:t>
            </a: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Diacritical Marks in HTML</a:t>
            </a:r>
          </a:p>
        </p:txBody>
      </p:sp>
      <p:sp>
        <p:nvSpPr>
          <p:cNvPr id="3" name="Content Placeholder 2"/>
          <p:cNvSpPr>
            <a:spLocks noGrp="1"/>
          </p:cNvSpPr>
          <p:nvPr>
            <p:ph idx="1"/>
          </p:nvPr>
        </p:nvSpPr>
        <p:spPr/>
        <p:txBody>
          <a:bodyPr/>
          <a:lstStyle/>
          <a:p>
            <a:r>
              <a:rPr lang="en-US" dirty="0"/>
              <a:t>There are some special types of letters used in HTML which have some glyph added to the top or below the letters. These glyphs are called diacritical mark.</a:t>
            </a:r>
          </a:p>
          <a:p>
            <a:r>
              <a:rPr lang="en-US" dirty="0"/>
              <a:t>Some diacritical marks, like grave (   ̀) and acute (   ́) are called accents. Diacritical marks can be used both above and below a letter, inside a letter, and between two letters.</a:t>
            </a: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04088"/>
            <a:ext cx="9144000" cy="1143000"/>
          </a:xfrm>
        </p:spPr>
        <p:txBody>
          <a:bodyPr>
            <a:normAutofit fontScale="90000"/>
          </a:bodyPr>
          <a:lstStyle/>
          <a:p>
            <a:r>
              <a:rPr lang="en-IN" b="1" u="sng" dirty="0"/>
              <a:t>List of some Diacritical marks in HTML</a:t>
            </a:r>
            <a:endParaRPr lang="en-US" b="1" u="sng" dirty="0"/>
          </a:p>
        </p:txBody>
      </p:sp>
      <p:sp>
        <p:nvSpPr>
          <p:cNvPr id="3" name="Content Placeholder 2"/>
          <p:cNvSpPr>
            <a:spLocks noGrp="1"/>
          </p:cNvSpPr>
          <p:nvPr>
            <p:ph idx="1"/>
          </p:nvPr>
        </p:nvSpPr>
        <p:spPr/>
        <p:txBody>
          <a:bodyPr/>
          <a:lstStyle/>
          <a:p>
            <a:r>
              <a:rPr lang="en-IN" dirty="0"/>
              <a:t>(</a:t>
            </a:r>
            <a:r>
              <a:rPr lang="vi-VN" dirty="0"/>
              <a:t> ̀</a:t>
            </a:r>
            <a:r>
              <a:rPr lang="en-IN" dirty="0"/>
              <a:t>) </a:t>
            </a:r>
            <a:r>
              <a:rPr lang="vi-VN" dirty="0"/>
              <a:t>a</a:t>
            </a:r>
            <a:r>
              <a:rPr lang="en-IN" dirty="0"/>
              <a:t> </a:t>
            </a:r>
            <a:r>
              <a:rPr lang="vi-VN" dirty="0"/>
              <a:t>a&amp;#768;</a:t>
            </a:r>
            <a:r>
              <a:rPr lang="en-IN" dirty="0"/>
              <a:t> </a:t>
            </a:r>
            <a:r>
              <a:rPr lang="vi-VN" dirty="0"/>
              <a:t>à</a:t>
            </a:r>
            <a:endParaRPr lang="en-IN" dirty="0"/>
          </a:p>
          <a:p>
            <a:r>
              <a:rPr lang="en-IN" dirty="0"/>
              <a:t>(</a:t>
            </a:r>
            <a:r>
              <a:rPr lang="vi-VN" dirty="0"/>
              <a:t> ́</a:t>
            </a:r>
            <a:r>
              <a:rPr lang="en-IN" dirty="0"/>
              <a:t>) </a:t>
            </a:r>
            <a:r>
              <a:rPr lang="vi-VN" dirty="0"/>
              <a:t>a</a:t>
            </a:r>
            <a:r>
              <a:rPr lang="en-IN" dirty="0"/>
              <a:t> </a:t>
            </a:r>
            <a:r>
              <a:rPr lang="vi-VN" dirty="0"/>
              <a:t>a&amp;#769;</a:t>
            </a:r>
            <a:r>
              <a:rPr lang="en-IN" dirty="0"/>
              <a:t> </a:t>
            </a:r>
            <a:r>
              <a:rPr lang="vi-VN" dirty="0"/>
              <a:t>á</a:t>
            </a:r>
            <a:endParaRPr lang="en-IN" dirty="0"/>
          </a:p>
          <a:p>
            <a:r>
              <a:rPr lang="en-US" dirty="0"/>
              <a:t>(^) a </a:t>
            </a:r>
            <a:r>
              <a:rPr lang="en-US" dirty="0" err="1"/>
              <a:t>a</a:t>
            </a:r>
            <a:r>
              <a:rPr lang="en-US" dirty="0"/>
              <a:t>&amp;#770; â</a:t>
            </a:r>
          </a:p>
          <a:p>
            <a:r>
              <a:rPr lang="en-US" dirty="0"/>
              <a:t>(~</a:t>
            </a:r>
            <a:r>
              <a:rPr lang="en-IN" dirty="0"/>
              <a:t>) </a:t>
            </a:r>
            <a:r>
              <a:rPr lang="vi-VN" dirty="0"/>
              <a:t>a</a:t>
            </a:r>
            <a:r>
              <a:rPr lang="en-IN" dirty="0"/>
              <a:t> </a:t>
            </a:r>
            <a:r>
              <a:rPr lang="vi-VN" dirty="0"/>
              <a:t>a&amp;#771;</a:t>
            </a:r>
            <a:r>
              <a:rPr lang="en-IN" dirty="0"/>
              <a:t> </a:t>
            </a:r>
            <a:r>
              <a:rPr lang="vi-VN" dirty="0"/>
              <a:t>ã</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Example Of Container Tags</a:t>
            </a:r>
            <a:endParaRPr lang="en-US" b="1" u="sng" dirty="0"/>
          </a:p>
        </p:txBody>
      </p:sp>
      <p:sp>
        <p:nvSpPr>
          <p:cNvPr id="3" name="Content Placeholder 2"/>
          <p:cNvSpPr>
            <a:spLocks noGrp="1"/>
          </p:cNvSpPr>
          <p:nvPr>
            <p:ph idx="1"/>
          </p:nvPr>
        </p:nvSpPr>
        <p:spPr>
          <a:xfrm>
            <a:off x="457200" y="1935480"/>
            <a:ext cx="8229600" cy="4922520"/>
          </a:xfrm>
        </p:spPr>
        <p:txBody>
          <a:bodyPr>
            <a:normAutofit fontScale="70000" lnSpcReduction="20000"/>
          </a:bodyPr>
          <a:lstStyle/>
          <a:p>
            <a:r>
              <a:rPr lang="en-IN" dirty="0"/>
              <a:t>&lt;html&gt;…&lt;/html&gt;</a:t>
            </a:r>
          </a:p>
          <a:p>
            <a:r>
              <a:rPr lang="en-US" dirty="0"/>
              <a:t>&lt;head&gt;…&lt;/head&gt;</a:t>
            </a:r>
          </a:p>
          <a:p>
            <a:r>
              <a:rPr lang="en-US" dirty="0"/>
              <a:t>&lt;title&gt;…&lt;/title&gt;</a:t>
            </a:r>
          </a:p>
          <a:p>
            <a:r>
              <a:rPr lang="en-US" dirty="0"/>
              <a:t>&lt;body&gt;…&lt;/body&gt;</a:t>
            </a:r>
          </a:p>
          <a:p>
            <a:r>
              <a:rPr lang="pt-BR" dirty="0"/>
              <a:t>&lt;h1&gt;...&lt;/h1&gt; to &lt;h6&gt;…&lt;/h6&gt;</a:t>
            </a:r>
            <a:endParaRPr lang="en-IN" dirty="0"/>
          </a:p>
          <a:p>
            <a:r>
              <a:rPr lang="en-US" dirty="0"/>
              <a:t>&lt;p&gt;…&lt;/p&gt;</a:t>
            </a:r>
          </a:p>
          <a:p>
            <a:r>
              <a:rPr lang="en-US" dirty="0"/>
              <a:t>&lt;b&gt;…&lt;/b&gt;</a:t>
            </a:r>
          </a:p>
          <a:p>
            <a:r>
              <a:rPr lang="en-US" dirty="0"/>
              <a:t>&lt;</a:t>
            </a:r>
            <a:r>
              <a:rPr lang="en-US" dirty="0" err="1"/>
              <a:t>i</a:t>
            </a:r>
            <a:r>
              <a:rPr lang="en-US" dirty="0"/>
              <a:t>&gt;…&lt;/</a:t>
            </a:r>
            <a:r>
              <a:rPr lang="en-US" dirty="0" err="1"/>
              <a:t>i</a:t>
            </a:r>
            <a:r>
              <a:rPr lang="en-US" dirty="0"/>
              <a:t>&gt;</a:t>
            </a:r>
          </a:p>
          <a:p>
            <a:r>
              <a:rPr lang="en-US" dirty="0"/>
              <a:t>&lt;a href=”link.com”&gt;…&lt;/a&gt;</a:t>
            </a:r>
          </a:p>
          <a:p>
            <a:r>
              <a:rPr lang="en-US" dirty="0"/>
              <a:t>&lt;button&gt;…&lt;/button&gt;</a:t>
            </a:r>
          </a:p>
          <a:p>
            <a:r>
              <a:rPr lang="en-US" dirty="0"/>
              <a:t>&lt;div&gt;….&lt;/div&gt;</a:t>
            </a:r>
          </a:p>
          <a:p>
            <a:r>
              <a:rPr lang="en-US" dirty="0"/>
              <a:t>&lt;</a:t>
            </a:r>
            <a:r>
              <a:rPr lang="en-US" dirty="0" err="1"/>
              <a:t>iframe</a:t>
            </a:r>
            <a:r>
              <a:rPr lang="en-US" dirty="0"/>
              <a:t> src=”link.com”&gt;…&lt;/</a:t>
            </a:r>
            <a:r>
              <a:rPr lang="en-US" dirty="0" err="1"/>
              <a:t>iframe</a:t>
            </a:r>
            <a:r>
              <a:rPr lang="en-US" dirty="0"/>
              <a:t>&gt;</a:t>
            </a:r>
          </a:p>
          <a:p>
            <a:r>
              <a:rPr lang="en-US" dirty="0"/>
              <a:t>&lt;</a:t>
            </a:r>
            <a:r>
              <a:rPr lang="en-US" dirty="0" err="1"/>
              <a:t>nav</a:t>
            </a:r>
            <a:r>
              <a:rPr lang="en-US" dirty="0"/>
              <a:t>&gt;…&lt;/</a:t>
            </a:r>
            <a:r>
              <a:rPr lang="en-US" dirty="0" err="1"/>
              <a:t>nav</a:t>
            </a:r>
            <a:r>
              <a:rPr lang="en-US" dirty="0"/>
              <a:t>&gt;</a:t>
            </a:r>
          </a:p>
          <a:p>
            <a:r>
              <a:rPr lang="en-US" dirty="0"/>
              <a:t>&lt;script&gt;…&lt;/script&gt;</a:t>
            </a:r>
          </a:p>
          <a:p>
            <a:pPr fontAlgn="base"/>
            <a:r>
              <a:rPr lang="en-US" dirty="0"/>
              <a:t>&lt;</a:t>
            </a:r>
            <a:r>
              <a:rPr lang="en-US" dirty="0" err="1"/>
              <a:t>ol</a:t>
            </a:r>
            <a:r>
              <a:rPr lang="en-US" dirty="0"/>
              <a:t>&gt;…&lt;/</a:t>
            </a:r>
            <a:r>
              <a:rPr lang="en-US" dirty="0" err="1"/>
              <a:t>ol</a:t>
            </a:r>
            <a:r>
              <a:rPr lang="en-US" dirty="0"/>
              <a:t>&gt;</a:t>
            </a:r>
            <a:endParaRPr lang="en-US" i="1" dirty="0"/>
          </a:p>
          <a:p>
            <a:pPr fontAlgn="base"/>
            <a:r>
              <a:rPr lang="en-US" dirty="0"/>
              <a:t>&lt;</a:t>
            </a:r>
            <a:r>
              <a:rPr lang="en-US" dirty="0" err="1"/>
              <a:t>ul</a:t>
            </a:r>
            <a:r>
              <a:rPr lang="en-US" dirty="0"/>
              <a:t>&gt;…&lt;/</a:t>
            </a:r>
            <a:r>
              <a:rPr lang="en-US" dirty="0" err="1"/>
              <a:t>ul</a:t>
            </a:r>
            <a:r>
              <a:rPr lang="en-US" dirty="0"/>
              <a:t>&gt;</a:t>
            </a:r>
            <a:endParaRPr lang="en-US" i="1" dirty="0"/>
          </a:p>
          <a:p>
            <a:pPr fontAlgn="base"/>
            <a:r>
              <a:rPr lang="en-US" dirty="0"/>
              <a:t>&lt;</a:t>
            </a:r>
            <a:r>
              <a:rPr lang="en-US" dirty="0" err="1"/>
              <a:t>li</a:t>
            </a:r>
            <a:r>
              <a:rPr lang="en-US" dirty="0"/>
              <a:t>&gt;…&lt;/</a:t>
            </a:r>
            <a:r>
              <a:rPr lang="en-US" dirty="0" err="1"/>
              <a:t>li</a:t>
            </a:r>
            <a:r>
              <a:rPr lang="en-US" dirty="0"/>
              <a:t>&gt;</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HTML Symbols</a:t>
            </a:r>
            <a:endParaRPr lang="en-US" b="1" u="sng" dirty="0"/>
          </a:p>
        </p:txBody>
      </p:sp>
      <p:sp>
        <p:nvSpPr>
          <p:cNvPr id="3" name="Content Placeholder 2"/>
          <p:cNvSpPr>
            <a:spLocks noGrp="1"/>
          </p:cNvSpPr>
          <p:nvPr>
            <p:ph idx="1"/>
          </p:nvPr>
        </p:nvSpPr>
        <p:spPr/>
        <p:txBody>
          <a:bodyPr/>
          <a:lstStyle/>
          <a:p>
            <a:r>
              <a:rPr lang="en-US" dirty="0"/>
              <a:t>Symbols or letters that are not present on your keyboard can be added to HTML using entities.</a:t>
            </a:r>
          </a:p>
          <a:p>
            <a:r>
              <a:rPr lang="en-US" dirty="0"/>
              <a:t>To add such symbols to an HTML page, you can use the entity name or the entity number (a decimal or a hexadecimal reference) for the symbol.</a:t>
            </a: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6"/>
            <a:ext cx="8460432" cy="1070992"/>
          </a:xfrm>
        </p:spPr>
        <p:txBody>
          <a:bodyPr>
            <a:noAutofit/>
          </a:bodyPr>
          <a:lstStyle/>
          <a:p>
            <a:pPr algn="ctr"/>
            <a:r>
              <a:rPr lang="en-US" sz="3500" b="1" u="sng" dirty="0"/>
              <a:t>Some Mathematical Symbols Supported by HTML</a:t>
            </a:r>
          </a:p>
        </p:txBody>
      </p:sp>
      <p:sp>
        <p:nvSpPr>
          <p:cNvPr id="3" name="Content Placeholder 2"/>
          <p:cNvSpPr>
            <a:spLocks noGrp="1"/>
          </p:cNvSpPr>
          <p:nvPr>
            <p:ph idx="1"/>
          </p:nvPr>
        </p:nvSpPr>
        <p:spPr>
          <a:xfrm>
            <a:off x="467544" y="1556792"/>
            <a:ext cx="8229600" cy="4896544"/>
          </a:xfrm>
        </p:spPr>
        <p:txBody>
          <a:bodyPr>
            <a:normAutofit/>
          </a:bodyPr>
          <a:lstStyle/>
          <a:p>
            <a:r>
              <a:rPr lang="en-US" dirty="0"/>
              <a:t>(∀) &amp;#8704; &amp;</a:t>
            </a:r>
            <a:r>
              <a:rPr lang="en-US" dirty="0" err="1"/>
              <a:t>forall</a:t>
            </a:r>
            <a:r>
              <a:rPr lang="en-US" dirty="0"/>
              <a:t>; For all</a:t>
            </a:r>
          </a:p>
          <a:p>
            <a:r>
              <a:rPr lang="en-US" dirty="0"/>
              <a:t>(∂) &amp;#8706; &amp;part; Partial differential</a:t>
            </a:r>
          </a:p>
          <a:p>
            <a:r>
              <a:rPr lang="en-US" dirty="0"/>
              <a:t>(∃) &amp;#8707; &amp;exist; There exists</a:t>
            </a:r>
          </a:p>
          <a:p>
            <a:r>
              <a:rPr lang="en-US" dirty="0"/>
              <a:t>(∅) &amp;#8709; &amp;empty; Empty sets</a:t>
            </a:r>
          </a:p>
          <a:p>
            <a:r>
              <a:rPr lang="en-US" dirty="0"/>
              <a:t>(∇) &amp;#8711; &amp;</a:t>
            </a:r>
            <a:r>
              <a:rPr lang="en-US" dirty="0" err="1"/>
              <a:t>nabla</a:t>
            </a:r>
            <a:r>
              <a:rPr lang="en-US" dirty="0"/>
              <a:t>; </a:t>
            </a:r>
            <a:r>
              <a:rPr lang="en-US" dirty="0" err="1"/>
              <a:t>Nabla</a:t>
            </a:r>
            <a:endParaRPr lang="en-US" dirty="0"/>
          </a:p>
          <a:p>
            <a:r>
              <a:rPr lang="en-US" dirty="0"/>
              <a:t>(∈) &amp;#8712; &amp;</a:t>
            </a:r>
            <a:r>
              <a:rPr lang="en-US" dirty="0" err="1"/>
              <a:t>isin</a:t>
            </a:r>
            <a:r>
              <a:rPr lang="en-US" dirty="0"/>
              <a:t>; Element of</a:t>
            </a:r>
          </a:p>
          <a:p>
            <a:r>
              <a:rPr lang="en-US" dirty="0"/>
              <a:t>(∉) &amp;#8713; &amp;</a:t>
            </a:r>
            <a:r>
              <a:rPr lang="en-US" dirty="0" err="1"/>
              <a:t>notin</a:t>
            </a:r>
            <a:r>
              <a:rPr lang="en-US" dirty="0"/>
              <a:t>; Not an element of</a:t>
            </a:r>
          </a:p>
          <a:p>
            <a:r>
              <a:rPr lang="en-US" dirty="0"/>
              <a:t>(∋) &amp;#8715; &amp;</a:t>
            </a:r>
            <a:r>
              <a:rPr lang="en-US" dirty="0" err="1"/>
              <a:t>ni</a:t>
            </a:r>
            <a:r>
              <a:rPr lang="en-US" dirty="0"/>
              <a:t>; Contains as member</a:t>
            </a:r>
          </a:p>
          <a:p>
            <a:r>
              <a:rPr lang="en-US" dirty="0"/>
              <a:t>(∏) &amp;#8719; &amp;prod; N-</a:t>
            </a:r>
            <a:r>
              <a:rPr lang="en-US" dirty="0" err="1"/>
              <a:t>ary</a:t>
            </a:r>
            <a:r>
              <a:rPr lang="en-US" dirty="0"/>
              <a:t> product</a:t>
            </a:r>
          </a:p>
          <a:p>
            <a:r>
              <a:rPr lang="en-US" dirty="0"/>
              <a:t>(∑) &amp;#8721; &amp;sum; N-</a:t>
            </a:r>
            <a:r>
              <a:rPr lang="en-US" dirty="0" err="1"/>
              <a:t>ary</a:t>
            </a:r>
            <a:r>
              <a:rPr lang="en-US" dirty="0"/>
              <a:t> summation</a:t>
            </a:r>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04088"/>
            <a:ext cx="9144000" cy="1143000"/>
          </a:xfrm>
        </p:spPr>
        <p:txBody>
          <a:bodyPr>
            <a:normAutofit fontScale="90000"/>
          </a:bodyPr>
          <a:lstStyle/>
          <a:p>
            <a:pPr algn="ctr"/>
            <a:r>
              <a:rPr lang="en-US" b="1" u="sng" dirty="0"/>
              <a:t>Some Greek Symbols Supported by HTML</a:t>
            </a:r>
          </a:p>
        </p:txBody>
      </p:sp>
      <p:sp>
        <p:nvSpPr>
          <p:cNvPr id="3" name="Content Placeholder 2"/>
          <p:cNvSpPr>
            <a:spLocks noGrp="1"/>
          </p:cNvSpPr>
          <p:nvPr>
            <p:ph idx="1"/>
          </p:nvPr>
        </p:nvSpPr>
        <p:spPr/>
        <p:txBody>
          <a:bodyPr/>
          <a:lstStyle/>
          <a:p>
            <a:r>
              <a:rPr lang="en-IN" dirty="0"/>
              <a:t>(</a:t>
            </a:r>
            <a:r>
              <a:rPr lang="el-GR" dirty="0"/>
              <a:t>Α</a:t>
            </a:r>
            <a:r>
              <a:rPr lang="en-IN" dirty="0"/>
              <a:t>) </a:t>
            </a:r>
            <a:r>
              <a:rPr lang="el-GR" dirty="0"/>
              <a:t>&amp;#913;</a:t>
            </a:r>
            <a:r>
              <a:rPr lang="en-IN" dirty="0"/>
              <a:t> </a:t>
            </a:r>
            <a:r>
              <a:rPr lang="el-GR" dirty="0"/>
              <a:t>&amp;</a:t>
            </a:r>
            <a:r>
              <a:rPr lang="en-US" dirty="0"/>
              <a:t>Alpha; GREEK ALPHA</a:t>
            </a:r>
          </a:p>
          <a:p>
            <a:r>
              <a:rPr lang="en-IN" dirty="0"/>
              <a:t>(</a:t>
            </a:r>
            <a:r>
              <a:rPr lang="el-GR" dirty="0"/>
              <a:t>Β</a:t>
            </a:r>
            <a:r>
              <a:rPr lang="en-IN" dirty="0"/>
              <a:t>) </a:t>
            </a:r>
            <a:r>
              <a:rPr lang="el-GR" dirty="0"/>
              <a:t>&amp;#914;</a:t>
            </a:r>
            <a:r>
              <a:rPr lang="en-IN" dirty="0"/>
              <a:t> </a:t>
            </a:r>
            <a:r>
              <a:rPr lang="el-GR" dirty="0"/>
              <a:t>&amp;</a:t>
            </a:r>
            <a:r>
              <a:rPr lang="en-US" dirty="0"/>
              <a:t>Beta; GREEK BETA</a:t>
            </a:r>
          </a:p>
          <a:p>
            <a:r>
              <a:rPr lang="en-IN" dirty="0"/>
              <a:t>(</a:t>
            </a:r>
            <a:r>
              <a:rPr lang="el-GR" dirty="0"/>
              <a:t>Γ</a:t>
            </a:r>
            <a:r>
              <a:rPr lang="en-IN" dirty="0"/>
              <a:t> ) </a:t>
            </a:r>
            <a:r>
              <a:rPr lang="el-GR" dirty="0"/>
              <a:t>&amp;#915;</a:t>
            </a:r>
            <a:r>
              <a:rPr lang="en-IN" dirty="0"/>
              <a:t> </a:t>
            </a:r>
            <a:r>
              <a:rPr lang="el-GR" dirty="0"/>
              <a:t>&amp;</a:t>
            </a:r>
            <a:r>
              <a:rPr lang="en-US" dirty="0"/>
              <a:t>Gamma; GREEK GAMMA</a:t>
            </a:r>
          </a:p>
          <a:p>
            <a:r>
              <a:rPr lang="en-US" dirty="0"/>
              <a:t>(</a:t>
            </a:r>
            <a:r>
              <a:rPr lang="el-GR" dirty="0"/>
              <a:t>Δ</a:t>
            </a:r>
            <a:r>
              <a:rPr lang="en-IN" dirty="0"/>
              <a:t>) </a:t>
            </a:r>
            <a:r>
              <a:rPr lang="el-GR" dirty="0"/>
              <a:t>&amp;#916;</a:t>
            </a:r>
            <a:r>
              <a:rPr lang="en-IN" dirty="0"/>
              <a:t> </a:t>
            </a:r>
            <a:r>
              <a:rPr lang="el-GR" dirty="0"/>
              <a:t>&amp;</a:t>
            </a:r>
            <a:r>
              <a:rPr lang="en-US" dirty="0"/>
              <a:t>Delta; GREEK DELTA</a:t>
            </a:r>
          </a:p>
          <a:p>
            <a:r>
              <a:rPr lang="en-US" dirty="0"/>
              <a:t>(</a:t>
            </a:r>
            <a:r>
              <a:rPr lang="el-GR" dirty="0"/>
              <a:t>Ε</a:t>
            </a:r>
            <a:r>
              <a:rPr lang="en-IN" dirty="0"/>
              <a:t>) </a:t>
            </a:r>
            <a:r>
              <a:rPr lang="el-GR" dirty="0"/>
              <a:t>&amp;#917;</a:t>
            </a:r>
            <a:r>
              <a:rPr lang="en-IN" dirty="0"/>
              <a:t> </a:t>
            </a:r>
            <a:r>
              <a:rPr lang="el-GR" dirty="0"/>
              <a:t>&amp;</a:t>
            </a:r>
            <a:r>
              <a:rPr lang="en-US" dirty="0"/>
              <a:t>Epsilon; GREEK EPSILON</a:t>
            </a:r>
          </a:p>
          <a:p>
            <a:r>
              <a:rPr lang="en-US" dirty="0"/>
              <a:t>(</a:t>
            </a:r>
            <a:r>
              <a:rPr lang="el-GR" dirty="0"/>
              <a:t>Ζ</a:t>
            </a:r>
            <a:r>
              <a:rPr lang="en-IN" dirty="0"/>
              <a:t>) </a:t>
            </a:r>
            <a:r>
              <a:rPr lang="el-GR" dirty="0"/>
              <a:t>&amp;#918;</a:t>
            </a:r>
            <a:r>
              <a:rPr lang="en-IN" dirty="0"/>
              <a:t> </a:t>
            </a:r>
            <a:r>
              <a:rPr lang="el-GR" dirty="0"/>
              <a:t>&amp;</a:t>
            </a:r>
            <a:r>
              <a:rPr lang="en-US" dirty="0"/>
              <a:t>Zeta; GREEK ZETA</a:t>
            </a:r>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u="sng" dirty="0"/>
              <a:t>Some Other Entities Supported by HTML</a:t>
            </a:r>
          </a:p>
        </p:txBody>
      </p:sp>
      <p:sp>
        <p:nvSpPr>
          <p:cNvPr id="3" name="Content Placeholder 2"/>
          <p:cNvSpPr>
            <a:spLocks noGrp="1"/>
          </p:cNvSpPr>
          <p:nvPr>
            <p:ph idx="1"/>
          </p:nvPr>
        </p:nvSpPr>
        <p:spPr>
          <a:xfrm>
            <a:off x="457200" y="1935480"/>
            <a:ext cx="8229600" cy="4661872"/>
          </a:xfrm>
        </p:spPr>
        <p:txBody>
          <a:bodyPr>
            <a:normAutofit fontScale="92500" lnSpcReduction="20000"/>
          </a:bodyPr>
          <a:lstStyle/>
          <a:p>
            <a:r>
              <a:rPr lang="en-US" dirty="0"/>
              <a:t>(©) &amp;#169; &amp;copy; COPYRIGHT</a:t>
            </a:r>
          </a:p>
          <a:p>
            <a:r>
              <a:rPr lang="en-US" dirty="0"/>
              <a:t>(®) &amp;#174; &amp;</a:t>
            </a:r>
            <a:r>
              <a:rPr lang="en-US" dirty="0" err="1"/>
              <a:t>reg</a:t>
            </a:r>
            <a:r>
              <a:rPr lang="en-US" dirty="0"/>
              <a:t>; REGISTERED</a:t>
            </a:r>
          </a:p>
          <a:p>
            <a:r>
              <a:rPr lang="en-US" dirty="0"/>
              <a:t>(€) &amp;#8364; &amp;euro; EURO SIGN</a:t>
            </a:r>
          </a:p>
          <a:p>
            <a:r>
              <a:rPr lang="en-US" dirty="0"/>
              <a:t>(™) &amp;#8482; &amp;trade; TRADEMARK</a:t>
            </a:r>
          </a:p>
          <a:p>
            <a:r>
              <a:rPr lang="en-US" dirty="0"/>
              <a:t>(←) &amp;#8592; &amp;</a:t>
            </a:r>
            <a:r>
              <a:rPr lang="en-US" dirty="0" err="1"/>
              <a:t>larr</a:t>
            </a:r>
            <a:r>
              <a:rPr lang="en-US" dirty="0"/>
              <a:t>; LEFT ARROW</a:t>
            </a:r>
          </a:p>
          <a:p>
            <a:r>
              <a:rPr lang="en-US" dirty="0"/>
              <a:t>(↑) &amp;#8593; &amp;</a:t>
            </a:r>
            <a:r>
              <a:rPr lang="en-US" dirty="0" err="1"/>
              <a:t>uarr</a:t>
            </a:r>
            <a:r>
              <a:rPr lang="en-US" dirty="0"/>
              <a:t>; UP ARROW</a:t>
            </a:r>
          </a:p>
          <a:p>
            <a:r>
              <a:rPr lang="en-US" dirty="0"/>
              <a:t>(→) &amp;#8594; &amp;</a:t>
            </a:r>
            <a:r>
              <a:rPr lang="en-US" dirty="0" err="1"/>
              <a:t>rarr</a:t>
            </a:r>
            <a:r>
              <a:rPr lang="en-US" dirty="0"/>
              <a:t>; RIGHT ARROW</a:t>
            </a:r>
          </a:p>
          <a:p>
            <a:r>
              <a:rPr lang="en-US" dirty="0"/>
              <a:t>(↓) &amp;#8595; &amp;</a:t>
            </a:r>
            <a:r>
              <a:rPr lang="en-US" dirty="0" err="1"/>
              <a:t>darr</a:t>
            </a:r>
            <a:r>
              <a:rPr lang="en-US" dirty="0"/>
              <a:t>; DOWN ARROW</a:t>
            </a:r>
          </a:p>
          <a:p>
            <a:r>
              <a:rPr lang="en-US" dirty="0"/>
              <a:t>(♠) &amp;#9824; &amp;spades; SPADE</a:t>
            </a:r>
          </a:p>
          <a:p>
            <a:r>
              <a:rPr lang="en-US" dirty="0"/>
              <a:t>(♣) &amp;#9827; &amp;clubs; CLUB</a:t>
            </a:r>
          </a:p>
          <a:p>
            <a:r>
              <a:rPr lang="en-US" dirty="0"/>
              <a:t>(♥) &amp;#9829; &amp;hearts; HEART</a:t>
            </a:r>
          </a:p>
          <a:p>
            <a:r>
              <a:rPr lang="en-US" dirty="0"/>
              <a:t>(♦) &amp;#9830; &amp;</a:t>
            </a:r>
            <a:r>
              <a:rPr lang="en-US" dirty="0" err="1"/>
              <a:t>diams</a:t>
            </a:r>
            <a:r>
              <a:rPr lang="en-US" dirty="0"/>
              <a:t>; DIAMOND</a:t>
            </a:r>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HTML Semantic Elements</a:t>
            </a:r>
            <a:endParaRPr lang="en-US" b="1" u="sng" dirty="0"/>
          </a:p>
        </p:txBody>
      </p:sp>
      <p:sp>
        <p:nvSpPr>
          <p:cNvPr id="3" name="Content Placeholder 2"/>
          <p:cNvSpPr>
            <a:spLocks noGrp="1"/>
          </p:cNvSpPr>
          <p:nvPr>
            <p:ph idx="1"/>
          </p:nvPr>
        </p:nvSpPr>
        <p:spPr/>
        <p:txBody>
          <a:bodyPr/>
          <a:lstStyle/>
          <a:p>
            <a:r>
              <a:rPr lang="en-US" dirty="0"/>
              <a:t>A semantic element clearly describes its meaning to both the browser and the developer.</a:t>
            </a:r>
          </a:p>
          <a:p>
            <a:r>
              <a:rPr lang="en-US" dirty="0"/>
              <a:t>Examples of </a:t>
            </a:r>
            <a:r>
              <a:rPr lang="en-US" b="1" dirty="0"/>
              <a:t>non-semantic</a:t>
            </a:r>
            <a:r>
              <a:rPr lang="en-US" dirty="0"/>
              <a:t> elements: &lt;div&gt; and &lt;span&gt; - Tells nothing about its content.</a:t>
            </a:r>
          </a:p>
          <a:p>
            <a:r>
              <a:rPr lang="en-US" dirty="0"/>
              <a:t>Examples of </a:t>
            </a:r>
            <a:r>
              <a:rPr lang="en-US" b="1" dirty="0"/>
              <a:t>semantic</a:t>
            </a:r>
            <a:r>
              <a:rPr lang="en-US" dirty="0"/>
              <a:t> elements: &lt;form&gt;, &lt;table&gt;, and &lt;article&gt; - Clearly defines its content.</a:t>
            </a:r>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8229600" cy="1143000"/>
          </a:xfrm>
        </p:spPr>
        <p:txBody>
          <a:bodyPr>
            <a:normAutofit fontScale="90000"/>
          </a:bodyPr>
          <a:lstStyle/>
          <a:p>
            <a:r>
              <a:rPr lang="en-IN" b="1" u="sng" dirty="0"/>
              <a:t>HTML Semantic Elements Layout</a:t>
            </a:r>
            <a:endParaRPr lang="en-US" b="1" u="sng" dirty="0"/>
          </a:p>
        </p:txBody>
      </p:sp>
      <p:pic>
        <p:nvPicPr>
          <p:cNvPr id="4" name="Content Placeholder 3" descr="Screenshot 2023-12-06 132409.png"/>
          <p:cNvPicPr>
            <a:picLocks noGrp="1" noChangeAspect="1"/>
          </p:cNvPicPr>
          <p:nvPr>
            <p:ph idx="1"/>
          </p:nvPr>
        </p:nvPicPr>
        <p:blipFill>
          <a:blip r:embed="rId2" cstate="print"/>
          <a:stretch>
            <a:fillRect/>
          </a:stretch>
        </p:blipFill>
        <p:spPr>
          <a:xfrm>
            <a:off x="1907704" y="1700808"/>
            <a:ext cx="5328592" cy="4896544"/>
          </a:xfrm>
        </p:spPr>
      </p:pic>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229600" cy="854968"/>
          </a:xfrm>
        </p:spPr>
        <p:txBody>
          <a:bodyPr/>
          <a:lstStyle/>
          <a:p>
            <a:r>
              <a:rPr lang="en-IN" b="1" u="sng" dirty="0"/>
              <a:t>Semantic Elements</a:t>
            </a:r>
            <a:endParaRPr lang="en-US" b="1" u="sng" dirty="0"/>
          </a:p>
        </p:txBody>
      </p:sp>
      <p:pic>
        <p:nvPicPr>
          <p:cNvPr id="4" name="Content Placeholder 3" descr="Screenshot 2023-12-06 132752.png"/>
          <p:cNvPicPr>
            <a:picLocks noGrp="1" noChangeAspect="1"/>
          </p:cNvPicPr>
          <p:nvPr>
            <p:ph idx="1"/>
          </p:nvPr>
        </p:nvPicPr>
        <p:blipFill>
          <a:blip r:embed="rId2" cstate="print"/>
          <a:stretch>
            <a:fillRect/>
          </a:stretch>
        </p:blipFill>
        <p:spPr>
          <a:xfrm>
            <a:off x="467544" y="1196752"/>
            <a:ext cx="8280920" cy="5472608"/>
          </a:xfrm>
        </p:spPr>
      </p:pic>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Example of Semantic Elements</a:t>
            </a:r>
            <a:endParaRPr lang="en-US" b="1" u="sng" dirty="0"/>
          </a:p>
        </p:txBody>
      </p:sp>
      <p:sp>
        <p:nvSpPr>
          <p:cNvPr id="3" name="Content Placeholder 2"/>
          <p:cNvSpPr>
            <a:spLocks noGrp="1"/>
          </p:cNvSpPr>
          <p:nvPr>
            <p:ph idx="1"/>
          </p:nvPr>
        </p:nvSpPr>
        <p:spPr>
          <a:xfrm>
            <a:off x="457200" y="1935480"/>
            <a:ext cx="8229600" cy="4661872"/>
          </a:xfrm>
        </p:spPr>
        <p:txBody>
          <a:bodyPr>
            <a:normAutofit fontScale="85000" lnSpcReduction="20000"/>
          </a:bodyPr>
          <a:lstStyle/>
          <a:p>
            <a:r>
              <a:rPr lang="en-US" dirty="0"/>
              <a:t>&lt;article&gt;</a:t>
            </a:r>
          </a:p>
          <a:p>
            <a:r>
              <a:rPr lang="en-US" dirty="0"/>
              <a:t>&lt;aside&gt;</a:t>
            </a:r>
          </a:p>
          <a:p>
            <a:r>
              <a:rPr lang="en-US" dirty="0"/>
              <a:t>&lt;details&gt;</a:t>
            </a:r>
          </a:p>
          <a:p>
            <a:r>
              <a:rPr lang="en-US" dirty="0"/>
              <a:t>&lt;</a:t>
            </a:r>
            <a:r>
              <a:rPr lang="en-US" dirty="0" err="1"/>
              <a:t>figcaption</a:t>
            </a:r>
            <a:r>
              <a:rPr lang="en-US" dirty="0"/>
              <a:t>&gt;</a:t>
            </a:r>
          </a:p>
          <a:p>
            <a:r>
              <a:rPr lang="en-US" dirty="0"/>
              <a:t>&lt;figure&gt;</a:t>
            </a:r>
          </a:p>
          <a:p>
            <a:r>
              <a:rPr lang="en-US" dirty="0"/>
              <a:t>&lt;footer&gt;</a:t>
            </a:r>
          </a:p>
          <a:p>
            <a:r>
              <a:rPr lang="en-US" dirty="0"/>
              <a:t>&lt;header&gt;</a:t>
            </a:r>
          </a:p>
          <a:p>
            <a:r>
              <a:rPr lang="en-US" dirty="0"/>
              <a:t>&lt;main&gt;</a:t>
            </a:r>
          </a:p>
          <a:p>
            <a:r>
              <a:rPr lang="en-US" dirty="0"/>
              <a:t>&lt;mark&gt;</a:t>
            </a:r>
          </a:p>
          <a:p>
            <a:r>
              <a:rPr lang="en-US" dirty="0"/>
              <a:t>&lt;</a:t>
            </a:r>
            <a:r>
              <a:rPr lang="en-US" dirty="0" err="1"/>
              <a:t>nav</a:t>
            </a:r>
            <a:r>
              <a:rPr lang="en-US" dirty="0"/>
              <a:t>&gt;</a:t>
            </a:r>
          </a:p>
          <a:p>
            <a:r>
              <a:rPr lang="en-US" dirty="0"/>
              <a:t>&lt;section&gt;</a:t>
            </a:r>
          </a:p>
          <a:p>
            <a:r>
              <a:rPr lang="en-US" dirty="0"/>
              <a:t>&lt;summary&gt;</a:t>
            </a:r>
          </a:p>
          <a:p>
            <a:r>
              <a:rPr lang="en-US" dirty="0"/>
              <a:t>&lt;time&gt;</a:t>
            </a:r>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HTML Section Element</a:t>
            </a:r>
            <a:endParaRPr lang="en-US" b="1" u="sng" dirty="0"/>
          </a:p>
        </p:txBody>
      </p:sp>
      <p:sp>
        <p:nvSpPr>
          <p:cNvPr id="3" name="Content Placeholder 2"/>
          <p:cNvSpPr>
            <a:spLocks noGrp="1"/>
          </p:cNvSpPr>
          <p:nvPr>
            <p:ph idx="1"/>
          </p:nvPr>
        </p:nvSpPr>
        <p:spPr/>
        <p:txBody>
          <a:bodyPr>
            <a:normAutofit fontScale="92500"/>
          </a:bodyPr>
          <a:lstStyle/>
          <a:p>
            <a:r>
              <a:rPr lang="en-US" dirty="0"/>
              <a:t>The &lt;section&gt; element defines a section in a document.</a:t>
            </a:r>
          </a:p>
          <a:p>
            <a:r>
              <a:rPr lang="en-US" dirty="0"/>
              <a:t>According to W3C's HTML documentation: "A section is a thematic grouping of content, typically with a heading."</a:t>
            </a:r>
          </a:p>
          <a:p>
            <a:r>
              <a:rPr lang="en-US" dirty="0"/>
              <a:t>Examples of where a &lt;section&gt; element can be used:</a:t>
            </a:r>
          </a:p>
          <a:p>
            <a:r>
              <a:rPr lang="en-US" dirty="0"/>
              <a:t>Chapters</a:t>
            </a:r>
          </a:p>
          <a:p>
            <a:r>
              <a:rPr lang="en-US" dirty="0"/>
              <a:t>Introduction</a:t>
            </a:r>
          </a:p>
          <a:p>
            <a:r>
              <a:rPr lang="en-US" dirty="0"/>
              <a:t>News items</a:t>
            </a:r>
          </a:p>
          <a:p>
            <a:r>
              <a:rPr lang="en-US" dirty="0"/>
              <a:t>Contact information</a:t>
            </a:r>
          </a:p>
          <a:p>
            <a:r>
              <a:rPr lang="en-US" dirty="0"/>
              <a:t>A web page could normally be split into sections for introduction, content, and contact information.</a:t>
            </a:r>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HTML Article Element</a:t>
            </a:r>
            <a:endParaRPr lang="en-US" b="1" u="sng" dirty="0"/>
          </a:p>
        </p:txBody>
      </p:sp>
      <p:sp>
        <p:nvSpPr>
          <p:cNvPr id="3" name="Content Placeholder 2"/>
          <p:cNvSpPr>
            <a:spLocks noGrp="1"/>
          </p:cNvSpPr>
          <p:nvPr>
            <p:ph idx="1"/>
          </p:nvPr>
        </p:nvSpPr>
        <p:spPr/>
        <p:txBody>
          <a:bodyPr>
            <a:normAutofit fontScale="92500" lnSpcReduction="10000"/>
          </a:bodyPr>
          <a:lstStyle/>
          <a:p>
            <a:r>
              <a:rPr lang="en-US" dirty="0"/>
              <a:t>The &lt;article&gt; element specifies independent, self-contained content.</a:t>
            </a:r>
          </a:p>
          <a:p>
            <a:r>
              <a:rPr lang="en-US" dirty="0"/>
              <a:t>An article should make sense on its own, and it should be possible to distribute it independently from the rest of the web site.</a:t>
            </a:r>
          </a:p>
          <a:p>
            <a:r>
              <a:rPr lang="en-US" dirty="0"/>
              <a:t>Examples of where the &lt;article&gt; element can be used:</a:t>
            </a:r>
          </a:p>
          <a:p>
            <a:r>
              <a:rPr lang="en-US" dirty="0"/>
              <a:t>Forum posts</a:t>
            </a:r>
          </a:p>
          <a:p>
            <a:r>
              <a:rPr lang="en-US" dirty="0"/>
              <a:t>Blog posts</a:t>
            </a:r>
          </a:p>
          <a:p>
            <a:r>
              <a:rPr lang="en-US" dirty="0"/>
              <a:t>User comments</a:t>
            </a:r>
          </a:p>
          <a:p>
            <a:r>
              <a:rPr lang="en-US" dirty="0"/>
              <a:t>Product cards</a:t>
            </a:r>
          </a:p>
          <a:p>
            <a:r>
              <a:rPr lang="en-US" dirty="0"/>
              <a:t>Newspaper articles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76672"/>
            <a:ext cx="8964488" cy="924712"/>
          </a:xfrm>
        </p:spPr>
        <p:txBody>
          <a:bodyPr>
            <a:normAutofit/>
          </a:bodyPr>
          <a:lstStyle/>
          <a:p>
            <a:r>
              <a:rPr lang="en-IN" sz="4600" b="1" u="sng" dirty="0"/>
              <a:t>HTML(HyperText Markup Language)</a:t>
            </a:r>
            <a:endParaRPr lang="en-US" sz="4600" b="1" u="sng" dirty="0"/>
          </a:p>
        </p:txBody>
      </p:sp>
      <p:sp>
        <p:nvSpPr>
          <p:cNvPr id="3" name="Content Placeholder 2"/>
          <p:cNvSpPr>
            <a:spLocks noGrp="1"/>
          </p:cNvSpPr>
          <p:nvPr>
            <p:ph idx="1"/>
          </p:nvPr>
        </p:nvSpPr>
        <p:spPr>
          <a:xfrm>
            <a:off x="467544" y="1556792"/>
            <a:ext cx="8229600" cy="5112568"/>
          </a:xfrm>
        </p:spPr>
        <p:txBody>
          <a:bodyPr>
            <a:normAutofit fontScale="92500" lnSpcReduction="20000"/>
          </a:bodyPr>
          <a:lstStyle/>
          <a:p>
            <a:r>
              <a:rPr lang="en-IN" sz="3200" dirty="0"/>
              <a:t>HTML stands for HyperText Markup Language.</a:t>
            </a:r>
          </a:p>
          <a:p>
            <a:r>
              <a:rPr lang="en-IN" sz="3200" dirty="0"/>
              <a:t>HTML is used to create web pages and web applications.</a:t>
            </a:r>
          </a:p>
          <a:p>
            <a:r>
              <a:rPr lang="en-IN" sz="3200" dirty="0"/>
              <a:t>HTML is widely used language on the web.</a:t>
            </a:r>
          </a:p>
          <a:p>
            <a:r>
              <a:rPr lang="en-IN" sz="3200" dirty="0"/>
              <a:t>We can create a static website by HTML only.</a:t>
            </a:r>
          </a:p>
          <a:p>
            <a:r>
              <a:rPr lang="en-IN" sz="3200" dirty="0"/>
              <a:t>Technically, HTML is a Markup Language rather  than a programming language.</a:t>
            </a:r>
          </a:p>
          <a:p>
            <a:r>
              <a:rPr lang="en-US" sz="3200" dirty="0"/>
              <a:t>HTML is the combination of Hypertext and Markup language. Hypertext defines the link between the web pages and markup language defines the text document within the tag that define the structure of web pages.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Empty Tags in HTML</a:t>
            </a:r>
            <a:endParaRPr lang="en-US" b="1" u="sng" dirty="0"/>
          </a:p>
        </p:txBody>
      </p:sp>
      <p:sp>
        <p:nvSpPr>
          <p:cNvPr id="3" name="Content Placeholder 2"/>
          <p:cNvSpPr>
            <a:spLocks noGrp="1"/>
          </p:cNvSpPr>
          <p:nvPr>
            <p:ph idx="1"/>
          </p:nvPr>
        </p:nvSpPr>
        <p:spPr/>
        <p:txBody>
          <a:bodyPr/>
          <a:lstStyle/>
          <a:p>
            <a:r>
              <a:rPr lang="en-US" dirty="0"/>
              <a:t>The tags that do not contain any closing tags are known as empty tags. Empty tags contain only the opening tag but they perform some action in the webpage.</a:t>
            </a:r>
          </a:p>
          <a:p>
            <a:r>
              <a:rPr lang="en-US" dirty="0"/>
              <a:t>These are also called </a:t>
            </a:r>
            <a:r>
              <a:rPr lang="en-US"/>
              <a:t>void tags or </a:t>
            </a:r>
            <a:r>
              <a:rPr lang="en-US" dirty="0"/>
              <a:t>self-closing tags.</a:t>
            </a:r>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HTML Header Element</a:t>
            </a:r>
            <a:endParaRPr lang="en-US" b="1" u="sng" dirty="0"/>
          </a:p>
        </p:txBody>
      </p:sp>
      <p:sp>
        <p:nvSpPr>
          <p:cNvPr id="3" name="Content Placeholder 2"/>
          <p:cNvSpPr>
            <a:spLocks noGrp="1"/>
          </p:cNvSpPr>
          <p:nvPr>
            <p:ph idx="1"/>
          </p:nvPr>
        </p:nvSpPr>
        <p:spPr/>
        <p:txBody>
          <a:bodyPr>
            <a:normAutofit lnSpcReduction="10000"/>
          </a:bodyPr>
          <a:lstStyle/>
          <a:p>
            <a:r>
              <a:rPr lang="en-US" dirty="0"/>
              <a:t>The &lt;header&gt; element represents a container for introductory content or a set of navigational links.</a:t>
            </a:r>
          </a:p>
          <a:p>
            <a:r>
              <a:rPr lang="en-US" dirty="0"/>
              <a:t>A &lt;header&gt; element typically contains:</a:t>
            </a:r>
          </a:p>
          <a:p>
            <a:r>
              <a:rPr lang="en-US" dirty="0"/>
              <a:t>one or more heading elements (&lt;h1&gt; - &lt;h6&gt;)</a:t>
            </a:r>
          </a:p>
          <a:p>
            <a:r>
              <a:rPr lang="en-US" dirty="0"/>
              <a:t>logo or icon</a:t>
            </a:r>
          </a:p>
          <a:p>
            <a:r>
              <a:rPr lang="en-US" dirty="0"/>
              <a:t>authorship information</a:t>
            </a:r>
          </a:p>
          <a:p>
            <a:r>
              <a:rPr lang="en-US" b="1" dirty="0"/>
              <a:t>Note:</a:t>
            </a:r>
            <a:r>
              <a:rPr lang="en-US" dirty="0"/>
              <a:t> You can have several &lt;header&gt; elements in one HTML document. However, &lt;header&gt; cannot be placed within a &lt;footer&gt;, &lt;address&gt; or another &lt;header&gt; element.</a:t>
            </a:r>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HTML Footer Element</a:t>
            </a:r>
            <a:endParaRPr lang="en-US" b="1" u="sng" dirty="0"/>
          </a:p>
        </p:txBody>
      </p:sp>
      <p:sp>
        <p:nvSpPr>
          <p:cNvPr id="3" name="Content Placeholder 2"/>
          <p:cNvSpPr>
            <a:spLocks noGrp="1"/>
          </p:cNvSpPr>
          <p:nvPr>
            <p:ph idx="1"/>
          </p:nvPr>
        </p:nvSpPr>
        <p:spPr/>
        <p:txBody>
          <a:bodyPr>
            <a:normAutofit fontScale="92500"/>
          </a:bodyPr>
          <a:lstStyle/>
          <a:p>
            <a:r>
              <a:rPr lang="en-US" dirty="0"/>
              <a:t>The &lt;footer&gt; element defines a footer for a document or section.</a:t>
            </a:r>
          </a:p>
          <a:p>
            <a:r>
              <a:rPr lang="en-US" dirty="0"/>
              <a:t>A &lt;footer&gt; element typically contains:</a:t>
            </a:r>
          </a:p>
          <a:p>
            <a:r>
              <a:rPr lang="en-US" dirty="0"/>
              <a:t>authorship information</a:t>
            </a:r>
          </a:p>
          <a:p>
            <a:r>
              <a:rPr lang="en-US" dirty="0"/>
              <a:t>copyright information</a:t>
            </a:r>
          </a:p>
          <a:p>
            <a:r>
              <a:rPr lang="en-US" dirty="0"/>
              <a:t>contact information</a:t>
            </a:r>
          </a:p>
          <a:p>
            <a:r>
              <a:rPr lang="en-US" dirty="0"/>
              <a:t>sitemap</a:t>
            </a:r>
          </a:p>
          <a:p>
            <a:r>
              <a:rPr lang="en-US" dirty="0"/>
              <a:t>back to top links</a:t>
            </a:r>
          </a:p>
          <a:p>
            <a:r>
              <a:rPr lang="en-US" dirty="0"/>
              <a:t>related documents</a:t>
            </a:r>
          </a:p>
          <a:p>
            <a:r>
              <a:rPr lang="en-US" dirty="0"/>
              <a:t>You can have several &lt;footer&gt; elements in one document.</a:t>
            </a:r>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HTML </a:t>
            </a:r>
            <a:r>
              <a:rPr lang="en-IN" b="1" u="sng" dirty="0" err="1"/>
              <a:t>Nav</a:t>
            </a:r>
            <a:r>
              <a:rPr lang="en-IN" b="1" u="sng" dirty="0"/>
              <a:t> Element</a:t>
            </a:r>
            <a:endParaRPr lang="en-US" b="1" u="sng" dirty="0"/>
          </a:p>
        </p:txBody>
      </p:sp>
      <p:sp>
        <p:nvSpPr>
          <p:cNvPr id="3" name="Content Placeholder 2"/>
          <p:cNvSpPr>
            <a:spLocks noGrp="1"/>
          </p:cNvSpPr>
          <p:nvPr>
            <p:ph idx="1"/>
          </p:nvPr>
        </p:nvSpPr>
        <p:spPr/>
        <p:txBody>
          <a:bodyPr/>
          <a:lstStyle/>
          <a:p>
            <a:r>
              <a:rPr lang="en-US" dirty="0"/>
              <a:t>The &lt;</a:t>
            </a:r>
            <a:r>
              <a:rPr lang="en-US" dirty="0" err="1"/>
              <a:t>nav</a:t>
            </a:r>
            <a:r>
              <a:rPr lang="en-US" dirty="0"/>
              <a:t>&gt; element defines a set of navigation links.</a:t>
            </a:r>
          </a:p>
          <a:p>
            <a:r>
              <a:rPr lang="en-IN" dirty="0"/>
              <a:t>It is mainly used in </a:t>
            </a:r>
            <a:r>
              <a:rPr lang="en-IN" dirty="0" err="1"/>
              <a:t>Navbar</a:t>
            </a:r>
            <a:r>
              <a:rPr lang="en-IN" dirty="0"/>
              <a:t> of a website.</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HTML Aside Element</a:t>
            </a:r>
            <a:endParaRPr lang="en-US" b="1" u="sng" dirty="0"/>
          </a:p>
        </p:txBody>
      </p:sp>
      <p:sp>
        <p:nvSpPr>
          <p:cNvPr id="3" name="Content Placeholder 2"/>
          <p:cNvSpPr>
            <a:spLocks noGrp="1"/>
          </p:cNvSpPr>
          <p:nvPr>
            <p:ph idx="1"/>
          </p:nvPr>
        </p:nvSpPr>
        <p:spPr/>
        <p:txBody>
          <a:bodyPr/>
          <a:lstStyle/>
          <a:p>
            <a:r>
              <a:rPr lang="en-US" dirty="0"/>
              <a:t>The &lt;aside&gt; element defines some content aside from the content it is placed in (like a sidebar).</a:t>
            </a:r>
          </a:p>
          <a:p>
            <a:r>
              <a:rPr lang="en-US" dirty="0"/>
              <a:t>The &lt;aside&gt; content should be indirectly related to the surrounding content.</a:t>
            </a:r>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u="sng" dirty="0"/>
              <a:t>HTML Figure &amp; </a:t>
            </a:r>
            <a:r>
              <a:rPr lang="en-IN" b="1" u="sng" dirty="0" err="1"/>
              <a:t>Figcaption</a:t>
            </a:r>
            <a:r>
              <a:rPr lang="en-IN" b="1" u="sng" dirty="0"/>
              <a:t> Element</a:t>
            </a:r>
            <a:endParaRPr lang="en-US" b="1" u="sng" dirty="0"/>
          </a:p>
        </p:txBody>
      </p:sp>
      <p:sp>
        <p:nvSpPr>
          <p:cNvPr id="3" name="Content Placeholder 2"/>
          <p:cNvSpPr>
            <a:spLocks noGrp="1"/>
          </p:cNvSpPr>
          <p:nvPr>
            <p:ph idx="1"/>
          </p:nvPr>
        </p:nvSpPr>
        <p:spPr/>
        <p:txBody>
          <a:bodyPr/>
          <a:lstStyle/>
          <a:p>
            <a:r>
              <a:rPr lang="en-US" dirty="0"/>
              <a:t>The &lt;figure&gt; tag specifies self-contained content, like illustrations, diagrams, photos, code listings, etc.</a:t>
            </a:r>
          </a:p>
          <a:p>
            <a:r>
              <a:rPr lang="en-US" dirty="0"/>
              <a:t>The &lt;</a:t>
            </a:r>
            <a:r>
              <a:rPr lang="en-US" dirty="0" err="1"/>
              <a:t>figcaption</a:t>
            </a:r>
            <a:r>
              <a:rPr lang="en-US" dirty="0"/>
              <a:t>&gt; tag defines a caption for a &lt;figure&gt; element. The &lt;</a:t>
            </a:r>
            <a:r>
              <a:rPr lang="en-US" dirty="0" err="1"/>
              <a:t>figcaption</a:t>
            </a:r>
            <a:r>
              <a:rPr lang="en-US" dirty="0"/>
              <a:t>&gt; element can be placed as the first or as the last child of a &lt;figure&gt; element.</a:t>
            </a:r>
          </a:p>
          <a:p>
            <a:r>
              <a:rPr lang="en-US" dirty="0"/>
              <a:t>The &lt;</a:t>
            </a:r>
            <a:r>
              <a:rPr lang="en-US" dirty="0" err="1"/>
              <a:t>img</a:t>
            </a:r>
            <a:r>
              <a:rPr lang="en-US" dirty="0"/>
              <a:t>&gt; element defines the actual image/illustration.</a:t>
            </a:r>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u="sng" dirty="0"/>
              <a:t>HTML Summary &amp; Details Element</a:t>
            </a:r>
            <a:endParaRPr lang="en-US" b="1" u="sng" dirty="0"/>
          </a:p>
        </p:txBody>
      </p:sp>
      <p:sp>
        <p:nvSpPr>
          <p:cNvPr id="3" name="Content Placeholder 2"/>
          <p:cNvSpPr>
            <a:spLocks noGrp="1"/>
          </p:cNvSpPr>
          <p:nvPr>
            <p:ph idx="1"/>
          </p:nvPr>
        </p:nvSpPr>
        <p:spPr/>
        <p:txBody>
          <a:bodyPr>
            <a:normAutofit fontScale="85000" lnSpcReduction="10000"/>
          </a:bodyPr>
          <a:lstStyle/>
          <a:p>
            <a:r>
              <a:rPr lang="en-US" dirty="0"/>
              <a:t>The &lt;details&gt; tag specifies additional details that the user can open and close on demand.</a:t>
            </a:r>
          </a:p>
          <a:p>
            <a:r>
              <a:rPr lang="en-US" dirty="0"/>
              <a:t>The &lt;details&gt; tag is often used to create an interactive widget that the user can open and close. By default, the widget is closed. When open, it expands, and displays the content within.</a:t>
            </a:r>
          </a:p>
          <a:p>
            <a:r>
              <a:rPr lang="en-US" dirty="0"/>
              <a:t>Any sort of content can be put inside the &lt;details&gt; tag. </a:t>
            </a:r>
          </a:p>
          <a:p>
            <a:r>
              <a:rPr lang="en-US" b="1" dirty="0"/>
              <a:t>Tip: </a:t>
            </a:r>
            <a:r>
              <a:rPr lang="en-US" dirty="0"/>
              <a:t>The &lt;summary&gt; tag is used in conjunction with &lt;details&gt; to specify a visible heading for the details.</a:t>
            </a:r>
          </a:p>
          <a:p>
            <a:r>
              <a:rPr lang="en-US" dirty="0"/>
              <a:t>The &lt;summary&gt; tag defines a visible heading for the &lt;details&gt; element. The heading can be clicked to view/hide the details.</a:t>
            </a:r>
          </a:p>
          <a:p>
            <a:r>
              <a:rPr lang="en-US" b="1" dirty="0"/>
              <a:t>Note: </a:t>
            </a:r>
            <a:r>
              <a:rPr lang="en-US" dirty="0"/>
              <a:t>The &lt;summary&gt; element should be the first child element of the &lt;details&gt; element.</a:t>
            </a:r>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HTML Main Element</a:t>
            </a:r>
            <a:endParaRPr lang="en-US" b="1" u="sng" dirty="0"/>
          </a:p>
        </p:txBody>
      </p:sp>
      <p:sp>
        <p:nvSpPr>
          <p:cNvPr id="3" name="Content Placeholder 2"/>
          <p:cNvSpPr>
            <a:spLocks noGrp="1"/>
          </p:cNvSpPr>
          <p:nvPr>
            <p:ph idx="1"/>
          </p:nvPr>
        </p:nvSpPr>
        <p:spPr/>
        <p:txBody>
          <a:bodyPr>
            <a:normAutofit fontScale="92500"/>
          </a:bodyPr>
          <a:lstStyle/>
          <a:p>
            <a:r>
              <a:rPr lang="en-US" dirty="0"/>
              <a:t>The &lt;main&gt; tag specifies the main content of a document.</a:t>
            </a:r>
          </a:p>
          <a:p>
            <a:r>
              <a:rPr lang="en-US" dirty="0"/>
              <a:t>The content inside the &lt;main&gt; element should be unique to the document. It should not contain any content that is repeated across documents such as sidebars, navigation links, copyright information, site logos, and search forms.</a:t>
            </a:r>
          </a:p>
          <a:p>
            <a:r>
              <a:rPr lang="en-US" b="1" dirty="0"/>
              <a:t>Note:</a:t>
            </a:r>
            <a:r>
              <a:rPr lang="en-US" dirty="0"/>
              <a:t> There must not be more than one &lt;main&gt; element in a document. The &lt;main&gt; element must NOT be a descendant of an &lt;article&gt;, &lt;aside&gt;, &lt;footer&gt;, &lt;header&gt;, or &lt;</a:t>
            </a:r>
            <a:r>
              <a:rPr lang="en-US" dirty="0" err="1"/>
              <a:t>nav</a:t>
            </a:r>
            <a:r>
              <a:rPr lang="en-US" dirty="0"/>
              <a:t>&gt; element.</a:t>
            </a:r>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HTML Time Element</a:t>
            </a:r>
            <a:endParaRPr lang="en-US" b="1" u="sng" dirty="0"/>
          </a:p>
        </p:txBody>
      </p:sp>
      <p:sp>
        <p:nvSpPr>
          <p:cNvPr id="3" name="Content Placeholder 2"/>
          <p:cNvSpPr>
            <a:spLocks noGrp="1"/>
          </p:cNvSpPr>
          <p:nvPr>
            <p:ph idx="1"/>
          </p:nvPr>
        </p:nvSpPr>
        <p:spPr/>
        <p:txBody>
          <a:bodyPr/>
          <a:lstStyle/>
          <a:p>
            <a:r>
              <a:rPr lang="en-US" dirty="0"/>
              <a:t>The &lt;time&gt; tag defines a specific time (or </a:t>
            </a:r>
            <a:r>
              <a:rPr lang="en-US" dirty="0" err="1"/>
              <a:t>datetime</a:t>
            </a:r>
            <a:r>
              <a:rPr lang="en-US" dirty="0"/>
              <a:t>).</a:t>
            </a:r>
          </a:p>
          <a:p>
            <a:r>
              <a:rPr lang="en-US" dirty="0"/>
              <a:t>The </a:t>
            </a:r>
            <a:r>
              <a:rPr lang="en-US" dirty="0" err="1"/>
              <a:t>datetime</a:t>
            </a:r>
            <a:r>
              <a:rPr lang="en-US" dirty="0"/>
              <a:t> attribute of this element is used translate the time into a machine-readable format so that browsers can offer to add date reminders through the user's calendar, and search engines can produce smarter search results.</a:t>
            </a:r>
          </a:p>
          <a:p>
            <a:r>
              <a:rPr lang="en-IN" dirty="0" err="1"/>
              <a:t>Datetime</a:t>
            </a:r>
            <a:r>
              <a:rPr lang="en-IN" dirty="0"/>
              <a:t> is used as an attribute for ‘time’ element to r</a:t>
            </a:r>
            <a:r>
              <a:rPr lang="en-US" dirty="0" err="1"/>
              <a:t>epresent</a:t>
            </a:r>
            <a:r>
              <a:rPr lang="en-US" dirty="0"/>
              <a:t> a machine-readable format of the &lt;time&gt; element.</a:t>
            </a:r>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2" descr="Editable Creative Thank You Slide for PowerPoint"/>
          <p:cNvPicPr>
            <a:picLocks noChangeAspect="1" noChangeArrowheads="1"/>
          </p:cNvPicPr>
          <p:nvPr/>
        </p:nvPicPr>
        <p:blipFill>
          <a:blip r:embed="rId2" cstate="print"/>
          <a:srcRect/>
          <a:stretch>
            <a:fillRect/>
          </a:stretch>
        </p:blipFill>
        <p:spPr bwMode="auto">
          <a:xfrm>
            <a:off x="-756592" y="0"/>
            <a:ext cx="10729192" cy="6858000"/>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Syntax Of Empty Tags</a:t>
            </a:r>
            <a:endParaRPr lang="en-US" b="1" u="sng" dirty="0"/>
          </a:p>
        </p:txBody>
      </p:sp>
      <p:sp>
        <p:nvSpPr>
          <p:cNvPr id="3" name="Content Placeholder 2"/>
          <p:cNvSpPr>
            <a:spLocks noGrp="1"/>
          </p:cNvSpPr>
          <p:nvPr>
            <p:ph idx="1"/>
          </p:nvPr>
        </p:nvSpPr>
        <p:spPr/>
        <p:txBody>
          <a:bodyPr/>
          <a:lstStyle/>
          <a:p>
            <a:r>
              <a:rPr lang="en-US" dirty="0"/>
              <a:t>&lt;</a:t>
            </a:r>
            <a:r>
              <a:rPr lang="en-US" dirty="0" err="1"/>
              <a:t>tag_name</a:t>
            </a:r>
            <a:r>
              <a:rPr lang="en-US" dirty="0"/>
              <a:t>&gt;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Example Of Empty Tags</a:t>
            </a:r>
            <a:endParaRPr lang="en-US" b="1" u="sng" dirty="0"/>
          </a:p>
        </p:txBody>
      </p:sp>
      <p:sp>
        <p:nvSpPr>
          <p:cNvPr id="3" name="Content Placeholder 2"/>
          <p:cNvSpPr>
            <a:spLocks noGrp="1"/>
          </p:cNvSpPr>
          <p:nvPr>
            <p:ph idx="1"/>
          </p:nvPr>
        </p:nvSpPr>
        <p:spPr>
          <a:xfrm>
            <a:off x="457200" y="1935480"/>
            <a:ext cx="8229600" cy="4661872"/>
          </a:xfrm>
        </p:spPr>
        <p:txBody>
          <a:bodyPr>
            <a:normAutofit fontScale="85000" lnSpcReduction="20000"/>
          </a:bodyPr>
          <a:lstStyle/>
          <a:p>
            <a:pPr fontAlgn="base"/>
            <a:r>
              <a:rPr lang="en-US" dirty="0"/>
              <a:t>Some commonly used empty tags are:</a:t>
            </a:r>
          </a:p>
          <a:p>
            <a:pPr fontAlgn="base"/>
            <a:r>
              <a:rPr lang="en-US" b="1" dirty="0"/>
              <a:t>&lt;br&gt;:</a:t>
            </a:r>
            <a:r>
              <a:rPr lang="en-US" dirty="0"/>
              <a:t> Inserts a line break in a webpage wherever needed.</a:t>
            </a:r>
          </a:p>
          <a:p>
            <a:pPr fontAlgn="base"/>
            <a:r>
              <a:rPr lang="en-US" b="1" dirty="0"/>
              <a:t>&lt;hr&gt;: </a:t>
            </a:r>
            <a:r>
              <a:rPr lang="en-US" dirty="0"/>
              <a:t>Inserts a horizontal line wherever needed in the webpage.</a:t>
            </a:r>
          </a:p>
          <a:p>
            <a:pPr fontAlgn="base"/>
            <a:r>
              <a:rPr lang="en-US" b="1" dirty="0"/>
              <a:t>&lt;</a:t>
            </a:r>
            <a:r>
              <a:rPr lang="en-US" b="1" dirty="0" err="1"/>
              <a:t>img</a:t>
            </a:r>
            <a:r>
              <a:rPr lang="en-US" b="1" dirty="0"/>
              <a:t>&gt;:</a:t>
            </a:r>
            <a:r>
              <a:rPr lang="en-US" dirty="0"/>
              <a:t> This tag is used to display the images on the webpage which were given in the src attribute of the tag.</a:t>
            </a:r>
          </a:p>
          <a:p>
            <a:pPr fontAlgn="base"/>
            <a:r>
              <a:rPr lang="en-US" b="1" dirty="0"/>
              <a:t>&lt;input&gt;</a:t>
            </a:r>
            <a:r>
              <a:rPr lang="en-US" dirty="0"/>
              <a:t>: This is mainly used with forms to take the input from the user and we can also define the type of the input.</a:t>
            </a:r>
          </a:p>
          <a:p>
            <a:pPr fontAlgn="base"/>
            <a:r>
              <a:rPr lang="en-US" b="1" dirty="0"/>
              <a:t>&lt;link&gt;:</a:t>
            </a:r>
            <a:r>
              <a:rPr lang="en-US" dirty="0"/>
              <a:t> When we store our CSS in an external file this can be used to link external files and documents to the webpage and it is mainly used to link CSS files.</a:t>
            </a:r>
          </a:p>
          <a:p>
            <a:pPr fontAlgn="base"/>
            <a:r>
              <a:rPr lang="en-US" b="1" dirty="0"/>
              <a:t>&lt;meta&gt;:</a:t>
            </a:r>
            <a:r>
              <a:rPr lang="en-US" dirty="0"/>
              <a:t> Contains all metadata of the webpage. Metadata is the data about data and is described in the head tag.</a:t>
            </a:r>
          </a:p>
          <a:p>
            <a:pPr fontAlgn="base"/>
            <a:r>
              <a:rPr lang="en-US" b="1" dirty="0"/>
              <a:t>&lt;source&gt;:</a:t>
            </a:r>
            <a:r>
              <a:rPr lang="en-US" dirty="0"/>
              <a:t> When an external media source is needed to be included in the webpage. source tag is used to insert any media source like audio, video etc… in our webpage.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229600" cy="1143000"/>
          </a:xfrm>
        </p:spPr>
        <p:txBody>
          <a:bodyPr/>
          <a:lstStyle/>
          <a:p>
            <a:r>
              <a:rPr lang="en-IN" b="1" u="sng" dirty="0"/>
              <a:t>HTML Attributes</a:t>
            </a:r>
            <a:endParaRPr lang="en-US" b="1" u="sng" dirty="0"/>
          </a:p>
        </p:txBody>
      </p:sp>
      <p:sp>
        <p:nvSpPr>
          <p:cNvPr id="3" name="Content Placeholder 2"/>
          <p:cNvSpPr>
            <a:spLocks noGrp="1"/>
          </p:cNvSpPr>
          <p:nvPr>
            <p:ph idx="1"/>
          </p:nvPr>
        </p:nvSpPr>
        <p:spPr>
          <a:xfrm>
            <a:off x="467544" y="1700808"/>
            <a:ext cx="8229600" cy="4968552"/>
          </a:xfrm>
        </p:spPr>
        <p:txBody>
          <a:bodyPr>
            <a:noAutofit/>
          </a:bodyPr>
          <a:lstStyle/>
          <a:p>
            <a:r>
              <a:rPr lang="en-US" sz="2100" dirty="0"/>
              <a:t>HTML attributes are special words which provide additional information about the elements or attributes are the modifier of the HTML element.</a:t>
            </a:r>
          </a:p>
          <a:p>
            <a:r>
              <a:rPr lang="en-US" sz="2100" dirty="0"/>
              <a:t>Each element or tag can have attributes, which defines the behavior of that element.</a:t>
            </a:r>
          </a:p>
          <a:p>
            <a:r>
              <a:rPr lang="en-US" sz="2100" dirty="0"/>
              <a:t>Attributes should always be applied with start tag.</a:t>
            </a:r>
          </a:p>
          <a:p>
            <a:r>
              <a:rPr lang="en-US" sz="2100" dirty="0"/>
              <a:t>The Attribute should always be applied with its name and value pair.</a:t>
            </a:r>
          </a:p>
          <a:p>
            <a:r>
              <a:rPr lang="en-US" sz="2100" dirty="0"/>
              <a:t>The Attributes name and values are case sensitive, and it is recommended by W3C that it should be written in Lowercase only.</a:t>
            </a:r>
          </a:p>
          <a:p>
            <a:r>
              <a:rPr lang="en-US" sz="2100" dirty="0"/>
              <a:t>You can add multiple attributes in one HTML element, but need to give space between two attributes.</a:t>
            </a:r>
          </a:p>
          <a:p>
            <a:r>
              <a:rPr lang="en-US" sz="2100" b="1" u="sng" dirty="0"/>
              <a:t>Syntax</a:t>
            </a:r>
            <a:r>
              <a:rPr lang="en-US" sz="2100" dirty="0"/>
              <a:t> : </a:t>
            </a:r>
            <a:r>
              <a:rPr lang="en-US" sz="2100" b="1" dirty="0"/>
              <a:t>&lt;element</a:t>
            </a:r>
            <a:r>
              <a:rPr lang="en-US" sz="2100" dirty="0"/>
              <a:t> attribute_name="value"</a:t>
            </a:r>
            <a:r>
              <a:rPr lang="en-US" sz="2100" b="1" dirty="0"/>
              <a:t>&gt;</a:t>
            </a:r>
            <a:r>
              <a:rPr lang="en-US" sz="2100" dirty="0"/>
              <a:t>content</a:t>
            </a:r>
            <a:r>
              <a:rPr lang="en-US" sz="2100" b="1" dirty="0"/>
              <a:t>&lt;/element&gt;</a:t>
            </a:r>
            <a:endParaRPr lang="en-US" sz="21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HTML Attributes Example</a:t>
            </a:r>
            <a:endParaRPr lang="en-US" b="1" u="sng" dirty="0"/>
          </a:p>
        </p:txBody>
      </p:sp>
      <p:sp>
        <p:nvSpPr>
          <p:cNvPr id="3" name="Content Placeholder 2"/>
          <p:cNvSpPr>
            <a:spLocks noGrp="1"/>
          </p:cNvSpPr>
          <p:nvPr>
            <p:ph idx="1"/>
          </p:nvPr>
        </p:nvSpPr>
        <p:spPr/>
        <p:txBody>
          <a:bodyPr/>
          <a:lstStyle/>
          <a:p>
            <a:r>
              <a:rPr lang="en-IN" dirty="0"/>
              <a:t>&lt;p class=“</a:t>
            </a:r>
            <a:r>
              <a:rPr lang="en-IN" dirty="0" err="1"/>
              <a:t>bg</a:t>
            </a:r>
            <a:r>
              <a:rPr lang="en-IN" dirty="0"/>
              <a:t>-red” id=“top”&gt;This is a paragraph&lt;/p&gt;</a:t>
            </a:r>
          </a:p>
          <a:p>
            <a:r>
              <a:rPr lang="en-IN" dirty="0"/>
              <a:t>&lt;</a:t>
            </a:r>
            <a:r>
              <a:rPr lang="en-IN" dirty="0" err="1"/>
              <a:t>img</a:t>
            </a:r>
            <a:r>
              <a:rPr lang="en-IN" dirty="0"/>
              <a:t> </a:t>
            </a:r>
            <a:r>
              <a:rPr lang="en-IN" dirty="0" err="1"/>
              <a:t>src</a:t>
            </a:r>
            <a:r>
              <a:rPr lang="en-IN" dirty="0"/>
              <a:t>=“image.jpg” alt=“My image”&gt;</a:t>
            </a:r>
          </a:p>
          <a:p>
            <a:r>
              <a:rPr lang="en-IN" dirty="0"/>
              <a:t>&lt;a </a:t>
            </a:r>
            <a:r>
              <a:rPr lang="en-IN" dirty="0" err="1"/>
              <a:t>href</a:t>
            </a:r>
            <a:r>
              <a:rPr lang="en-IN" dirty="0"/>
              <a:t>=“https://www.google.com” target=“_blank”&gt;Google&lt;/a&gt;</a:t>
            </a:r>
          </a:p>
          <a:p>
            <a:r>
              <a:rPr lang="en-IN" dirty="0"/>
              <a:t>&lt;input type=“text” name=“</a:t>
            </a:r>
            <a:r>
              <a:rPr lang="en-IN" dirty="0" err="1"/>
              <a:t>FirstName</a:t>
            </a:r>
            <a:r>
              <a:rPr lang="en-IN" dirty="0"/>
              <a:t>” placeholder=“Enter your name here”&gt;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HTML Class Attribute</a:t>
            </a:r>
            <a:endParaRPr lang="en-US" b="1" u="sng" dirty="0"/>
          </a:p>
        </p:txBody>
      </p:sp>
      <p:sp>
        <p:nvSpPr>
          <p:cNvPr id="3" name="Content Placeholder 2"/>
          <p:cNvSpPr>
            <a:spLocks noGrp="1"/>
          </p:cNvSpPr>
          <p:nvPr>
            <p:ph idx="1"/>
          </p:nvPr>
        </p:nvSpPr>
        <p:spPr>
          <a:xfrm>
            <a:off x="457200" y="1935480"/>
            <a:ext cx="8229600" cy="4661872"/>
          </a:xfrm>
        </p:spPr>
        <p:txBody>
          <a:bodyPr>
            <a:normAutofit fontScale="92500" lnSpcReduction="20000"/>
          </a:bodyPr>
          <a:lstStyle/>
          <a:p>
            <a:r>
              <a:rPr lang="en-US" dirty="0"/>
              <a:t>The HTML class attribute is used to specify a class for an HTML element.</a:t>
            </a:r>
          </a:p>
          <a:p>
            <a:r>
              <a:rPr lang="en-US" dirty="0"/>
              <a:t>Multiple HTML elements can share the same class.</a:t>
            </a:r>
          </a:p>
          <a:p>
            <a:r>
              <a:rPr lang="en-US" dirty="0"/>
              <a:t>The class attribute is often used to point to a class name in a style sheet. It can also be used by a JavaScript to access and manipulate elements with the specific class name.</a:t>
            </a:r>
          </a:p>
          <a:p>
            <a:r>
              <a:rPr lang="en-US" dirty="0"/>
              <a:t>In the following example we have three &lt;div&gt; elements with a class attribute with the value of "city". All of the three &lt;div&gt; elements will be styled equally according to the .city style definition in the head section.</a:t>
            </a:r>
          </a:p>
          <a:p>
            <a:r>
              <a:rPr lang="en-US" dirty="0"/>
              <a:t>HTML elements can belong to more than one class.</a:t>
            </a:r>
          </a:p>
          <a:p>
            <a:r>
              <a:rPr lang="en-US" dirty="0"/>
              <a:t>To define multiple classes, separate the class names with a space, e.g. &lt;div class="city main"&gt;. The element will be styled according to all the classes specified.</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836712"/>
          </a:xfrm>
        </p:spPr>
        <p:txBody>
          <a:bodyPr>
            <a:normAutofit/>
          </a:bodyPr>
          <a:lstStyle/>
          <a:p>
            <a:r>
              <a:rPr lang="en-IN" b="1" u="sng" dirty="0"/>
              <a:t>Example of Class Attribute</a:t>
            </a:r>
            <a:endParaRPr lang="en-US" b="1" u="sng" dirty="0"/>
          </a:p>
        </p:txBody>
      </p:sp>
      <p:sp>
        <p:nvSpPr>
          <p:cNvPr id="3" name="Content Placeholder 2"/>
          <p:cNvSpPr>
            <a:spLocks noGrp="1"/>
          </p:cNvSpPr>
          <p:nvPr>
            <p:ph idx="1"/>
          </p:nvPr>
        </p:nvSpPr>
        <p:spPr>
          <a:xfrm>
            <a:off x="467544" y="836712"/>
            <a:ext cx="8229600" cy="6021288"/>
          </a:xfrm>
        </p:spPr>
        <p:txBody>
          <a:bodyPr>
            <a:noAutofit/>
          </a:bodyPr>
          <a:lstStyle/>
          <a:p>
            <a:r>
              <a:rPr lang="en-US" sz="1350" dirty="0"/>
              <a:t>&lt;!DOCTYPE html&gt;</a:t>
            </a:r>
          </a:p>
          <a:p>
            <a:r>
              <a:rPr lang="en-US" sz="1350" dirty="0"/>
              <a:t>&lt;html&gt;</a:t>
            </a:r>
          </a:p>
          <a:p>
            <a:r>
              <a:rPr lang="en-US" sz="1350" dirty="0"/>
              <a:t>&lt;head&gt;</a:t>
            </a:r>
          </a:p>
          <a:p>
            <a:r>
              <a:rPr lang="en-US" sz="1350" dirty="0"/>
              <a:t>&lt;style&gt;</a:t>
            </a:r>
          </a:p>
          <a:p>
            <a:r>
              <a:rPr lang="en-US" sz="1350" dirty="0"/>
              <a:t>.city {</a:t>
            </a:r>
          </a:p>
          <a:p>
            <a:r>
              <a:rPr lang="en-US" sz="1350" dirty="0"/>
              <a:t>  background-color: tomato;</a:t>
            </a:r>
          </a:p>
          <a:p>
            <a:r>
              <a:rPr lang="en-US" sz="1350" dirty="0"/>
              <a:t>  color: white;</a:t>
            </a:r>
          </a:p>
          <a:p>
            <a:r>
              <a:rPr lang="en-US" sz="1350" dirty="0"/>
              <a:t>  border: 2px solid black;</a:t>
            </a:r>
          </a:p>
          <a:p>
            <a:r>
              <a:rPr lang="en-US" sz="1350" dirty="0"/>
              <a:t>  margin: 20px;</a:t>
            </a:r>
          </a:p>
          <a:p>
            <a:r>
              <a:rPr lang="en-US" sz="1350" dirty="0"/>
              <a:t>  padding: 20px;</a:t>
            </a:r>
          </a:p>
          <a:p>
            <a:r>
              <a:rPr lang="en-US" sz="1350" dirty="0"/>
              <a:t>}</a:t>
            </a:r>
          </a:p>
          <a:p>
            <a:r>
              <a:rPr lang="en-US" sz="1350" dirty="0"/>
              <a:t>&lt;/style&gt;</a:t>
            </a:r>
          </a:p>
          <a:p>
            <a:r>
              <a:rPr lang="en-US" sz="1350" dirty="0"/>
              <a:t>&lt;/head&gt;</a:t>
            </a:r>
          </a:p>
          <a:p>
            <a:r>
              <a:rPr lang="en-US" sz="1350" dirty="0"/>
              <a:t>&lt;body&gt;</a:t>
            </a:r>
          </a:p>
          <a:p>
            <a:r>
              <a:rPr lang="en-US" sz="1350" dirty="0"/>
              <a:t>&lt;div class="city"&gt;</a:t>
            </a:r>
          </a:p>
          <a:p>
            <a:r>
              <a:rPr lang="en-US" sz="1350" dirty="0"/>
              <a:t>&lt;h2&gt;London&lt;/h2&gt;</a:t>
            </a:r>
          </a:p>
          <a:p>
            <a:r>
              <a:rPr lang="en-US" sz="1350" dirty="0"/>
              <a:t>&lt;p&gt;London is the capital of England.&lt;/p&gt;</a:t>
            </a:r>
          </a:p>
          <a:p>
            <a:r>
              <a:rPr lang="en-US" sz="1350" dirty="0"/>
              <a:t>&lt;/div&gt; </a:t>
            </a:r>
          </a:p>
          <a:p>
            <a:r>
              <a:rPr lang="en-US" sz="1350" dirty="0"/>
              <a:t>&lt;div class="city"&gt;</a:t>
            </a:r>
          </a:p>
          <a:p>
            <a:r>
              <a:rPr lang="en-US" sz="1350" dirty="0"/>
              <a:t>&lt;h2&gt;Paris&lt;/h2&gt;</a:t>
            </a:r>
          </a:p>
          <a:p>
            <a:r>
              <a:rPr lang="en-US" sz="1350" dirty="0"/>
              <a:t>&lt;p&gt;Paris is the capital of France.&lt;/p&gt;</a:t>
            </a:r>
          </a:p>
          <a:p>
            <a:r>
              <a:rPr lang="en-US" sz="1350" dirty="0"/>
              <a:t>&lt;/div&gt;</a:t>
            </a:r>
          </a:p>
          <a:p>
            <a:r>
              <a:rPr lang="en-US" sz="1350" dirty="0"/>
              <a:t>&lt;/body&gt;</a:t>
            </a:r>
          </a:p>
          <a:p>
            <a:r>
              <a:rPr lang="en-US" sz="1350" dirty="0"/>
              <a:t>&lt;/html&gt;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Output</a:t>
            </a:r>
            <a:endParaRPr lang="en-US" b="1" u="sng" dirty="0"/>
          </a:p>
        </p:txBody>
      </p:sp>
      <p:pic>
        <p:nvPicPr>
          <p:cNvPr id="4" name="Content Placeholder 3" descr="Screenshot 2023-10-28 123337.png"/>
          <p:cNvPicPr>
            <a:picLocks noGrp="1" noChangeAspect="1"/>
          </p:cNvPicPr>
          <p:nvPr>
            <p:ph idx="1"/>
          </p:nvPr>
        </p:nvPicPr>
        <p:blipFill>
          <a:blip r:embed="rId2" cstate="print"/>
          <a:stretch>
            <a:fillRect/>
          </a:stretch>
        </p:blipFill>
        <p:spPr>
          <a:xfrm>
            <a:off x="395536" y="2132856"/>
            <a:ext cx="6249273" cy="4029638"/>
          </a:xfr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HTML ID Attribute</a:t>
            </a:r>
            <a:endParaRPr lang="en-US" b="1" u="sng" dirty="0"/>
          </a:p>
        </p:txBody>
      </p:sp>
      <p:sp>
        <p:nvSpPr>
          <p:cNvPr id="3" name="Content Placeholder 2"/>
          <p:cNvSpPr>
            <a:spLocks noGrp="1"/>
          </p:cNvSpPr>
          <p:nvPr>
            <p:ph idx="1"/>
          </p:nvPr>
        </p:nvSpPr>
        <p:spPr/>
        <p:txBody>
          <a:bodyPr>
            <a:normAutofit fontScale="92500" lnSpcReduction="20000"/>
          </a:bodyPr>
          <a:lstStyle/>
          <a:p>
            <a:r>
              <a:rPr lang="en-US" dirty="0"/>
              <a:t>The HTML id attribute is used to specify a unique id for an HTML element.</a:t>
            </a:r>
          </a:p>
          <a:p>
            <a:r>
              <a:rPr lang="en-US" dirty="0"/>
              <a:t>You cannot have more than one element with the same id in an HTML document.</a:t>
            </a:r>
          </a:p>
          <a:p>
            <a:r>
              <a:rPr lang="en-US" dirty="0"/>
              <a:t>The id attribute specifies a unique id for an HTML element. The value of the id attribute must be unique within the HTML document.</a:t>
            </a:r>
          </a:p>
          <a:p>
            <a:r>
              <a:rPr lang="en-US" dirty="0"/>
              <a:t>The id attribute is used to point to a specific style declaration in a style sheet. It is also used by JavaScript to access and manipulate the element with the specific id.</a:t>
            </a:r>
          </a:p>
          <a:p>
            <a:r>
              <a:rPr lang="en-US" b="1" dirty="0"/>
              <a:t>Note:</a:t>
            </a:r>
            <a:r>
              <a:rPr lang="en-US" dirty="0"/>
              <a:t> The id name must contain at least one character, cannot start with a number, and must not contain whitespaces (spaces, tabs, etc.).</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Difference Between Class and ID</a:t>
            </a:r>
          </a:p>
        </p:txBody>
      </p:sp>
      <p:sp>
        <p:nvSpPr>
          <p:cNvPr id="3" name="Content Placeholder 2"/>
          <p:cNvSpPr>
            <a:spLocks noGrp="1"/>
          </p:cNvSpPr>
          <p:nvPr>
            <p:ph idx="1"/>
          </p:nvPr>
        </p:nvSpPr>
        <p:spPr/>
        <p:txBody>
          <a:bodyPr/>
          <a:lstStyle/>
          <a:p>
            <a:r>
              <a:rPr lang="en-US" dirty="0"/>
              <a:t>A class name can be used by multiple HTML elements, while an id name must only be used by one HTML element within the page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Brief History of HTML</a:t>
            </a:r>
          </a:p>
        </p:txBody>
      </p:sp>
      <p:sp>
        <p:nvSpPr>
          <p:cNvPr id="3" name="Content Placeholder 2"/>
          <p:cNvSpPr>
            <a:spLocks noGrp="1"/>
          </p:cNvSpPr>
          <p:nvPr>
            <p:ph idx="1"/>
          </p:nvPr>
        </p:nvSpPr>
        <p:spPr/>
        <p:txBody>
          <a:bodyPr/>
          <a:lstStyle/>
          <a:p>
            <a:r>
              <a:rPr lang="en-US" dirty="0"/>
              <a:t>In the late 1980's , a physicist, Tim Berners-Lee who was a contractor at CERN, proposed a system for CERN researchers. In 1989, he wrote a memo proposing an internet based hypertext system.</a:t>
            </a:r>
          </a:p>
          <a:p>
            <a:r>
              <a:rPr lang="en-US" b="1" dirty="0"/>
              <a:t>Tim Berners-Lee</a:t>
            </a:r>
            <a:r>
              <a:rPr lang="en-US" dirty="0"/>
              <a:t> is known as the father of HTML. The first available description of HTML was a document called "HTML Tags" proposed by Tim in late 1991. The latest version of HTML is HTML5.</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HTML Elements</a:t>
            </a:r>
          </a:p>
        </p:txBody>
      </p:sp>
      <p:sp>
        <p:nvSpPr>
          <p:cNvPr id="3" name="Content Placeholder 2"/>
          <p:cNvSpPr>
            <a:spLocks noGrp="1"/>
          </p:cNvSpPr>
          <p:nvPr>
            <p:ph idx="1"/>
          </p:nvPr>
        </p:nvSpPr>
        <p:spPr/>
        <p:txBody>
          <a:bodyPr>
            <a:normAutofit fontScale="92500" lnSpcReduction="10000"/>
          </a:bodyPr>
          <a:lstStyle/>
          <a:p>
            <a:r>
              <a:rPr lang="en-US" dirty="0"/>
              <a:t>An HTML file is made of elements. These elements are responsible for creating web pages and define content in that webpage. An element in HTML usually consist of a start tag &lt;tag name&gt;, close tag &lt;/tag name&gt; and content inserted between them. </a:t>
            </a:r>
            <a:r>
              <a:rPr lang="en-US" b="1" dirty="0"/>
              <a:t>Technically, an element is a collection of start tag, attributes, end tag, content between them</a:t>
            </a:r>
            <a:r>
              <a:rPr lang="en-US" dirty="0"/>
              <a:t>.</a:t>
            </a:r>
          </a:p>
          <a:p>
            <a:r>
              <a:rPr lang="en-US" b="1" u="sng" dirty="0"/>
              <a:t>Note</a:t>
            </a:r>
            <a:r>
              <a:rPr lang="en-US" dirty="0"/>
              <a:t> : Some elements does not have end tag and content, these elements are termed as empty elements or self-closing element or void elements. Some Void elements are &lt;br&gt; (represents a line break) , &lt;hr&gt;(represents a horizontal line), etc.</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HTML Elements Example</a:t>
            </a:r>
            <a:endParaRPr lang="en-US" b="1" u="sng" dirty="0"/>
          </a:p>
        </p:txBody>
      </p:sp>
      <p:sp>
        <p:nvSpPr>
          <p:cNvPr id="3" name="Content Placeholder 2"/>
          <p:cNvSpPr>
            <a:spLocks noGrp="1"/>
          </p:cNvSpPr>
          <p:nvPr>
            <p:ph idx="1"/>
          </p:nvPr>
        </p:nvSpPr>
        <p:spPr/>
        <p:txBody>
          <a:bodyPr/>
          <a:lstStyle/>
          <a:p>
            <a:r>
              <a:rPr lang="en-IN" dirty="0"/>
              <a:t>&lt;h1&gt;This is a heading&lt;/h1&gt;</a:t>
            </a:r>
          </a:p>
          <a:p>
            <a:r>
              <a:rPr lang="en-IN" dirty="0"/>
              <a:t>&lt;p&gt;Hello World!&lt;/p&gt;</a:t>
            </a:r>
          </a:p>
          <a:p>
            <a:r>
              <a:rPr lang="en-IN" dirty="0"/>
              <a:t>&lt;div&gt;This is a div tag&lt;/div&gt;</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76672"/>
            <a:ext cx="8229600" cy="1143000"/>
          </a:xfrm>
        </p:spPr>
        <p:txBody>
          <a:bodyPr/>
          <a:lstStyle/>
          <a:p>
            <a:r>
              <a:rPr lang="en-IN" b="1" u="sng" dirty="0"/>
              <a:t>HTML Building Blocks</a:t>
            </a:r>
            <a:endParaRPr lang="en-US" b="1" u="sng" dirty="0"/>
          </a:p>
        </p:txBody>
      </p:sp>
      <p:pic>
        <p:nvPicPr>
          <p:cNvPr id="4" name="Content Placeholder 3" descr="html-building-blocks.png"/>
          <p:cNvPicPr>
            <a:picLocks noGrp="1" noChangeAspect="1"/>
          </p:cNvPicPr>
          <p:nvPr>
            <p:ph idx="1"/>
          </p:nvPr>
        </p:nvPicPr>
        <p:blipFill>
          <a:blip r:embed="rId2" cstate="print"/>
          <a:stretch>
            <a:fillRect/>
          </a:stretch>
        </p:blipFill>
        <p:spPr>
          <a:xfrm>
            <a:off x="341530" y="1700808"/>
            <a:ext cx="6318702" cy="5054962"/>
          </a:xfr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HTML 5 - New Tags/Elements</a:t>
            </a:r>
            <a:endParaRPr lang="en-US" b="1" u="sng" dirty="0"/>
          </a:p>
        </p:txBody>
      </p:sp>
      <p:sp>
        <p:nvSpPr>
          <p:cNvPr id="3" name="Content Placeholder 2"/>
          <p:cNvSpPr>
            <a:spLocks noGrp="1"/>
          </p:cNvSpPr>
          <p:nvPr>
            <p:ph idx="1"/>
          </p:nvPr>
        </p:nvSpPr>
        <p:spPr/>
        <p:txBody>
          <a:bodyPr/>
          <a:lstStyle/>
          <a:p>
            <a:r>
              <a:rPr lang="en-US" dirty="0"/>
              <a:t>As we know that HTML5 is a new version of HTML ( Hypertext markup language). HTML5 introduced many new tags that will benefit many developers. These tags are generally supported by all major browsers. These tags belong to many aspects such as graphics, media, and forms.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04664"/>
            <a:ext cx="9144000" cy="1143000"/>
          </a:xfrm>
        </p:spPr>
        <p:txBody>
          <a:bodyPr>
            <a:noAutofit/>
          </a:bodyPr>
          <a:lstStyle/>
          <a:p>
            <a:r>
              <a:rPr lang="en-US" sz="4200" b="1" u="sng" dirty="0"/>
              <a:t>List of all elements introduced in HTML5:</a:t>
            </a:r>
            <a:endParaRPr lang="en-US" sz="4200" dirty="0"/>
          </a:p>
        </p:txBody>
      </p:sp>
      <p:sp>
        <p:nvSpPr>
          <p:cNvPr id="3" name="Content Placeholder 2"/>
          <p:cNvSpPr>
            <a:spLocks noGrp="1"/>
          </p:cNvSpPr>
          <p:nvPr>
            <p:ph sz="half" idx="1"/>
          </p:nvPr>
        </p:nvSpPr>
        <p:spPr>
          <a:xfrm>
            <a:off x="467544" y="1628800"/>
            <a:ext cx="4038600" cy="4968552"/>
          </a:xfrm>
        </p:spPr>
        <p:txBody>
          <a:bodyPr>
            <a:normAutofit fontScale="25000" lnSpcReduction="20000"/>
          </a:bodyPr>
          <a:lstStyle/>
          <a:p>
            <a:r>
              <a:rPr lang="en-IN" sz="7400" dirty="0"/>
              <a:t>article</a:t>
            </a:r>
          </a:p>
          <a:p>
            <a:r>
              <a:rPr lang="en-IN" sz="7400" dirty="0"/>
              <a:t>aside</a:t>
            </a:r>
          </a:p>
          <a:p>
            <a:r>
              <a:rPr lang="en-IN" sz="7400" dirty="0"/>
              <a:t>audio</a:t>
            </a:r>
          </a:p>
          <a:p>
            <a:r>
              <a:rPr lang="en-IN" sz="7400" dirty="0" err="1"/>
              <a:t>bdi</a:t>
            </a:r>
            <a:endParaRPr lang="en-IN" sz="7400" dirty="0"/>
          </a:p>
          <a:p>
            <a:r>
              <a:rPr lang="en-IN" sz="7400" dirty="0"/>
              <a:t>canvas</a:t>
            </a:r>
          </a:p>
          <a:p>
            <a:r>
              <a:rPr lang="en-IN" sz="7400" dirty="0"/>
              <a:t>command</a:t>
            </a:r>
          </a:p>
          <a:p>
            <a:r>
              <a:rPr lang="en-IN" sz="7400" dirty="0" err="1"/>
              <a:t>datalist</a:t>
            </a:r>
            <a:endParaRPr lang="en-IN" sz="7400" dirty="0"/>
          </a:p>
          <a:p>
            <a:r>
              <a:rPr lang="en-IN" sz="7400" dirty="0"/>
              <a:t>details</a:t>
            </a:r>
          </a:p>
          <a:p>
            <a:r>
              <a:rPr lang="en-IN" sz="7400" dirty="0"/>
              <a:t>dialog</a:t>
            </a:r>
          </a:p>
          <a:p>
            <a:r>
              <a:rPr lang="en-IN" sz="7400" dirty="0"/>
              <a:t>embed</a:t>
            </a:r>
          </a:p>
          <a:p>
            <a:r>
              <a:rPr lang="en-IN" sz="7400" dirty="0" err="1"/>
              <a:t>figcaption</a:t>
            </a:r>
            <a:endParaRPr lang="en-IN" sz="7400" dirty="0"/>
          </a:p>
          <a:p>
            <a:r>
              <a:rPr lang="en-IN" sz="7400" dirty="0"/>
              <a:t>figure</a:t>
            </a:r>
          </a:p>
          <a:p>
            <a:r>
              <a:rPr lang="en-IN" sz="7400" dirty="0"/>
              <a:t>footer</a:t>
            </a:r>
          </a:p>
          <a:p>
            <a:r>
              <a:rPr lang="en-IN" sz="7400" dirty="0"/>
              <a:t>header</a:t>
            </a:r>
          </a:p>
          <a:p>
            <a:r>
              <a:rPr lang="en-IN" sz="7400" dirty="0" err="1"/>
              <a:t>hgroup</a:t>
            </a:r>
            <a:endParaRPr lang="en-IN" sz="7400" dirty="0"/>
          </a:p>
          <a:p>
            <a:r>
              <a:rPr lang="en-IN" sz="7400" dirty="0" err="1"/>
              <a:t>keygen</a:t>
            </a:r>
            <a:endParaRPr lang="en-IN" sz="7400" dirty="0"/>
          </a:p>
          <a:p>
            <a:r>
              <a:rPr lang="en-IN" sz="7400" dirty="0"/>
              <a:t>main</a:t>
            </a:r>
          </a:p>
          <a:p>
            <a:endParaRPr lang="en-IN" dirty="0"/>
          </a:p>
          <a:p>
            <a:endParaRPr lang="en-US" dirty="0"/>
          </a:p>
        </p:txBody>
      </p:sp>
      <p:sp>
        <p:nvSpPr>
          <p:cNvPr id="4" name="Content Placeholder 3"/>
          <p:cNvSpPr>
            <a:spLocks noGrp="1"/>
          </p:cNvSpPr>
          <p:nvPr>
            <p:ph sz="half" idx="2"/>
          </p:nvPr>
        </p:nvSpPr>
        <p:spPr>
          <a:xfrm>
            <a:off x="4644008" y="1556792"/>
            <a:ext cx="4038600" cy="5301208"/>
          </a:xfrm>
        </p:spPr>
        <p:txBody>
          <a:bodyPr>
            <a:noAutofit/>
          </a:bodyPr>
          <a:lstStyle/>
          <a:p>
            <a:r>
              <a:rPr lang="en-IN" sz="1700" dirty="0"/>
              <a:t>mark</a:t>
            </a:r>
          </a:p>
          <a:p>
            <a:r>
              <a:rPr lang="en-IN" sz="1700" dirty="0"/>
              <a:t>meter</a:t>
            </a:r>
          </a:p>
          <a:p>
            <a:r>
              <a:rPr lang="en-IN" sz="1700" dirty="0" err="1"/>
              <a:t>nav</a:t>
            </a:r>
            <a:endParaRPr lang="en-IN" sz="1700" dirty="0"/>
          </a:p>
          <a:p>
            <a:r>
              <a:rPr lang="en-IN" sz="1700" dirty="0"/>
              <a:t>output</a:t>
            </a:r>
          </a:p>
          <a:p>
            <a:r>
              <a:rPr lang="en-US" sz="1700" dirty="0"/>
              <a:t>progress</a:t>
            </a:r>
          </a:p>
          <a:p>
            <a:r>
              <a:rPr lang="en-US" sz="1700" dirty="0" err="1"/>
              <a:t>rp</a:t>
            </a:r>
            <a:endParaRPr lang="en-US" sz="1700" dirty="0"/>
          </a:p>
          <a:p>
            <a:r>
              <a:rPr lang="en-US" sz="1700" dirty="0" err="1"/>
              <a:t>rt</a:t>
            </a:r>
            <a:endParaRPr lang="en-US" sz="1700" dirty="0"/>
          </a:p>
          <a:p>
            <a:r>
              <a:rPr lang="en-US" sz="1700" dirty="0"/>
              <a:t>ruby</a:t>
            </a:r>
          </a:p>
          <a:p>
            <a:r>
              <a:rPr lang="en-US" sz="1700" dirty="0"/>
              <a:t>section</a:t>
            </a:r>
          </a:p>
          <a:p>
            <a:r>
              <a:rPr lang="en-US" sz="1700" dirty="0"/>
              <a:t>source</a:t>
            </a:r>
          </a:p>
          <a:p>
            <a:r>
              <a:rPr lang="en-US" sz="1700" dirty="0"/>
              <a:t>summary</a:t>
            </a:r>
          </a:p>
          <a:p>
            <a:r>
              <a:rPr lang="en-US" sz="1700" dirty="0" err="1"/>
              <a:t>svg</a:t>
            </a:r>
            <a:endParaRPr lang="en-US" sz="1700" dirty="0"/>
          </a:p>
          <a:p>
            <a:r>
              <a:rPr lang="en-US" sz="1700" dirty="0"/>
              <a:t>time</a:t>
            </a:r>
          </a:p>
          <a:p>
            <a:r>
              <a:rPr lang="en-US" sz="1700" dirty="0"/>
              <a:t>track</a:t>
            </a:r>
          </a:p>
          <a:p>
            <a:r>
              <a:rPr lang="en-US" sz="1700" dirty="0"/>
              <a:t>video</a:t>
            </a:r>
          </a:p>
          <a:p>
            <a:r>
              <a:rPr lang="en-US" sz="1700" dirty="0" err="1"/>
              <a:t>wbr</a:t>
            </a:r>
            <a:endParaRPr lang="en-US" sz="17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1143000"/>
          </a:xfrm>
        </p:spPr>
        <p:txBody>
          <a:bodyPr/>
          <a:lstStyle/>
          <a:p>
            <a:r>
              <a:rPr lang="en-IN" b="1" u="sng" dirty="0"/>
              <a:t>HTML Deprecated Tags</a:t>
            </a:r>
            <a:endParaRPr lang="en-US" b="1" u="sng" dirty="0"/>
          </a:p>
        </p:txBody>
      </p:sp>
      <p:pic>
        <p:nvPicPr>
          <p:cNvPr id="4" name="Content Placeholder 3" descr="Screenshot 2023-12-06 174711.png"/>
          <p:cNvPicPr>
            <a:picLocks noGrp="1" noChangeAspect="1"/>
          </p:cNvPicPr>
          <p:nvPr>
            <p:ph idx="1"/>
          </p:nvPr>
        </p:nvPicPr>
        <p:blipFill>
          <a:blip r:embed="rId2" cstate="print"/>
          <a:stretch>
            <a:fillRect/>
          </a:stretch>
        </p:blipFill>
        <p:spPr>
          <a:xfrm>
            <a:off x="1547663" y="1196752"/>
            <a:ext cx="4706443" cy="5472608"/>
          </a:xfr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188640"/>
            <a:ext cx="7776864" cy="866360"/>
          </a:xfrm>
        </p:spPr>
        <p:txBody>
          <a:bodyPr/>
          <a:lstStyle/>
          <a:p>
            <a:r>
              <a:rPr lang="en-IN" b="1" u="sng" dirty="0"/>
              <a:t>HTML Deprecated Attributes</a:t>
            </a:r>
            <a:endParaRPr lang="en-US" b="1" u="sng" dirty="0"/>
          </a:p>
        </p:txBody>
      </p:sp>
      <p:pic>
        <p:nvPicPr>
          <p:cNvPr id="4" name="Content Placeholder 3" descr="Screenshot 2023-12-06 174827.png"/>
          <p:cNvPicPr>
            <a:picLocks noGrp="1" noChangeAspect="1"/>
          </p:cNvPicPr>
          <p:nvPr>
            <p:ph idx="1"/>
          </p:nvPr>
        </p:nvPicPr>
        <p:blipFill>
          <a:blip r:embed="rId2" cstate="print"/>
          <a:stretch>
            <a:fillRect/>
          </a:stretch>
        </p:blipFill>
        <p:spPr>
          <a:xfrm>
            <a:off x="971600" y="1052736"/>
            <a:ext cx="7272808" cy="5607623"/>
          </a:xfr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229600" cy="1143000"/>
          </a:xfrm>
        </p:spPr>
        <p:txBody>
          <a:bodyPr/>
          <a:lstStyle/>
          <a:p>
            <a:r>
              <a:rPr lang="en-IN" b="1" u="sng" dirty="0"/>
              <a:t>HTML Head Element</a:t>
            </a:r>
            <a:endParaRPr lang="en-US" b="1" u="sng" dirty="0"/>
          </a:p>
        </p:txBody>
      </p:sp>
      <p:sp>
        <p:nvSpPr>
          <p:cNvPr id="3" name="Content Placeholder 2"/>
          <p:cNvSpPr>
            <a:spLocks noGrp="1"/>
          </p:cNvSpPr>
          <p:nvPr>
            <p:ph idx="1"/>
          </p:nvPr>
        </p:nvSpPr>
        <p:spPr>
          <a:xfrm>
            <a:off x="467544" y="1700808"/>
            <a:ext cx="8229600" cy="4922520"/>
          </a:xfrm>
        </p:spPr>
        <p:txBody>
          <a:bodyPr>
            <a:normAutofit fontScale="92500" lnSpcReduction="10000"/>
          </a:bodyPr>
          <a:lstStyle/>
          <a:p>
            <a:r>
              <a:rPr lang="en-IN" dirty="0"/>
              <a:t>The content written in ‘head’ tag is not displayed on the user’s screen except ‘title’ tag which is displayed on the top of tab. ‘head’ tag mainly contains content that is useful for browser and SEO of our website.</a:t>
            </a:r>
          </a:p>
          <a:p>
            <a:r>
              <a:rPr lang="en-US" dirty="0"/>
              <a:t>The head of an HTML document is a part whose content is not displayed in the browser on page loading. It just contains metadata about the HTML document which specifies data about the HTML document.</a:t>
            </a:r>
          </a:p>
          <a:p>
            <a:r>
              <a:rPr lang="en-US" dirty="0"/>
              <a:t>An HTML head can contain lots of metadata information or can have very less or no information, it depends on our requirement. But head part has a crucial role an HTML document while creating a website.</a:t>
            </a:r>
          </a:p>
          <a:p>
            <a:r>
              <a:rPr lang="en-US" dirty="0"/>
              <a:t>Metadata defines the document title, character set, styles, links, scripts, and other meta information.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HTML Meta Tags</a:t>
            </a:r>
            <a:endParaRPr lang="en-US" b="1" u="sng" dirty="0"/>
          </a:p>
        </p:txBody>
      </p:sp>
      <p:sp>
        <p:nvSpPr>
          <p:cNvPr id="3" name="Content Placeholder 2"/>
          <p:cNvSpPr>
            <a:spLocks noGrp="1"/>
          </p:cNvSpPr>
          <p:nvPr>
            <p:ph idx="1"/>
          </p:nvPr>
        </p:nvSpPr>
        <p:spPr/>
        <p:txBody>
          <a:bodyPr/>
          <a:lstStyle/>
          <a:p>
            <a:pPr>
              <a:buNone/>
            </a:pPr>
            <a:r>
              <a:rPr lang="en-US" dirty="0"/>
              <a:t>Following is a list of meta tags:</a:t>
            </a:r>
          </a:p>
          <a:p>
            <a:r>
              <a:rPr lang="en-US" dirty="0"/>
              <a:t>&lt;title&gt;</a:t>
            </a:r>
          </a:p>
          <a:p>
            <a:r>
              <a:rPr lang="en-US" dirty="0"/>
              <a:t>&lt;style&gt;</a:t>
            </a:r>
          </a:p>
          <a:p>
            <a:r>
              <a:rPr lang="en-US" dirty="0"/>
              <a:t>&lt;meta&gt;</a:t>
            </a:r>
          </a:p>
          <a:p>
            <a:r>
              <a:rPr lang="en-US" dirty="0"/>
              <a:t>&lt;link&gt;</a:t>
            </a:r>
          </a:p>
          <a:p>
            <a:r>
              <a:rPr lang="en-US" dirty="0"/>
              <a:t>&lt;script&gt;</a:t>
            </a:r>
          </a:p>
          <a:p>
            <a:r>
              <a:rPr lang="en-US" dirty="0"/>
              <a:t>&lt;base&gt;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HTML Title Tag</a:t>
            </a:r>
            <a:endParaRPr lang="en-US" b="1" u="sng" dirty="0"/>
          </a:p>
        </p:txBody>
      </p:sp>
      <p:sp>
        <p:nvSpPr>
          <p:cNvPr id="3" name="Content Placeholder 2"/>
          <p:cNvSpPr>
            <a:spLocks noGrp="1"/>
          </p:cNvSpPr>
          <p:nvPr>
            <p:ph idx="1"/>
          </p:nvPr>
        </p:nvSpPr>
        <p:spPr/>
        <p:txBody>
          <a:bodyPr>
            <a:normAutofit fontScale="92500" lnSpcReduction="10000"/>
          </a:bodyPr>
          <a:lstStyle/>
          <a:p>
            <a:r>
              <a:rPr lang="en-US" dirty="0"/>
              <a:t>The HTML &lt;title&gt; element is used to define the title of the document. It is used in all HTML/XHTML documents. The &lt;title&gt; element must be placed between &lt;head&gt; element, and one document can only have one title element. It has the following functions:</a:t>
            </a:r>
          </a:p>
          <a:p>
            <a:r>
              <a:rPr lang="en-US" dirty="0"/>
              <a:t>It defines a title in the browser tab.</a:t>
            </a:r>
          </a:p>
          <a:p>
            <a:r>
              <a:rPr lang="en-US" dirty="0"/>
              <a:t>It provides a title for the page when it is added to favorites.</a:t>
            </a:r>
          </a:p>
          <a:p>
            <a:r>
              <a:rPr lang="en-US" dirty="0"/>
              <a:t>It displays a title for the page in search engine results.</a:t>
            </a:r>
          </a:p>
          <a:p>
            <a:r>
              <a:rPr lang="en-US" b="1" u="sng" dirty="0"/>
              <a:t>Note</a:t>
            </a:r>
            <a:r>
              <a:rPr lang="en-US" dirty="0"/>
              <a:t> : The title element must be specific about the document and its recommended length is 65 to 70 characters including spaces.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Evolution of HTML</a:t>
            </a:r>
            <a:endParaRPr lang="en-US" b="1" u="sng" dirty="0"/>
          </a:p>
        </p:txBody>
      </p:sp>
      <p:pic>
        <p:nvPicPr>
          <p:cNvPr id="4" name="Content Placeholder 3" descr="HTML-Released-year-11.png"/>
          <p:cNvPicPr>
            <a:picLocks noGrp="1" noChangeAspect="1"/>
          </p:cNvPicPr>
          <p:nvPr>
            <p:ph idx="1"/>
          </p:nvPr>
        </p:nvPicPr>
        <p:blipFill>
          <a:blip r:embed="rId2" cstate="print"/>
          <a:stretch>
            <a:fillRect/>
          </a:stretch>
        </p:blipFill>
        <p:spPr>
          <a:xfrm>
            <a:off x="467544" y="2348880"/>
            <a:ext cx="8229600" cy="2441448"/>
          </a:xfr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HTML Style Tag</a:t>
            </a:r>
            <a:endParaRPr lang="en-US" b="1" u="sng" dirty="0"/>
          </a:p>
        </p:txBody>
      </p:sp>
      <p:sp>
        <p:nvSpPr>
          <p:cNvPr id="3" name="Content Placeholder 2"/>
          <p:cNvSpPr>
            <a:spLocks noGrp="1"/>
          </p:cNvSpPr>
          <p:nvPr>
            <p:ph idx="1"/>
          </p:nvPr>
        </p:nvSpPr>
        <p:spPr/>
        <p:txBody>
          <a:bodyPr/>
          <a:lstStyle/>
          <a:p>
            <a:r>
              <a:rPr lang="en-US" dirty="0"/>
              <a:t>The HTML &lt;style&gt; element is used to style the HTML page. The &lt;style&gt; element can have CSS properties for that HTML page only. If we want to apply CSS for multiple pages then we should use separate CSS file using ‘link’ tag.</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229600" cy="1143000"/>
          </a:xfrm>
        </p:spPr>
        <p:txBody>
          <a:bodyPr/>
          <a:lstStyle/>
          <a:p>
            <a:r>
              <a:rPr lang="en-IN" b="1" u="sng" dirty="0"/>
              <a:t>HTML Style Tag Example</a:t>
            </a:r>
            <a:endParaRPr lang="en-US" b="1" u="sng" dirty="0"/>
          </a:p>
        </p:txBody>
      </p:sp>
      <p:sp>
        <p:nvSpPr>
          <p:cNvPr id="3" name="Content Placeholder 2"/>
          <p:cNvSpPr>
            <a:spLocks noGrp="1"/>
          </p:cNvSpPr>
          <p:nvPr>
            <p:ph idx="1"/>
          </p:nvPr>
        </p:nvSpPr>
        <p:spPr>
          <a:xfrm>
            <a:off x="467544" y="1628800"/>
            <a:ext cx="8229600" cy="5085184"/>
          </a:xfrm>
        </p:spPr>
        <p:txBody>
          <a:bodyPr>
            <a:normAutofit fontScale="85000" lnSpcReduction="20000"/>
          </a:bodyPr>
          <a:lstStyle/>
          <a:p>
            <a:r>
              <a:rPr lang="en-US" dirty="0"/>
              <a:t>&lt;!DOCTYPE html&gt;  </a:t>
            </a:r>
          </a:p>
          <a:p>
            <a:r>
              <a:rPr lang="en-US" dirty="0"/>
              <a:t>&lt;html&gt;  </a:t>
            </a:r>
          </a:p>
          <a:p>
            <a:r>
              <a:rPr lang="en-US" dirty="0"/>
              <a:t>&lt;head&gt;  </a:t>
            </a:r>
          </a:p>
          <a:p>
            <a:r>
              <a:rPr lang="en-US" dirty="0"/>
              <a:t>  &lt;title&gt;This is Page Title&lt;/title&gt;  </a:t>
            </a:r>
          </a:p>
          <a:p>
            <a:r>
              <a:rPr lang="en-US" dirty="0"/>
              <a:t>  &lt;style&gt;  </a:t>
            </a:r>
          </a:p>
          <a:p>
            <a:r>
              <a:rPr lang="en-US" dirty="0"/>
              <a:t>    body {background-color: pink;}  </a:t>
            </a:r>
          </a:p>
          <a:p>
            <a:r>
              <a:rPr lang="en-US" dirty="0"/>
              <a:t>    h1 {color: red;}      </a:t>
            </a:r>
          </a:p>
          <a:p>
            <a:r>
              <a:rPr lang="en-US" dirty="0"/>
              <a:t>    p {color: blue;}  </a:t>
            </a:r>
          </a:p>
          <a:p>
            <a:r>
              <a:rPr lang="en-US" dirty="0"/>
              <a:t>  &lt;/style&gt;  </a:t>
            </a:r>
          </a:p>
          <a:p>
            <a:r>
              <a:rPr lang="en-US" dirty="0"/>
              <a:t>&lt;/head&gt;    </a:t>
            </a:r>
          </a:p>
          <a:p>
            <a:r>
              <a:rPr lang="en-US" dirty="0"/>
              <a:t>&lt;body&gt;  </a:t>
            </a:r>
          </a:p>
          <a:p>
            <a:r>
              <a:rPr lang="en-US" dirty="0"/>
              <a:t>&lt;h1&gt;This is a Heading&lt;/h1&gt;  </a:t>
            </a:r>
          </a:p>
          <a:p>
            <a:r>
              <a:rPr lang="en-US" dirty="0"/>
              <a:t>&lt;p&gt;This is a paragraph.&lt;/p&gt;  </a:t>
            </a:r>
          </a:p>
          <a:p>
            <a:r>
              <a:rPr lang="en-US" dirty="0"/>
              <a:t>&lt;/body&gt;  </a:t>
            </a:r>
          </a:p>
          <a:p>
            <a:r>
              <a:rPr lang="en-US" dirty="0"/>
              <a:t>&lt;/html&gt;</a:t>
            </a:r>
          </a:p>
          <a:p>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229600" cy="1143000"/>
          </a:xfrm>
        </p:spPr>
        <p:txBody>
          <a:bodyPr/>
          <a:lstStyle/>
          <a:p>
            <a:r>
              <a:rPr lang="en-IN" b="1" u="sng" dirty="0"/>
              <a:t>Output</a:t>
            </a:r>
            <a:endParaRPr lang="en-US" b="1" u="sng" dirty="0"/>
          </a:p>
        </p:txBody>
      </p:sp>
      <p:pic>
        <p:nvPicPr>
          <p:cNvPr id="4" name="Content Placeholder 3" descr="Screenshot (43).png"/>
          <p:cNvPicPr>
            <a:picLocks noGrp="1" noChangeAspect="1"/>
          </p:cNvPicPr>
          <p:nvPr>
            <p:ph idx="1"/>
          </p:nvPr>
        </p:nvPicPr>
        <p:blipFill>
          <a:blip r:embed="rId2" cstate="print"/>
          <a:stretch>
            <a:fillRect/>
          </a:stretch>
        </p:blipFill>
        <p:spPr>
          <a:xfrm>
            <a:off x="395537" y="1628801"/>
            <a:ext cx="7344816" cy="4968552"/>
          </a:xfr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HTML Link Tag</a:t>
            </a:r>
            <a:endParaRPr lang="en-US" b="1" u="sng" dirty="0"/>
          </a:p>
        </p:txBody>
      </p:sp>
      <p:sp>
        <p:nvSpPr>
          <p:cNvPr id="3" name="Content Placeholder 2"/>
          <p:cNvSpPr>
            <a:spLocks noGrp="1"/>
          </p:cNvSpPr>
          <p:nvPr>
            <p:ph idx="1"/>
          </p:nvPr>
        </p:nvSpPr>
        <p:spPr/>
        <p:txBody>
          <a:bodyPr/>
          <a:lstStyle/>
          <a:p>
            <a:r>
              <a:rPr lang="en-US" dirty="0"/>
              <a:t>The HTML &lt;link&gt; element is used to link an external style sheet to your webpage. The &lt;link&gt; element contains main two attributes which are "rel" and "href". The rel attribute indicates that it is a stylesheet, and href gives the path to that external file.</a:t>
            </a:r>
          </a:p>
          <a:p>
            <a:r>
              <a:rPr lang="en-IN" dirty="0"/>
              <a:t>It is also used to link favicon to the webpage. Favicon is a small icon that is displayed right before the title of the webpage on the top of the tab.</a:t>
            </a:r>
          </a:p>
          <a:p>
            <a:r>
              <a:rPr lang="en-IN" b="1" u="sng" dirty="0"/>
              <a:t>Syntax</a:t>
            </a:r>
            <a:r>
              <a:rPr lang="en-IN" dirty="0"/>
              <a:t>: </a:t>
            </a:r>
            <a:r>
              <a:rPr lang="en-US" dirty="0"/>
              <a:t>&lt;link </a:t>
            </a:r>
            <a:r>
              <a:rPr lang="en-US" i="1" dirty="0"/>
              <a:t>rel</a:t>
            </a:r>
            <a:r>
              <a:rPr lang="en-US" dirty="0"/>
              <a:t>="shortcut icon" </a:t>
            </a:r>
            <a:r>
              <a:rPr lang="en-US" i="1" dirty="0"/>
              <a:t>href</a:t>
            </a:r>
            <a:r>
              <a:rPr lang="en-US" dirty="0"/>
              <a:t>="favicon.ico" </a:t>
            </a:r>
            <a:r>
              <a:rPr lang="en-US" i="1" dirty="0"/>
              <a:t>type</a:t>
            </a:r>
            <a:r>
              <a:rPr lang="en-US" dirty="0"/>
              <a:t>="image/x-icon"&gt;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Example of Link Tag</a:t>
            </a:r>
            <a:endParaRPr lang="en-US" b="1" u="sng" dirty="0"/>
          </a:p>
        </p:txBody>
      </p:sp>
      <p:sp>
        <p:nvSpPr>
          <p:cNvPr id="3" name="Content Placeholder 2"/>
          <p:cNvSpPr>
            <a:spLocks noGrp="1"/>
          </p:cNvSpPr>
          <p:nvPr>
            <p:ph idx="1"/>
          </p:nvPr>
        </p:nvSpPr>
        <p:spPr>
          <a:xfrm>
            <a:off x="457200" y="1935480"/>
            <a:ext cx="8229600" cy="4661872"/>
          </a:xfrm>
        </p:spPr>
        <p:txBody>
          <a:bodyPr>
            <a:normAutofit fontScale="92500" lnSpcReduction="10000"/>
          </a:bodyPr>
          <a:lstStyle/>
          <a:p>
            <a:r>
              <a:rPr lang="en-US" dirty="0"/>
              <a:t>&lt;!DOCTYPE html&gt;  </a:t>
            </a:r>
          </a:p>
          <a:p>
            <a:r>
              <a:rPr lang="en-US" dirty="0"/>
              <a:t> &lt;html&gt;  </a:t>
            </a:r>
          </a:p>
          <a:p>
            <a:r>
              <a:rPr lang="en-US" dirty="0"/>
              <a:t> &lt;head&gt;  </a:t>
            </a:r>
          </a:p>
          <a:p>
            <a:r>
              <a:rPr lang="en-US" dirty="0"/>
              <a:t>    &lt;title&gt;This is title&lt;/title&gt;  </a:t>
            </a:r>
          </a:p>
          <a:p>
            <a:r>
              <a:rPr lang="en-US" dirty="0"/>
              <a:t>    &lt;link rel="stylesheet" href="style.css"&gt;  </a:t>
            </a:r>
          </a:p>
          <a:p>
            <a:r>
              <a:rPr lang="en-US" dirty="0"/>
              <a:t>   &lt;/head&gt;  </a:t>
            </a:r>
          </a:p>
          <a:p>
            <a:r>
              <a:rPr lang="en-US" dirty="0"/>
              <a:t>   &lt;body&gt;  </a:t>
            </a:r>
          </a:p>
          <a:p>
            <a:r>
              <a:rPr lang="en-US" dirty="0"/>
              <a:t>    &lt;h2&gt;Web-page with external CSS&lt;/h2&gt;  </a:t>
            </a:r>
          </a:p>
          <a:p>
            <a:r>
              <a:rPr lang="en-US" dirty="0"/>
              <a:t>    &lt;p&gt;This is looking a cool page&lt;/p&gt;  </a:t>
            </a:r>
          </a:p>
          <a:p>
            <a:r>
              <a:rPr lang="en-US" dirty="0"/>
              <a:t>   &lt;/body&gt;  </a:t>
            </a:r>
          </a:p>
          <a:p>
            <a:r>
              <a:rPr lang="en-US" dirty="0"/>
              <a:t> &lt;/html&gt;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HTML Meta Tags</a:t>
            </a:r>
            <a:endParaRPr lang="en-US" b="1" u="sng" dirty="0"/>
          </a:p>
        </p:txBody>
      </p:sp>
      <p:sp>
        <p:nvSpPr>
          <p:cNvPr id="3" name="Content Placeholder 2"/>
          <p:cNvSpPr>
            <a:spLocks noGrp="1"/>
          </p:cNvSpPr>
          <p:nvPr>
            <p:ph idx="1"/>
          </p:nvPr>
        </p:nvSpPr>
        <p:spPr>
          <a:xfrm>
            <a:off x="457200" y="1935480"/>
            <a:ext cx="8229600" cy="4661872"/>
          </a:xfrm>
        </p:spPr>
        <p:txBody>
          <a:bodyPr>
            <a:normAutofit fontScale="85000" lnSpcReduction="20000"/>
          </a:bodyPr>
          <a:lstStyle/>
          <a:p>
            <a:r>
              <a:rPr lang="en-US" dirty="0"/>
              <a:t>The HTML &lt;meta&gt; element is used to specify the character set, page description, keywords, authors and other metadata on the webpage.</a:t>
            </a:r>
          </a:p>
          <a:p>
            <a:r>
              <a:rPr lang="en-US" dirty="0"/>
              <a:t>Metadata is mainly used by browsers, search engines, and other web services to rank your webpage better. These tags perform following tasks:</a:t>
            </a:r>
          </a:p>
          <a:p>
            <a:r>
              <a:rPr lang="en-US" b="1" dirty="0"/>
              <a:t>To define a character set: </a:t>
            </a:r>
            <a:r>
              <a:rPr lang="en-US" dirty="0"/>
              <a:t>The </a:t>
            </a:r>
            <a:r>
              <a:rPr lang="en-US" dirty="0" err="1"/>
              <a:t>charset</a:t>
            </a:r>
            <a:r>
              <a:rPr lang="en-US" dirty="0"/>
              <a:t> attribute specifies the character encoding. In this example we have set it to "UTF-8" which means it can handle to display any language.</a:t>
            </a:r>
          </a:p>
          <a:p>
            <a:r>
              <a:rPr lang="en-IN" b="1" u="sng" dirty="0"/>
              <a:t>Syntax</a:t>
            </a:r>
            <a:r>
              <a:rPr lang="en-IN" dirty="0"/>
              <a:t>:</a:t>
            </a:r>
            <a:r>
              <a:rPr lang="en-US" dirty="0"/>
              <a:t> &lt;meta </a:t>
            </a:r>
            <a:r>
              <a:rPr lang="en-US" i="1" dirty="0" err="1"/>
              <a:t>charset</a:t>
            </a:r>
            <a:r>
              <a:rPr lang="en-US" dirty="0"/>
              <a:t>="UTF-8"&gt;</a:t>
            </a:r>
          </a:p>
          <a:p>
            <a:r>
              <a:rPr lang="en-US" b="1" dirty="0"/>
              <a:t>To define a description of your webpage: </a:t>
            </a:r>
            <a:r>
              <a:rPr lang="en-US" dirty="0"/>
              <a:t>If you give a meta description then it will be useful for the relevant search to perform by search engines.</a:t>
            </a:r>
          </a:p>
          <a:p>
            <a:r>
              <a:rPr lang="en-US" b="1" u="sng" dirty="0"/>
              <a:t>Syntax</a:t>
            </a:r>
            <a:r>
              <a:rPr lang="en-US" dirty="0"/>
              <a:t>: &lt;meta name="description" content="Free Web tutorials“&gt;</a:t>
            </a:r>
          </a:p>
          <a:p>
            <a:endParaRPr lang="en-US" b="1" u="sng"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404664"/>
            <a:ext cx="8229600" cy="1143000"/>
          </a:xfrm>
        </p:spPr>
        <p:txBody>
          <a:bodyPr/>
          <a:lstStyle/>
          <a:p>
            <a:r>
              <a:rPr lang="en-IN" b="1" u="sng" dirty="0"/>
              <a:t>HTML Meta Tags</a:t>
            </a:r>
            <a:r>
              <a:rPr lang="en-IN" b="1" dirty="0"/>
              <a:t> contd.</a:t>
            </a:r>
            <a:endParaRPr lang="en-US" dirty="0"/>
          </a:p>
        </p:txBody>
      </p:sp>
      <p:sp>
        <p:nvSpPr>
          <p:cNvPr id="3" name="Content Placeholder 2"/>
          <p:cNvSpPr>
            <a:spLocks noGrp="1"/>
          </p:cNvSpPr>
          <p:nvPr>
            <p:ph idx="1"/>
          </p:nvPr>
        </p:nvSpPr>
        <p:spPr>
          <a:xfrm>
            <a:off x="179512" y="1628800"/>
            <a:ext cx="8784976" cy="5040560"/>
          </a:xfrm>
        </p:spPr>
        <p:txBody>
          <a:bodyPr>
            <a:noAutofit/>
          </a:bodyPr>
          <a:lstStyle/>
          <a:p>
            <a:r>
              <a:rPr lang="en-US" sz="1900" b="1" dirty="0"/>
              <a:t>To define keywords for search engines: </a:t>
            </a:r>
            <a:r>
              <a:rPr lang="en-US" sz="1900" dirty="0"/>
              <a:t>The keyword value is also used to provide keywords for a search engine, but it may ignore by browser due to spammers.</a:t>
            </a:r>
          </a:p>
          <a:p>
            <a:r>
              <a:rPr lang="en-IN" sz="1900" b="1" u="sng" dirty="0"/>
              <a:t>Syntax</a:t>
            </a:r>
            <a:r>
              <a:rPr lang="en-IN" sz="1900" dirty="0"/>
              <a:t>: </a:t>
            </a:r>
            <a:r>
              <a:rPr lang="en-US" sz="1900" dirty="0"/>
              <a:t>&lt;meta name="keywords" content="HTML, CSS, XML, JS"&gt;</a:t>
            </a:r>
          </a:p>
          <a:p>
            <a:r>
              <a:rPr lang="en-IN" sz="1900" b="1" dirty="0"/>
              <a:t>To set the viewport: </a:t>
            </a:r>
            <a:r>
              <a:rPr lang="en-US" sz="1900" dirty="0"/>
              <a:t>This method is introduced in HTML5 to take control over the viewport by using &lt;meta&gt; tag.</a:t>
            </a:r>
          </a:p>
          <a:p>
            <a:r>
              <a:rPr lang="en-US" sz="1900" dirty="0"/>
              <a:t>Viewport is the user's visible area of a webpage. It changes from device to device and appears smaller on mobile phones than computer screens.</a:t>
            </a:r>
          </a:p>
          <a:p>
            <a:r>
              <a:rPr lang="en-US" sz="1900" dirty="0"/>
              <a:t>Here, the </a:t>
            </a:r>
            <a:r>
              <a:rPr lang="en-US" sz="1900" b="1" dirty="0"/>
              <a:t>&lt;meta&gt; viewport</a:t>
            </a:r>
            <a:r>
              <a:rPr lang="en-US" sz="1900" dirty="0"/>
              <a:t> element specifies how to control the page's dimensions and scaling.</a:t>
            </a:r>
          </a:p>
          <a:p>
            <a:r>
              <a:rPr lang="en-US" sz="1900" dirty="0"/>
              <a:t>The </a:t>
            </a:r>
            <a:r>
              <a:rPr lang="en-US" sz="1900" b="1" dirty="0"/>
              <a:t>width=device-width</a:t>
            </a:r>
            <a:r>
              <a:rPr lang="en-US" sz="1900" dirty="0"/>
              <a:t> is used to set the width of the page to follow the screen-width of the device (which will vary depending on the device).</a:t>
            </a:r>
          </a:p>
          <a:p>
            <a:r>
              <a:rPr lang="en-US" sz="1900" dirty="0"/>
              <a:t>The </a:t>
            </a:r>
            <a:r>
              <a:rPr lang="en-US" sz="1900" b="1" dirty="0"/>
              <a:t>initial-scale=1.0</a:t>
            </a:r>
            <a:r>
              <a:rPr lang="en-US" sz="1900" dirty="0"/>
              <a:t> is used to set the initial zoom level when the page is first loaded by the browser.</a:t>
            </a:r>
          </a:p>
          <a:p>
            <a:r>
              <a:rPr lang="en-IN" sz="1900" b="1" u="sng" dirty="0"/>
              <a:t>Syntax</a:t>
            </a:r>
            <a:r>
              <a:rPr lang="en-IN" sz="1900" dirty="0"/>
              <a:t>: </a:t>
            </a:r>
            <a:r>
              <a:rPr lang="en-US" sz="1900" dirty="0"/>
              <a:t>&lt;meta </a:t>
            </a:r>
            <a:r>
              <a:rPr lang="en-US" sz="1900" i="1" dirty="0"/>
              <a:t>name</a:t>
            </a:r>
            <a:r>
              <a:rPr lang="en-US" sz="1900" dirty="0"/>
              <a:t>="viewport" </a:t>
            </a:r>
            <a:r>
              <a:rPr lang="en-US" sz="1900" i="1" dirty="0"/>
              <a:t>content</a:t>
            </a:r>
            <a:r>
              <a:rPr lang="en-US" sz="1900" dirty="0"/>
              <a:t>="width=device-width, initial-scale=1.0"&gt;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HTML Meta Tags</a:t>
            </a:r>
            <a:r>
              <a:rPr lang="en-IN" b="1" dirty="0"/>
              <a:t> contd.</a:t>
            </a:r>
            <a:endParaRPr lang="en-US" dirty="0"/>
          </a:p>
        </p:txBody>
      </p:sp>
      <p:sp>
        <p:nvSpPr>
          <p:cNvPr id="3" name="Content Placeholder 2"/>
          <p:cNvSpPr>
            <a:spLocks noGrp="1"/>
          </p:cNvSpPr>
          <p:nvPr>
            <p:ph idx="1"/>
          </p:nvPr>
        </p:nvSpPr>
        <p:spPr/>
        <p:txBody>
          <a:bodyPr/>
          <a:lstStyle/>
          <a:p>
            <a:r>
              <a:rPr lang="en-US" b="1" dirty="0"/>
              <a:t>To define author of the webpage: </a:t>
            </a:r>
            <a:r>
              <a:rPr lang="en-US" dirty="0"/>
              <a:t>The author value specifies the name of the person who wrote the page content, and it is useful to automatically extract author information by some content management systems.</a:t>
            </a:r>
          </a:p>
          <a:p>
            <a:r>
              <a:rPr lang="en-IN" b="1" u="sng" dirty="0"/>
              <a:t>Syntax</a:t>
            </a:r>
            <a:r>
              <a:rPr lang="en-IN" dirty="0"/>
              <a:t>: </a:t>
            </a:r>
            <a:r>
              <a:rPr lang="en-US" dirty="0"/>
              <a:t>&lt;meta name="author" content="Akon"&gt;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HTML Base Element</a:t>
            </a:r>
            <a:endParaRPr lang="en-US" b="1" u="sng" dirty="0"/>
          </a:p>
        </p:txBody>
      </p:sp>
      <p:sp>
        <p:nvSpPr>
          <p:cNvPr id="3" name="Content Placeholder 2"/>
          <p:cNvSpPr>
            <a:spLocks noGrp="1"/>
          </p:cNvSpPr>
          <p:nvPr>
            <p:ph idx="1"/>
          </p:nvPr>
        </p:nvSpPr>
        <p:spPr/>
        <p:txBody>
          <a:bodyPr/>
          <a:lstStyle/>
          <a:p>
            <a:r>
              <a:rPr lang="en-US" dirty="0"/>
              <a:t>The HTML &lt;base&gt; element is used to specify the base URL and base target for all relative URLs in a page.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HTML Script Element</a:t>
            </a:r>
            <a:endParaRPr lang="en-US" b="1" u="sng" dirty="0"/>
          </a:p>
        </p:txBody>
      </p:sp>
      <p:sp>
        <p:nvSpPr>
          <p:cNvPr id="3" name="Content Placeholder 2"/>
          <p:cNvSpPr>
            <a:spLocks noGrp="1"/>
          </p:cNvSpPr>
          <p:nvPr>
            <p:ph idx="1"/>
          </p:nvPr>
        </p:nvSpPr>
        <p:spPr/>
        <p:txBody>
          <a:bodyPr/>
          <a:lstStyle/>
          <a:p>
            <a:r>
              <a:rPr lang="en-US" dirty="0"/>
              <a:t>HTML &lt;script&gt; element is used to apply client side JavaScript for the same page or to add an external JavaScript file to current page.</a:t>
            </a:r>
          </a:p>
          <a:p>
            <a:r>
              <a:rPr lang="en-US" dirty="0"/>
              <a:t>If we want to use some external JavaScript file then it can be applied by: &lt;script src=".js file_path"&gt;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Why HTML is used?</a:t>
            </a:r>
            <a:endParaRPr lang="en-US" b="1" dirty="0"/>
          </a:p>
        </p:txBody>
      </p:sp>
      <p:sp>
        <p:nvSpPr>
          <p:cNvPr id="3" name="Content Placeholder 2"/>
          <p:cNvSpPr>
            <a:spLocks noGrp="1"/>
          </p:cNvSpPr>
          <p:nvPr>
            <p:ph idx="1"/>
          </p:nvPr>
        </p:nvSpPr>
        <p:spPr/>
        <p:txBody>
          <a:bodyPr>
            <a:normAutofit/>
          </a:bodyPr>
          <a:lstStyle/>
          <a:p>
            <a:r>
              <a:rPr lang="en-US" sz="3000" dirty="0"/>
              <a:t>HTML is used to create the structure of web pages and website that are displayed on the Internet. HTML basically contains Tags and Attributes that are used to design the web pages. Also, we can link multiple pages using Hyperlinks.</a:t>
            </a:r>
          </a:p>
          <a:p>
            <a:r>
              <a:rPr lang="en-US" sz="3000" dirty="0"/>
              <a:t>It is the job of browser to parse each tag and element and display the content accordingly.</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HTML Body Element</a:t>
            </a:r>
            <a:endParaRPr lang="en-US" b="1" u="sng" dirty="0"/>
          </a:p>
        </p:txBody>
      </p:sp>
      <p:sp>
        <p:nvSpPr>
          <p:cNvPr id="3" name="Content Placeholder 2"/>
          <p:cNvSpPr>
            <a:spLocks noGrp="1"/>
          </p:cNvSpPr>
          <p:nvPr>
            <p:ph idx="1"/>
          </p:nvPr>
        </p:nvSpPr>
        <p:spPr/>
        <p:txBody>
          <a:bodyPr/>
          <a:lstStyle/>
          <a:p>
            <a:r>
              <a:rPr lang="en-US" dirty="0"/>
              <a:t>HTML &lt;body&gt; tag defines the main content of an HTML document which displays on the browser. It can contain text content, paragraphs, headings, images, tables, links, videos, etc.</a:t>
            </a:r>
          </a:p>
          <a:p>
            <a:r>
              <a:rPr lang="en-US" dirty="0"/>
              <a:t>The &lt;body&gt; must be the second element after the &lt;head&gt; tag or it should be placed between &lt;/head&gt; and &lt;/html&gt; tags. This tag is required for every HTML document and should only use once in the whole HTML document.</a:t>
            </a:r>
          </a:p>
          <a:p>
            <a:r>
              <a:rPr lang="en-IN" b="1" u="sng" dirty="0"/>
              <a:t>Syntax</a:t>
            </a:r>
            <a:r>
              <a:rPr lang="en-IN" dirty="0"/>
              <a:t>: </a:t>
            </a:r>
            <a:r>
              <a:rPr lang="en-US" dirty="0"/>
              <a:t>&lt;body&gt; Place your Content here........&lt;/body&gt;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HTML Heading Element</a:t>
            </a:r>
            <a:endParaRPr lang="en-US" b="1" u="sng" dirty="0"/>
          </a:p>
        </p:txBody>
      </p:sp>
      <p:sp>
        <p:nvSpPr>
          <p:cNvPr id="3" name="Content Placeholder 2"/>
          <p:cNvSpPr>
            <a:spLocks noGrp="1"/>
          </p:cNvSpPr>
          <p:nvPr>
            <p:ph idx="1"/>
          </p:nvPr>
        </p:nvSpPr>
        <p:spPr>
          <a:xfrm>
            <a:off x="457200" y="1935480"/>
            <a:ext cx="8229600" cy="4661872"/>
          </a:xfrm>
        </p:spPr>
        <p:txBody>
          <a:bodyPr>
            <a:normAutofit fontScale="85000" lnSpcReduction="20000"/>
          </a:bodyPr>
          <a:lstStyle/>
          <a:p>
            <a:r>
              <a:rPr lang="en-US" dirty="0"/>
              <a:t>A HTML heading or HTML h tag can be defined as a title or a subtitle which you want to display on the webpage. When you place the text within the heading tags &lt;h1&gt;.........&lt;/h1&gt;, it is displayed on the browser in the bold format and size of the text depends on the number of heading.</a:t>
            </a:r>
          </a:p>
          <a:p>
            <a:r>
              <a:rPr lang="en-US" dirty="0"/>
              <a:t>There are six different HTML headings which are defined with the &lt;h1&gt; to &lt;h6&gt; tags, from highest level h1 (main heading) to the least level h6 (least important heading).</a:t>
            </a:r>
          </a:p>
          <a:p>
            <a:r>
              <a:rPr lang="en-US" dirty="0"/>
              <a:t>h1 is the largest heading tag and h6 is the smallest one. So h1 is used for most important heading and h6 is used for least important.</a:t>
            </a:r>
          </a:p>
          <a:p>
            <a:r>
              <a:rPr lang="en-US" dirty="0"/>
              <a:t>Headings in HTML helps the search engine to understand and index the structure of web page.</a:t>
            </a:r>
          </a:p>
          <a:p>
            <a:r>
              <a:rPr lang="en-IN" b="1" u="sng" dirty="0"/>
              <a:t>Note</a:t>
            </a:r>
            <a:r>
              <a:rPr lang="en-IN" dirty="0"/>
              <a:t>: We should use only one h1 per page. </a:t>
            </a:r>
            <a:r>
              <a:rPr lang="en-US" dirty="0"/>
              <a:t>The main keyword of the whole content of a webpage should be display by h1 heading tag.</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u="sng" dirty="0"/>
              <a:t>HTML Heading Element Example</a:t>
            </a:r>
            <a:endParaRPr lang="en-US" b="1" u="sng" dirty="0"/>
          </a:p>
        </p:txBody>
      </p:sp>
      <p:sp>
        <p:nvSpPr>
          <p:cNvPr id="3" name="Content Placeholder 2"/>
          <p:cNvSpPr>
            <a:spLocks noGrp="1"/>
          </p:cNvSpPr>
          <p:nvPr>
            <p:ph idx="1"/>
          </p:nvPr>
        </p:nvSpPr>
        <p:spPr/>
        <p:txBody>
          <a:bodyPr>
            <a:normAutofit lnSpcReduction="10000"/>
          </a:bodyPr>
          <a:lstStyle/>
          <a:p>
            <a:r>
              <a:rPr lang="pt-BR" b="1" dirty="0"/>
              <a:t>&lt;h1&gt;</a:t>
            </a:r>
            <a:r>
              <a:rPr lang="pt-BR" dirty="0"/>
              <a:t>Heading no. 1</a:t>
            </a:r>
            <a:r>
              <a:rPr lang="pt-BR" b="1" dirty="0"/>
              <a:t>&lt;/h1&gt;</a:t>
            </a:r>
            <a:r>
              <a:rPr lang="pt-BR" dirty="0"/>
              <a:t>  </a:t>
            </a:r>
          </a:p>
          <a:p>
            <a:r>
              <a:rPr lang="pt-BR" b="1" dirty="0"/>
              <a:t>&lt;h2&gt;</a:t>
            </a:r>
            <a:r>
              <a:rPr lang="pt-BR" dirty="0"/>
              <a:t>Heading no. 2</a:t>
            </a:r>
            <a:r>
              <a:rPr lang="pt-BR" b="1" dirty="0"/>
              <a:t>&lt;/h2&gt;</a:t>
            </a:r>
            <a:r>
              <a:rPr lang="pt-BR" dirty="0"/>
              <a:t>  </a:t>
            </a:r>
          </a:p>
          <a:p>
            <a:r>
              <a:rPr lang="pt-BR" b="1" dirty="0"/>
              <a:t>&lt;h3&gt;</a:t>
            </a:r>
            <a:r>
              <a:rPr lang="pt-BR" dirty="0"/>
              <a:t>Heading no. 3</a:t>
            </a:r>
            <a:r>
              <a:rPr lang="pt-BR" b="1" dirty="0"/>
              <a:t>&lt;/h3&gt;</a:t>
            </a:r>
            <a:r>
              <a:rPr lang="pt-BR" dirty="0"/>
              <a:t>  </a:t>
            </a:r>
          </a:p>
          <a:p>
            <a:r>
              <a:rPr lang="pt-BR" b="1" dirty="0"/>
              <a:t>&lt;h4&gt;</a:t>
            </a:r>
            <a:r>
              <a:rPr lang="pt-BR" dirty="0"/>
              <a:t>Heading no. 4</a:t>
            </a:r>
            <a:r>
              <a:rPr lang="pt-BR" b="1" dirty="0"/>
              <a:t>&lt;/h4&gt;</a:t>
            </a:r>
            <a:r>
              <a:rPr lang="pt-BR" dirty="0"/>
              <a:t>  </a:t>
            </a:r>
          </a:p>
          <a:p>
            <a:r>
              <a:rPr lang="pt-BR" b="1" dirty="0"/>
              <a:t>&lt;h5&gt;</a:t>
            </a:r>
            <a:r>
              <a:rPr lang="pt-BR" dirty="0"/>
              <a:t>Heading no. 5</a:t>
            </a:r>
            <a:r>
              <a:rPr lang="pt-BR" b="1" dirty="0"/>
              <a:t>&lt;/h5&gt;</a:t>
            </a:r>
            <a:r>
              <a:rPr lang="pt-BR" dirty="0"/>
              <a:t>  </a:t>
            </a:r>
          </a:p>
          <a:p>
            <a:r>
              <a:rPr lang="pt-BR" b="1" dirty="0"/>
              <a:t>&lt;h6&gt;</a:t>
            </a:r>
            <a:r>
              <a:rPr lang="pt-BR" dirty="0"/>
              <a:t>Heading no. 6</a:t>
            </a:r>
            <a:r>
              <a:rPr lang="pt-BR" b="1" dirty="0"/>
              <a:t>&lt;/h6&gt;</a:t>
            </a:r>
          </a:p>
          <a:p>
            <a:endParaRPr lang="pt-BR" b="1" dirty="0"/>
          </a:p>
          <a:p>
            <a:r>
              <a:rPr lang="pt-BR" b="1" u="sng" dirty="0"/>
              <a:t>Imp</a:t>
            </a:r>
            <a:r>
              <a:rPr lang="pt-BR" dirty="0"/>
              <a:t> : </a:t>
            </a:r>
            <a:r>
              <a:rPr lang="en-US" dirty="0"/>
              <a:t>Heading elements (h1....h6) should be used for headings only. They should not be used just to make text bold or big.</a:t>
            </a:r>
            <a:r>
              <a:rPr lang="pt-BR" dirty="0"/>
              <a:t> It can be done using CSS.</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Output</a:t>
            </a:r>
            <a:endParaRPr lang="en-US" b="1" u="sng" dirty="0"/>
          </a:p>
        </p:txBody>
      </p:sp>
      <p:pic>
        <p:nvPicPr>
          <p:cNvPr id="4" name="Content Placeholder 3" descr="Screenshot 2023-10-26 114248.png"/>
          <p:cNvPicPr>
            <a:picLocks noGrp="1" noChangeAspect="1"/>
          </p:cNvPicPr>
          <p:nvPr>
            <p:ph idx="1"/>
          </p:nvPr>
        </p:nvPicPr>
        <p:blipFill>
          <a:blip r:embed="rId2" cstate="print"/>
          <a:stretch>
            <a:fillRect/>
          </a:stretch>
        </p:blipFill>
        <p:spPr>
          <a:xfrm>
            <a:off x="467544" y="2060848"/>
            <a:ext cx="7056784" cy="4726466"/>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HTML Paragraph Element</a:t>
            </a:r>
            <a:endParaRPr lang="en-US" b="1" u="sng" dirty="0"/>
          </a:p>
        </p:txBody>
      </p:sp>
      <p:sp>
        <p:nvSpPr>
          <p:cNvPr id="3" name="Content Placeholder 2"/>
          <p:cNvSpPr>
            <a:spLocks noGrp="1"/>
          </p:cNvSpPr>
          <p:nvPr>
            <p:ph idx="1"/>
          </p:nvPr>
        </p:nvSpPr>
        <p:spPr>
          <a:xfrm>
            <a:off x="457200" y="1935480"/>
            <a:ext cx="8229600" cy="4661872"/>
          </a:xfrm>
        </p:spPr>
        <p:txBody>
          <a:bodyPr>
            <a:normAutofit fontScale="92500" lnSpcReduction="10000"/>
          </a:bodyPr>
          <a:lstStyle/>
          <a:p>
            <a:r>
              <a:rPr lang="en-US" dirty="0"/>
              <a:t>HTML paragraph or HTML p tag is used to define a paragraph in a webpage. Let's take a simple example to see how it work. It is a notable point that a browser itself add an empty line before and after a paragraph. An HTML &lt;p&gt; tag indicates starting of new paragraph.</a:t>
            </a:r>
          </a:p>
          <a:p>
            <a:r>
              <a:rPr lang="en-US" b="1" u="sng" dirty="0"/>
              <a:t>Note</a:t>
            </a:r>
            <a:r>
              <a:rPr lang="en-US" dirty="0"/>
              <a:t>: If we are using various &lt;p&gt; tags in one HTML file then browser automatically adds a single blank line between the two paragraphs because it is a block-level element.</a:t>
            </a:r>
          </a:p>
          <a:p>
            <a:r>
              <a:rPr lang="en-US" dirty="0"/>
              <a:t>If you put a lot of spaces inside the HTML p tag, browser removes extra spaces and extra line while displaying the page. The browser counts number of spaces and lines as a single one. To get a line break in paragraph, we use ‘br’ tag.</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‘p’ Tag Example</a:t>
            </a:r>
            <a:endParaRPr lang="en-US" b="1" u="sng" dirty="0"/>
          </a:p>
        </p:txBody>
      </p:sp>
      <p:sp>
        <p:nvSpPr>
          <p:cNvPr id="3" name="Content Placeholder 2"/>
          <p:cNvSpPr>
            <a:spLocks noGrp="1"/>
          </p:cNvSpPr>
          <p:nvPr>
            <p:ph idx="1"/>
          </p:nvPr>
        </p:nvSpPr>
        <p:spPr/>
        <p:txBody>
          <a:bodyPr/>
          <a:lstStyle/>
          <a:p>
            <a:r>
              <a:rPr lang="en-US" b="1" dirty="0"/>
              <a:t>&lt;p&gt;</a:t>
            </a:r>
            <a:r>
              <a:rPr lang="en-US" dirty="0"/>
              <a:t>This is first paragraph.</a:t>
            </a:r>
            <a:r>
              <a:rPr lang="en-US" b="1" dirty="0"/>
              <a:t>&lt;/p&gt;</a:t>
            </a:r>
            <a:r>
              <a:rPr lang="en-US" dirty="0"/>
              <a:t>  </a:t>
            </a:r>
          </a:p>
          <a:p>
            <a:r>
              <a:rPr lang="en-US" b="1" dirty="0"/>
              <a:t>&lt;p&gt;</a:t>
            </a:r>
            <a:r>
              <a:rPr lang="en-US" dirty="0"/>
              <a:t>This is second paragraph.</a:t>
            </a:r>
            <a:r>
              <a:rPr lang="en-US" b="1" dirty="0"/>
              <a:t>&lt;/p&gt;</a:t>
            </a:r>
            <a:r>
              <a:rPr lang="en-US" dirty="0"/>
              <a:t>  </a:t>
            </a:r>
          </a:p>
          <a:p>
            <a:r>
              <a:rPr lang="en-US" b="1" dirty="0"/>
              <a:t>&lt;p&gt;</a:t>
            </a:r>
            <a:r>
              <a:rPr lang="en-US" dirty="0"/>
              <a:t>This is third paragraph.</a:t>
            </a:r>
            <a:r>
              <a:rPr lang="en-US" b="1" dirty="0"/>
              <a:t>&lt;/p&gt;</a:t>
            </a:r>
            <a:r>
              <a:rPr lang="en-US" dirty="0"/>
              <a:t>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Output</a:t>
            </a:r>
            <a:endParaRPr lang="en-US" b="1" u="sng" dirty="0"/>
          </a:p>
        </p:txBody>
      </p:sp>
      <p:pic>
        <p:nvPicPr>
          <p:cNvPr id="4" name="Content Placeholder 3" descr="Screenshot 2023-10-27 133943.png"/>
          <p:cNvPicPr>
            <a:picLocks noGrp="1" noChangeAspect="1"/>
          </p:cNvPicPr>
          <p:nvPr>
            <p:ph idx="1"/>
          </p:nvPr>
        </p:nvPicPr>
        <p:blipFill>
          <a:blip r:embed="rId2" cstate="print"/>
          <a:stretch>
            <a:fillRect/>
          </a:stretch>
        </p:blipFill>
        <p:spPr>
          <a:xfrm>
            <a:off x="467544" y="2132856"/>
            <a:ext cx="6505742" cy="3600400"/>
          </a:xfr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HTML ‘br’ Tag</a:t>
            </a:r>
            <a:endParaRPr lang="en-US" b="1" u="sng" dirty="0"/>
          </a:p>
        </p:txBody>
      </p:sp>
      <p:sp>
        <p:nvSpPr>
          <p:cNvPr id="3" name="Content Placeholder 2"/>
          <p:cNvSpPr>
            <a:spLocks noGrp="1"/>
          </p:cNvSpPr>
          <p:nvPr>
            <p:ph idx="1"/>
          </p:nvPr>
        </p:nvSpPr>
        <p:spPr/>
        <p:txBody>
          <a:bodyPr/>
          <a:lstStyle/>
          <a:p>
            <a:r>
              <a:rPr lang="en-US" dirty="0"/>
              <a:t>These tags are used for inserting a single line type break. It does not have any closing tag. In HTML the break tag is written as </a:t>
            </a:r>
            <a:r>
              <a:rPr lang="en-US" b="1" dirty="0"/>
              <a:t>&lt;br&gt;.</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Example of ‘br’ Tag</a:t>
            </a:r>
            <a:endParaRPr lang="en-US" b="1" u="sng" dirty="0"/>
          </a:p>
        </p:txBody>
      </p:sp>
      <p:sp>
        <p:nvSpPr>
          <p:cNvPr id="3" name="Content Placeholder 2"/>
          <p:cNvSpPr>
            <a:spLocks noGrp="1"/>
          </p:cNvSpPr>
          <p:nvPr>
            <p:ph idx="1"/>
          </p:nvPr>
        </p:nvSpPr>
        <p:spPr/>
        <p:txBody>
          <a:bodyPr>
            <a:normAutofit fontScale="85000" lnSpcReduction="20000"/>
          </a:bodyPr>
          <a:lstStyle/>
          <a:p>
            <a:r>
              <a:rPr lang="en-US" dirty="0"/>
              <a:t>&lt;!DOCTYPE html</a:t>
            </a:r>
            <a:r>
              <a:rPr lang="en-US" b="1" dirty="0"/>
              <a:t>&gt;</a:t>
            </a:r>
            <a:r>
              <a:rPr lang="en-US" dirty="0"/>
              <a:t>  </a:t>
            </a:r>
          </a:p>
          <a:p>
            <a:r>
              <a:rPr lang="en-US" b="1" dirty="0"/>
              <a:t>&lt;html&gt;</a:t>
            </a:r>
            <a:r>
              <a:rPr lang="en-US" dirty="0"/>
              <a:t>  </a:t>
            </a:r>
          </a:p>
          <a:p>
            <a:r>
              <a:rPr lang="en-US" dirty="0"/>
              <a:t>     </a:t>
            </a:r>
            <a:r>
              <a:rPr lang="en-US" b="1" dirty="0"/>
              <a:t>&lt;head&gt;</a:t>
            </a:r>
            <a:r>
              <a:rPr lang="en-US" dirty="0"/>
              <a:t>  </a:t>
            </a:r>
          </a:p>
          <a:p>
            <a:r>
              <a:rPr lang="en-US" dirty="0"/>
              <a:t>    </a:t>
            </a:r>
            <a:r>
              <a:rPr lang="en-US" b="1" dirty="0"/>
              <a:t>&lt;/head&gt;</a:t>
            </a:r>
            <a:r>
              <a:rPr lang="en-US" dirty="0"/>
              <a:t>  </a:t>
            </a:r>
          </a:p>
          <a:p>
            <a:r>
              <a:rPr lang="en-US" dirty="0"/>
              <a:t>  </a:t>
            </a:r>
            <a:r>
              <a:rPr lang="en-US" b="1" dirty="0"/>
              <a:t>&lt;body&gt;</a:t>
            </a:r>
            <a:r>
              <a:rPr lang="en-US" dirty="0"/>
              <a:t>  </a:t>
            </a:r>
          </a:p>
          <a:p>
            <a:r>
              <a:rPr lang="en-US" dirty="0"/>
              <a:t>      </a:t>
            </a:r>
            <a:r>
              <a:rPr lang="en-US" b="1" dirty="0"/>
              <a:t>&lt;h2&gt;</a:t>
            </a:r>
            <a:r>
              <a:rPr lang="en-US" dirty="0"/>
              <a:t> Use of line break with paragraph tag</a:t>
            </a:r>
            <a:r>
              <a:rPr lang="en-US" b="1" dirty="0"/>
              <a:t>&lt;/h2&gt;</a:t>
            </a:r>
            <a:r>
              <a:rPr lang="en-US" dirty="0"/>
              <a:t>  </a:t>
            </a:r>
          </a:p>
          <a:p>
            <a:r>
              <a:rPr lang="en-US" dirty="0"/>
              <a:t>          </a:t>
            </a:r>
            <a:r>
              <a:rPr lang="en-US" b="1" dirty="0"/>
              <a:t>&lt;p&gt;&lt;br&gt;</a:t>
            </a:r>
            <a:r>
              <a:rPr lang="en-US" dirty="0"/>
              <a:t>Papa and mama, and baby and Dot,  </a:t>
            </a:r>
          </a:p>
          <a:p>
            <a:r>
              <a:rPr lang="en-US" dirty="0"/>
              <a:t>     </a:t>
            </a:r>
            <a:r>
              <a:rPr lang="en-US" b="1" dirty="0"/>
              <a:t>&lt;br&gt;</a:t>
            </a:r>
            <a:r>
              <a:rPr lang="en-US" dirty="0"/>
              <a:t>Willie and </a:t>
            </a:r>
            <a:r>
              <a:rPr lang="en-US" dirty="0" err="1"/>
              <a:t>me?the</a:t>
            </a:r>
            <a:r>
              <a:rPr lang="en-US" dirty="0"/>
              <a:t> whole of the lot  </a:t>
            </a:r>
          </a:p>
          <a:p>
            <a:r>
              <a:rPr lang="en-US" dirty="0"/>
              <a:t>               </a:t>
            </a:r>
            <a:r>
              <a:rPr lang="en-US" b="1" dirty="0"/>
              <a:t>&lt;br&gt;</a:t>
            </a:r>
            <a:r>
              <a:rPr lang="en-US" dirty="0"/>
              <a:t>Of us all went over in </a:t>
            </a:r>
            <a:r>
              <a:rPr lang="en-US" dirty="0" err="1"/>
              <a:t>Bimberlie's</a:t>
            </a:r>
            <a:r>
              <a:rPr lang="en-US" dirty="0"/>
              <a:t> sleigh,  </a:t>
            </a:r>
          </a:p>
          <a:p>
            <a:r>
              <a:rPr lang="en-US" dirty="0"/>
              <a:t>                 </a:t>
            </a:r>
            <a:r>
              <a:rPr lang="en-US" b="1" dirty="0"/>
              <a:t>&lt;br&gt;</a:t>
            </a:r>
            <a:r>
              <a:rPr lang="en-US" dirty="0"/>
              <a:t>To </a:t>
            </a:r>
            <a:r>
              <a:rPr lang="en-US" dirty="0" err="1"/>
              <a:t>grandmama's</a:t>
            </a:r>
            <a:r>
              <a:rPr lang="en-US" dirty="0"/>
              <a:t> house on Christmas day.  </a:t>
            </a:r>
          </a:p>
          <a:p>
            <a:r>
              <a:rPr lang="en-US" dirty="0"/>
              <a:t>          </a:t>
            </a:r>
            <a:r>
              <a:rPr lang="en-US" b="1" dirty="0"/>
              <a:t>&lt;/p&gt;</a:t>
            </a:r>
            <a:r>
              <a:rPr lang="en-US" dirty="0"/>
              <a:t>  </a:t>
            </a:r>
          </a:p>
          <a:p>
            <a:r>
              <a:rPr lang="en-US" dirty="0"/>
              <a:t>   </a:t>
            </a:r>
            <a:r>
              <a:rPr lang="en-US" b="1" dirty="0"/>
              <a:t>&lt;/body&gt;</a:t>
            </a:r>
            <a:r>
              <a:rPr lang="en-US" dirty="0"/>
              <a:t>  </a:t>
            </a:r>
          </a:p>
          <a:p>
            <a:r>
              <a:rPr lang="en-US" b="1" dirty="0"/>
              <a:t>&lt;/html&gt;</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Output</a:t>
            </a:r>
            <a:endParaRPr lang="en-US" b="1" u="sng" dirty="0"/>
          </a:p>
        </p:txBody>
      </p:sp>
      <p:pic>
        <p:nvPicPr>
          <p:cNvPr id="4" name="Content Placeholder 3" descr="br tag.png"/>
          <p:cNvPicPr>
            <a:picLocks noGrp="1" noChangeAspect="1"/>
          </p:cNvPicPr>
          <p:nvPr>
            <p:ph idx="1"/>
          </p:nvPr>
        </p:nvPicPr>
        <p:blipFill>
          <a:blip r:embed="rId2" cstate="print"/>
          <a:stretch>
            <a:fillRect/>
          </a:stretch>
        </p:blipFill>
        <p:spPr>
          <a:xfrm>
            <a:off x="781050" y="2058194"/>
            <a:ext cx="7581900" cy="4143375"/>
          </a:xfr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HTML Editors</a:t>
            </a:r>
            <a:endParaRPr lang="en-US" b="1" u="sng" dirty="0"/>
          </a:p>
        </p:txBody>
      </p:sp>
      <p:sp>
        <p:nvSpPr>
          <p:cNvPr id="3" name="Content Placeholder 2"/>
          <p:cNvSpPr>
            <a:spLocks noGrp="1"/>
          </p:cNvSpPr>
          <p:nvPr>
            <p:ph idx="1"/>
          </p:nvPr>
        </p:nvSpPr>
        <p:spPr/>
        <p:txBody>
          <a:bodyPr>
            <a:normAutofit fontScale="92500" lnSpcReduction="10000"/>
          </a:bodyPr>
          <a:lstStyle/>
          <a:p>
            <a:pPr fontAlgn="base"/>
            <a:r>
              <a:rPr lang="en-US" dirty="0"/>
              <a:t>HTML text editors are used to create and modify web pages. HTML codes can be written in any text editor including the </a:t>
            </a:r>
            <a:r>
              <a:rPr lang="en-US" b="1" dirty="0"/>
              <a:t>notepad</a:t>
            </a:r>
            <a:r>
              <a:rPr lang="en-US" dirty="0"/>
              <a:t>. One just needs to write HTML in any text editor and save the file with an extension “.html” or “.htm”. Some of the popular HTML text editors are given below:</a:t>
            </a:r>
          </a:p>
          <a:p>
            <a:pPr fontAlgn="base"/>
            <a:r>
              <a:rPr lang="en-US" dirty="0"/>
              <a:t>Notepad</a:t>
            </a:r>
          </a:p>
          <a:p>
            <a:pPr fontAlgn="base"/>
            <a:r>
              <a:rPr lang="en-US" dirty="0"/>
              <a:t>Notepad++</a:t>
            </a:r>
          </a:p>
          <a:p>
            <a:pPr fontAlgn="base"/>
            <a:r>
              <a:rPr lang="en-IN" dirty="0"/>
              <a:t>VS Code (Recommended for beginners)</a:t>
            </a:r>
            <a:endParaRPr lang="en-US" dirty="0"/>
          </a:p>
          <a:p>
            <a:pPr fontAlgn="base"/>
            <a:r>
              <a:rPr lang="en-US" dirty="0"/>
              <a:t>Sublime Text 3</a:t>
            </a:r>
          </a:p>
          <a:p>
            <a:pPr fontAlgn="base"/>
            <a:r>
              <a:rPr lang="en-US" dirty="0"/>
              <a:t>Atom</a:t>
            </a:r>
          </a:p>
          <a:p>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HTML ‘hr’ Tag</a:t>
            </a:r>
            <a:endParaRPr lang="en-US" b="1" u="sng" dirty="0"/>
          </a:p>
        </p:txBody>
      </p:sp>
      <p:sp>
        <p:nvSpPr>
          <p:cNvPr id="3" name="Content Placeholder 2"/>
          <p:cNvSpPr>
            <a:spLocks noGrp="1"/>
          </p:cNvSpPr>
          <p:nvPr>
            <p:ph idx="1"/>
          </p:nvPr>
        </p:nvSpPr>
        <p:spPr/>
        <p:txBody>
          <a:bodyPr/>
          <a:lstStyle/>
          <a:p>
            <a:r>
              <a:rPr lang="en-US" dirty="0"/>
              <a:t>The &lt;hr&gt; tag is used to break the page into various parts, creating horizontal margins with help of a horizontal line running from the left to right-hand side of the page. This is also an empty tag and doesn’t take any additional statements.</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Example of ‘hr’ Tag</a:t>
            </a:r>
            <a:endParaRPr lang="en-US" b="1" u="sng" dirty="0"/>
          </a:p>
        </p:txBody>
      </p:sp>
      <p:sp>
        <p:nvSpPr>
          <p:cNvPr id="3" name="Content Placeholder 2"/>
          <p:cNvSpPr>
            <a:spLocks noGrp="1"/>
          </p:cNvSpPr>
          <p:nvPr>
            <p:ph idx="1"/>
          </p:nvPr>
        </p:nvSpPr>
        <p:spPr>
          <a:xfrm>
            <a:off x="457200" y="1935480"/>
            <a:ext cx="8229600" cy="4589864"/>
          </a:xfrm>
        </p:spPr>
        <p:txBody>
          <a:bodyPr>
            <a:normAutofit fontScale="92500" lnSpcReduction="20000"/>
          </a:bodyPr>
          <a:lstStyle/>
          <a:p>
            <a:r>
              <a:rPr lang="en-US" dirty="0"/>
              <a:t>&lt;!DOCTYPE html</a:t>
            </a:r>
            <a:r>
              <a:rPr lang="en-US" b="1" dirty="0"/>
              <a:t>&gt;</a:t>
            </a:r>
            <a:r>
              <a:rPr lang="en-US" dirty="0"/>
              <a:t>  </a:t>
            </a:r>
          </a:p>
          <a:p>
            <a:r>
              <a:rPr lang="en-US" b="1" dirty="0"/>
              <a:t>&lt;html&gt;</a:t>
            </a:r>
            <a:r>
              <a:rPr lang="en-US" dirty="0"/>
              <a:t>  </a:t>
            </a:r>
          </a:p>
          <a:p>
            <a:r>
              <a:rPr lang="en-US" dirty="0"/>
              <a:t> </a:t>
            </a:r>
            <a:r>
              <a:rPr lang="en-US" b="1" dirty="0"/>
              <a:t>&lt;head&gt;</a:t>
            </a:r>
            <a:r>
              <a:rPr lang="en-US" dirty="0"/>
              <a:t>  </a:t>
            </a:r>
          </a:p>
          <a:p>
            <a:r>
              <a:rPr lang="en-US" dirty="0"/>
              <a:t>    </a:t>
            </a:r>
            <a:r>
              <a:rPr lang="en-US" b="1" dirty="0"/>
              <a:t>&lt;/head&gt;</a:t>
            </a:r>
            <a:r>
              <a:rPr lang="en-US" dirty="0"/>
              <a:t>  </a:t>
            </a:r>
          </a:p>
          <a:p>
            <a:r>
              <a:rPr lang="en-US" dirty="0"/>
              <a:t> </a:t>
            </a:r>
            <a:r>
              <a:rPr lang="en-US" b="1" dirty="0"/>
              <a:t>&lt;body&gt;</a:t>
            </a:r>
            <a:r>
              <a:rPr lang="en-US" dirty="0"/>
              <a:t>  </a:t>
            </a:r>
          </a:p>
          <a:p>
            <a:r>
              <a:rPr lang="en-US" dirty="0"/>
              <a:t>   </a:t>
            </a:r>
            <a:r>
              <a:rPr lang="en-US" b="1" dirty="0"/>
              <a:t>&lt;h2&gt;</a:t>
            </a:r>
            <a:r>
              <a:rPr lang="en-US" dirty="0"/>
              <a:t> Example to show a horizontal line with paragraphs</a:t>
            </a:r>
            <a:r>
              <a:rPr lang="en-US" b="1" dirty="0"/>
              <a:t>&lt;/h2&gt;</a:t>
            </a:r>
            <a:r>
              <a:rPr lang="en-US" dirty="0"/>
              <a:t> </a:t>
            </a:r>
          </a:p>
          <a:p>
            <a:r>
              <a:rPr lang="en-US" dirty="0"/>
              <a:t>     </a:t>
            </a:r>
            <a:r>
              <a:rPr lang="en-US" b="1" dirty="0"/>
              <a:t>&lt;p&gt;</a:t>
            </a:r>
            <a:r>
              <a:rPr lang="en-US" dirty="0"/>
              <a:t> An HTML hr tag draw a horizontal line and separate two paragraphs with that line.</a:t>
            </a:r>
            <a:r>
              <a:rPr lang="en-US" b="1" dirty="0"/>
              <a:t>&lt;hr&gt;</a:t>
            </a:r>
            <a:r>
              <a:rPr lang="en-US" dirty="0"/>
              <a:t> it will start a new paragraph.  </a:t>
            </a:r>
          </a:p>
          <a:p>
            <a:r>
              <a:rPr lang="en-US" dirty="0"/>
              <a:t>     </a:t>
            </a:r>
            <a:r>
              <a:rPr lang="en-US" b="1" dirty="0"/>
              <a:t>&lt;/p&gt;</a:t>
            </a:r>
            <a:r>
              <a:rPr lang="en-US" dirty="0"/>
              <a:t>  </a:t>
            </a:r>
          </a:p>
          <a:p>
            <a:r>
              <a:rPr lang="en-US" dirty="0"/>
              <a:t>  </a:t>
            </a:r>
            <a:r>
              <a:rPr lang="en-US" b="1" dirty="0"/>
              <a:t>&lt;/body&gt;</a:t>
            </a:r>
            <a:r>
              <a:rPr lang="en-US" dirty="0"/>
              <a:t>  </a:t>
            </a:r>
          </a:p>
          <a:p>
            <a:r>
              <a:rPr lang="en-US" b="1" dirty="0"/>
              <a:t>&lt;/html&gt;</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Output</a:t>
            </a:r>
            <a:endParaRPr lang="en-US" b="1" u="sng" dirty="0"/>
          </a:p>
        </p:txBody>
      </p:sp>
      <p:pic>
        <p:nvPicPr>
          <p:cNvPr id="4" name="Content Placeholder 3" descr="hr tag.png"/>
          <p:cNvPicPr>
            <a:picLocks noGrp="1" noChangeAspect="1"/>
          </p:cNvPicPr>
          <p:nvPr>
            <p:ph idx="1"/>
          </p:nvPr>
        </p:nvPicPr>
        <p:blipFill>
          <a:blip r:embed="rId2" cstate="print"/>
          <a:stretch>
            <a:fillRect/>
          </a:stretch>
        </p:blipFill>
        <p:spPr>
          <a:xfrm>
            <a:off x="457200" y="2487532"/>
            <a:ext cx="8229600" cy="3284699"/>
          </a:xfr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HTML Marquee Element</a:t>
            </a:r>
          </a:p>
        </p:txBody>
      </p:sp>
      <p:sp>
        <p:nvSpPr>
          <p:cNvPr id="3" name="Content Placeholder 2"/>
          <p:cNvSpPr>
            <a:spLocks noGrp="1"/>
          </p:cNvSpPr>
          <p:nvPr>
            <p:ph idx="1"/>
          </p:nvPr>
        </p:nvSpPr>
        <p:spPr/>
        <p:txBody>
          <a:bodyPr>
            <a:normAutofit lnSpcReduction="10000"/>
          </a:bodyPr>
          <a:lstStyle/>
          <a:p>
            <a:r>
              <a:rPr lang="en-US" dirty="0"/>
              <a:t>The </a:t>
            </a:r>
            <a:r>
              <a:rPr lang="en-US" b="1" dirty="0"/>
              <a:t>&lt;marquee&gt;</a:t>
            </a:r>
            <a:r>
              <a:rPr lang="en-US" dirty="0"/>
              <a:t> HTML element is used to insert a scrolling area of text. You can control what happens when the text reaches the edges of its content area using its attributes.</a:t>
            </a:r>
          </a:p>
          <a:p>
            <a:r>
              <a:rPr lang="en-US" dirty="0"/>
              <a:t>The &lt;marquee&gt; tag is a container tag of HTML that is implemented for creating scrollable text or images within a web page from either left to right or vice versa, or top to bottom or vice versa. But this tag has been deprecated in the new version of HTML, i.e., HTML 5, so it is not recommended to use it in new websites.</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836712"/>
            <a:ext cx="8229600" cy="650336"/>
          </a:xfrm>
        </p:spPr>
        <p:txBody>
          <a:bodyPr>
            <a:normAutofit fontScale="90000"/>
          </a:bodyPr>
          <a:lstStyle/>
          <a:p>
            <a:r>
              <a:rPr lang="en-US" sz="4400" b="1" u="sng" dirty="0"/>
              <a:t>HTML Marquee Element Attributes</a:t>
            </a:r>
          </a:p>
        </p:txBody>
      </p:sp>
      <p:sp>
        <p:nvSpPr>
          <p:cNvPr id="3" name="Content Placeholder 2"/>
          <p:cNvSpPr>
            <a:spLocks noGrp="1"/>
          </p:cNvSpPr>
          <p:nvPr>
            <p:ph idx="1"/>
          </p:nvPr>
        </p:nvSpPr>
        <p:spPr>
          <a:xfrm>
            <a:off x="467544" y="1556792"/>
            <a:ext cx="8229600" cy="5301208"/>
          </a:xfrm>
        </p:spPr>
        <p:txBody>
          <a:bodyPr>
            <a:noAutofit/>
          </a:bodyPr>
          <a:lstStyle/>
          <a:p>
            <a:r>
              <a:rPr lang="en-US" sz="1700" b="1" u="sng" dirty="0"/>
              <a:t>behavior</a:t>
            </a:r>
            <a:r>
              <a:rPr lang="en-US" sz="1700" b="1" dirty="0"/>
              <a:t> :-</a:t>
            </a:r>
            <a:r>
              <a:rPr lang="en-US" sz="1700" dirty="0"/>
              <a:t> How the text is scrolled within the marquee. Possible values are scroll, slide and alternate. If no value is specified, the default value is scroll.</a:t>
            </a:r>
          </a:p>
          <a:p>
            <a:r>
              <a:rPr lang="en-US" sz="1700" b="1" u="sng" dirty="0" err="1"/>
              <a:t>bgcolor</a:t>
            </a:r>
            <a:r>
              <a:rPr lang="en-US" sz="1700" dirty="0"/>
              <a:t> :- The background color through color name or hexadecimal value.</a:t>
            </a:r>
          </a:p>
          <a:p>
            <a:r>
              <a:rPr lang="en-US" sz="1700" b="1" u="sng" dirty="0"/>
              <a:t>direction</a:t>
            </a:r>
            <a:r>
              <a:rPr lang="en-US" sz="1700" dirty="0"/>
              <a:t> :- The direction of the scrolling within the marquee. Possible values are left, right, up and down. If no value is specified, the default value is left.</a:t>
            </a:r>
          </a:p>
          <a:p>
            <a:r>
              <a:rPr lang="en-US" sz="1700" b="1" u="sng" dirty="0"/>
              <a:t>height</a:t>
            </a:r>
            <a:r>
              <a:rPr lang="en-US" sz="1700" dirty="0"/>
              <a:t> :- The height in pixels or percentage value.</a:t>
            </a:r>
          </a:p>
          <a:p>
            <a:r>
              <a:rPr lang="en-US" sz="1700" b="1" u="sng" dirty="0" err="1"/>
              <a:t>hspace</a:t>
            </a:r>
            <a:r>
              <a:rPr lang="en-US" sz="1700" dirty="0"/>
              <a:t> :- The horizontal margin</a:t>
            </a:r>
          </a:p>
          <a:p>
            <a:r>
              <a:rPr lang="en-US" sz="1700" b="1" u="sng" dirty="0"/>
              <a:t>loop</a:t>
            </a:r>
            <a:r>
              <a:rPr lang="en-US" sz="1700" dirty="0"/>
              <a:t> :- The number of times the marquee will scroll. If no value is specified, the default value is −1, which means the marquee will scroll continuously.</a:t>
            </a:r>
          </a:p>
          <a:p>
            <a:r>
              <a:rPr lang="en-US" sz="1700" b="1" u="sng" dirty="0" err="1"/>
              <a:t>scrollamount</a:t>
            </a:r>
            <a:r>
              <a:rPr lang="en-US" sz="1700" dirty="0"/>
              <a:t> :- The amount of scrolling at each interval in pixels. The default value is 6.</a:t>
            </a:r>
          </a:p>
          <a:p>
            <a:r>
              <a:rPr lang="en-US" sz="1700" b="1" u="sng" dirty="0" err="1"/>
              <a:t>scrolldelay</a:t>
            </a:r>
            <a:r>
              <a:rPr lang="en-US" sz="1700" dirty="0"/>
              <a:t> :- The interval between each scroll movement in milliseconds. The default value is 85. Note that any value smaller than 60 is ignored and the value 60 is used instead unless </a:t>
            </a:r>
            <a:r>
              <a:rPr lang="en-US" sz="1700" dirty="0" err="1"/>
              <a:t>truespeed</a:t>
            </a:r>
            <a:r>
              <a:rPr lang="en-US" sz="1700" dirty="0"/>
              <a:t> is specified.</a:t>
            </a:r>
          </a:p>
          <a:p>
            <a:r>
              <a:rPr lang="en-US" sz="1700" b="1" u="sng" dirty="0" err="1"/>
              <a:t>truespeed</a:t>
            </a:r>
            <a:r>
              <a:rPr lang="en-US" sz="1700" dirty="0"/>
              <a:t> :- By default, </a:t>
            </a:r>
            <a:r>
              <a:rPr lang="en-US" sz="1700" dirty="0" err="1"/>
              <a:t>scrolldelay</a:t>
            </a:r>
            <a:r>
              <a:rPr lang="en-US" sz="1700" dirty="0"/>
              <a:t> values lower than 60 are ignored. If </a:t>
            </a:r>
            <a:r>
              <a:rPr lang="en-US" sz="1700" dirty="0" err="1"/>
              <a:t>truespeed</a:t>
            </a:r>
            <a:r>
              <a:rPr lang="en-US" sz="1700" dirty="0"/>
              <a:t> is present, those values are not ignored.</a:t>
            </a:r>
          </a:p>
          <a:p>
            <a:r>
              <a:rPr lang="en-US" sz="1700" b="1" u="sng" dirty="0" err="1"/>
              <a:t>vspace</a:t>
            </a:r>
            <a:r>
              <a:rPr lang="en-US" sz="1700" dirty="0"/>
              <a:t> :- The vertical margin in pixels or percentage value.</a:t>
            </a:r>
          </a:p>
          <a:p>
            <a:r>
              <a:rPr lang="en-US" sz="1700" b="1" u="sng" dirty="0"/>
              <a:t>width</a:t>
            </a:r>
            <a:r>
              <a:rPr lang="en-US" sz="1700" dirty="0"/>
              <a:t> :- The width in pixels or percentage value.</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HTML Phrase Elements</a:t>
            </a:r>
            <a:endParaRPr lang="en-US" b="1" u="sng" dirty="0"/>
          </a:p>
        </p:txBody>
      </p:sp>
      <p:sp>
        <p:nvSpPr>
          <p:cNvPr id="3" name="Content Placeholder 2"/>
          <p:cNvSpPr>
            <a:spLocks noGrp="1"/>
          </p:cNvSpPr>
          <p:nvPr>
            <p:ph idx="1"/>
          </p:nvPr>
        </p:nvSpPr>
        <p:spPr>
          <a:xfrm>
            <a:off x="457200" y="1935480"/>
            <a:ext cx="8229600" cy="4733880"/>
          </a:xfrm>
        </p:spPr>
        <p:txBody>
          <a:bodyPr>
            <a:normAutofit fontScale="85000" lnSpcReduction="20000"/>
          </a:bodyPr>
          <a:lstStyle/>
          <a:p>
            <a:r>
              <a:rPr lang="en-US" dirty="0"/>
              <a:t>The HTML phrase tags are special purpose tags, which defines the structural meaning of a block of text or semantics of text. Following is the list of phrase tags:</a:t>
            </a:r>
          </a:p>
          <a:p>
            <a:r>
              <a:rPr lang="en-US" dirty="0"/>
              <a:t>Abbreviation tag : &lt;</a:t>
            </a:r>
            <a:r>
              <a:rPr lang="en-US" dirty="0" err="1"/>
              <a:t>abbr</a:t>
            </a:r>
            <a:r>
              <a:rPr lang="en-US" dirty="0"/>
              <a:t>&gt;</a:t>
            </a:r>
          </a:p>
          <a:p>
            <a:r>
              <a:rPr lang="en-US" dirty="0"/>
              <a:t>Acronym tag: &lt;acronym&gt; (not supported in HTML5)</a:t>
            </a:r>
          </a:p>
          <a:p>
            <a:r>
              <a:rPr lang="en-US" dirty="0"/>
              <a:t>Marked tag: &lt;mark&gt;</a:t>
            </a:r>
          </a:p>
          <a:p>
            <a:r>
              <a:rPr lang="en-US" dirty="0"/>
              <a:t>Strong tag: &lt;strong&gt;</a:t>
            </a:r>
          </a:p>
          <a:p>
            <a:r>
              <a:rPr lang="en-US" dirty="0"/>
              <a:t>Emphasized tag : &lt;</a:t>
            </a:r>
            <a:r>
              <a:rPr lang="en-US" dirty="0" err="1"/>
              <a:t>em</a:t>
            </a:r>
            <a:r>
              <a:rPr lang="en-US" dirty="0"/>
              <a:t>&gt;</a:t>
            </a:r>
          </a:p>
          <a:p>
            <a:r>
              <a:rPr lang="en-US" dirty="0"/>
              <a:t>Definition tag: &lt;</a:t>
            </a:r>
            <a:r>
              <a:rPr lang="en-US" dirty="0" err="1"/>
              <a:t>dfn</a:t>
            </a:r>
            <a:r>
              <a:rPr lang="en-US" dirty="0"/>
              <a:t>&gt;</a:t>
            </a:r>
          </a:p>
          <a:p>
            <a:r>
              <a:rPr lang="en-US" dirty="0"/>
              <a:t>Quoting tag: &lt;</a:t>
            </a:r>
            <a:r>
              <a:rPr lang="en-US" dirty="0" err="1"/>
              <a:t>blockquote</a:t>
            </a:r>
            <a:r>
              <a:rPr lang="en-US" dirty="0"/>
              <a:t>&gt;</a:t>
            </a:r>
          </a:p>
          <a:p>
            <a:r>
              <a:rPr lang="en-US" dirty="0"/>
              <a:t>Short quote tag : &lt;q&gt;</a:t>
            </a:r>
          </a:p>
          <a:p>
            <a:r>
              <a:rPr lang="en-US" dirty="0"/>
              <a:t>Code tag: &lt;code&gt;</a:t>
            </a:r>
          </a:p>
          <a:p>
            <a:r>
              <a:rPr lang="en-US" dirty="0"/>
              <a:t>Keyboard tag: &lt;</a:t>
            </a:r>
            <a:r>
              <a:rPr lang="en-US" dirty="0" err="1"/>
              <a:t>kbd</a:t>
            </a:r>
            <a:r>
              <a:rPr lang="en-US" dirty="0"/>
              <a:t>&gt;</a:t>
            </a:r>
          </a:p>
          <a:p>
            <a:r>
              <a:rPr lang="en-US" dirty="0"/>
              <a:t>Address tag: &lt;address&gt;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Text Abbreviation tag</a:t>
            </a:r>
          </a:p>
        </p:txBody>
      </p:sp>
      <p:sp>
        <p:nvSpPr>
          <p:cNvPr id="3" name="Content Placeholder 2"/>
          <p:cNvSpPr>
            <a:spLocks noGrp="1"/>
          </p:cNvSpPr>
          <p:nvPr>
            <p:ph idx="1"/>
          </p:nvPr>
        </p:nvSpPr>
        <p:spPr/>
        <p:txBody>
          <a:bodyPr/>
          <a:lstStyle/>
          <a:p>
            <a:r>
              <a:rPr lang="en-US" dirty="0"/>
              <a:t>This tag is used to abbreviate a text. To abbreviate a text, write text between &lt;</a:t>
            </a:r>
            <a:r>
              <a:rPr lang="en-US" dirty="0" err="1"/>
              <a:t>abbr</a:t>
            </a:r>
            <a:r>
              <a:rPr lang="en-US" dirty="0"/>
              <a:t>&gt; and &lt;/</a:t>
            </a:r>
            <a:r>
              <a:rPr lang="en-US" dirty="0" err="1"/>
              <a:t>abbr</a:t>
            </a:r>
            <a:r>
              <a:rPr lang="en-US" dirty="0"/>
              <a:t>&gt; tag.</a:t>
            </a:r>
          </a:p>
          <a:p>
            <a:r>
              <a:rPr lang="en-IN" dirty="0"/>
              <a:t>When we hover the cursor over the abbreviated text, we will see its full-form in a </a:t>
            </a:r>
            <a:r>
              <a:rPr lang="en-IN" dirty="0" err="1"/>
              <a:t>tootip</a:t>
            </a:r>
            <a:r>
              <a:rPr lang="en-IN" dirty="0"/>
              <a:t> provided by the browser.</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Example of &lt;</a:t>
            </a:r>
            <a:r>
              <a:rPr lang="en-IN" b="1" u="sng" dirty="0" err="1"/>
              <a:t>abbr</a:t>
            </a:r>
            <a:r>
              <a:rPr lang="en-IN" b="1" u="sng" dirty="0"/>
              <a:t>&gt; Tag</a:t>
            </a:r>
            <a:endParaRPr lang="en-US" b="1" u="sng" dirty="0"/>
          </a:p>
        </p:txBody>
      </p:sp>
      <p:sp>
        <p:nvSpPr>
          <p:cNvPr id="3" name="Content Placeholder 2"/>
          <p:cNvSpPr>
            <a:spLocks noGrp="1"/>
          </p:cNvSpPr>
          <p:nvPr>
            <p:ph idx="1"/>
          </p:nvPr>
        </p:nvSpPr>
        <p:spPr>
          <a:xfrm>
            <a:off x="457200" y="1935480"/>
            <a:ext cx="8229600" cy="4661872"/>
          </a:xfrm>
        </p:spPr>
        <p:txBody>
          <a:bodyPr>
            <a:normAutofit fontScale="77500" lnSpcReduction="20000"/>
          </a:bodyPr>
          <a:lstStyle/>
          <a:p>
            <a:r>
              <a:rPr lang="en-US" dirty="0"/>
              <a:t>&lt;!DOCTYPE </a:t>
            </a:r>
            <a:r>
              <a:rPr lang="en-US" i="1" dirty="0"/>
              <a:t>html</a:t>
            </a:r>
            <a:r>
              <a:rPr lang="en-US" dirty="0"/>
              <a:t>&gt;</a:t>
            </a:r>
          </a:p>
          <a:p>
            <a:r>
              <a:rPr lang="en-US" dirty="0"/>
              <a:t>&lt;html </a:t>
            </a:r>
            <a:r>
              <a:rPr lang="en-US" i="1" dirty="0" err="1"/>
              <a:t>lang</a:t>
            </a:r>
            <a:r>
              <a:rPr lang="en-US" dirty="0"/>
              <a:t>="en"&gt;</a:t>
            </a:r>
          </a:p>
          <a:p>
            <a:br>
              <a:rPr lang="en-US" dirty="0"/>
            </a:br>
            <a:r>
              <a:rPr lang="en-US" dirty="0"/>
              <a:t>    &lt;head&gt;</a:t>
            </a:r>
          </a:p>
          <a:p>
            <a:r>
              <a:rPr lang="en-US" dirty="0"/>
              <a:t>        &lt;meta </a:t>
            </a:r>
            <a:r>
              <a:rPr lang="en-US" i="1" dirty="0" err="1"/>
              <a:t>charset</a:t>
            </a:r>
            <a:r>
              <a:rPr lang="en-US" dirty="0"/>
              <a:t>="UTF-8"&gt;</a:t>
            </a:r>
          </a:p>
          <a:p>
            <a:r>
              <a:rPr lang="en-US" dirty="0"/>
              <a:t>        &lt;meta </a:t>
            </a:r>
            <a:r>
              <a:rPr lang="en-US" i="1" dirty="0"/>
              <a:t>name</a:t>
            </a:r>
            <a:r>
              <a:rPr lang="en-US" dirty="0"/>
              <a:t>="viewport" </a:t>
            </a:r>
            <a:r>
              <a:rPr lang="en-US" i="1" dirty="0"/>
              <a:t>content</a:t>
            </a:r>
            <a:r>
              <a:rPr lang="en-US" dirty="0"/>
              <a:t>="width=device-width, initial-scale=1.0"&gt;</a:t>
            </a:r>
          </a:p>
          <a:p>
            <a:r>
              <a:rPr lang="en-US" dirty="0"/>
              <a:t>        &lt;title&gt;Heading and Paragraph Tags in HTML&lt;/title&gt;</a:t>
            </a:r>
          </a:p>
          <a:p>
            <a:r>
              <a:rPr lang="en-US" dirty="0"/>
              <a:t>    &lt;/head&gt;</a:t>
            </a:r>
          </a:p>
          <a:p>
            <a:br>
              <a:rPr lang="en-US" dirty="0"/>
            </a:br>
            <a:r>
              <a:rPr lang="en-US" dirty="0"/>
              <a:t>    &lt;body&gt;</a:t>
            </a:r>
          </a:p>
          <a:p>
            <a:r>
              <a:rPr lang="en-US" dirty="0"/>
              <a:t>        &lt;p&gt;Welcome to &lt;</a:t>
            </a:r>
            <a:r>
              <a:rPr lang="en-US" dirty="0" err="1"/>
              <a:t>abbr</a:t>
            </a:r>
            <a:r>
              <a:rPr lang="en-US" dirty="0"/>
              <a:t>  </a:t>
            </a:r>
            <a:r>
              <a:rPr lang="en-US" i="1" dirty="0"/>
              <a:t>title</a:t>
            </a:r>
            <a:r>
              <a:rPr lang="en-US" dirty="0"/>
              <a:t>="HyperText Markup </a:t>
            </a:r>
            <a:r>
              <a:rPr lang="en-US" dirty="0" err="1"/>
              <a:t>Lanuage</a:t>
            </a:r>
            <a:r>
              <a:rPr lang="en-US" dirty="0"/>
              <a:t>"&gt;HTML&lt;/</a:t>
            </a:r>
            <a:r>
              <a:rPr lang="en-US" dirty="0" err="1"/>
              <a:t>abbr</a:t>
            </a:r>
            <a:r>
              <a:rPr lang="en-US" dirty="0"/>
              <a:t>&gt; Tutorial!&lt;/p&gt;</a:t>
            </a:r>
          </a:p>
          <a:p>
            <a:r>
              <a:rPr lang="en-US" dirty="0"/>
              <a:t>    &lt;/body&gt;</a:t>
            </a:r>
          </a:p>
          <a:p>
            <a:r>
              <a:rPr lang="en-US" dirty="0"/>
              <a:t>&lt;/html&gt;</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Output</a:t>
            </a:r>
            <a:endParaRPr lang="en-US" b="1" u="sng" dirty="0"/>
          </a:p>
        </p:txBody>
      </p:sp>
      <p:pic>
        <p:nvPicPr>
          <p:cNvPr id="4" name="Content Placeholder 3" descr="abbr tag.png"/>
          <p:cNvPicPr>
            <a:picLocks noGrp="1" noChangeAspect="1"/>
          </p:cNvPicPr>
          <p:nvPr>
            <p:ph idx="1"/>
          </p:nvPr>
        </p:nvPicPr>
        <p:blipFill>
          <a:blip r:embed="rId2" cstate="print"/>
          <a:stretch>
            <a:fillRect/>
          </a:stretch>
        </p:blipFill>
        <p:spPr>
          <a:xfrm>
            <a:off x="483336" y="2924944"/>
            <a:ext cx="7330249" cy="2160239"/>
          </a:xfr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HTML Mark Element</a:t>
            </a:r>
            <a:endParaRPr lang="en-US" b="1" u="sng" dirty="0"/>
          </a:p>
        </p:txBody>
      </p:sp>
      <p:sp>
        <p:nvSpPr>
          <p:cNvPr id="3" name="Content Placeholder 2"/>
          <p:cNvSpPr>
            <a:spLocks noGrp="1"/>
          </p:cNvSpPr>
          <p:nvPr>
            <p:ph idx="1"/>
          </p:nvPr>
        </p:nvSpPr>
        <p:spPr/>
        <p:txBody>
          <a:bodyPr/>
          <a:lstStyle/>
          <a:p>
            <a:r>
              <a:rPr lang="en-US" dirty="0"/>
              <a:t>The content written between &lt;mark&gt; and &lt;/mark&gt; tag will show as yellow mark on browser. This tag is used to highlight a particular text.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404664"/>
            <a:ext cx="7509520" cy="1143000"/>
          </a:xfrm>
        </p:spPr>
        <p:txBody>
          <a:bodyPr>
            <a:normAutofit/>
          </a:bodyPr>
          <a:lstStyle/>
          <a:p>
            <a:r>
              <a:rPr lang="en-IN" sz="5400" b="1" u="sng" dirty="0"/>
              <a:t>Basic structure of HTML</a:t>
            </a:r>
            <a:endParaRPr lang="en-US" sz="5400" b="1" u="sng" dirty="0"/>
          </a:p>
        </p:txBody>
      </p:sp>
      <p:pic>
        <p:nvPicPr>
          <p:cNvPr id="4" name="Content Placeholder 3" descr="HTML-Basic-Format.png"/>
          <p:cNvPicPr>
            <a:picLocks noGrp="1" noChangeAspect="1"/>
          </p:cNvPicPr>
          <p:nvPr>
            <p:ph idx="1"/>
          </p:nvPr>
        </p:nvPicPr>
        <p:blipFill>
          <a:blip r:embed="rId2" cstate="print"/>
          <a:stretch>
            <a:fillRect/>
          </a:stretch>
        </p:blipFill>
        <p:spPr>
          <a:xfrm>
            <a:off x="683568" y="1556792"/>
            <a:ext cx="7776864" cy="5301208"/>
          </a:xfrm>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Example of Mark Tag</a:t>
            </a:r>
            <a:endParaRPr lang="en-US" b="1" u="sng" dirty="0"/>
          </a:p>
        </p:txBody>
      </p:sp>
      <p:sp>
        <p:nvSpPr>
          <p:cNvPr id="3" name="Content Placeholder 2"/>
          <p:cNvSpPr>
            <a:spLocks noGrp="1"/>
          </p:cNvSpPr>
          <p:nvPr>
            <p:ph idx="1"/>
          </p:nvPr>
        </p:nvSpPr>
        <p:spPr/>
        <p:txBody>
          <a:bodyPr/>
          <a:lstStyle/>
          <a:p>
            <a:r>
              <a:rPr lang="en-US" sz="2400" b="1" dirty="0"/>
              <a:t>&lt;p&gt;</a:t>
            </a:r>
            <a:r>
              <a:rPr lang="en-US" sz="2400" dirty="0"/>
              <a:t>This tag will </a:t>
            </a:r>
            <a:r>
              <a:rPr lang="en-US" sz="2400" b="1" dirty="0"/>
              <a:t>&lt;mark&gt;</a:t>
            </a:r>
            <a:r>
              <a:rPr lang="en-US" sz="2400" dirty="0"/>
              <a:t>highlight</a:t>
            </a:r>
            <a:r>
              <a:rPr lang="en-US" sz="2400" b="1" dirty="0"/>
              <a:t>&lt;/mark&gt;</a:t>
            </a:r>
            <a:r>
              <a:rPr lang="en-US" sz="2400" dirty="0"/>
              <a:t> the text.</a:t>
            </a:r>
            <a:r>
              <a:rPr lang="en-US" sz="2400" b="1" dirty="0"/>
              <a:t>&lt;/p&gt;</a:t>
            </a:r>
            <a:endParaRPr lang="en-US" sz="24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Output</a:t>
            </a:r>
            <a:endParaRPr lang="en-US" b="1" u="sng" dirty="0"/>
          </a:p>
        </p:txBody>
      </p:sp>
      <p:pic>
        <p:nvPicPr>
          <p:cNvPr id="4" name="Content Placeholder 3" descr="mark tag.png"/>
          <p:cNvPicPr>
            <a:picLocks noGrp="1" noChangeAspect="1"/>
          </p:cNvPicPr>
          <p:nvPr>
            <p:ph idx="1"/>
          </p:nvPr>
        </p:nvPicPr>
        <p:blipFill>
          <a:blip r:embed="rId2" cstate="print"/>
          <a:stretch>
            <a:fillRect/>
          </a:stretch>
        </p:blipFill>
        <p:spPr>
          <a:xfrm>
            <a:off x="1362075" y="2491581"/>
            <a:ext cx="6419850" cy="3276600"/>
          </a:xfr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HTML Strong Element</a:t>
            </a:r>
            <a:endParaRPr lang="en-US" b="1" u="sng" dirty="0"/>
          </a:p>
        </p:txBody>
      </p:sp>
      <p:sp>
        <p:nvSpPr>
          <p:cNvPr id="3" name="Content Placeholder 2"/>
          <p:cNvSpPr>
            <a:spLocks noGrp="1"/>
          </p:cNvSpPr>
          <p:nvPr>
            <p:ph idx="1"/>
          </p:nvPr>
        </p:nvSpPr>
        <p:spPr/>
        <p:txBody>
          <a:bodyPr/>
          <a:lstStyle/>
          <a:p>
            <a:r>
              <a:rPr lang="en-US" dirty="0"/>
              <a:t>This tag is used to display the important text of the content. The text written between &lt;strong&gt; and &lt;/strong&gt; will be displayed as important text.</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Example of Strong Element</a:t>
            </a:r>
            <a:endParaRPr lang="en-US" b="1" u="sng" dirty="0"/>
          </a:p>
        </p:txBody>
      </p:sp>
      <p:sp>
        <p:nvSpPr>
          <p:cNvPr id="3" name="Content Placeholder 2"/>
          <p:cNvSpPr>
            <a:spLocks noGrp="1"/>
          </p:cNvSpPr>
          <p:nvPr>
            <p:ph idx="1"/>
          </p:nvPr>
        </p:nvSpPr>
        <p:spPr/>
        <p:txBody>
          <a:bodyPr/>
          <a:lstStyle/>
          <a:p>
            <a:r>
              <a:rPr lang="en-US" b="1" dirty="0"/>
              <a:t>&lt;p&gt;</a:t>
            </a:r>
            <a:r>
              <a:rPr lang="en-US" dirty="0"/>
              <a:t>In HTML it is recommended to use </a:t>
            </a:r>
            <a:r>
              <a:rPr lang="en-US" b="1" dirty="0"/>
              <a:t>&lt;strong&gt;</a:t>
            </a:r>
            <a:r>
              <a:rPr lang="en-US" dirty="0"/>
              <a:t>lower-case</a:t>
            </a:r>
            <a:r>
              <a:rPr lang="en-US" b="1" dirty="0"/>
              <a:t>&lt;/strong&gt;</a:t>
            </a:r>
            <a:r>
              <a:rPr lang="en-US" dirty="0"/>
              <a:t>, while writing a code. </a:t>
            </a:r>
            <a:r>
              <a:rPr lang="en-US" b="1" dirty="0"/>
              <a:t>&lt;/p&gt;</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Output</a:t>
            </a:r>
            <a:endParaRPr lang="en-US" b="1" u="sng" dirty="0"/>
          </a:p>
        </p:txBody>
      </p:sp>
      <p:pic>
        <p:nvPicPr>
          <p:cNvPr id="4" name="Content Placeholder 3" descr="strong tag.png"/>
          <p:cNvPicPr>
            <a:picLocks noGrp="1" noChangeAspect="1"/>
          </p:cNvPicPr>
          <p:nvPr>
            <p:ph idx="1"/>
          </p:nvPr>
        </p:nvPicPr>
        <p:blipFill>
          <a:blip r:embed="rId2" cstate="print"/>
          <a:stretch>
            <a:fillRect/>
          </a:stretch>
        </p:blipFill>
        <p:spPr>
          <a:xfrm>
            <a:off x="676275" y="2353469"/>
            <a:ext cx="7791450" cy="3552825"/>
          </a:xfrm>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229600" cy="1143000"/>
          </a:xfrm>
        </p:spPr>
        <p:txBody>
          <a:bodyPr>
            <a:normAutofit fontScale="90000"/>
          </a:bodyPr>
          <a:lstStyle/>
          <a:p>
            <a:r>
              <a:rPr lang="en-IN" b="1" u="sng" dirty="0"/>
              <a:t>HTML Emphasized(</a:t>
            </a:r>
            <a:r>
              <a:rPr lang="en-IN" b="1" u="sng" dirty="0" err="1"/>
              <a:t>em</a:t>
            </a:r>
            <a:r>
              <a:rPr lang="en-IN" b="1" u="sng" dirty="0"/>
              <a:t>) Element</a:t>
            </a:r>
            <a:endParaRPr lang="en-US" b="1" u="sng" dirty="0"/>
          </a:p>
        </p:txBody>
      </p:sp>
      <p:sp>
        <p:nvSpPr>
          <p:cNvPr id="3" name="Content Placeholder 2"/>
          <p:cNvSpPr>
            <a:spLocks noGrp="1"/>
          </p:cNvSpPr>
          <p:nvPr>
            <p:ph idx="1"/>
          </p:nvPr>
        </p:nvSpPr>
        <p:spPr>
          <a:xfrm>
            <a:off x="467544" y="1628800"/>
            <a:ext cx="8229600" cy="4392488"/>
          </a:xfrm>
        </p:spPr>
        <p:txBody>
          <a:bodyPr/>
          <a:lstStyle/>
          <a:p>
            <a:r>
              <a:rPr lang="en-US" dirty="0"/>
              <a:t>This tag is used to emphasize the text, and displayed the text in italic form. The text written between &lt;</a:t>
            </a:r>
            <a:r>
              <a:rPr lang="en-US" dirty="0" err="1"/>
              <a:t>em</a:t>
            </a:r>
            <a:r>
              <a:rPr lang="en-US" dirty="0"/>
              <a:t>&gt; and &lt;/</a:t>
            </a:r>
            <a:r>
              <a:rPr lang="en-US" dirty="0" err="1"/>
              <a:t>em</a:t>
            </a:r>
            <a:r>
              <a:rPr lang="en-US" dirty="0"/>
              <a:t>&gt; tag will italicized the text.</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Example of </a:t>
            </a:r>
            <a:r>
              <a:rPr lang="en-IN" b="1" u="sng" dirty="0" err="1"/>
              <a:t>em</a:t>
            </a:r>
            <a:r>
              <a:rPr lang="en-IN" b="1" u="sng" dirty="0"/>
              <a:t> Element</a:t>
            </a:r>
            <a:endParaRPr lang="en-US" b="1" u="sng" dirty="0"/>
          </a:p>
        </p:txBody>
      </p:sp>
      <p:sp>
        <p:nvSpPr>
          <p:cNvPr id="3" name="Content Placeholder 2"/>
          <p:cNvSpPr>
            <a:spLocks noGrp="1"/>
          </p:cNvSpPr>
          <p:nvPr>
            <p:ph idx="1"/>
          </p:nvPr>
        </p:nvSpPr>
        <p:spPr/>
        <p:txBody>
          <a:bodyPr/>
          <a:lstStyle/>
          <a:p>
            <a:r>
              <a:rPr lang="en-US" b="1" dirty="0"/>
              <a:t>&lt;p&gt;</a:t>
            </a:r>
            <a:r>
              <a:rPr lang="en-US" dirty="0"/>
              <a:t>HTML is an </a:t>
            </a:r>
            <a:r>
              <a:rPr lang="en-US" b="1" dirty="0"/>
              <a:t>&lt;</a:t>
            </a:r>
            <a:r>
              <a:rPr lang="en-US" b="1" dirty="0" err="1"/>
              <a:t>em</a:t>
            </a:r>
            <a:r>
              <a:rPr lang="en-US" b="1" dirty="0"/>
              <a:t>&gt;</a:t>
            </a:r>
            <a:r>
              <a:rPr lang="en-US" dirty="0"/>
              <a:t>easy </a:t>
            </a:r>
            <a:r>
              <a:rPr lang="en-US" b="1" dirty="0"/>
              <a:t>&lt;/</a:t>
            </a:r>
            <a:r>
              <a:rPr lang="en-US" b="1" dirty="0" err="1"/>
              <a:t>em</a:t>
            </a:r>
            <a:r>
              <a:rPr lang="en-US" b="1" dirty="0"/>
              <a:t>&gt;</a:t>
            </a:r>
            <a:r>
              <a:rPr lang="en-US" dirty="0"/>
              <a:t>to learn language.</a:t>
            </a:r>
            <a:r>
              <a:rPr lang="en-US" b="1" dirty="0"/>
              <a:t>&lt;/p&gt;</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Output</a:t>
            </a:r>
            <a:endParaRPr lang="en-US" b="1" u="sng" dirty="0"/>
          </a:p>
        </p:txBody>
      </p:sp>
      <p:pic>
        <p:nvPicPr>
          <p:cNvPr id="4" name="Content Placeholder 3" descr="em tag.png"/>
          <p:cNvPicPr>
            <a:picLocks noGrp="1" noChangeAspect="1"/>
          </p:cNvPicPr>
          <p:nvPr>
            <p:ph idx="1"/>
          </p:nvPr>
        </p:nvPicPr>
        <p:blipFill>
          <a:blip r:embed="rId2" cstate="print"/>
          <a:stretch>
            <a:fillRect/>
          </a:stretch>
        </p:blipFill>
        <p:spPr>
          <a:xfrm>
            <a:off x="1409700" y="2696369"/>
            <a:ext cx="6324600" cy="2867025"/>
          </a:xfrm>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HTML Definition Element</a:t>
            </a:r>
            <a:endParaRPr lang="en-US" b="1" u="sng" dirty="0"/>
          </a:p>
        </p:txBody>
      </p:sp>
      <p:sp>
        <p:nvSpPr>
          <p:cNvPr id="3" name="Content Placeholder 2"/>
          <p:cNvSpPr>
            <a:spLocks noGrp="1"/>
          </p:cNvSpPr>
          <p:nvPr>
            <p:ph idx="1"/>
          </p:nvPr>
        </p:nvSpPr>
        <p:spPr/>
        <p:txBody>
          <a:bodyPr/>
          <a:lstStyle/>
          <a:p>
            <a:r>
              <a:rPr lang="en-US" dirty="0"/>
              <a:t>When you use the &lt;</a:t>
            </a:r>
            <a:r>
              <a:rPr lang="en-US" dirty="0" err="1"/>
              <a:t>dfn</a:t>
            </a:r>
            <a:r>
              <a:rPr lang="en-US" dirty="0"/>
              <a:t>&gt; and &lt;/</a:t>
            </a:r>
            <a:r>
              <a:rPr lang="en-US" dirty="0" err="1"/>
              <a:t>dfn</a:t>
            </a:r>
            <a:r>
              <a:rPr lang="en-US" dirty="0"/>
              <a:t>&gt; tags, it allow to specify the keyword of the content. Following is the example to show how to definition element.</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Example of Definition Element</a:t>
            </a:r>
            <a:endParaRPr lang="en-US" b="1" u="sng" dirty="0"/>
          </a:p>
        </p:txBody>
      </p:sp>
      <p:sp>
        <p:nvSpPr>
          <p:cNvPr id="3" name="Content Placeholder 2"/>
          <p:cNvSpPr>
            <a:spLocks noGrp="1"/>
          </p:cNvSpPr>
          <p:nvPr>
            <p:ph idx="1"/>
          </p:nvPr>
        </p:nvSpPr>
        <p:spPr/>
        <p:txBody>
          <a:bodyPr/>
          <a:lstStyle/>
          <a:p>
            <a:r>
              <a:rPr lang="en-US" b="1" dirty="0"/>
              <a:t>&lt;p&gt;&lt;</a:t>
            </a:r>
            <a:r>
              <a:rPr lang="en-US" b="1" dirty="0" err="1"/>
              <a:t>dfn</a:t>
            </a:r>
            <a:r>
              <a:rPr lang="en-US" b="1" dirty="0"/>
              <a:t>&gt;</a:t>
            </a:r>
            <a:r>
              <a:rPr lang="en-US" dirty="0"/>
              <a:t>HTML </a:t>
            </a:r>
            <a:r>
              <a:rPr lang="en-US" b="1" dirty="0"/>
              <a:t>&lt;/</a:t>
            </a:r>
            <a:r>
              <a:rPr lang="en-US" b="1" dirty="0" err="1"/>
              <a:t>dfn</a:t>
            </a:r>
            <a:r>
              <a:rPr lang="en-US" b="1" dirty="0"/>
              <a:t>&gt;</a:t>
            </a:r>
            <a:r>
              <a:rPr lang="en-US" dirty="0"/>
              <a:t> is a markup language. </a:t>
            </a:r>
            <a:r>
              <a:rPr lang="en-US" b="1" dirty="0"/>
              <a:t>&lt;/p&gt;</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7784" y="188640"/>
            <a:ext cx="5400600" cy="1143000"/>
          </a:xfrm>
        </p:spPr>
        <p:txBody>
          <a:bodyPr/>
          <a:lstStyle/>
          <a:p>
            <a:r>
              <a:rPr lang="en-IN" b="1" u="sng" dirty="0"/>
              <a:t>Basic HTML Tags</a:t>
            </a:r>
            <a:endParaRPr lang="en-US" b="1" u="sng" dirty="0"/>
          </a:p>
        </p:txBody>
      </p:sp>
      <p:sp>
        <p:nvSpPr>
          <p:cNvPr id="3" name="Content Placeholder 2"/>
          <p:cNvSpPr>
            <a:spLocks noGrp="1"/>
          </p:cNvSpPr>
          <p:nvPr>
            <p:ph idx="1"/>
          </p:nvPr>
        </p:nvSpPr>
        <p:spPr>
          <a:xfrm>
            <a:off x="0" y="1412776"/>
            <a:ext cx="9144000" cy="5445224"/>
          </a:xfrm>
        </p:spPr>
        <p:txBody>
          <a:bodyPr>
            <a:normAutofit fontScale="25000" lnSpcReduction="20000"/>
          </a:bodyPr>
          <a:lstStyle/>
          <a:p>
            <a:pPr fontAlgn="base"/>
            <a:r>
              <a:rPr lang="en-US" sz="10400" b="1" dirty="0"/>
              <a:t>&lt;!DOCTYPE html&gt; –</a:t>
            </a:r>
            <a:r>
              <a:rPr lang="en-US" sz="10400" dirty="0"/>
              <a:t> A doctype or document type declaration is an instruction that tells the web browser about the markup language in which the current page is written. It is not an element or tag. The doctype declaration is not case-sensitive.</a:t>
            </a:r>
          </a:p>
          <a:p>
            <a:pPr fontAlgn="base"/>
            <a:r>
              <a:rPr lang="en-US" sz="10400" b="1" dirty="0"/>
              <a:t>&lt;html&gt; –</a:t>
            </a:r>
            <a:r>
              <a:rPr lang="en-US" sz="10400" dirty="0"/>
              <a:t> This tag is used to define the root element of HTML document. This tag tells the browser that it is an HTML document. It is the second outer container element that contains all other elements within it.</a:t>
            </a:r>
          </a:p>
          <a:p>
            <a:pPr fontAlgn="base"/>
            <a:r>
              <a:rPr lang="en-US" sz="10400" b="1" dirty="0"/>
              <a:t>&lt;head&gt; –</a:t>
            </a:r>
            <a:r>
              <a:rPr lang="en-US" sz="10400" dirty="0"/>
              <a:t> This tag is used to define the head portion of the HTML document that contains information related to the document. Elements within the head tag are not visible on the front-end of a webpage.</a:t>
            </a:r>
          </a:p>
          <a:p>
            <a:pPr fontAlgn="base"/>
            <a:r>
              <a:rPr lang="en-US" sz="10400" b="1" dirty="0"/>
              <a:t>&lt;body&gt; –</a:t>
            </a:r>
            <a:r>
              <a:rPr lang="en-US" sz="10400" dirty="0"/>
              <a:t> The body tag is used to enclose all the visible content of a webpage. In other words, the body content is what the browser will show on the front end.</a:t>
            </a:r>
          </a:p>
          <a:p>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Output</a:t>
            </a:r>
            <a:endParaRPr lang="en-US" b="1" u="sng" dirty="0"/>
          </a:p>
        </p:txBody>
      </p:sp>
      <p:pic>
        <p:nvPicPr>
          <p:cNvPr id="4" name="Content Placeholder 3" descr="dfn tag.png"/>
          <p:cNvPicPr>
            <a:picLocks noGrp="1" noChangeAspect="1"/>
          </p:cNvPicPr>
          <p:nvPr>
            <p:ph idx="1"/>
          </p:nvPr>
        </p:nvPicPr>
        <p:blipFill>
          <a:blip r:embed="rId2" cstate="print"/>
          <a:stretch>
            <a:fillRect/>
          </a:stretch>
        </p:blipFill>
        <p:spPr>
          <a:xfrm>
            <a:off x="1200150" y="2401094"/>
            <a:ext cx="6743700" cy="3457575"/>
          </a:xfr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HTML Quoting Tag</a:t>
            </a:r>
            <a:endParaRPr lang="en-US" b="1" u="sng" dirty="0"/>
          </a:p>
        </p:txBody>
      </p:sp>
      <p:sp>
        <p:nvSpPr>
          <p:cNvPr id="3" name="Content Placeholder 2"/>
          <p:cNvSpPr>
            <a:spLocks noGrp="1"/>
          </p:cNvSpPr>
          <p:nvPr>
            <p:ph idx="1"/>
          </p:nvPr>
        </p:nvSpPr>
        <p:spPr/>
        <p:txBody>
          <a:bodyPr/>
          <a:lstStyle/>
          <a:p>
            <a:r>
              <a:rPr lang="en-US" dirty="0"/>
              <a:t>The HTML &lt;</a:t>
            </a:r>
            <a:r>
              <a:rPr lang="en-US" dirty="0" err="1"/>
              <a:t>blockquote</a:t>
            </a:r>
            <a:r>
              <a:rPr lang="en-US" dirty="0"/>
              <a:t>&gt; element shows that the enclosed content is quoted from another source. The Source URL can be given using the cite attribute, and text representation of source can display using </a:t>
            </a:r>
            <a:r>
              <a:rPr lang="en-US" b="1" dirty="0"/>
              <a:t>&lt;cite&gt; ..... &lt;/cite&gt;element</a:t>
            </a:r>
            <a:r>
              <a:rPr lang="en-US" dirty="0"/>
              <a:t>.</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Example of Quoting Tag</a:t>
            </a:r>
            <a:endParaRPr lang="en-US" b="1" u="sng" dirty="0"/>
          </a:p>
        </p:txBody>
      </p:sp>
      <p:sp>
        <p:nvSpPr>
          <p:cNvPr id="3" name="Content Placeholder 2"/>
          <p:cNvSpPr>
            <a:spLocks noGrp="1"/>
          </p:cNvSpPr>
          <p:nvPr>
            <p:ph idx="1"/>
          </p:nvPr>
        </p:nvSpPr>
        <p:spPr>
          <a:xfrm>
            <a:off x="179512" y="1916832"/>
            <a:ext cx="8784976" cy="4389120"/>
          </a:xfrm>
        </p:spPr>
        <p:txBody>
          <a:bodyPr/>
          <a:lstStyle/>
          <a:p>
            <a:r>
              <a:rPr lang="en-US" b="1" dirty="0"/>
              <a:t>&lt;</a:t>
            </a:r>
            <a:r>
              <a:rPr lang="en-US" b="1" dirty="0" err="1"/>
              <a:t>blockquote</a:t>
            </a:r>
            <a:r>
              <a:rPr lang="en-US" dirty="0"/>
              <a:t> cite="https://www.keepinspiring.me/famous-quotes/"</a:t>
            </a:r>
            <a:r>
              <a:rPr lang="en-US" b="1" dirty="0"/>
              <a:t>&gt;&lt;p&gt;</a:t>
            </a:r>
            <a:r>
              <a:rPr lang="en-US" dirty="0"/>
              <a:t>?The first step toward success is taken when you refuse to be a captive of the environment in which you first find yourself.?</a:t>
            </a:r>
            <a:r>
              <a:rPr lang="en-US" b="1" dirty="0"/>
              <a:t>&lt;/p&gt;&lt;/</a:t>
            </a:r>
            <a:r>
              <a:rPr lang="en-US" b="1" dirty="0" err="1"/>
              <a:t>blockquote</a:t>
            </a:r>
            <a:r>
              <a:rPr lang="en-US" b="1" dirty="0"/>
              <a:t>&gt;</a:t>
            </a:r>
            <a:r>
              <a:rPr lang="en-US" dirty="0"/>
              <a:t>   </a:t>
            </a:r>
          </a:p>
          <a:p>
            <a:r>
              <a:rPr lang="en-US" dirty="0"/>
              <a:t> </a:t>
            </a:r>
            <a:r>
              <a:rPr lang="en-US" b="1" dirty="0"/>
              <a:t>&lt;cite&gt;</a:t>
            </a:r>
            <a:r>
              <a:rPr lang="en-US" dirty="0"/>
              <a:t>-Mark </a:t>
            </a:r>
            <a:r>
              <a:rPr lang="en-US" dirty="0" err="1"/>
              <a:t>Caine</a:t>
            </a:r>
            <a:r>
              <a:rPr lang="en-US" b="1" dirty="0"/>
              <a:t>&lt;/cite&gt;</a:t>
            </a:r>
            <a:endParaRPr lang="en-US" dirty="0"/>
          </a:p>
          <a:p>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Output</a:t>
            </a:r>
            <a:endParaRPr lang="en-US" b="1" u="sng" dirty="0"/>
          </a:p>
        </p:txBody>
      </p:sp>
      <p:pic>
        <p:nvPicPr>
          <p:cNvPr id="4" name="Content Placeholder 3" descr="blockquote tag.png"/>
          <p:cNvPicPr>
            <a:picLocks noGrp="1" noChangeAspect="1"/>
          </p:cNvPicPr>
          <p:nvPr>
            <p:ph idx="1"/>
          </p:nvPr>
        </p:nvPicPr>
        <p:blipFill>
          <a:blip r:embed="rId2" cstate="print"/>
          <a:stretch>
            <a:fillRect/>
          </a:stretch>
        </p:blipFill>
        <p:spPr>
          <a:xfrm>
            <a:off x="700087" y="2234406"/>
            <a:ext cx="7743825" cy="3790950"/>
          </a:xfr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u="sng" dirty="0"/>
              <a:t>HTML Short Quotations Element</a:t>
            </a:r>
            <a:endParaRPr lang="en-US" b="1" u="sng" dirty="0"/>
          </a:p>
        </p:txBody>
      </p:sp>
      <p:sp>
        <p:nvSpPr>
          <p:cNvPr id="3" name="Content Placeholder 2"/>
          <p:cNvSpPr>
            <a:spLocks noGrp="1"/>
          </p:cNvSpPr>
          <p:nvPr>
            <p:ph idx="1"/>
          </p:nvPr>
        </p:nvSpPr>
        <p:spPr/>
        <p:txBody>
          <a:bodyPr/>
          <a:lstStyle/>
          <a:p>
            <a:r>
              <a:rPr lang="en-US" dirty="0"/>
              <a:t>An HTML &lt;q&gt; ....... &lt;/q&gt; element defines a short quotation. If you will put any content between &lt;q&gt; ....... &lt;/q&gt;, then it will enclose the text in double quotes.</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692696"/>
            <a:ext cx="8892480" cy="1143000"/>
          </a:xfrm>
        </p:spPr>
        <p:txBody>
          <a:bodyPr>
            <a:normAutofit fontScale="90000"/>
          </a:bodyPr>
          <a:lstStyle/>
          <a:p>
            <a:r>
              <a:rPr lang="en-IN" b="1" u="sng" dirty="0"/>
              <a:t>Example of Short Quotation Element</a:t>
            </a:r>
            <a:endParaRPr lang="en-US" b="1" u="sng" dirty="0"/>
          </a:p>
        </p:txBody>
      </p:sp>
      <p:sp>
        <p:nvSpPr>
          <p:cNvPr id="3" name="Content Placeholder 2"/>
          <p:cNvSpPr>
            <a:spLocks noGrp="1"/>
          </p:cNvSpPr>
          <p:nvPr>
            <p:ph idx="1"/>
          </p:nvPr>
        </p:nvSpPr>
        <p:spPr/>
        <p:txBody>
          <a:bodyPr/>
          <a:lstStyle/>
          <a:p>
            <a:r>
              <a:rPr lang="en-US" b="1" dirty="0"/>
              <a:t>&lt;p&gt;</a:t>
            </a:r>
            <a:r>
              <a:rPr lang="en-US" dirty="0"/>
              <a:t>Steve Jobs said: </a:t>
            </a:r>
            <a:r>
              <a:rPr lang="en-US" b="1" dirty="0"/>
              <a:t>&lt;q&gt;</a:t>
            </a:r>
            <a:r>
              <a:rPr lang="en-US" dirty="0"/>
              <a:t>If You Are Working On Something That You Really Care About, You </a:t>
            </a:r>
            <a:r>
              <a:rPr lang="en-US" dirty="0" err="1"/>
              <a:t>Don?t</a:t>
            </a:r>
            <a:r>
              <a:rPr lang="en-US" dirty="0"/>
              <a:t> Have To Be Pushed. The Vision Pulls You.</a:t>
            </a:r>
            <a:r>
              <a:rPr lang="en-US" b="1" dirty="0"/>
              <a:t>&lt;/q&gt;</a:t>
            </a:r>
            <a:r>
              <a:rPr lang="en-US" dirty="0"/>
              <a:t>?</a:t>
            </a:r>
            <a:r>
              <a:rPr lang="en-US" b="1" dirty="0"/>
              <a:t>&lt;/p&gt;</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Output</a:t>
            </a:r>
            <a:endParaRPr lang="en-US" b="1" u="sng" dirty="0"/>
          </a:p>
        </p:txBody>
      </p:sp>
      <p:pic>
        <p:nvPicPr>
          <p:cNvPr id="4" name="Content Placeholder 3" descr="Short Quotation Tag.png"/>
          <p:cNvPicPr>
            <a:picLocks noGrp="1" noChangeAspect="1"/>
          </p:cNvPicPr>
          <p:nvPr>
            <p:ph idx="1"/>
          </p:nvPr>
        </p:nvPicPr>
        <p:blipFill>
          <a:blip r:embed="rId2" cstate="print"/>
          <a:stretch>
            <a:fillRect/>
          </a:stretch>
        </p:blipFill>
        <p:spPr>
          <a:xfrm>
            <a:off x="457200" y="2711289"/>
            <a:ext cx="8229600" cy="2837185"/>
          </a:xfr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HTML Code Element</a:t>
            </a:r>
            <a:endParaRPr lang="en-US" b="1" u="sng" dirty="0"/>
          </a:p>
        </p:txBody>
      </p:sp>
      <p:sp>
        <p:nvSpPr>
          <p:cNvPr id="3" name="Content Placeholder 2"/>
          <p:cNvSpPr>
            <a:spLocks noGrp="1"/>
          </p:cNvSpPr>
          <p:nvPr>
            <p:ph idx="1"/>
          </p:nvPr>
        </p:nvSpPr>
        <p:spPr/>
        <p:txBody>
          <a:bodyPr/>
          <a:lstStyle/>
          <a:p>
            <a:r>
              <a:rPr lang="en-US" dirty="0"/>
              <a:t>The HTML &lt;code&gt; &lt;/code&gt; element is used to display the part of computer code. It will display the content in </a:t>
            </a:r>
            <a:r>
              <a:rPr lang="en-US" dirty="0" err="1"/>
              <a:t>monospaced</a:t>
            </a:r>
            <a:r>
              <a:rPr lang="en-US" dirty="0"/>
              <a:t> font.</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Example of Code Element</a:t>
            </a:r>
            <a:endParaRPr lang="en-US" b="1" u="sng" dirty="0"/>
          </a:p>
        </p:txBody>
      </p:sp>
      <p:sp>
        <p:nvSpPr>
          <p:cNvPr id="3" name="Content Placeholder 2"/>
          <p:cNvSpPr>
            <a:spLocks noGrp="1"/>
          </p:cNvSpPr>
          <p:nvPr>
            <p:ph idx="1"/>
          </p:nvPr>
        </p:nvSpPr>
        <p:spPr/>
        <p:txBody>
          <a:bodyPr/>
          <a:lstStyle/>
          <a:p>
            <a:r>
              <a:rPr lang="en-US" b="1" dirty="0"/>
              <a:t>&lt;p&gt;</a:t>
            </a:r>
            <a:r>
              <a:rPr lang="en-US" dirty="0"/>
              <a:t>First Java program</a:t>
            </a:r>
            <a:r>
              <a:rPr lang="en-US" b="1" dirty="0"/>
              <a:t>&lt;/p&gt;</a:t>
            </a:r>
            <a:r>
              <a:rPr lang="en-US" dirty="0"/>
              <a:t>  </a:t>
            </a:r>
          </a:p>
          <a:p>
            <a:r>
              <a:rPr lang="en-US" dirty="0"/>
              <a:t>      </a:t>
            </a:r>
            <a:r>
              <a:rPr lang="en-US" b="1" dirty="0"/>
              <a:t>&lt;p&gt;&lt;code&gt;</a:t>
            </a:r>
            <a:r>
              <a:rPr lang="en-US" dirty="0"/>
              <a:t>class Simple{ public static void main(String </a:t>
            </a:r>
            <a:r>
              <a:rPr lang="en-US" dirty="0" err="1"/>
              <a:t>args</a:t>
            </a:r>
            <a:r>
              <a:rPr lang="en-US" dirty="0"/>
              <a:t>[]){   </a:t>
            </a:r>
          </a:p>
          <a:p>
            <a:r>
              <a:rPr lang="en-US" dirty="0"/>
              <a:t>       </a:t>
            </a:r>
            <a:r>
              <a:rPr lang="en-US" dirty="0" err="1"/>
              <a:t>System.out.println</a:t>
            </a:r>
            <a:r>
              <a:rPr lang="en-US" dirty="0"/>
              <a:t>("Hello Java"); }} </a:t>
            </a:r>
            <a:r>
              <a:rPr lang="en-US" b="1" dirty="0"/>
              <a:t>&lt;/code&gt;</a:t>
            </a:r>
            <a:r>
              <a:rPr lang="en-US" dirty="0"/>
              <a:t>  </a:t>
            </a:r>
          </a:p>
          <a:p>
            <a:r>
              <a:rPr lang="en-US" dirty="0"/>
              <a:t>     </a:t>
            </a:r>
            <a:r>
              <a:rPr lang="en-US" b="1" dirty="0"/>
              <a:t>&lt;/p&gt;</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Output</a:t>
            </a:r>
            <a:endParaRPr lang="en-US" b="1" u="sng" dirty="0"/>
          </a:p>
        </p:txBody>
      </p:sp>
      <p:pic>
        <p:nvPicPr>
          <p:cNvPr id="4" name="Content Placeholder 3" descr="code tag.png"/>
          <p:cNvPicPr>
            <a:picLocks noGrp="1" noChangeAspect="1"/>
          </p:cNvPicPr>
          <p:nvPr>
            <p:ph idx="1"/>
          </p:nvPr>
        </p:nvPicPr>
        <p:blipFill>
          <a:blip r:embed="rId2" cstate="print"/>
          <a:stretch>
            <a:fillRect/>
          </a:stretch>
        </p:blipFill>
        <p:spPr>
          <a:xfrm>
            <a:off x="557212" y="2667794"/>
            <a:ext cx="8029575" cy="2924175"/>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HTML Example</a:t>
            </a:r>
            <a:endParaRPr lang="en-US" b="1" u="sng" dirty="0"/>
          </a:p>
        </p:txBody>
      </p:sp>
      <p:sp>
        <p:nvSpPr>
          <p:cNvPr id="3" name="Content Placeholder 2"/>
          <p:cNvSpPr>
            <a:spLocks noGrp="1"/>
          </p:cNvSpPr>
          <p:nvPr>
            <p:ph idx="1"/>
          </p:nvPr>
        </p:nvSpPr>
        <p:spPr/>
        <p:txBody>
          <a:bodyPr>
            <a:normAutofit lnSpcReduction="10000"/>
          </a:bodyPr>
          <a:lstStyle/>
          <a:p>
            <a:r>
              <a:rPr lang="en-IN" dirty="0"/>
              <a:t>&lt;!DOCTYPE html&gt;</a:t>
            </a:r>
          </a:p>
          <a:p>
            <a:r>
              <a:rPr lang="en-IN" dirty="0"/>
              <a:t>&lt;html&gt;</a:t>
            </a:r>
          </a:p>
          <a:p>
            <a:r>
              <a:rPr lang="en-IN" dirty="0"/>
              <a:t>&lt;head&gt;</a:t>
            </a:r>
          </a:p>
          <a:p>
            <a:r>
              <a:rPr lang="en-IN" dirty="0"/>
              <a:t>&lt;title&gt;Title of Webpage&lt;/title&gt;</a:t>
            </a:r>
          </a:p>
          <a:p>
            <a:r>
              <a:rPr lang="en-IN" dirty="0"/>
              <a:t>&lt;/head&gt;</a:t>
            </a:r>
          </a:p>
          <a:p>
            <a:r>
              <a:rPr lang="en-IN" dirty="0"/>
              <a:t>&lt;body&gt;</a:t>
            </a:r>
          </a:p>
          <a:p>
            <a:r>
              <a:rPr lang="en-IN" dirty="0"/>
              <a:t>&lt;h1&gt;This is a heading&lt;/h1&gt;</a:t>
            </a:r>
          </a:p>
          <a:p>
            <a:r>
              <a:rPr lang="en-IN" dirty="0"/>
              <a:t>&lt;p&gt;This is a paragraph&lt;/p&gt;</a:t>
            </a:r>
          </a:p>
          <a:p>
            <a:r>
              <a:rPr lang="en-IN" dirty="0"/>
              <a:t>&lt;/body&gt;</a:t>
            </a:r>
          </a:p>
          <a:p>
            <a:r>
              <a:rPr lang="en-IN" dirty="0"/>
              <a:t>&lt;/html&gt;</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HTML Keyboard Element</a:t>
            </a:r>
            <a:endParaRPr lang="en-US" b="1" u="sng" dirty="0"/>
          </a:p>
        </p:txBody>
      </p:sp>
      <p:sp>
        <p:nvSpPr>
          <p:cNvPr id="3" name="Content Placeholder 2"/>
          <p:cNvSpPr>
            <a:spLocks noGrp="1"/>
          </p:cNvSpPr>
          <p:nvPr>
            <p:ph idx="1"/>
          </p:nvPr>
        </p:nvSpPr>
        <p:spPr/>
        <p:txBody>
          <a:bodyPr/>
          <a:lstStyle/>
          <a:p>
            <a:r>
              <a:rPr lang="en-US" dirty="0"/>
              <a:t>In HTML the keyboard tag, &lt;</a:t>
            </a:r>
            <a:r>
              <a:rPr lang="en-US" dirty="0" err="1"/>
              <a:t>kbd</a:t>
            </a:r>
            <a:r>
              <a:rPr lang="en-US" dirty="0"/>
              <a:t>&gt;, indicates that a section of content is a user input from keyboard.</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Example of Keyboard Element</a:t>
            </a:r>
            <a:endParaRPr lang="en-US" b="1" u="sng" dirty="0"/>
          </a:p>
        </p:txBody>
      </p:sp>
      <p:sp>
        <p:nvSpPr>
          <p:cNvPr id="3" name="Content Placeholder 2"/>
          <p:cNvSpPr>
            <a:spLocks noGrp="1"/>
          </p:cNvSpPr>
          <p:nvPr>
            <p:ph idx="1"/>
          </p:nvPr>
        </p:nvSpPr>
        <p:spPr/>
        <p:txBody>
          <a:bodyPr/>
          <a:lstStyle/>
          <a:p>
            <a:r>
              <a:rPr lang="en-US" b="1" dirty="0"/>
              <a:t>&lt;p&gt;</a:t>
            </a:r>
            <a:r>
              <a:rPr lang="en-US" dirty="0"/>
              <a:t>Please press </a:t>
            </a:r>
            <a:r>
              <a:rPr lang="en-US" b="1" dirty="0"/>
              <a:t>&lt;</a:t>
            </a:r>
            <a:r>
              <a:rPr lang="en-US" b="1" dirty="0" err="1"/>
              <a:t>kbd</a:t>
            </a:r>
            <a:r>
              <a:rPr lang="en-US" b="1" dirty="0"/>
              <a:t>&gt;</a:t>
            </a:r>
            <a:r>
              <a:rPr lang="en-US" dirty="0"/>
              <a:t>Ctrl</a:t>
            </a:r>
            <a:r>
              <a:rPr lang="en-US" b="1" dirty="0"/>
              <a:t>&lt;/</a:t>
            </a:r>
            <a:r>
              <a:rPr lang="en-US" b="1" dirty="0" err="1"/>
              <a:t>kbd</a:t>
            </a:r>
            <a:r>
              <a:rPr lang="en-US" b="1" dirty="0"/>
              <a:t>&gt;</a:t>
            </a:r>
            <a:r>
              <a:rPr lang="en-US" dirty="0"/>
              <a:t> + </a:t>
            </a:r>
            <a:r>
              <a:rPr lang="en-US" b="1" dirty="0"/>
              <a:t>&lt;</a:t>
            </a:r>
            <a:r>
              <a:rPr lang="en-US" b="1" dirty="0" err="1"/>
              <a:t>kbd</a:t>
            </a:r>
            <a:r>
              <a:rPr lang="en-US" b="1" dirty="0"/>
              <a:t>&gt;</a:t>
            </a:r>
            <a:r>
              <a:rPr lang="en-US" dirty="0"/>
              <a:t>Shift</a:t>
            </a:r>
            <a:r>
              <a:rPr lang="en-US" b="1" dirty="0"/>
              <a:t>&lt;/</a:t>
            </a:r>
            <a:r>
              <a:rPr lang="en-US" b="1" dirty="0" err="1"/>
              <a:t>kbd</a:t>
            </a:r>
            <a:r>
              <a:rPr lang="en-US" b="1" dirty="0"/>
              <a:t>&gt;</a:t>
            </a:r>
            <a:r>
              <a:rPr lang="en-US" dirty="0"/>
              <a:t> + t</a:t>
            </a:r>
            <a:r>
              <a:rPr lang="en-US" b="1" dirty="0"/>
              <a:t>&lt;</a:t>
            </a:r>
            <a:r>
              <a:rPr lang="en-US" b="1" dirty="0" err="1"/>
              <a:t>kbd</a:t>
            </a:r>
            <a:r>
              <a:rPr lang="en-US" b="1" dirty="0"/>
              <a:t>&gt;&lt;/</a:t>
            </a:r>
            <a:r>
              <a:rPr lang="en-US" b="1" dirty="0" err="1"/>
              <a:t>kbd</a:t>
            </a:r>
            <a:r>
              <a:rPr lang="en-US" b="1" dirty="0"/>
              <a:t>&gt;</a:t>
            </a:r>
            <a:r>
              <a:rPr lang="en-US" dirty="0"/>
              <a:t> to restore page on chrome.</a:t>
            </a:r>
            <a:r>
              <a:rPr lang="en-US" b="1" dirty="0"/>
              <a:t>&lt;/p&gt;</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Output</a:t>
            </a:r>
            <a:endParaRPr lang="en-US" b="1" u="sng" dirty="0"/>
          </a:p>
        </p:txBody>
      </p:sp>
      <p:pic>
        <p:nvPicPr>
          <p:cNvPr id="4" name="Content Placeholder 3" descr="kbd tag.png"/>
          <p:cNvPicPr>
            <a:picLocks noGrp="1" noChangeAspect="1"/>
          </p:cNvPicPr>
          <p:nvPr>
            <p:ph idx="1"/>
          </p:nvPr>
        </p:nvPicPr>
        <p:blipFill>
          <a:blip r:embed="rId2" cstate="print"/>
          <a:stretch>
            <a:fillRect/>
          </a:stretch>
        </p:blipFill>
        <p:spPr>
          <a:xfrm>
            <a:off x="1119187" y="2691606"/>
            <a:ext cx="6905625" cy="2876550"/>
          </a:xfrm>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HTML Address Element</a:t>
            </a:r>
            <a:endParaRPr lang="en-US" b="1" u="sng" dirty="0"/>
          </a:p>
        </p:txBody>
      </p:sp>
      <p:sp>
        <p:nvSpPr>
          <p:cNvPr id="3" name="Content Placeholder 2"/>
          <p:cNvSpPr>
            <a:spLocks noGrp="1"/>
          </p:cNvSpPr>
          <p:nvPr>
            <p:ph idx="1"/>
          </p:nvPr>
        </p:nvSpPr>
        <p:spPr/>
        <p:txBody>
          <a:bodyPr/>
          <a:lstStyle/>
          <a:p>
            <a:r>
              <a:rPr lang="en-US" dirty="0"/>
              <a:t>An HTML &lt;address&gt; tag defines the contact information about the author of the content. The content written between &lt;address&gt; and &lt;/address&gt; tag, then it will be displayed in italic font.</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Example of Address Element</a:t>
            </a:r>
            <a:endParaRPr lang="en-US" b="1" u="sng" dirty="0"/>
          </a:p>
        </p:txBody>
      </p:sp>
      <p:sp>
        <p:nvSpPr>
          <p:cNvPr id="3" name="Content Placeholder 2"/>
          <p:cNvSpPr>
            <a:spLocks noGrp="1"/>
          </p:cNvSpPr>
          <p:nvPr>
            <p:ph idx="1"/>
          </p:nvPr>
        </p:nvSpPr>
        <p:spPr/>
        <p:txBody>
          <a:bodyPr/>
          <a:lstStyle/>
          <a:p>
            <a:r>
              <a:rPr lang="en-US" b="1" dirty="0"/>
              <a:t>&lt;address&gt;</a:t>
            </a:r>
            <a:r>
              <a:rPr lang="en-US" dirty="0"/>
              <a:t> You can ask your queries by contact us on </a:t>
            </a:r>
            <a:r>
              <a:rPr lang="en-US" b="1" dirty="0"/>
              <a:t>&lt;a</a:t>
            </a:r>
            <a:r>
              <a:rPr lang="en-US" dirty="0"/>
              <a:t> href=""</a:t>
            </a:r>
            <a:r>
              <a:rPr lang="en-US" b="1" dirty="0"/>
              <a:t>&gt;</a:t>
            </a:r>
            <a:r>
              <a:rPr lang="en-US" dirty="0"/>
              <a:t>example123@newdomain.com</a:t>
            </a:r>
            <a:r>
              <a:rPr lang="en-US" b="1" dirty="0"/>
              <a:t>&lt;/a&gt;</a:t>
            </a:r>
            <a:r>
              <a:rPr lang="en-US" dirty="0"/>
              <a:t>  </a:t>
            </a:r>
          </a:p>
          <a:p>
            <a:r>
              <a:rPr lang="en-US" dirty="0"/>
              <a:t>   </a:t>
            </a:r>
            <a:r>
              <a:rPr lang="en-US" b="1" dirty="0"/>
              <a:t>&lt;br&gt;</a:t>
            </a:r>
            <a:r>
              <a:rPr lang="en-US" dirty="0"/>
              <a:t> You can also visit at: </a:t>
            </a:r>
            <a:r>
              <a:rPr lang="en-US" b="1" dirty="0"/>
              <a:t>&lt;br&gt;</a:t>
            </a:r>
            <a:r>
              <a:rPr lang="en-US" dirty="0"/>
              <a:t>58 S. Garfield Street. Villa Rica, GA 30187.  </a:t>
            </a:r>
          </a:p>
          <a:p>
            <a:r>
              <a:rPr lang="en-US" dirty="0"/>
              <a:t>  </a:t>
            </a:r>
            <a:r>
              <a:rPr lang="en-US" b="1" dirty="0"/>
              <a:t>&lt;/address&gt;</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Output</a:t>
            </a:r>
            <a:endParaRPr lang="en-US" b="1" u="sng" dirty="0"/>
          </a:p>
        </p:txBody>
      </p:sp>
      <p:pic>
        <p:nvPicPr>
          <p:cNvPr id="4" name="Content Placeholder 3" descr="Address tag.png"/>
          <p:cNvPicPr>
            <a:picLocks noGrp="1" noChangeAspect="1"/>
          </p:cNvPicPr>
          <p:nvPr>
            <p:ph idx="1"/>
          </p:nvPr>
        </p:nvPicPr>
        <p:blipFill>
          <a:blip r:embed="rId2" cstate="print"/>
          <a:stretch>
            <a:fillRect/>
          </a:stretch>
        </p:blipFill>
        <p:spPr>
          <a:xfrm>
            <a:off x="519112" y="2439194"/>
            <a:ext cx="8105775" cy="3381375"/>
          </a:xfrm>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t>HTML Formatting Tags</a:t>
            </a:r>
            <a:endParaRPr lang="en-US" b="1" u="sng" dirty="0"/>
          </a:p>
        </p:txBody>
      </p:sp>
      <p:sp>
        <p:nvSpPr>
          <p:cNvPr id="3" name="Content Placeholder 2"/>
          <p:cNvSpPr>
            <a:spLocks noGrp="1"/>
          </p:cNvSpPr>
          <p:nvPr>
            <p:ph idx="1"/>
          </p:nvPr>
        </p:nvSpPr>
        <p:spPr/>
        <p:txBody>
          <a:bodyPr>
            <a:normAutofit fontScale="92500" lnSpcReduction="10000"/>
          </a:bodyPr>
          <a:lstStyle/>
          <a:p>
            <a:r>
              <a:rPr lang="en-US" b="1" dirty="0"/>
              <a:t>HTML Formatting</a:t>
            </a:r>
            <a:r>
              <a:rPr lang="en-US" dirty="0"/>
              <a:t> is a process of formatting text for better look and feel. HTML provides us ability to format text without using CSS. There are many formatting tags in HTML. These tags are used to make text bold, italicized, or underlined. There are almost 14 options available that how text appears in HTML and XHTML.</a:t>
            </a:r>
          </a:p>
          <a:p>
            <a:r>
              <a:rPr lang="en-US" dirty="0"/>
              <a:t>In HTML the formatting tags are divided into two categories:</a:t>
            </a:r>
          </a:p>
          <a:p>
            <a:r>
              <a:rPr lang="en-US" dirty="0"/>
              <a:t>Physical tag: These tags are used to provide the visual appearance to the text.</a:t>
            </a:r>
          </a:p>
          <a:p>
            <a:r>
              <a:rPr lang="en-US" dirty="0"/>
              <a:t>Logical tag: These tags are used to add some logical or semantic value to the text.</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HTML Text Formatting Elements</a:t>
            </a:r>
          </a:p>
        </p:txBody>
      </p:sp>
      <p:sp>
        <p:nvSpPr>
          <p:cNvPr id="3" name="Content Placeholder 2"/>
          <p:cNvSpPr>
            <a:spLocks noGrp="1"/>
          </p:cNvSpPr>
          <p:nvPr>
            <p:ph idx="1"/>
          </p:nvPr>
        </p:nvSpPr>
        <p:spPr>
          <a:xfrm>
            <a:off x="457200" y="1935480"/>
            <a:ext cx="8229600" cy="4661872"/>
          </a:xfrm>
        </p:spPr>
        <p:txBody>
          <a:bodyPr>
            <a:normAutofit fontScale="92500"/>
          </a:bodyPr>
          <a:lstStyle/>
          <a:p>
            <a:r>
              <a:rPr lang="en-US" b="1" dirty="0"/>
              <a:t>&lt;b&gt; - </a:t>
            </a:r>
            <a:r>
              <a:rPr lang="en-US" dirty="0"/>
              <a:t>Defines bold text.</a:t>
            </a:r>
          </a:p>
          <a:p>
            <a:r>
              <a:rPr lang="en-US" b="1" dirty="0"/>
              <a:t>&lt;</a:t>
            </a:r>
            <a:r>
              <a:rPr lang="en-US" b="1" dirty="0" err="1"/>
              <a:t>em</a:t>
            </a:r>
            <a:r>
              <a:rPr lang="en-US" b="1" dirty="0"/>
              <a:t>&gt;</a:t>
            </a:r>
            <a:r>
              <a:rPr lang="en-US" dirty="0"/>
              <a:t> - Defines emphasized text</a:t>
            </a:r>
          </a:p>
          <a:p>
            <a:r>
              <a:rPr lang="en-US" b="1" dirty="0"/>
              <a:t>&lt;</a:t>
            </a:r>
            <a:r>
              <a:rPr lang="en-US" b="1" dirty="0" err="1"/>
              <a:t>i</a:t>
            </a:r>
            <a:r>
              <a:rPr lang="en-US" b="1" dirty="0"/>
              <a:t>&gt;</a:t>
            </a:r>
            <a:r>
              <a:rPr lang="en-US" dirty="0"/>
              <a:t> - Defines a part of text in an alternate voice or mood</a:t>
            </a:r>
          </a:p>
          <a:p>
            <a:r>
              <a:rPr lang="en-US" b="1" dirty="0"/>
              <a:t>&lt;small&gt;</a:t>
            </a:r>
            <a:r>
              <a:rPr lang="en-US" dirty="0"/>
              <a:t> - Defines smaller text</a:t>
            </a:r>
          </a:p>
          <a:p>
            <a:r>
              <a:rPr lang="en-US" b="1" dirty="0"/>
              <a:t>&lt;strong&gt;</a:t>
            </a:r>
            <a:r>
              <a:rPr lang="en-US" dirty="0"/>
              <a:t> - Defines important text</a:t>
            </a:r>
          </a:p>
          <a:p>
            <a:r>
              <a:rPr lang="en-US" b="1" dirty="0"/>
              <a:t>&lt;sub&gt;</a:t>
            </a:r>
            <a:r>
              <a:rPr lang="en-US" dirty="0"/>
              <a:t> - Defines subscripted text</a:t>
            </a:r>
          </a:p>
          <a:p>
            <a:r>
              <a:rPr lang="en-US" b="1" dirty="0"/>
              <a:t>&lt;sup&gt;</a:t>
            </a:r>
            <a:r>
              <a:rPr lang="en-US" dirty="0"/>
              <a:t> - Defines superscripted text</a:t>
            </a:r>
          </a:p>
          <a:p>
            <a:r>
              <a:rPr lang="en-US" b="1" dirty="0"/>
              <a:t>&lt;ins&gt;</a:t>
            </a:r>
            <a:r>
              <a:rPr lang="en-US" dirty="0"/>
              <a:t> - Defines inserted text</a:t>
            </a:r>
          </a:p>
          <a:p>
            <a:r>
              <a:rPr lang="en-US" b="1" dirty="0"/>
              <a:t>&lt;del&gt;</a:t>
            </a:r>
            <a:r>
              <a:rPr lang="en-US" dirty="0"/>
              <a:t> - Defines deleted text</a:t>
            </a:r>
          </a:p>
          <a:p>
            <a:r>
              <a:rPr lang="en-US" b="1" dirty="0"/>
              <a:t>&lt;mark&gt;</a:t>
            </a:r>
            <a:r>
              <a:rPr lang="en-US" dirty="0"/>
              <a:t> - Defines marked/highlighted text</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HTML &lt;b&gt; and &lt;strong&gt; Elements</a:t>
            </a:r>
          </a:p>
        </p:txBody>
      </p:sp>
      <p:sp>
        <p:nvSpPr>
          <p:cNvPr id="3" name="Content Placeholder 2"/>
          <p:cNvSpPr>
            <a:spLocks noGrp="1"/>
          </p:cNvSpPr>
          <p:nvPr>
            <p:ph idx="1"/>
          </p:nvPr>
        </p:nvSpPr>
        <p:spPr>
          <a:xfrm>
            <a:off x="457200" y="1935480"/>
            <a:ext cx="8229600" cy="4661872"/>
          </a:xfrm>
        </p:spPr>
        <p:txBody>
          <a:bodyPr>
            <a:normAutofit fontScale="92500" lnSpcReduction="10000"/>
          </a:bodyPr>
          <a:lstStyle/>
          <a:p>
            <a:r>
              <a:rPr lang="en-US" dirty="0"/>
              <a:t>The HTML &lt;b&gt; element defines bold text, without any extra importance.</a:t>
            </a:r>
          </a:p>
          <a:p>
            <a:r>
              <a:rPr lang="en-US" dirty="0"/>
              <a:t>The HTML &lt;strong&gt; element defines text with strong importance. The content inside is typically displayed in bold.</a:t>
            </a:r>
          </a:p>
          <a:p>
            <a:r>
              <a:rPr lang="en-US" dirty="0"/>
              <a:t>The HTML &lt;b&gt; element is a physical tag which display text in bold font, without any logical importance. If you write anything within &lt;b&gt;............&lt;/b&gt; element, is shown in bold letters.</a:t>
            </a:r>
          </a:p>
          <a:p>
            <a:r>
              <a:rPr lang="en-US" dirty="0"/>
              <a:t>The HTML &lt;strong&gt; tag is a logical tag, which displays the content in bold font and informs the browser about its logical importance. If you write anything between &lt;strong&gt;???????. &lt;/strong&gt;, is shown important text.</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229600" cy="1143000"/>
          </a:xfrm>
        </p:spPr>
        <p:txBody>
          <a:bodyPr>
            <a:normAutofit/>
          </a:bodyPr>
          <a:lstStyle/>
          <a:p>
            <a:r>
              <a:rPr lang="en-US" b="1" u="sng" dirty="0"/>
              <a:t>HTML &lt;</a:t>
            </a:r>
            <a:r>
              <a:rPr lang="en-US" b="1" u="sng" dirty="0" err="1"/>
              <a:t>i</a:t>
            </a:r>
            <a:r>
              <a:rPr lang="en-US" b="1" u="sng" dirty="0"/>
              <a:t>&gt; and &lt;</a:t>
            </a:r>
            <a:r>
              <a:rPr lang="en-US" b="1" u="sng" dirty="0" err="1"/>
              <a:t>em</a:t>
            </a:r>
            <a:r>
              <a:rPr lang="en-US" b="1" u="sng" dirty="0"/>
              <a:t>&gt; Elements</a:t>
            </a:r>
          </a:p>
        </p:txBody>
      </p:sp>
      <p:sp>
        <p:nvSpPr>
          <p:cNvPr id="3" name="Content Placeholder 2"/>
          <p:cNvSpPr>
            <a:spLocks noGrp="1"/>
          </p:cNvSpPr>
          <p:nvPr>
            <p:ph idx="1"/>
          </p:nvPr>
        </p:nvSpPr>
        <p:spPr>
          <a:xfrm>
            <a:off x="467544" y="1628800"/>
            <a:ext cx="8229600" cy="5040560"/>
          </a:xfrm>
        </p:spPr>
        <p:txBody>
          <a:bodyPr>
            <a:normAutofit fontScale="85000" lnSpcReduction="10000"/>
          </a:bodyPr>
          <a:lstStyle/>
          <a:p>
            <a:r>
              <a:rPr lang="en-US" dirty="0"/>
              <a:t>The HTML &lt;</a:t>
            </a:r>
            <a:r>
              <a:rPr lang="en-US" dirty="0" err="1"/>
              <a:t>i</a:t>
            </a:r>
            <a:r>
              <a:rPr lang="en-US" dirty="0"/>
              <a:t>&gt; element defines a part of text in an alternate voice or mood. The content inside is typically displayed in italic.</a:t>
            </a:r>
          </a:p>
          <a:p>
            <a:r>
              <a:rPr lang="en-US" dirty="0"/>
              <a:t>The HTML &lt;</a:t>
            </a:r>
            <a:r>
              <a:rPr lang="en-US" dirty="0" err="1"/>
              <a:t>i</a:t>
            </a:r>
            <a:r>
              <a:rPr lang="en-US" dirty="0"/>
              <a:t>&gt; element is physical element, which display the enclosed content in italic font, without any added importance. If you write anything within &lt;</a:t>
            </a:r>
            <a:r>
              <a:rPr lang="en-US" dirty="0" err="1"/>
              <a:t>i</a:t>
            </a:r>
            <a:r>
              <a:rPr lang="en-US" dirty="0"/>
              <a:t>&gt;............&lt;/</a:t>
            </a:r>
            <a:r>
              <a:rPr lang="en-US" dirty="0" err="1"/>
              <a:t>i</a:t>
            </a:r>
            <a:r>
              <a:rPr lang="en-US" dirty="0"/>
              <a:t>&gt; element, is shown in italic letters.</a:t>
            </a:r>
          </a:p>
          <a:p>
            <a:r>
              <a:rPr lang="en-US" b="1" dirty="0"/>
              <a:t>Note:</a:t>
            </a:r>
            <a:r>
              <a:rPr lang="en-US" dirty="0"/>
              <a:t> The &lt;</a:t>
            </a:r>
            <a:r>
              <a:rPr lang="en-US" dirty="0" err="1"/>
              <a:t>i</a:t>
            </a:r>
            <a:r>
              <a:rPr lang="en-US" dirty="0"/>
              <a:t>&gt; tag is often used to indicate a technical term, a phrase from another language, a thought, a ship name, etc.</a:t>
            </a:r>
          </a:p>
          <a:p>
            <a:r>
              <a:rPr lang="en-US" dirty="0"/>
              <a:t>The HTML &lt;</a:t>
            </a:r>
            <a:r>
              <a:rPr lang="en-US" dirty="0" err="1"/>
              <a:t>em</a:t>
            </a:r>
            <a:r>
              <a:rPr lang="en-US" dirty="0"/>
              <a:t>&gt; element defines emphasized text. The content inside is typically displayed in italic.</a:t>
            </a:r>
          </a:p>
          <a:p>
            <a:r>
              <a:rPr lang="en-US" dirty="0"/>
              <a:t>The HTML &lt;</a:t>
            </a:r>
            <a:r>
              <a:rPr lang="en-US" dirty="0" err="1"/>
              <a:t>em</a:t>
            </a:r>
            <a:r>
              <a:rPr lang="en-US" dirty="0"/>
              <a:t>&gt; tag is a logical element, which will display the enclosed content in italic font, with added semantics importance.</a:t>
            </a:r>
          </a:p>
          <a:p>
            <a:r>
              <a:rPr lang="en-US" b="1" dirty="0"/>
              <a:t>Note:</a:t>
            </a:r>
            <a:r>
              <a:rPr lang="en-US" dirty="0"/>
              <a:t> A screen reader will pronounce the words in &lt;</a:t>
            </a:r>
            <a:r>
              <a:rPr lang="en-US" dirty="0" err="1"/>
              <a:t>em</a:t>
            </a:r>
            <a:r>
              <a:rPr lang="en-US" dirty="0"/>
              <a:t>&gt; with an emphasis, using verbal stress.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6080</TotalTime>
  <Words>13605</Words>
  <Application>Microsoft Macintosh PowerPoint</Application>
  <PresentationFormat>On-screen Show (4:3)</PresentationFormat>
  <Paragraphs>1071</Paragraphs>
  <Slides>208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208</vt:i4>
      </vt:variant>
    </vt:vector>
  </HeadingPairs>
  <TitlesOfParts>
    <vt:vector size="213" baseType="lpstr">
      <vt:lpstr>Calibri</vt:lpstr>
      <vt:lpstr>Constantia</vt:lpstr>
      <vt:lpstr>Times New Roman</vt:lpstr>
      <vt:lpstr>Wingdings 2</vt:lpstr>
      <vt:lpstr>Flow</vt:lpstr>
      <vt:lpstr>Introduction to HTML</vt:lpstr>
      <vt:lpstr>HTML(HyperText Markup Language)</vt:lpstr>
      <vt:lpstr>Brief History of HTML</vt:lpstr>
      <vt:lpstr>Evolution of HTML</vt:lpstr>
      <vt:lpstr>Why HTML is used?</vt:lpstr>
      <vt:lpstr>HTML Editors</vt:lpstr>
      <vt:lpstr>Basic structure of HTML</vt:lpstr>
      <vt:lpstr>Basic HTML Tags</vt:lpstr>
      <vt:lpstr>HTML Example</vt:lpstr>
      <vt:lpstr>Output</vt:lpstr>
      <vt:lpstr>HTML Layout</vt:lpstr>
      <vt:lpstr>Building blocks of HTML</vt:lpstr>
      <vt:lpstr>HTML Tags</vt:lpstr>
      <vt:lpstr>Properties &amp; Syntax of HTML Tags</vt:lpstr>
      <vt:lpstr>HTML Tag Examples</vt:lpstr>
      <vt:lpstr>Container and Empty Tags in HTML</vt:lpstr>
      <vt:lpstr>Container Tags in HTML</vt:lpstr>
      <vt:lpstr>Syntax of Container Tags</vt:lpstr>
      <vt:lpstr>Example Of Container Tags</vt:lpstr>
      <vt:lpstr>Empty Tags in HTML</vt:lpstr>
      <vt:lpstr>Syntax Of Empty Tags</vt:lpstr>
      <vt:lpstr>Example Of Empty Tags</vt:lpstr>
      <vt:lpstr>HTML Attributes</vt:lpstr>
      <vt:lpstr>HTML Attributes Example</vt:lpstr>
      <vt:lpstr>HTML Class Attribute</vt:lpstr>
      <vt:lpstr>Example of Class Attribute</vt:lpstr>
      <vt:lpstr>Output</vt:lpstr>
      <vt:lpstr>HTML ID Attribute</vt:lpstr>
      <vt:lpstr>Difference Between Class and ID</vt:lpstr>
      <vt:lpstr>HTML Elements</vt:lpstr>
      <vt:lpstr>HTML Elements Example</vt:lpstr>
      <vt:lpstr>HTML Building Blocks</vt:lpstr>
      <vt:lpstr>HTML 5 - New Tags/Elements</vt:lpstr>
      <vt:lpstr>List of all elements introduced in HTML5:</vt:lpstr>
      <vt:lpstr>HTML Deprecated Tags</vt:lpstr>
      <vt:lpstr>HTML Deprecated Attributes</vt:lpstr>
      <vt:lpstr>HTML Head Element</vt:lpstr>
      <vt:lpstr>HTML Meta Tags</vt:lpstr>
      <vt:lpstr>HTML Title Tag</vt:lpstr>
      <vt:lpstr>HTML Style Tag</vt:lpstr>
      <vt:lpstr>HTML Style Tag Example</vt:lpstr>
      <vt:lpstr>Output</vt:lpstr>
      <vt:lpstr>HTML Link Tag</vt:lpstr>
      <vt:lpstr>Example of Link Tag</vt:lpstr>
      <vt:lpstr>HTML Meta Tags</vt:lpstr>
      <vt:lpstr>HTML Meta Tags contd.</vt:lpstr>
      <vt:lpstr>HTML Meta Tags contd.</vt:lpstr>
      <vt:lpstr>HTML Base Element</vt:lpstr>
      <vt:lpstr>HTML Script Element</vt:lpstr>
      <vt:lpstr>HTML Body Element</vt:lpstr>
      <vt:lpstr>HTML Heading Element</vt:lpstr>
      <vt:lpstr>HTML Heading Element Example</vt:lpstr>
      <vt:lpstr>Output</vt:lpstr>
      <vt:lpstr>HTML Paragraph Element</vt:lpstr>
      <vt:lpstr>‘p’ Tag Example</vt:lpstr>
      <vt:lpstr>Output</vt:lpstr>
      <vt:lpstr>HTML ‘br’ Tag</vt:lpstr>
      <vt:lpstr>Example of ‘br’ Tag</vt:lpstr>
      <vt:lpstr>Output</vt:lpstr>
      <vt:lpstr>HTML ‘hr’ Tag</vt:lpstr>
      <vt:lpstr>Example of ‘hr’ Tag</vt:lpstr>
      <vt:lpstr>Output</vt:lpstr>
      <vt:lpstr>HTML Marquee Element</vt:lpstr>
      <vt:lpstr>HTML Marquee Element Attributes</vt:lpstr>
      <vt:lpstr>HTML Phrase Elements</vt:lpstr>
      <vt:lpstr>Text Abbreviation tag</vt:lpstr>
      <vt:lpstr>Example of &lt;abbr&gt; Tag</vt:lpstr>
      <vt:lpstr>Output</vt:lpstr>
      <vt:lpstr>HTML Mark Element</vt:lpstr>
      <vt:lpstr>Example of Mark Tag</vt:lpstr>
      <vt:lpstr>Output</vt:lpstr>
      <vt:lpstr>HTML Strong Element</vt:lpstr>
      <vt:lpstr>Example of Strong Element</vt:lpstr>
      <vt:lpstr>Output</vt:lpstr>
      <vt:lpstr>HTML Emphasized(em) Element</vt:lpstr>
      <vt:lpstr>Example of em Element</vt:lpstr>
      <vt:lpstr>Output</vt:lpstr>
      <vt:lpstr>HTML Definition Element</vt:lpstr>
      <vt:lpstr>Example of Definition Element</vt:lpstr>
      <vt:lpstr>Output</vt:lpstr>
      <vt:lpstr>HTML Quoting Tag</vt:lpstr>
      <vt:lpstr>Example of Quoting Tag</vt:lpstr>
      <vt:lpstr>Output</vt:lpstr>
      <vt:lpstr>HTML Short Quotations Element</vt:lpstr>
      <vt:lpstr>Example of Short Quotation Element</vt:lpstr>
      <vt:lpstr>Output</vt:lpstr>
      <vt:lpstr>HTML Code Element</vt:lpstr>
      <vt:lpstr>Example of Code Element</vt:lpstr>
      <vt:lpstr>Output</vt:lpstr>
      <vt:lpstr>HTML Keyboard Element</vt:lpstr>
      <vt:lpstr>Example of Keyboard Element</vt:lpstr>
      <vt:lpstr>Output</vt:lpstr>
      <vt:lpstr>HTML Address Element</vt:lpstr>
      <vt:lpstr>Example of Address Element</vt:lpstr>
      <vt:lpstr>Output</vt:lpstr>
      <vt:lpstr>HTML Formatting Tags</vt:lpstr>
      <vt:lpstr>HTML Text Formatting Elements</vt:lpstr>
      <vt:lpstr>HTML &lt;b&gt; and &lt;strong&gt; Elements</vt:lpstr>
      <vt:lpstr>HTML &lt;i&gt; and &lt;em&gt; Elements</vt:lpstr>
      <vt:lpstr>HTML &lt;mark&gt; Element</vt:lpstr>
      <vt:lpstr>HTML &lt;del&gt; Element</vt:lpstr>
      <vt:lpstr>Example of Del Element</vt:lpstr>
      <vt:lpstr>Output</vt:lpstr>
      <vt:lpstr>HTML Underline Tag</vt:lpstr>
      <vt:lpstr>Example of Underline Tag</vt:lpstr>
      <vt:lpstr>Output</vt:lpstr>
      <vt:lpstr>HTML &lt;ins&gt; Element</vt:lpstr>
      <vt:lpstr>Example of ins Element</vt:lpstr>
      <vt:lpstr>Output</vt:lpstr>
      <vt:lpstr>HTML &lt;small&gt; Element</vt:lpstr>
      <vt:lpstr>HTML &lt;sub&gt; Element</vt:lpstr>
      <vt:lpstr>Example of ‘sub’ Element</vt:lpstr>
      <vt:lpstr>Output</vt:lpstr>
      <vt:lpstr>HTML &lt;sup&gt; Element</vt:lpstr>
      <vt:lpstr>Example of ‘sup’ Element</vt:lpstr>
      <vt:lpstr>Output</vt:lpstr>
      <vt:lpstr>HTML BDI Element</vt:lpstr>
      <vt:lpstr>Example of BDI Element</vt:lpstr>
      <vt:lpstr>Output</vt:lpstr>
      <vt:lpstr>HTML Block and Inline Elements</vt:lpstr>
      <vt:lpstr>Block-level Elements</vt:lpstr>
      <vt:lpstr>Example of Block-Level Elements</vt:lpstr>
      <vt:lpstr>Inline Elements</vt:lpstr>
      <vt:lpstr>Example of Inline-Level Elements</vt:lpstr>
      <vt:lpstr>HTML Comments</vt:lpstr>
      <vt:lpstr>The &lt;div&gt; Element</vt:lpstr>
      <vt:lpstr>The &lt;span&gt; Element</vt:lpstr>
      <vt:lpstr>HTML Anchor Tag</vt:lpstr>
      <vt:lpstr>HTML Links - The target Attribute</vt:lpstr>
      <vt:lpstr>HTML Bookmarks with ID and Links</vt:lpstr>
      <vt:lpstr>Example</vt:lpstr>
      <vt:lpstr>Absolute URLs vs. Relative URLs</vt:lpstr>
      <vt:lpstr>Images in HTML</vt:lpstr>
      <vt:lpstr>The ‘src’ and ‘alt’ attribute</vt:lpstr>
      <vt:lpstr>HTML Lists</vt:lpstr>
      <vt:lpstr>Ordered HTML List</vt:lpstr>
      <vt:lpstr>Ordered HTML List - The Type Attribute</vt:lpstr>
      <vt:lpstr>Example</vt:lpstr>
      <vt:lpstr>HTML Unordered Lists</vt:lpstr>
      <vt:lpstr> Unordered HTML List - Choose List Item Marker</vt:lpstr>
      <vt:lpstr>Example</vt:lpstr>
      <vt:lpstr>HTML Description Lists</vt:lpstr>
      <vt:lpstr>Example</vt:lpstr>
      <vt:lpstr>Nested Lists</vt:lpstr>
      <vt:lpstr>Example of Nested List</vt:lpstr>
      <vt:lpstr>Output</vt:lpstr>
      <vt:lpstr>HTML Tables</vt:lpstr>
      <vt:lpstr>HTML Table Elements</vt:lpstr>
      <vt:lpstr>HTML Table Example</vt:lpstr>
      <vt:lpstr>Output</vt:lpstr>
      <vt:lpstr>HTML Table – Colspan &amp; Rowspan</vt:lpstr>
      <vt:lpstr>Example of Colspan</vt:lpstr>
      <vt:lpstr>Output</vt:lpstr>
      <vt:lpstr>Example of Rowspan</vt:lpstr>
      <vt:lpstr>Output</vt:lpstr>
      <vt:lpstr>HTML Iframes</vt:lpstr>
      <vt:lpstr>Iframe - Set Height and Width</vt:lpstr>
      <vt:lpstr>Iframe - Target for a Link</vt:lpstr>
      <vt:lpstr>Example</vt:lpstr>
      <vt:lpstr>Embed YouTube video using iframe</vt:lpstr>
      <vt:lpstr>Example</vt:lpstr>
      <vt:lpstr>Output</vt:lpstr>
      <vt:lpstr>HTML Media Tags</vt:lpstr>
      <vt:lpstr>HTML Video</vt:lpstr>
      <vt:lpstr>HTML Video Element - Attributes</vt:lpstr>
      <vt:lpstr>HTML Audio</vt:lpstr>
      <vt:lpstr>HTML Audio Element - Attribute</vt:lpstr>
      <vt:lpstr>HTML Forms</vt:lpstr>
      <vt:lpstr>HTML Forms – Input Tags</vt:lpstr>
      <vt:lpstr>Input Types – In Detail</vt:lpstr>
      <vt:lpstr>Input Types – In Detail contd.</vt:lpstr>
      <vt:lpstr>Input Types – In Detail contd.</vt:lpstr>
      <vt:lpstr>Input Types – In Detail contd.</vt:lpstr>
      <vt:lpstr>HTML Input types Attribute</vt:lpstr>
      <vt:lpstr>HTML Input types Attribute contd.</vt:lpstr>
      <vt:lpstr>HTML Input types Attribute contd.</vt:lpstr>
      <vt:lpstr>HTML Input types Attribute contd.</vt:lpstr>
      <vt:lpstr>HTML Input types Attribute contd.</vt:lpstr>
      <vt:lpstr>HTML Label Element</vt:lpstr>
      <vt:lpstr>HTML Select Element</vt:lpstr>
      <vt:lpstr>HTML Textarea Element</vt:lpstr>
      <vt:lpstr>HTML Button Element</vt:lpstr>
      <vt:lpstr>HTML Fieldset and Legend Element</vt:lpstr>
      <vt:lpstr>HTML Datalist Element</vt:lpstr>
      <vt:lpstr>HTML Output Element</vt:lpstr>
      <vt:lpstr>HTML Entities</vt:lpstr>
      <vt:lpstr>Some Useful HTML Character Entities</vt:lpstr>
      <vt:lpstr>Diacritical Marks in HTML</vt:lpstr>
      <vt:lpstr>List of some Diacritical marks in HTML</vt:lpstr>
      <vt:lpstr>HTML Symbols</vt:lpstr>
      <vt:lpstr>Some Mathematical Symbols Supported by HTML</vt:lpstr>
      <vt:lpstr>Some Greek Symbols Supported by HTML</vt:lpstr>
      <vt:lpstr>Some Other Entities Supported by HTML</vt:lpstr>
      <vt:lpstr>HTML Semantic Elements</vt:lpstr>
      <vt:lpstr>HTML Semantic Elements Layout</vt:lpstr>
      <vt:lpstr>Semantic Elements</vt:lpstr>
      <vt:lpstr>Example of Semantic Elements</vt:lpstr>
      <vt:lpstr>HTML Section Element</vt:lpstr>
      <vt:lpstr>HTML Article Element</vt:lpstr>
      <vt:lpstr>HTML Header Element</vt:lpstr>
      <vt:lpstr>HTML Footer Element</vt:lpstr>
      <vt:lpstr>HTML Nav Element</vt:lpstr>
      <vt:lpstr>HTML Aside Element</vt:lpstr>
      <vt:lpstr>HTML Figure &amp; Figcaption Element</vt:lpstr>
      <vt:lpstr>HTML Summary &amp; Details Element</vt:lpstr>
      <vt:lpstr>HTML Main Element</vt:lpstr>
      <vt:lpstr>HTML Time Element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HTML</dc:title>
  <dc:creator>vaibhav singh</dc:creator>
  <cp:lastModifiedBy>Bhuvana Gokul</cp:lastModifiedBy>
  <cp:revision>411</cp:revision>
  <dcterms:created xsi:type="dcterms:W3CDTF">2023-10-26T05:15:06Z</dcterms:created>
  <dcterms:modified xsi:type="dcterms:W3CDTF">2025-05-14T07:21:37Z</dcterms:modified>
</cp:coreProperties>
</file>