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71" r:id="rId5"/>
    <p:sldId id="272" r:id="rId6"/>
    <p:sldId id="260" r:id="rId7"/>
    <p:sldId id="268" r:id="rId8"/>
    <p:sldId id="261" r:id="rId9"/>
    <p:sldId id="262" r:id="rId10"/>
    <p:sldId id="275" r:id="rId11"/>
    <p:sldId id="270"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94660"/>
  </p:normalViewPr>
  <p:slideViewPr>
    <p:cSldViewPr snapToGrid="0">
      <p:cViewPr>
        <p:scale>
          <a:sx n="60" d="100"/>
          <a:sy n="60" d="100"/>
        </p:scale>
        <p:origin x="12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4AEEF-BFF1-444A-86B3-E5EFF47CA62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B3A2B30-9E7F-4C81-8FF2-B4D43A8481FF}">
      <dgm:prSet custT="1"/>
      <dgm:spPr/>
      <dgm:t>
        <a:bodyPr/>
        <a:lstStyle/>
        <a:p>
          <a:r>
            <a:rPr lang="en-US" sz="1600"/>
            <a:t>TQWT adjusts the Q-factor parameter for flexible control over frequency and time resolution.</a:t>
          </a:r>
        </a:p>
      </dgm:t>
    </dgm:pt>
    <dgm:pt modelId="{4345495D-5BB9-4046-9B3A-29D13B583317}" type="parTrans" cxnId="{3B253919-649F-493B-9686-036DF916CE54}">
      <dgm:prSet/>
      <dgm:spPr/>
      <dgm:t>
        <a:bodyPr/>
        <a:lstStyle/>
        <a:p>
          <a:endParaRPr lang="en-US" sz="2400"/>
        </a:p>
      </dgm:t>
    </dgm:pt>
    <dgm:pt modelId="{0298250A-EB3C-4DCE-A422-6A66CA1D971D}" type="sibTrans" cxnId="{3B253919-649F-493B-9686-036DF916CE54}">
      <dgm:prSet/>
      <dgm:spPr/>
      <dgm:t>
        <a:bodyPr/>
        <a:lstStyle/>
        <a:p>
          <a:endParaRPr lang="en-US" sz="2400"/>
        </a:p>
      </dgm:t>
    </dgm:pt>
    <dgm:pt modelId="{7AB761BF-A6CC-41E3-B463-E603A782CC2C}">
      <dgm:prSet custT="1"/>
      <dgm:spPr/>
      <dgm:t>
        <a:bodyPr/>
        <a:lstStyle/>
        <a:p>
          <a:r>
            <a:rPr lang="en-US" sz="1600"/>
            <a:t>Traditional wavelet transforms have fixed resolutions determined by the wavelet and scale parameters.</a:t>
          </a:r>
        </a:p>
      </dgm:t>
    </dgm:pt>
    <dgm:pt modelId="{9B844052-771C-43DE-B495-BD7C7DA67AC4}" type="parTrans" cxnId="{6D821D85-7F27-4C2F-AF86-3F10A700CCFD}">
      <dgm:prSet/>
      <dgm:spPr/>
      <dgm:t>
        <a:bodyPr/>
        <a:lstStyle/>
        <a:p>
          <a:endParaRPr lang="en-US" sz="2400"/>
        </a:p>
      </dgm:t>
    </dgm:pt>
    <dgm:pt modelId="{4EEA2858-C770-4399-9FDE-28369DEEBF3D}" type="sibTrans" cxnId="{6D821D85-7F27-4C2F-AF86-3F10A700CCFD}">
      <dgm:prSet/>
      <dgm:spPr/>
      <dgm:t>
        <a:bodyPr/>
        <a:lstStyle/>
        <a:p>
          <a:endParaRPr lang="en-US" sz="2400"/>
        </a:p>
      </dgm:t>
    </dgm:pt>
    <dgm:pt modelId="{061A0473-5886-4935-9D68-EE568187288B}">
      <dgm:prSet custT="1"/>
      <dgm:spPr/>
      <dgm:t>
        <a:bodyPr/>
        <a:lstStyle/>
        <a:p>
          <a:r>
            <a:rPr lang="en-US" sz="1600"/>
            <a:t>TQWT addresses the need for customizable resolution adjustments.</a:t>
          </a:r>
        </a:p>
      </dgm:t>
    </dgm:pt>
    <dgm:pt modelId="{A89A184C-8E7E-4E8E-9CB9-D7C1D000E726}" type="parTrans" cxnId="{9D5DCDA3-2404-40EF-98B2-66C65ACC2784}">
      <dgm:prSet/>
      <dgm:spPr/>
      <dgm:t>
        <a:bodyPr/>
        <a:lstStyle/>
        <a:p>
          <a:endParaRPr lang="en-US" sz="2400"/>
        </a:p>
      </dgm:t>
    </dgm:pt>
    <dgm:pt modelId="{306F8098-D4D7-4984-8DCB-80B62FDE9048}" type="sibTrans" cxnId="{9D5DCDA3-2404-40EF-98B2-66C65ACC2784}">
      <dgm:prSet/>
      <dgm:spPr/>
      <dgm:t>
        <a:bodyPr/>
        <a:lstStyle/>
        <a:p>
          <a:endParaRPr lang="en-US" sz="2400"/>
        </a:p>
      </dgm:t>
    </dgm:pt>
    <dgm:pt modelId="{0C0B5EAE-6545-4B3B-B346-EA41D69FB68C}">
      <dgm:prSet custT="1"/>
      <dgm:spPr/>
      <dgm:t>
        <a:bodyPr/>
        <a:lstStyle/>
        <a:p>
          <a:r>
            <a:rPr lang="en-US" sz="1600"/>
            <a:t>Users can tune the Q-factor to balance frequency and time resolutions.</a:t>
          </a:r>
        </a:p>
      </dgm:t>
    </dgm:pt>
    <dgm:pt modelId="{16691C29-1017-42AF-A3B1-8734471D7531}" type="parTrans" cxnId="{A4075F07-0752-4286-884B-C9290582FB3A}">
      <dgm:prSet/>
      <dgm:spPr/>
      <dgm:t>
        <a:bodyPr/>
        <a:lstStyle/>
        <a:p>
          <a:endParaRPr lang="en-US" sz="2400"/>
        </a:p>
      </dgm:t>
    </dgm:pt>
    <dgm:pt modelId="{8602AE0E-3FCC-48C3-AEB1-201F26E8EA34}" type="sibTrans" cxnId="{A4075F07-0752-4286-884B-C9290582FB3A}">
      <dgm:prSet/>
      <dgm:spPr/>
      <dgm:t>
        <a:bodyPr/>
        <a:lstStyle/>
        <a:p>
          <a:endParaRPr lang="en-US" sz="2400"/>
        </a:p>
      </dgm:t>
    </dgm:pt>
    <dgm:pt modelId="{FB21989B-42D0-4537-BCAC-AF650607D376}">
      <dgm:prSet custT="1"/>
      <dgm:spPr/>
      <dgm:t>
        <a:bodyPr/>
        <a:lstStyle/>
        <a:p>
          <a:r>
            <a:rPr lang="en-US" sz="1600"/>
            <a:t>Higher Q-factor: narrower frequency bands, better frequency resolution, poorer time resolution.</a:t>
          </a:r>
        </a:p>
      </dgm:t>
    </dgm:pt>
    <dgm:pt modelId="{A03FDD9E-7535-415F-87D8-4B9D55DAF732}" type="parTrans" cxnId="{765A99F3-F2A0-4AE0-B102-ABFF251EA218}">
      <dgm:prSet/>
      <dgm:spPr/>
      <dgm:t>
        <a:bodyPr/>
        <a:lstStyle/>
        <a:p>
          <a:endParaRPr lang="en-US" sz="2400"/>
        </a:p>
      </dgm:t>
    </dgm:pt>
    <dgm:pt modelId="{3674ADB5-CDC1-42FD-9C35-70BF22783BD8}" type="sibTrans" cxnId="{765A99F3-F2A0-4AE0-B102-ABFF251EA218}">
      <dgm:prSet/>
      <dgm:spPr/>
      <dgm:t>
        <a:bodyPr/>
        <a:lstStyle/>
        <a:p>
          <a:endParaRPr lang="en-US" sz="2400"/>
        </a:p>
      </dgm:t>
    </dgm:pt>
    <dgm:pt modelId="{08A813D8-2820-4A7D-95A6-A100C12617FC}">
      <dgm:prSet custT="1"/>
      <dgm:spPr/>
      <dgm:t>
        <a:bodyPr/>
        <a:lstStyle/>
        <a:p>
          <a:r>
            <a:rPr lang="en-US" sz="1600"/>
            <a:t>Lower Q-factor: wider frequency bands, better time resolution, poorer frequency resolution.</a:t>
          </a:r>
        </a:p>
      </dgm:t>
    </dgm:pt>
    <dgm:pt modelId="{7B6185CE-05C6-4C1E-B95C-7883FA2053C5}" type="parTrans" cxnId="{09A111E6-CAB2-4946-98BB-4F53E5526443}">
      <dgm:prSet/>
      <dgm:spPr/>
      <dgm:t>
        <a:bodyPr/>
        <a:lstStyle/>
        <a:p>
          <a:endParaRPr lang="en-US" sz="2400"/>
        </a:p>
      </dgm:t>
    </dgm:pt>
    <dgm:pt modelId="{BAD5E651-DEE4-4FBB-8E0B-AF9B2B25D4F1}" type="sibTrans" cxnId="{09A111E6-CAB2-4946-98BB-4F53E5526443}">
      <dgm:prSet/>
      <dgm:spPr/>
      <dgm:t>
        <a:bodyPr/>
        <a:lstStyle/>
        <a:p>
          <a:endParaRPr lang="en-US" sz="2400"/>
        </a:p>
      </dgm:t>
    </dgm:pt>
    <dgm:pt modelId="{D3B0240E-7A3B-4CF4-913C-1FD9BF4014F5}" type="pres">
      <dgm:prSet presAssocID="{CD04AEEF-BFF1-444A-86B3-E5EFF47CA62A}" presName="root" presStyleCnt="0">
        <dgm:presLayoutVars>
          <dgm:dir/>
          <dgm:resizeHandles val="exact"/>
        </dgm:presLayoutVars>
      </dgm:prSet>
      <dgm:spPr/>
    </dgm:pt>
    <dgm:pt modelId="{FEE03461-F0FA-43BE-AF9A-0F8D207A4D55}" type="pres">
      <dgm:prSet presAssocID="{5B3A2B30-9E7F-4C81-8FF2-B4D43A8481FF}" presName="compNode" presStyleCnt="0"/>
      <dgm:spPr/>
    </dgm:pt>
    <dgm:pt modelId="{63D80A42-82B8-47D3-BAD3-2A9139463815}" type="pres">
      <dgm:prSet presAssocID="{5B3A2B30-9E7F-4C81-8FF2-B4D43A8481F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9D605EC9-4F3C-476C-8265-7779786D7CC3}" type="pres">
      <dgm:prSet presAssocID="{5B3A2B30-9E7F-4C81-8FF2-B4D43A8481FF}" presName="spaceRect" presStyleCnt="0"/>
      <dgm:spPr/>
    </dgm:pt>
    <dgm:pt modelId="{9E171C94-1CEC-483B-99DC-BB16D9B8B037}" type="pres">
      <dgm:prSet presAssocID="{5B3A2B30-9E7F-4C81-8FF2-B4D43A8481FF}" presName="textRect" presStyleLbl="revTx" presStyleIdx="0" presStyleCnt="6">
        <dgm:presLayoutVars>
          <dgm:chMax val="1"/>
          <dgm:chPref val="1"/>
        </dgm:presLayoutVars>
      </dgm:prSet>
      <dgm:spPr/>
    </dgm:pt>
    <dgm:pt modelId="{AF03B237-4882-4857-AF1C-EFDE0F3E0AB2}" type="pres">
      <dgm:prSet presAssocID="{0298250A-EB3C-4DCE-A422-6A66CA1D971D}" presName="sibTrans" presStyleCnt="0"/>
      <dgm:spPr/>
    </dgm:pt>
    <dgm:pt modelId="{028AEF52-A16C-4C81-83FE-87143ACF3F83}" type="pres">
      <dgm:prSet presAssocID="{7AB761BF-A6CC-41E3-B463-E603A782CC2C}" presName="compNode" presStyleCnt="0"/>
      <dgm:spPr/>
    </dgm:pt>
    <dgm:pt modelId="{143695DA-02A9-426C-BA24-C28A292AAD7C}" type="pres">
      <dgm:prSet presAssocID="{7AB761BF-A6CC-41E3-B463-E603A782CC2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0BAE19AA-91FD-4CA4-9957-1569970B0486}" type="pres">
      <dgm:prSet presAssocID="{7AB761BF-A6CC-41E3-B463-E603A782CC2C}" presName="spaceRect" presStyleCnt="0"/>
      <dgm:spPr/>
    </dgm:pt>
    <dgm:pt modelId="{BA8BEB5A-3A73-45CA-A5C1-0FDE6D6B768A}" type="pres">
      <dgm:prSet presAssocID="{7AB761BF-A6CC-41E3-B463-E603A782CC2C}" presName="textRect" presStyleLbl="revTx" presStyleIdx="1" presStyleCnt="6">
        <dgm:presLayoutVars>
          <dgm:chMax val="1"/>
          <dgm:chPref val="1"/>
        </dgm:presLayoutVars>
      </dgm:prSet>
      <dgm:spPr/>
    </dgm:pt>
    <dgm:pt modelId="{14798A44-D4A2-45C1-940C-E7FE71DF3F81}" type="pres">
      <dgm:prSet presAssocID="{4EEA2858-C770-4399-9FDE-28369DEEBF3D}" presName="sibTrans" presStyleCnt="0"/>
      <dgm:spPr/>
    </dgm:pt>
    <dgm:pt modelId="{17950141-E42B-448E-BEFC-CA28AE568DEE}" type="pres">
      <dgm:prSet presAssocID="{061A0473-5886-4935-9D68-EE568187288B}" presName="compNode" presStyleCnt="0"/>
      <dgm:spPr/>
    </dgm:pt>
    <dgm:pt modelId="{DE7AE7CC-4617-4AE6-B518-F4F510ACF446}" type="pres">
      <dgm:prSet presAssocID="{061A0473-5886-4935-9D68-EE568187288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61D1BE8D-1A35-4BF2-96A3-8B2722C96287}" type="pres">
      <dgm:prSet presAssocID="{061A0473-5886-4935-9D68-EE568187288B}" presName="spaceRect" presStyleCnt="0"/>
      <dgm:spPr/>
    </dgm:pt>
    <dgm:pt modelId="{F8CB5E4B-92A8-4E42-9DBB-5827B06BEFE8}" type="pres">
      <dgm:prSet presAssocID="{061A0473-5886-4935-9D68-EE568187288B}" presName="textRect" presStyleLbl="revTx" presStyleIdx="2" presStyleCnt="6">
        <dgm:presLayoutVars>
          <dgm:chMax val="1"/>
          <dgm:chPref val="1"/>
        </dgm:presLayoutVars>
      </dgm:prSet>
      <dgm:spPr/>
    </dgm:pt>
    <dgm:pt modelId="{A47E8133-41AA-49A3-892D-54B5958E3081}" type="pres">
      <dgm:prSet presAssocID="{306F8098-D4D7-4984-8DCB-80B62FDE9048}" presName="sibTrans" presStyleCnt="0"/>
      <dgm:spPr/>
    </dgm:pt>
    <dgm:pt modelId="{B8C8CDE4-1431-41F8-86BB-E2B93A55F32C}" type="pres">
      <dgm:prSet presAssocID="{0C0B5EAE-6545-4B3B-B346-EA41D69FB68C}" presName="compNode" presStyleCnt="0"/>
      <dgm:spPr/>
    </dgm:pt>
    <dgm:pt modelId="{8E3CFFF3-CFF0-42B9-8FB0-9793FE5ECD42}" type="pres">
      <dgm:prSet presAssocID="{0C0B5EAE-6545-4B3B-B346-EA41D69FB68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BF7AFE78-3A61-4126-8861-2D741BABBC20}" type="pres">
      <dgm:prSet presAssocID="{0C0B5EAE-6545-4B3B-B346-EA41D69FB68C}" presName="spaceRect" presStyleCnt="0"/>
      <dgm:spPr/>
    </dgm:pt>
    <dgm:pt modelId="{B4216F9C-B822-43EC-A168-0B9EF4651A19}" type="pres">
      <dgm:prSet presAssocID="{0C0B5EAE-6545-4B3B-B346-EA41D69FB68C}" presName="textRect" presStyleLbl="revTx" presStyleIdx="3" presStyleCnt="6">
        <dgm:presLayoutVars>
          <dgm:chMax val="1"/>
          <dgm:chPref val="1"/>
        </dgm:presLayoutVars>
      </dgm:prSet>
      <dgm:spPr/>
    </dgm:pt>
    <dgm:pt modelId="{B8489D61-AA91-4C3D-A67D-FE4EBCC51A22}" type="pres">
      <dgm:prSet presAssocID="{8602AE0E-3FCC-48C3-AEB1-201F26E8EA34}" presName="sibTrans" presStyleCnt="0"/>
      <dgm:spPr/>
    </dgm:pt>
    <dgm:pt modelId="{DED3EC2D-EE9C-457F-9D68-0031E15827D4}" type="pres">
      <dgm:prSet presAssocID="{FB21989B-42D0-4537-BCAC-AF650607D376}" presName="compNode" presStyleCnt="0"/>
      <dgm:spPr/>
    </dgm:pt>
    <dgm:pt modelId="{7E513B53-73F6-4F9C-AF12-7E23ABD0B0C5}" type="pres">
      <dgm:prSet presAssocID="{FB21989B-42D0-4537-BCAC-AF650607D37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1ADD3A16-71A2-4644-BC0C-562E8D4691DF}" type="pres">
      <dgm:prSet presAssocID="{FB21989B-42D0-4537-BCAC-AF650607D376}" presName="spaceRect" presStyleCnt="0"/>
      <dgm:spPr/>
    </dgm:pt>
    <dgm:pt modelId="{08F18E5C-C415-4821-88B3-9EB06BFBF4E8}" type="pres">
      <dgm:prSet presAssocID="{FB21989B-42D0-4537-BCAC-AF650607D376}" presName="textRect" presStyleLbl="revTx" presStyleIdx="4" presStyleCnt="6">
        <dgm:presLayoutVars>
          <dgm:chMax val="1"/>
          <dgm:chPref val="1"/>
        </dgm:presLayoutVars>
      </dgm:prSet>
      <dgm:spPr/>
    </dgm:pt>
    <dgm:pt modelId="{4D2505B4-C2DB-4D83-9E2C-96BC834C7C07}" type="pres">
      <dgm:prSet presAssocID="{3674ADB5-CDC1-42FD-9C35-70BF22783BD8}" presName="sibTrans" presStyleCnt="0"/>
      <dgm:spPr/>
    </dgm:pt>
    <dgm:pt modelId="{A801A858-BD93-42F2-8AFF-1C574462F4BA}" type="pres">
      <dgm:prSet presAssocID="{08A813D8-2820-4A7D-95A6-A100C12617FC}" presName="compNode" presStyleCnt="0"/>
      <dgm:spPr/>
    </dgm:pt>
    <dgm:pt modelId="{88ED7EAE-034F-4385-9C7D-DB22A82FF530}" type="pres">
      <dgm:prSet presAssocID="{08A813D8-2820-4A7D-95A6-A100C12617F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esentation with Bar Chart"/>
        </a:ext>
      </dgm:extLst>
    </dgm:pt>
    <dgm:pt modelId="{EB39847D-B099-42E1-AF1E-1D8D8535B1E5}" type="pres">
      <dgm:prSet presAssocID="{08A813D8-2820-4A7D-95A6-A100C12617FC}" presName="spaceRect" presStyleCnt="0"/>
      <dgm:spPr/>
    </dgm:pt>
    <dgm:pt modelId="{3415E559-CBEA-4160-A5CD-6CDB8393EDF8}" type="pres">
      <dgm:prSet presAssocID="{08A813D8-2820-4A7D-95A6-A100C12617FC}" presName="textRect" presStyleLbl="revTx" presStyleIdx="5" presStyleCnt="6">
        <dgm:presLayoutVars>
          <dgm:chMax val="1"/>
          <dgm:chPref val="1"/>
        </dgm:presLayoutVars>
      </dgm:prSet>
      <dgm:spPr/>
    </dgm:pt>
  </dgm:ptLst>
  <dgm:cxnLst>
    <dgm:cxn modelId="{A4075F07-0752-4286-884B-C9290582FB3A}" srcId="{CD04AEEF-BFF1-444A-86B3-E5EFF47CA62A}" destId="{0C0B5EAE-6545-4B3B-B346-EA41D69FB68C}" srcOrd="3" destOrd="0" parTransId="{16691C29-1017-42AF-A3B1-8734471D7531}" sibTransId="{8602AE0E-3FCC-48C3-AEB1-201F26E8EA34}"/>
    <dgm:cxn modelId="{3B253919-649F-493B-9686-036DF916CE54}" srcId="{CD04AEEF-BFF1-444A-86B3-E5EFF47CA62A}" destId="{5B3A2B30-9E7F-4C81-8FF2-B4D43A8481FF}" srcOrd="0" destOrd="0" parTransId="{4345495D-5BB9-4046-9B3A-29D13B583317}" sibTransId="{0298250A-EB3C-4DCE-A422-6A66CA1D971D}"/>
    <dgm:cxn modelId="{ABED2222-4AEC-4FCE-80D4-17180B55AB4A}" type="presOf" srcId="{061A0473-5886-4935-9D68-EE568187288B}" destId="{F8CB5E4B-92A8-4E42-9DBB-5827B06BEFE8}" srcOrd="0" destOrd="0" presId="urn:microsoft.com/office/officeart/2018/2/layout/IconLabelList"/>
    <dgm:cxn modelId="{389C6B33-C2F0-428E-A3B8-260F5F2F718D}" type="presOf" srcId="{0C0B5EAE-6545-4B3B-B346-EA41D69FB68C}" destId="{B4216F9C-B822-43EC-A168-0B9EF4651A19}" srcOrd="0" destOrd="0" presId="urn:microsoft.com/office/officeart/2018/2/layout/IconLabelList"/>
    <dgm:cxn modelId="{DA93796F-293D-4912-A4D6-0D1256C6F538}" type="presOf" srcId="{08A813D8-2820-4A7D-95A6-A100C12617FC}" destId="{3415E559-CBEA-4160-A5CD-6CDB8393EDF8}" srcOrd="0" destOrd="0" presId="urn:microsoft.com/office/officeart/2018/2/layout/IconLabelList"/>
    <dgm:cxn modelId="{E0F5EC7B-7B63-4225-BB11-D05E93E7C25F}" type="presOf" srcId="{5B3A2B30-9E7F-4C81-8FF2-B4D43A8481FF}" destId="{9E171C94-1CEC-483B-99DC-BB16D9B8B037}" srcOrd="0" destOrd="0" presId="urn:microsoft.com/office/officeart/2018/2/layout/IconLabelList"/>
    <dgm:cxn modelId="{6D821D85-7F27-4C2F-AF86-3F10A700CCFD}" srcId="{CD04AEEF-BFF1-444A-86B3-E5EFF47CA62A}" destId="{7AB761BF-A6CC-41E3-B463-E603A782CC2C}" srcOrd="1" destOrd="0" parTransId="{9B844052-771C-43DE-B495-BD7C7DA67AC4}" sibTransId="{4EEA2858-C770-4399-9FDE-28369DEEBF3D}"/>
    <dgm:cxn modelId="{9D5DCDA3-2404-40EF-98B2-66C65ACC2784}" srcId="{CD04AEEF-BFF1-444A-86B3-E5EFF47CA62A}" destId="{061A0473-5886-4935-9D68-EE568187288B}" srcOrd="2" destOrd="0" parTransId="{A89A184C-8E7E-4E8E-9CB9-D7C1D000E726}" sibTransId="{306F8098-D4D7-4984-8DCB-80B62FDE9048}"/>
    <dgm:cxn modelId="{42493FC5-4BF2-405A-904B-CAFB5B3B189D}" type="presOf" srcId="{CD04AEEF-BFF1-444A-86B3-E5EFF47CA62A}" destId="{D3B0240E-7A3B-4CF4-913C-1FD9BF4014F5}" srcOrd="0" destOrd="0" presId="urn:microsoft.com/office/officeart/2018/2/layout/IconLabelList"/>
    <dgm:cxn modelId="{E806D7DA-F0CF-40C4-9C09-3611E5F353C4}" type="presOf" srcId="{FB21989B-42D0-4537-BCAC-AF650607D376}" destId="{08F18E5C-C415-4821-88B3-9EB06BFBF4E8}" srcOrd="0" destOrd="0" presId="urn:microsoft.com/office/officeart/2018/2/layout/IconLabelList"/>
    <dgm:cxn modelId="{09A111E6-CAB2-4946-98BB-4F53E5526443}" srcId="{CD04AEEF-BFF1-444A-86B3-E5EFF47CA62A}" destId="{08A813D8-2820-4A7D-95A6-A100C12617FC}" srcOrd="5" destOrd="0" parTransId="{7B6185CE-05C6-4C1E-B95C-7883FA2053C5}" sibTransId="{BAD5E651-DEE4-4FBB-8E0B-AF9B2B25D4F1}"/>
    <dgm:cxn modelId="{CE5E5DE8-F881-4C3C-A467-30BEFBF563F4}" type="presOf" srcId="{7AB761BF-A6CC-41E3-B463-E603A782CC2C}" destId="{BA8BEB5A-3A73-45CA-A5C1-0FDE6D6B768A}" srcOrd="0" destOrd="0" presId="urn:microsoft.com/office/officeart/2018/2/layout/IconLabelList"/>
    <dgm:cxn modelId="{765A99F3-F2A0-4AE0-B102-ABFF251EA218}" srcId="{CD04AEEF-BFF1-444A-86B3-E5EFF47CA62A}" destId="{FB21989B-42D0-4537-BCAC-AF650607D376}" srcOrd="4" destOrd="0" parTransId="{A03FDD9E-7535-415F-87D8-4B9D55DAF732}" sibTransId="{3674ADB5-CDC1-42FD-9C35-70BF22783BD8}"/>
    <dgm:cxn modelId="{38FB0D86-3689-4008-AD84-855731D581EA}" type="presParOf" srcId="{D3B0240E-7A3B-4CF4-913C-1FD9BF4014F5}" destId="{FEE03461-F0FA-43BE-AF9A-0F8D207A4D55}" srcOrd="0" destOrd="0" presId="urn:microsoft.com/office/officeart/2018/2/layout/IconLabelList"/>
    <dgm:cxn modelId="{B6445743-D88D-4D44-B2DC-C6A0E214F7D6}" type="presParOf" srcId="{FEE03461-F0FA-43BE-AF9A-0F8D207A4D55}" destId="{63D80A42-82B8-47D3-BAD3-2A9139463815}" srcOrd="0" destOrd="0" presId="urn:microsoft.com/office/officeart/2018/2/layout/IconLabelList"/>
    <dgm:cxn modelId="{8E5C905C-8A18-43B2-8803-BFF0332F6852}" type="presParOf" srcId="{FEE03461-F0FA-43BE-AF9A-0F8D207A4D55}" destId="{9D605EC9-4F3C-476C-8265-7779786D7CC3}" srcOrd="1" destOrd="0" presId="urn:microsoft.com/office/officeart/2018/2/layout/IconLabelList"/>
    <dgm:cxn modelId="{D4A78FE1-68AD-45FF-A2BD-268A5F9E8B26}" type="presParOf" srcId="{FEE03461-F0FA-43BE-AF9A-0F8D207A4D55}" destId="{9E171C94-1CEC-483B-99DC-BB16D9B8B037}" srcOrd="2" destOrd="0" presId="urn:microsoft.com/office/officeart/2018/2/layout/IconLabelList"/>
    <dgm:cxn modelId="{8055AAAA-B601-4950-8D7A-FE5826C9FDEF}" type="presParOf" srcId="{D3B0240E-7A3B-4CF4-913C-1FD9BF4014F5}" destId="{AF03B237-4882-4857-AF1C-EFDE0F3E0AB2}" srcOrd="1" destOrd="0" presId="urn:microsoft.com/office/officeart/2018/2/layout/IconLabelList"/>
    <dgm:cxn modelId="{EAD9ADB1-8B6F-4E50-8503-FEAA803E8451}" type="presParOf" srcId="{D3B0240E-7A3B-4CF4-913C-1FD9BF4014F5}" destId="{028AEF52-A16C-4C81-83FE-87143ACF3F83}" srcOrd="2" destOrd="0" presId="urn:microsoft.com/office/officeart/2018/2/layout/IconLabelList"/>
    <dgm:cxn modelId="{C9AEE8CE-2C3C-4FCC-B85E-5F86BE853728}" type="presParOf" srcId="{028AEF52-A16C-4C81-83FE-87143ACF3F83}" destId="{143695DA-02A9-426C-BA24-C28A292AAD7C}" srcOrd="0" destOrd="0" presId="urn:microsoft.com/office/officeart/2018/2/layout/IconLabelList"/>
    <dgm:cxn modelId="{8DA655C0-CFA5-4C82-A868-70183A1F9F01}" type="presParOf" srcId="{028AEF52-A16C-4C81-83FE-87143ACF3F83}" destId="{0BAE19AA-91FD-4CA4-9957-1569970B0486}" srcOrd="1" destOrd="0" presId="urn:microsoft.com/office/officeart/2018/2/layout/IconLabelList"/>
    <dgm:cxn modelId="{DD992479-306E-47C9-AF26-CD29AE8434A2}" type="presParOf" srcId="{028AEF52-A16C-4C81-83FE-87143ACF3F83}" destId="{BA8BEB5A-3A73-45CA-A5C1-0FDE6D6B768A}" srcOrd="2" destOrd="0" presId="urn:microsoft.com/office/officeart/2018/2/layout/IconLabelList"/>
    <dgm:cxn modelId="{EC47C26C-8B23-4531-99D5-04538DDF6154}" type="presParOf" srcId="{D3B0240E-7A3B-4CF4-913C-1FD9BF4014F5}" destId="{14798A44-D4A2-45C1-940C-E7FE71DF3F81}" srcOrd="3" destOrd="0" presId="urn:microsoft.com/office/officeart/2018/2/layout/IconLabelList"/>
    <dgm:cxn modelId="{0F011CBE-63FB-4489-88F1-34C6A82A1E04}" type="presParOf" srcId="{D3B0240E-7A3B-4CF4-913C-1FD9BF4014F5}" destId="{17950141-E42B-448E-BEFC-CA28AE568DEE}" srcOrd="4" destOrd="0" presId="urn:microsoft.com/office/officeart/2018/2/layout/IconLabelList"/>
    <dgm:cxn modelId="{31587265-F667-4DB3-A5C4-991EF010D4C7}" type="presParOf" srcId="{17950141-E42B-448E-BEFC-CA28AE568DEE}" destId="{DE7AE7CC-4617-4AE6-B518-F4F510ACF446}" srcOrd="0" destOrd="0" presId="urn:microsoft.com/office/officeart/2018/2/layout/IconLabelList"/>
    <dgm:cxn modelId="{2BCDC617-B904-4E97-9315-17EAD13D7B59}" type="presParOf" srcId="{17950141-E42B-448E-BEFC-CA28AE568DEE}" destId="{61D1BE8D-1A35-4BF2-96A3-8B2722C96287}" srcOrd="1" destOrd="0" presId="urn:microsoft.com/office/officeart/2018/2/layout/IconLabelList"/>
    <dgm:cxn modelId="{7020E9D4-9A6C-4020-B6F6-E01D301533FC}" type="presParOf" srcId="{17950141-E42B-448E-BEFC-CA28AE568DEE}" destId="{F8CB5E4B-92A8-4E42-9DBB-5827B06BEFE8}" srcOrd="2" destOrd="0" presId="urn:microsoft.com/office/officeart/2018/2/layout/IconLabelList"/>
    <dgm:cxn modelId="{55307D3E-E9AB-4B0B-95B2-4BAAC94F304C}" type="presParOf" srcId="{D3B0240E-7A3B-4CF4-913C-1FD9BF4014F5}" destId="{A47E8133-41AA-49A3-892D-54B5958E3081}" srcOrd="5" destOrd="0" presId="urn:microsoft.com/office/officeart/2018/2/layout/IconLabelList"/>
    <dgm:cxn modelId="{4145351D-2B14-4614-8061-DBE8E8112571}" type="presParOf" srcId="{D3B0240E-7A3B-4CF4-913C-1FD9BF4014F5}" destId="{B8C8CDE4-1431-41F8-86BB-E2B93A55F32C}" srcOrd="6" destOrd="0" presId="urn:microsoft.com/office/officeart/2018/2/layout/IconLabelList"/>
    <dgm:cxn modelId="{57282A7C-93A3-4DCA-A8F6-C2F2B79FAD15}" type="presParOf" srcId="{B8C8CDE4-1431-41F8-86BB-E2B93A55F32C}" destId="{8E3CFFF3-CFF0-42B9-8FB0-9793FE5ECD42}" srcOrd="0" destOrd="0" presId="urn:microsoft.com/office/officeart/2018/2/layout/IconLabelList"/>
    <dgm:cxn modelId="{1B75CCE3-A089-4A9A-9023-2D6EE9A14B89}" type="presParOf" srcId="{B8C8CDE4-1431-41F8-86BB-E2B93A55F32C}" destId="{BF7AFE78-3A61-4126-8861-2D741BABBC20}" srcOrd="1" destOrd="0" presId="urn:microsoft.com/office/officeart/2018/2/layout/IconLabelList"/>
    <dgm:cxn modelId="{3EA44D1C-4A83-41A9-B46B-7549D07370D4}" type="presParOf" srcId="{B8C8CDE4-1431-41F8-86BB-E2B93A55F32C}" destId="{B4216F9C-B822-43EC-A168-0B9EF4651A19}" srcOrd="2" destOrd="0" presId="urn:microsoft.com/office/officeart/2018/2/layout/IconLabelList"/>
    <dgm:cxn modelId="{02017207-1B3A-4A30-8447-D668060AF991}" type="presParOf" srcId="{D3B0240E-7A3B-4CF4-913C-1FD9BF4014F5}" destId="{B8489D61-AA91-4C3D-A67D-FE4EBCC51A22}" srcOrd="7" destOrd="0" presId="urn:microsoft.com/office/officeart/2018/2/layout/IconLabelList"/>
    <dgm:cxn modelId="{FB0E34C4-A90D-41F5-A44D-E3461771DFCD}" type="presParOf" srcId="{D3B0240E-7A3B-4CF4-913C-1FD9BF4014F5}" destId="{DED3EC2D-EE9C-457F-9D68-0031E15827D4}" srcOrd="8" destOrd="0" presId="urn:microsoft.com/office/officeart/2018/2/layout/IconLabelList"/>
    <dgm:cxn modelId="{2A27AFED-E6B6-4360-9B80-09D004E2168C}" type="presParOf" srcId="{DED3EC2D-EE9C-457F-9D68-0031E15827D4}" destId="{7E513B53-73F6-4F9C-AF12-7E23ABD0B0C5}" srcOrd="0" destOrd="0" presId="urn:microsoft.com/office/officeart/2018/2/layout/IconLabelList"/>
    <dgm:cxn modelId="{2BA813B5-9EC3-4125-AAF8-DFDD331100AC}" type="presParOf" srcId="{DED3EC2D-EE9C-457F-9D68-0031E15827D4}" destId="{1ADD3A16-71A2-4644-BC0C-562E8D4691DF}" srcOrd="1" destOrd="0" presId="urn:microsoft.com/office/officeart/2018/2/layout/IconLabelList"/>
    <dgm:cxn modelId="{B18B901B-FB31-48E9-B19F-1D05F746040B}" type="presParOf" srcId="{DED3EC2D-EE9C-457F-9D68-0031E15827D4}" destId="{08F18E5C-C415-4821-88B3-9EB06BFBF4E8}" srcOrd="2" destOrd="0" presId="urn:microsoft.com/office/officeart/2018/2/layout/IconLabelList"/>
    <dgm:cxn modelId="{90C1AA28-F6CB-48B6-9F8F-B2E544570818}" type="presParOf" srcId="{D3B0240E-7A3B-4CF4-913C-1FD9BF4014F5}" destId="{4D2505B4-C2DB-4D83-9E2C-96BC834C7C07}" srcOrd="9" destOrd="0" presId="urn:microsoft.com/office/officeart/2018/2/layout/IconLabelList"/>
    <dgm:cxn modelId="{4510994B-EB24-4B0D-ADA3-C67346A30568}" type="presParOf" srcId="{D3B0240E-7A3B-4CF4-913C-1FD9BF4014F5}" destId="{A801A858-BD93-42F2-8AFF-1C574462F4BA}" srcOrd="10" destOrd="0" presId="urn:microsoft.com/office/officeart/2018/2/layout/IconLabelList"/>
    <dgm:cxn modelId="{6D5C7414-98A2-4D67-9094-6FE1D5BE1497}" type="presParOf" srcId="{A801A858-BD93-42F2-8AFF-1C574462F4BA}" destId="{88ED7EAE-034F-4385-9C7D-DB22A82FF530}" srcOrd="0" destOrd="0" presId="urn:microsoft.com/office/officeart/2018/2/layout/IconLabelList"/>
    <dgm:cxn modelId="{5F34954F-FDFB-4926-B290-BFE7E0346562}" type="presParOf" srcId="{A801A858-BD93-42F2-8AFF-1C574462F4BA}" destId="{EB39847D-B099-42E1-AF1E-1D8D8535B1E5}" srcOrd="1" destOrd="0" presId="urn:microsoft.com/office/officeart/2018/2/layout/IconLabelList"/>
    <dgm:cxn modelId="{8E79DEA9-C81A-4FCB-96E7-9275410E5887}" type="presParOf" srcId="{A801A858-BD93-42F2-8AFF-1C574462F4BA}" destId="{3415E559-CBEA-4160-A5CD-6CDB8393ED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80A42-82B8-47D3-BAD3-2A9139463815}">
      <dsp:nvSpPr>
        <dsp:cNvPr id="0" name=""/>
        <dsp:cNvSpPr/>
      </dsp:nvSpPr>
      <dsp:spPr>
        <a:xfrm>
          <a:off x="1115709" y="303371"/>
          <a:ext cx="767285" cy="7672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171C94-1CEC-483B-99DC-BB16D9B8B037}">
      <dsp:nvSpPr>
        <dsp:cNvPr id="0" name=""/>
        <dsp:cNvSpPr/>
      </dsp:nvSpPr>
      <dsp:spPr>
        <a:xfrm>
          <a:off x="646812" y="1416934"/>
          <a:ext cx="1705078" cy="119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TQWT adjusts the Q-factor parameter for flexible control over frequency and time resolution.</a:t>
          </a:r>
        </a:p>
      </dsp:txBody>
      <dsp:txXfrm>
        <a:off x="646812" y="1416934"/>
        <a:ext cx="1705078" cy="1194886"/>
      </dsp:txXfrm>
    </dsp:sp>
    <dsp:sp modelId="{143695DA-02A9-426C-BA24-C28A292AAD7C}">
      <dsp:nvSpPr>
        <dsp:cNvPr id="0" name=""/>
        <dsp:cNvSpPr/>
      </dsp:nvSpPr>
      <dsp:spPr>
        <a:xfrm>
          <a:off x="3119175" y="303371"/>
          <a:ext cx="767285" cy="7672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8BEB5A-3A73-45CA-A5C1-0FDE6D6B768A}">
      <dsp:nvSpPr>
        <dsp:cNvPr id="0" name=""/>
        <dsp:cNvSpPr/>
      </dsp:nvSpPr>
      <dsp:spPr>
        <a:xfrm>
          <a:off x="2650279" y="1416934"/>
          <a:ext cx="1705078" cy="119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Traditional wavelet transforms have fixed resolutions determined by the wavelet and scale parameters.</a:t>
          </a:r>
        </a:p>
      </dsp:txBody>
      <dsp:txXfrm>
        <a:off x="2650279" y="1416934"/>
        <a:ext cx="1705078" cy="1194886"/>
      </dsp:txXfrm>
    </dsp:sp>
    <dsp:sp modelId="{DE7AE7CC-4617-4AE6-B518-F4F510ACF446}">
      <dsp:nvSpPr>
        <dsp:cNvPr id="0" name=""/>
        <dsp:cNvSpPr/>
      </dsp:nvSpPr>
      <dsp:spPr>
        <a:xfrm>
          <a:off x="5122642" y="303371"/>
          <a:ext cx="767285" cy="7672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CB5E4B-92A8-4E42-9DBB-5827B06BEFE8}">
      <dsp:nvSpPr>
        <dsp:cNvPr id="0" name=""/>
        <dsp:cNvSpPr/>
      </dsp:nvSpPr>
      <dsp:spPr>
        <a:xfrm>
          <a:off x="4653746" y="1416934"/>
          <a:ext cx="1705078" cy="119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TQWT addresses the need for customizable resolution adjustments.</a:t>
          </a:r>
        </a:p>
      </dsp:txBody>
      <dsp:txXfrm>
        <a:off x="4653746" y="1416934"/>
        <a:ext cx="1705078" cy="1194886"/>
      </dsp:txXfrm>
    </dsp:sp>
    <dsp:sp modelId="{8E3CFFF3-CFF0-42B9-8FB0-9793FE5ECD42}">
      <dsp:nvSpPr>
        <dsp:cNvPr id="0" name=""/>
        <dsp:cNvSpPr/>
      </dsp:nvSpPr>
      <dsp:spPr>
        <a:xfrm>
          <a:off x="1115709" y="3038090"/>
          <a:ext cx="767285" cy="7672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16F9C-B822-43EC-A168-0B9EF4651A19}">
      <dsp:nvSpPr>
        <dsp:cNvPr id="0" name=""/>
        <dsp:cNvSpPr/>
      </dsp:nvSpPr>
      <dsp:spPr>
        <a:xfrm>
          <a:off x="646812" y="4151653"/>
          <a:ext cx="1705078" cy="119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Users can tune the Q-factor to balance frequency and time resolutions.</a:t>
          </a:r>
        </a:p>
      </dsp:txBody>
      <dsp:txXfrm>
        <a:off x="646812" y="4151653"/>
        <a:ext cx="1705078" cy="1194886"/>
      </dsp:txXfrm>
    </dsp:sp>
    <dsp:sp modelId="{7E513B53-73F6-4F9C-AF12-7E23ABD0B0C5}">
      <dsp:nvSpPr>
        <dsp:cNvPr id="0" name=""/>
        <dsp:cNvSpPr/>
      </dsp:nvSpPr>
      <dsp:spPr>
        <a:xfrm>
          <a:off x="3119175" y="3038090"/>
          <a:ext cx="767285" cy="7672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18E5C-C415-4821-88B3-9EB06BFBF4E8}">
      <dsp:nvSpPr>
        <dsp:cNvPr id="0" name=""/>
        <dsp:cNvSpPr/>
      </dsp:nvSpPr>
      <dsp:spPr>
        <a:xfrm>
          <a:off x="2650279" y="4151653"/>
          <a:ext cx="1705078" cy="119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Higher Q-factor: narrower frequency bands, better frequency resolution, poorer time resolution.</a:t>
          </a:r>
        </a:p>
      </dsp:txBody>
      <dsp:txXfrm>
        <a:off x="2650279" y="4151653"/>
        <a:ext cx="1705078" cy="1194886"/>
      </dsp:txXfrm>
    </dsp:sp>
    <dsp:sp modelId="{88ED7EAE-034F-4385-9C7D-DB22A82FF530}">
      <dsp:nvSpPr>
        <dsp:cNvPr id="0" name=""/>
        <dsp:cNvSpPr/>
      </dsp:nvSpPr>
      <dsp:spPr>
        <a:xfrm>
          <a:off x="5122642" y="3038090"/>
          <a:ext cx="767285" cy="7672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15E559-CBEA-4160-A5CD-6CDB8393EDF8}">
      <dsp:nvSpPr>
        <dsp:cNvPr id="0" name=""/>
        <dsp:cNvSpPr/>
      </dsp:nvSpPr>
      <dsp:spPr>
        <a:xfrm>
          <a:off x="4653746" y="4151653"/>
          <a:ext cx="1705078" cy="119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Lower Q-factor: wider frequency bands, better time resolution, poorer frequency resolution.</a:t>
          </a:r>
        </a:p>
      </dsp:txBody>
      <dsp:txXfrm>
        <a:off x="4653746" y="4151653"/>
        <a:ext cx="1705078" cy="119488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6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529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655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045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817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820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912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783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89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414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389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6133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pmc/articles/PMC8469424/" TargetMode="External"/><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hyperlink" Target="https://www.python.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D3662-8E66-DCF3-DBC5-618EF08B3FD8}"/>
              </a:ext>
            </a:extLst>
          </p:cNvPr>
          <p:cNvSpPr>
            <a:spLocks noGrp="1"/>
          </p:cNvSpPr>
          <p:nvPr>
            <p:ph type="ctrTitle"/>
          </p:nvPr>
        </p:nvSpPr>
        <p:spPr>
          <a:xfrm>
            <a:off x="648929" y="589423"/>
            <a:ext cx="6253317" cy="3146266"/>
          </a:xfrm>
        </p:spPr>
        <p:txBody>
          <a:bodyPr>
            <a:normAutofit/>
          </a:bodyPr>
          <a:lstStyle/>
          <a:p>
            <a:r>
              <a:rPr lang="en-US" sz="6600" b="1" dirty="0"/>
              <a:t>Five-class classification of ECG signals</a:t>
            </a:r>
            <a:endParaRPr lang="en-IN" sz="6600" b="1" dirty="0"/>
          </a:p>
        </p:txBody>
      </p:sp>
      <p:sp>
        <p:nvSpPr>
          <p:cNvPr id="3" name="Subtitle 2">
            <a:extLst>
              <a:ext uri="{FF2B5EF4-FFF2-40B4-BE49-F238E27FC236}">
                <a16:creationId xmlns:a16="http://schemas.microsoft.com/office/drawing/2014/main" id="{4DF64BB7-9295-D622-919C-A1CB83D0255D}"/>
              </a:ext>
            </a:extLst>
          </p:cNvPr>
          <p:cNvSpPr>
            <a:spLocks noGrp="1"/>
          </p:cNvSpPr>
          <p:nvPr>
            <p:ph type="subTitle" idx="1"/>
          </p:nvPr>
        </p:nvSpPr>
        <p:spPr>
          <a:xfrm>
            <a:off x="648929" y="4786095"/>
            <a:ext cx="5882559" cy="1021498"/>
          </a:xfrm>
        </p:spPr>
        <p:txBody>
          <a:bodyPr>
            <a:normAutofit/>
          </a:bodyPr>
          <a:lstStyle/>
          <a:p>
            <a:r>
              <a:rPr lang="en-US" sz="2000" dirty="0">
                <a:solidFill>
                  <a:schemeClr val="tx1">
                    <a:lumMod val="85000"/>
                    <a:lumOff val="15000"/>
                  </a:schemeClr>
                </a:solidFill>
              </a:rPr>
              <a:t>Automated Classification of ECG Signals Using CNN and TQWT</a:t>
            </a:r>
            <a:endParaRPr lang="en-IN" sz="2000" dirty="0">
              <a:solidFill>
                <a:schemeClr val="tx1">
                  <a:lumMod val="85000"/>
                  <a:lumOff val="15000"/>
                </a:schemeClr>
              </a:solidFill>
            </a:endParaRPr>
          </a:p>
        </p:txBody>
      </p:sp>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Digital financial graph">
            <a:extLst>
              <a:ext uri="{FF2B5EF4-FFF2-40B4-BE49-F238E27FC236}">
                <a16:creationId xmlns:a16="http://schemas.microsoft.com/office/drawing/2014/main" id="{CE60CFC8-0ECD-8B5F-999F-506E816A3FFD}"/>
              </a:ext>
            </a:extLst>
          </p:cNvPr>
          <p:cNvPicPr>
            <a:picLocks noChangeAspect="1"/>
          </p:cNvPicPr>
          <p:nvPr/>
        </p:nvPicPr>
        <p:blipFill rotWithShape="1">
          <a:blip r:embed="rId2"/>
          <a:srcRect l="38634" r="23347"/>
          <a:stretch/>
        </p:blipFill>
        <p:spPr>
          <a:xfrm>
            <a:off x="6846074" y="1"/>
            <a:ext cx="5345928" cy="6857999"/>
          </a:xfrm>
          <a:prstGeom prst="rect">
            <a:avLst/>
          </a:prstGeom>
        </p:spPr>
      </p:pic>
    </p:spTree>
    <p:extLst>
      <p:ext uri="{BB962C8B-B14F-4D97-AF65-F5344CB8AC3E}">
        <p14:creationId xmlns:p14="http://schemas.microsoft.com/office/powerpoint/2010/main" val="28979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5658BB7-9735-9021-9116-351E82CCC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3429000"/>
            <a:ext cx="4781551" cy="2451100"/>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1A32DCA-F461-05A9-4598-54053FB43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49" y="1371599"/>
            <a:ext cx="4781551" cy="1799825"/>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EA17BB3-A3C6-E7D3-F793-ED7E7AAF9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701" y="2271511"/>
            <a:ext cx="4489449" cy="2552700"/>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9A21BC-F775-0164-8F8F-E0AF609E306D}"/>
              </a:ext>
            </a:extLst>
          </p:cNvPr>
          <p:cNvSpPr txBox="1"/>
          <p:nvPr/>
        </p:nvSpPr>
        <p:spPr>
          <a:xfrm>
            <a:off x="2781300" y="127000"/>
            <a:ext cx="6248400" cy="646331"/>
          </a:xfrm>
          <a:prstGeom prst="rect">
            <a:avLst/>
          </a:prstGeom>
          <a:noFill/>
        </p:spPr>
        <p:txBody>
          <a:bodyPr wrap="square" rtlCol="0">
            <a:spAutoFit/>
          </a:bodyPr>
          <a:lstStyle/>
          <a:p>
            <a:r>
              <a:rPr lang="en-IN" sz="3600" b="1" u="sng" dirty="0"/>
              <a:t>Formula Performance Metrics</a:t>
            </a:r>
          </a:p>
        </p:txBody>
      </p:sp>
    </p:spTree>
    <p:extLst>
      <p:ext uri="{BB962C8B-B14F-4D97-AF65-F5344CB8AC3E}">
        <p14:creationId xmlns:p14="http://schemas.microsoft.com/office/powerpoint/2010/main" val="325231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11BA2-2B51-C9F0-B0A5-0AAFE77EF51E}"/>
              </a:ext>
            </a:extLst>
          </p:cNvPr>
          <p:cNvSpPr txBox="1"/>
          <p:nvPr/>
        </p:nvSpPr>
        <p:spPr>
          <a:xfrm>
            <a:off x="3726274" y="0"/>
            <a:ext cx="4082143" cy="584775"/>
          </a:xfrm>
          <a:prstGeom prst="rect">
            <a:avLst/>
          </a:prstGeom>
          <a:noFill/>
        </p:spPr>
        <p:txBody>
          <a:bodyPr wrap="square" rtlCol="0">
            <a:spAutoFit/>
          </a:bodyPr>
          <a:lstStyle/>
          <a:p>
            <a:pPr algn="ctr"/>
            <a:r>
              <a:rPr lang="en-IN" sz="3200" b="1" u="sng" dirty="0"/>
              <a:t>Performance Metrics</a:t>
            </a:r>
          </a:p>
        </p:txBody>
      </p:sp>
      <p:graphicFrame>
        <p:nvGraphicFramePr>
          <p:cNvPr id="5" name="Content Placeholder 3">
            <a:extLst>
              <a:ext uri="{FF2B5EF4-FFF2-40B4-BE49-F238E27FC236}">
                <a16:creationId xmlns:a16="http://schemas.microsoft.com/office/drawing/2014/main" id="{C798F7F6-C4FE-BC4F-63C2-B1863A212FAA}"/>
              </a:ext>
            </a:extLst>
          </p:cNvPr>
          <p:cNvGraphicFramePr>
            <a:graphicFrameLocks/>
          </p:cNvGraphicFramePr>
          <p:nvPr>
            <p:extLst>
              <p:ext uri="{D42A27DB-BD31-4B8C-83A1-F6EECF244321}">
                <p14:modId xmlns:p14="http://schemas.microsoft.com/office/powerpoint/2010/main" val="3154337434"/>
              </p:ext>
            </p:extLst>
          </p:nvPr>
        </p:nvGraphicFramePr>
        <p:xfrm>
          <a:off x="763545" y="1081905"/>
          <a:ext cx="10815310" cy="5573608"/>
        </p:xfrm>
        <a:graphic>
          <a:graphicData uri="http://schemas.openxmlformats.org/drawingml/2006/table">
            <a:tbl>
              <a:tblPr firstRow="1" bandRow="1">
                <a:tableStyleId>{5C22544A-7EE6-4342-B048-85BDC9FD1C3A}</a:tableStyleId>
              </a:tblPr>
              <a:tblGrid>
                <a:gridCol w="1262701">
                  <a:extLst>
                    <a:ext uri="{9D8B030D-6E8A-4147-A177-3AD203B41FA5}">
                      <a16:colId xmlns:a16="http://schemas.microsoft.com/office/drawing/2014/main" val="3919333330"/>
                    </a:ext>
                  </a:extLst>
                </a:gridCol>
                <a:gridCol w="919080">
                  <a:extLst>
                    <a:ext uri="{9D8B030D-6E8A-4147-A177-3AD203B41FA5}">
                      <a16:colId xmlns:a16="http://schemas.microsoft.com/office/drawing/2014/main" val="193331811"/>
                    </a:ext>
                  </a:extLst>
                </a:gridCol>
                <a:gridCol w="1421003">
                  <a:extLst>
                    <a:ext uri="{9D8B030D-6E8A-4147-A177-3AD203B41FA5}">
                      <a16:colId xmlns:a16="http://schemas.microsoft.com/office/drawing/2014/main" val="32110999"/>
                    </a:ext>
                  </a:extLst>
                </a:gridCol>
                <a:gridCol w="1439048">
                  <a:extLst>
                    <a:ext uri="{9D8B030D-6E8A-4147-A177-3AD203B41FA5}">
                      <a16:colId xmlns:a16="http://schemas.microsoft.com/office/drawing/2014/main" val="1010966497"/>
                    </a:ext>
                  </a:extLst>
                </a:gridCol>
                <a:gridCol w="1679944">
                  <a:extLst>
                    <a:ext uri="{9D8B030D-6E8A-4147-A177-3AD203B41FA5}">
                      <a16:colId xmlns:a16="http://schemas.microsoft.com/office/drawing/2014/main" val="699882152"/>
                    </a:ext>
                  </a:extLst>
                </a:gridCol>
                <a:gridCol w="1208524">
                  <a:extLst>
                    <a:ext uri="{9D8B030D-6E8A-4147-A177-3AD203B41FA5}">
                      <a16:colId xmlns:a16="http://schemas.microsoft.com/office/drawing/2014/main" val="747376672"/>
                    </a:ext>
                  </a:extLst>
                </a:gridCol>
                <a:gridCol w="1588714">
                  <a:extLst>
                    <a:ext uri="{9D8B030D-6E8A-4147-A177-3AD203B41FA5}">
                      <a16:colId xmlns:a16="http://schemas.microsoft.com/office/drawing/2014/main" val="3165405638"/>
                    </a:ext>
                  </a:extLst>
                </a:gridCol>
                <a:gridCol w="1296296">
                  <a:extLst>
                    <a:ext uri="{9D8B030D-6E8A-4147-A177-3AD203B41FA5}">
                      <a16:colId xmlns:a16="http://schemas.microsoft.com/office/drawing/2014/main" val="2351144221"/>
                    </a:ext>
                  </a:extLst>
                </a:gridCol>
              </a:tblGrid>
              <a:tr h="611723">
                <a:tc>
                  <a:txBody>
                    <a:bodyPr/>
                    <a:lstStyle/>
                    <a:p>
                      <a:pPr algn="ctr" fontAlgn="ctr"/>
                      <a:r>
                        <a:rPr lang="en-IN" sz="16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Lead No.</a:t>
                      </a:r>
                      <a:br>
                        <a:rPr lang="en-IN" sz="16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16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84877" marR="35067" marT="65290" marB="65290" anchor="ctr"/>
                </a:tc>
                <a:tc>
                  <a:txBody>
                    <a:bodyPr/>
                    <a:lstStyle/>
                    <a:p>
                      <a:pPr algn="ctr" fontAlgn="ct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Lead Names</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Random classifier</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CNN</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Random classifier</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CNN</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Random classifier</a:t>
                      </a:r>
                    </a:p>
                  </a:txBody>
                  <a:tcPr marL="84877" marR="35067" marT="65290" marB="6529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CNN</a:t>
                      </a:r>
                    </a:p>
                    <a:p>
                      <a:pPr marL="0" marR="0" lvl="0" indent="0" algn="ctr" defTabSz="914400" rtl="0" eaLnBrk="1" fontAlgn="ctr" latinLnBrk="0" hangingPunct="1">
                        <a:lnSpc>
                          <a:spcPct val="100000"/>
                        </a:lnSpc>
                        <a:spcBef>
                          <a:spcPts val="0"/>
                        </a:spcBef>
                        <a:spcAft>
                          <a:spcPts val="0"/>
                        </a:spcAft>
                        <a:buClrTx/>
                        <a:buSzTx/>
                        <a:buFontTx/>
                        <a:buNone/>
                        <a:tabLst/>
                        <a:defRPr/>
                      </a:pPr>
                      <a:endParaRPr lang="en-IN" sz="1200" b="1" cap="none" spc="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84877" marR="35067" marT="65290" marB="65290" anchor="ctr"/>
                </a:tc>
                <a:extLst>
                  <a:ext uri="{0D108BD9-81ED-4DB2-BD59-A6C34878D82A}">
                    <a16:rowId xmlns:a16="http://schemas.microsoft.com/office/drawing/2014/main" val="2126698129"/>
                  </a:ext>
                </a:extLst>
              </a:tr>
              <a:tr h="283353">
                <a:tc>
                  <a:txBody>
                    <a:bodyPr/>
                    <a:lstStyle/>
                    <a:p>
                      <a:pPr algn="ctr" fontAlgn="ctr"/>
                      <a:r>
                        <a:rPr lang="en-IN" sz="1400" b="0" cap="none" spc="0" dirty="0">
                          <a:solidFill>
                            <a:schemeClr val="tx1"/>
                          </a:solidFill>
                          <a:effectLst/>
                        </a:rPr>
                        <a:t>0</a:t>
                      </a:r>
                    </a:p>
                  </a:txBody>
                  <a:tcPr marL="84877" marR="35067" marT="65290" marB="65290" anchor="ctr"/>
                </a:tc>
                <a:tc>
                  <a:txBody>
                    <a:bodyPr/>
                    <a:lstStyle/>
                    <a:p>
                      <a:r>
                        <a:rPr lang="en-IN" sz="1050" cap="none" spc="0" dirty="0">
                          <a:solidFill>
                            <a:schemeClr val="tx1"/>
                          </a:solidFill>
                          <a:effectLst/>
                        </a:rPr>
                        <a:t>I</a:t>
                      </a:r>
                    </a:p>
                  </a:txBody>
                  <a:tcPr marL="84877" marR="35067" marT="65290" marB="65290" anchor="ctr"/>
                </a:tc>
                <a:tc>
                  <a:txBody>
                    <a:bodyPr/>
                    <a:lstStyle/>
                    <a:p>
                      <a:r>
                        <a:rPr lang="en-IN" sz="1400" b="1" cap="none" spc="0" dirty="0">
                          <a:solidFill>
                            <a:schemeClr val="tx1"/>
                          </a:solidFill>
                          <a:effectLst/>
                        </a:rPr>
                        <a:t>0.343437</a:t>
                      </a:r>
                    </a:p>
                  </a:txBody>
                  <a:tcPr marL="84877" marR="35067" marT="65290" marB="65290" anchor="ctr"/>
                </a:tc>
                <a:tc>
                  <a:txBody>
                    <a:bodyPr/>
                    <a:lstStyle/>
                    <a:p>
                      <a:r>
                        <a:rPr lang="en-IN" sz="1400" b="1" dirty="0">
                          <a:effectLst/>
                        </a:rPr>
                        <a:t>0.303890</a:t>
                      </a:r>
                    </a:p>
                  </a:txBody>
                  <a:tcPr marL="43924" marR="43924" marT="21962" marB="21962" anchor="ctr"/>
                </a:tc>
                <a:tc>
                  <a:txBody>
                    <a:bodyPr/>
                    <a:lstStyle/>
                    <a:p>
                      <a:r>
                        <a:rPr lang="en-IN" sz="1400" b="1" cap="none" spc="0" dirty="0">
                          <a:solidFill>
                            <a:schemeClr val="tx1"/>
                          </a:solidFill>
                          <a:effectLst/>
                        </a:rPr>
                        <a:t>0.411511</a:t>
                      </a:r>
                    </a:p>
                  </a:txBody>
                  <a:tcPr marL="84877" marR="35067" marT="65290" marB="65290" anchor="ctr"/>
                </a:tc>
                <a:tc>
                  <a:txBody>
                    <a:bodyPr/>
                    <a:lstStyle/>
                    <a:p>
                      <a:r>
                        <a:rPr lang="en-IN" sz="1800" b="1" dirty="0">
                          <a:effectLst/>
                        </a:rPr>
                        <a:t>0.550939</a:t>
                      </a:r>
                    </a:p>
                  </a:txBody>
                  <a:tcPr marL="43924" marR="43924" marT="21962" marB="21962" anchor="ctr"/>
                </a:tc>
                <a:tc>
                  <a:txBody>
                    <a:bodyPr/>
                    <a:lstStyle/>
                    <a:p>
                      <a:r>
                        <a:rPr lang="en-IN" sz="1400" b="1" cap="none" spc="0" dirty="0">
                          <a:solidFill>
                            <a:schemeClr val="tx1"/>
                          </a:solidFill>
                          <a:effectLst/>
                        </a:rPr>
                        <a:t>0.374405</a:t>
                      </a:r>
                    </a:p>
                  </a:txBody>
                  <a:tcPr marL="84877" marR="35067" marT="65290" marB="65290" anchor="ctr"/>
                </a:tc>
                <a:tc>
                  <a:txBody>
                    <a:bodyPr/>
                    <a:lstStyle/>
                    <a:p>
                      <a:r>
                        <a:rPr lang="en-IN" sz="2000" b="1" dirty="0">
                          <a:effectLst/>
                        </a:rPr>
                        <a:t>0.391715</a:t>
                      </a:r>
                    </a:p>
                  </a:txBody>
                  <a:tcPr marL="43924" marR="43924" marT="21962" marB="21962" anchor="ctr"/>
                </a:tc>
                <a:extLst>
                  <a:ext uri="{0D108BD9-81ED-4DB2-BD59-A6C34878D82A}">
                    <a16:rowId xmlns:a16="http://schemas.microsoft.com/office/drawing/2014/main" val="3400954224"/>
                  </a:ext>
                </a:extLst>
              </a:tr>
              <a:tr h="283353">
                <a:tc>
                  <a:txBody>
                    <a:bodyPr/>
                    <a:lstStyle/>
                    <a:p>
                      <a:pPr algn="ctr" fontAlgn="ctr"/>
                      <a:r>
                        <a:rPr lang="en-IN" sz="1400" b="0" cap="none" spc="0" dirty="0">
                          <a:solidFill>
                            <a:schemeClr val="tx1"/>
                          </a:solidFill>
                          <a:effectLst/>
                        </a:rPr>
                        <a:t>1</a:t>
                      </a:r>
                    </a:p>
                  </a:txBody>
                  <a:tcPr marL="84877" marR="35067" marT="65290" marB="65290" anchor="ctr"/>
                </a:tc>
                <a:tc>
                  <a:txBody>
                    <a:bodyPr/>
                    <a:lstStyle/>
                    <a:p>
                      <a:r>
                        <a:rPr lang="en-IN" sz="1050" cap="none" spc="0">
                          <a:solidFill>
                            <a:schemeClr val="tx1"/>
                          </a:solidFill>
                          <a:effectLst/>
                        </a:rPr>
                        <a:t>II</a:t>
                      </a:r>
                    </a:p>
                  </a:txBody>
                  <a:tcPr marL="84877" marR="35067" marT="65290" marB="65290" anchor="ctr"/>
                </a:tc>
                <a:tc>
                  <a:txBody>
                    <a:bodyPr/>
                    <a:lstStyle/>
                    <a:p>
                      <a:r>
                        <a:rPr lang="en-IN" sz="1400" b="1" cap="none" spc="0" dirty="0">
                          <a:solidFill>
                            <a:schemeClr val="tx1"/>
                          </a:solidFill>
                          <a:effectLst/>
                        </a:rPr>
                        <a:t>0.356054</a:t>
                      </a:r>
                    </a:p>
                  </a:txBody>
                  <a:tcPr marL="84877" marR="35067" marT="65290" marB="65290" anchor="ctr"/>
                </a:tc>
                <a:tc>
                  <a:txBody>
                    <a:bodyPr/>
                    <a:lstStyle/>
                    <a:p>
                      <a:r>
                        <a:rPr lang="en-IN" sz="1400" b="1" dirty="0">
                          <a:effectLst/>
                        </a:rPr>
                        <a:t>0.481678</a:t>
                      </a:r>
                    </a:p>
                  </a:txBody>
                  <a:tcPr marL="43924" marR="43924" marT="21962" marB="21962" anchor="ctr"/>
                </a:tc>
                <a:tc>
                  <a:txBody>
                    <a:bodyPr/>
                    <a:lstStyle/>
                    <a:p>
                      <a:r>
                        <a:rPr lang="en-IN" sz="1400" b="1" cap="none" spc="0" dirty="0">
                          <a:solidFill>
                            <a:schemeClr val="tx1"/>
                          </a:solidFill>
                          <a:effectLst/>
                        </a:rPr>
                        <a:t>0.446907</a:t>
                      </a:r>
                    </a:p>
                  </a:txBody>
                  <a:tcPr marL="84877" marR="35067" marT="65290" marB="65290" anchor="ctr"/>
                </a:tc>
                <a:tc>
                  <a:txBody>
                    <a:bodyPr/>
                    <a:lstStyle/>
                    <a:p>
                      <a:r>
                        <a:rPr lang="en-IN" sz="1800" b="1" dirty="0">
                          <a:effectLst/>
                        </a:rPr>
                        <a:t>0.554632</a:t>
                      </a:r>
                    </a:p>
                  </a:txBody>
                  <a:tcPr marL="43924" marR="43924" marT="21962" marB="21962" anchor="ctr"/>
                </a:tc>
                <a:tc>
                  <a:txBody>
                    <a:bodyPr/>
                    <a:lstStyle/>
                    <a:p>
                      <a:r>
                        <a:rPr lang="en-IN" sz="1400" b="1" cap="none" spc="0" dirty="0">
                          <a:solidFill>
                            <a:schemeClr val="tx1"/>
                          </a:solidFill>
                          <a:effectLst/>
                        </a:rPr>
                        <a:t>0.396341</a:t>
                      </a:r>
                    </a:p>
                  </a:txBody>
                  <a:tcPr marL="84877" marR="35067" marT="65290" marB="65290" anchor="ctr"/>
                </a:tc>
                <a:tc>
                  <a:txBody>
                    <a:bodyPr/>
                    <a:lstStyle/>
                    <a:p>
                      <a:r>
                        <a:rPr lang="en-IN" sz="2000" b="1" dirty="0">
                          <a:effectLst/>
                        </a:rPr>
                        <a:t>0.400772</a:t>
                      </a:r>
                    </a:p>
                  </a:txBody>
                  <a:tcPr marL="43924" marR="43924" marT="21962" marB="21962" anchor="ctr"/>
                </a:tc>
                <a:extLst>
                  <a:ext uri="{0D108BD9-81ED-4DB2-BD59-A6C34878D82A}">
                    <a16:rowId xmlns:a16="http://schemas.microsoft.com/office/drawing/2014/main" val="886376258"/>
                  </a:ext>
                </a:extLst>
              </a:tr>
              <a:tr h="283353">
                <a:tc>
                  <a:txBody>
                    <a:bodyPr/>
                    <a:lstStyle/>
                    <a:p>
                      <a:pPr algn="ctr" fontAlgn="ctr"/>
                      <a:r>
                        <a:rPr lang="en-IN" sz="1400" b="0" cap="none" spc="0" dirty="0">
                          <a:solidFill>
                            <a:schemeClr val="tx1"/>
                          </a:solidFill>
                          <a:effectLst/>
                        </a:rPr>
                        <a:t>2</a:t>
                      </a:r>
                    </a:p>
                  </a:txBody>
                  <a:tcPr marL="84877" marR="35067" marT="65290" marB="65290" anchor="ctr"/>
                </a:tc>
                <a:tc>
                  <a:txBody>
                    <a:bodyPr/>
                    <a:lstStyle/>
                    <a:p>
                      <a:r>
                        <a:rPr lang="en-IN" sz="1050" cap="none" spc="0">
                          <a:solidFill>
                            <a:schemeClr val="tx1"/>
                          </a:solidFill>
                          <a:effectLst/>
                        </a:rPr>
                        <a:t>III</a:t>
                      </a:r>
                    </a:p>
                  </a:txBody>
                  <a:tcPr marL="84877" marR="35067" marT="65290" marB="65290" anchor="ctr"/>
                </a:tc>
                <a:tc>
                  <a:txBody>
                    <a:bodyPr/>
                    <a:lstStyle/>
                    <a:p>
                      <a:r>
                        <a:rPr lang="en-IN" sz="1400" b="1" cap="none" spc="0" dirty="0">
                          <a:solidFill>
                            <a:schemeClr val="tx1"/>
                          </a:solidFill>
                          <a:effectLst/>
                        </a:rPr>
                        <a:t>0.362491</a:t>
                      </a:r>
                    </a:p>
                  </a:txBody>
                  <a:tcPr marL="84877" marR="35067" marT="65290" marB="65290" anchor="ctr"/>
                </a:tc>
                <a:tc>
                  <a:txBody>
                    <a:bodyPr/>
                    <a:lstStyle/>
                    <a:p>
                      <a:r>
                        <a:rPr lang="en-IN" sz="1400" b="1" dirty="0">
                          <a:effectLst/>
                        </a:rPr>
                        <a:t>0.408596</a:t>
                      </a:r>
                    </a:p>
                  </a:txBody>
                  <a:tcPr marL="43924" marR="43924" marT="21962" marB="21962" anchor="ctr"/>
                </a:tc>
                <a:tc>
                  <a:txBody>
                    <a:bodyPr/>
                    <a:lstStyle/>
                    <a:p>
                      <a:r>
                        <a:rPr lang="en-IN" sz="1400" b="1" cap="none" spc="0" dirty="0">
                          <a:solidFill>
                            <a:schemeClr val="tx1"/>
                          </a:solidFill>
                          <a:effectLst/>
                        </a:rPr>
                        <a:t>0.393660</a:t>
                      </a:r>
                    </a:p>
                  </a:txBody>
                  <a:tcPr marL="84877" marR="35067" marT="65290" marB="65290" anchor="ctr"/>
                </a:tc>
                <a:tc>
                  <a:txBody>
                    <a:bodyPr/>
                    <a:lstStyle/>
                    <a:p>
                      <a:r>
                        <a:rPr lang="en-IN" sz="1800" b="1" dirty="0">
                          <a:effectLst/>
                        </a:rPr>
                        <a:t>0.551862</a:t>
                      </a:r>
                    </a:p>
                  </a:txBody>
                  <a:tcPr marL="43924" marR="43924" marT="21962" marB="21962" anchor="ctr"/>
                </a:tc>
                <a:tc>
                  <a:txBody>
                    <a:bodyPr/>
                    <a:lstStyle/>
                    <a:p>
                      <a:r>
                        <a:rPr lang="en-IN" sz="1400" b="1" cap="none" spc="0" dirty="0">
                          <a:solidFill>
                            <a:schemeClr val="tx1"/>
                          </a:solidFill>
                          <a:effectLst/>
                        </a:rPr>
                        <a:t>0.377433</a:t>
                      </a:r>
                    </a:p>
                  </a:txBody>
                  <a:tcPr marL="84877" marR="35067" marT="65290" marB="65290" anchor="ctr"/>
                </a:tc>
                <a:tc>
                  <a:txBody>
                    <a:bodyPr/>
                    <a:lstStyle/>
                    <a:p>
                      <a:r>
                        <a:rPr lang="en-IN" sz="2000" b="1" dirty="0">
                          <a:effectLst/>
                        </a:rPr>
                        <a:t>0.393236</a:t>
                      </a:r>
                    </a:p>
                  </a:txBody>
                  <a:tcPr marL="43924" marR="43924" marT="21962" marB="21962" anchor="ctr"/>
                </a:tc>
                <a:extLst>
                  <a:ext uri="{0D108BD9-81ED-4DB2-BD59-A6C34878D82A}">
                    <a16:rowId xmlns:a16="http://schemas.microsoft.com/office/drawing/2014/main" val="3428918795"/>
                  </a:ext>
                </a:extLst>
              </a:tr>
              <a:tr h="283353">
                <a:tc>
                  <a:txBody>
                    <a:bodyPr/>
                    <a:lstStyle/>
                    <a:p>
                      <a:pPr algn="ctr" fontAlgn="ctr"/>
                      <a:r>
                        <a:rPr lang="en-IN" sz="1400" b="0" cap="none" spc="0" dirty="0">
                          <a:solidFill>
                            <a:schemeClr val="tx1"/>
                          </a:solidFill>
                          <a:effectLst/>
                        </a:rPr>
                        <a:t>3</a:t>
                      </a:r>
                    </a:p>
                  </a:txBody>
                  <a:tcPr marL="84877" marR="35067" marT="65290" marB="65290" anchor="ctr"/>
                </a:tc>
                <a:tc>
                  <a:txBody>
                    <a:bodyPr/>
                    <a:lstStyle/>
                    <a:p>
                      <a:r>
                        <a:rPr lang="en-IN" sz="1050" cap="none" spc="0">
                          <a:solidFill>
                            <a:schemeClr val="tx1"/>
                          </a:solidFill>
                          <a:effectLst/>
                        </a:rPr>
                        <a:t>aVR</a:t>
                      </a:r>
                    </a:p>
                  </a:txBody>
                  <a:tcPr marL="84877" marR="35067" marT="65290" marB="65290" anchor="ctr"/>
                </a:tc>
                <a:tc>
                  <a:txBody>
                    <a:bodyPr/>
                    <a:lstStyle/>
                    <a:p>
                      <a:r>
                        <a:rPr lang="en-IN" sz="1400" b="1" cap="none" spc="0" dirty="0">
                          <a:solidFill>
                            <a:schemeClr val="tx1"/>
                          </a:solidFill>
                          <a:effectLst/>
                        </a:rPr>
                        <a:t>0.352274</a:t>
                      </a:r>
                    </a:p>
                  </a:txBody>
                  <a:tcPr marL="84877" marR="35067" marT="65290" marB="65290" anchor="ctr"/>
                </a:tc>
                <a:tc>
                  <a:txBody>
                    <a:bodyPr/>
                    <a:lstStyle/>
                    <a:p>
                      <a:r>
                        <a:rPr lang="en-IN" sz="1400" b="1" dirty="0">
                          <a:effectLst/>
                        </a:rPr>
                        <a:t>0.379154</a:t>
                      </a:r>
                    </a:p>
                  </a:txBody>
                  <a:tcPr marL="43924" marR="43924" marT="21962" marB="21962" anchor="ctr"/>
                </a:tc>
                <a:tc>
                  <a:txBody>
                    <a:bodyPr/>
                    <a:lstStyle/>
                    <a:p>
                      <a:r>
                        <a:rPr lang="en-IN" sz="1400" b="1" cap="none" spc="0" dirty="0">
                          <a:solidFill>
                            <a:schemeClr val="tx1"/>
                          </a:solidFill>
                          <a:effectLst/>
                        </a:rPr>
                        <a:t>0.439212</a:t>
                      </a:r>
                    </a:p>
                  </a:txBody>
                  <a:tcPr marL="84877" marR="35067" marT="65290" marB="65290" anchor="ctr"/>
                </a:tc>
                <a:tc>
                  <a:txBody>
                    <a:bodyPr/>
                    <a:lstStyle/>
                    <a:p>
                      <a:r>
                        <a:rPr lang="en-IN" sz="1800" b="1" dirty="0">
                          <a:effectLst/>
                        </a:rPr>
                        <a:t>0.554940</a:t>
                      </a:r>
                    </a:p>
                  </a:txBody>
                  <a:tcPr marL="43924" marR="43924" marT="21962" marB="21962" anchor="ctr"/>
                </a:tc>
                <a:tc>
                  <a:txBody>
                    <a:bodyPr/>
                    <a:lstStyle/>
                    <a:p>
                      <a:r>
                        <a:rPr lang="en-IN" sz="1400" b="1" cap="none" spc="0" dirty="0">
                          <a:solidFill>
                            <a:schemeClr val="tx1"/>
                          </a:solidFill>
                          <a:effectLst/>
                        </a:rPr>
                        <a:t>0.390969</a:t>
                      </a:r>
                    </a:p>
                  </a:txBody>
                  <a:tcPr marL="84877" marR="35067" marT="65290" marB="65290" anchor="ctr"/>
                </a:tc>
                <a:tc>
                  <a:txBody>
                    <a:bodyPr/>
                    <a:lstStyle/>
                    <a:p>
                      <a:r>
                        <a:rPr lang="en-IN" sz="2000" b="1" dirty="0">
                          <a:effectLst/>
                        </a:rPr>
                        <a:t>0.404272</a:t>
                      </a:r>
                    </a:p>
                  </a:txBody>
                  <a:tcPr marL="43924" marR="43924" marT="21962" marB="21962" anchor="ctr"/>
                </a:tc>
                <a:extLst>
                  <a:ext uri="{0D108BD9-81ED-4DB2-BD59-A6C34878D82A}">
                    <a16:rowId xmlns:a16="http://schemas.microsoft.com/office/drawing/2014/main" val="582734750"/>
                  </a:ext>
                </a:extLst>
              </a:tr>
              <a:tr h="283353">
                <a:tc>
                  <a:txBody>
                    <a:bodyPr/>
                    <a:lstStyle/>
                    <a:p>
                      <a:pPr algn="ctr" fontAlgn="ctr"/>
                      <a:r>
                        <a:rPr lang="en-IN" sz="1400" b="0" cap="none" spc="0" dirty="0">
                          <a:solidFill>
                            <a:schemeClr val="tx1"/>
                          </a:solidFill>
                          <a:effectLst/>
                        </a:rPr>
                        <a:t>4</a:t>
                      </a:r>
                    </a:p>
                  </a:txBody>
                  <a:tcPr marL="84877" marR="35067" marT="65290" marB="65290" anchor="ctr"/>
                </a:tc>
                <a:tc>
                  <a:txBody>
                    <a:bodyPr/>
                    <a:lstStyle/>
                    <a:p>
                      <a:r>
                        <a:rPr lang="en-IN" sz="1050" cap="none" spc="0">
                          <a:solidFill>
                            <a:schemeClr val="tx1"/>
                          </a:solidFill>
                          <a:effectLst/>
                        </a:rPr>
                        <a:t>aVL</a:t>
                      </a:r>
                    </a:p>
                  </a:txBody>
                  <a:tcPr marL="84877" marR="35067" marT="65290" marB="65290" anchor="ctr"/>
                </a:tc>
                <a:tc>
                  <a:txBody>
                    <a:bodyPr/>
                    <a:lstStyle/>
                    <a:p>
                      <a:r>
                        <a:rPr lang="en-IN" sz="1400" b="1" cap="none" spc="0" dirty="0">
                          <a:solidFill>
                            <a:schemeClr val="tx1"/>
                          </a:solidFill>
                          <a:effectLst/>
                        </a:rPr>
                        <a:t>0.354110</a:t>
                      </a:r>
                    </a:p>
                  </a:txBody>
                  <a:tcPr marL="84877" marR="35067" marT="65290" marB="65290" anchor="ctr"/>
                </a:tc>
                <a:tc>
                  <a:txBody>
                    <a:bodyPr/>
                    <a:lstStyle/>
                    <a:p>
                      <a:r>
                        <a:rPr lang="en-IN" sz="1400" b="1" dirty="0">
                          <a:effectLst/>
                        </a:rPr>
                        <a:t>0.303873</a:t>
                      </a:r>
                    </a:p>
                  </a:txBody>
                  <a:tcPr marL="43924" marR="43924" marT="21962" marB="21962" anchor="ctr"/>
                </a:tc>
                <a:tc>
                  <a:txBody>
                    <a:bodyPr/>
                    <a:lstStyle/>
                    <a:p>
                      <a:r>
                        <a:rPr lang="en-IN" sz="1400" b="1" cap="none" spc="0" dirty="0">
                          <a:solidFill>
                            <a:schemeClr val="tx1"/>
                          </a:solidFill>
                          <a:effectLst/>
                        </a:rPr>
                        <a:t>0.385349</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0.369070</a:t>
                      </a:r>
                    </a:p>
                  </a:txBody>
                  <a:tcPr marL="84877" marR="35067" marT="65290" marB="65290" anchor="ctr"/>
                </a:tc>
                <a:tc>
                  <a:txBody>
                    <a:bodyPr/>
                    <a:lstStyle/>
                    <a:p>
                      <a:r>
                        <a:rPr lang="en-IN" sz="2000" b="1" dirty="0">
                          <a:effectLst/>
                        </a:rPr>
                        <a:t>0.391779</a:t>
                      </a:r>
                    </a:p>
                  </a:txBody>
                  <a:tcPr marL="43924" marR="43924" marT="21962" marB="21962" anchor="ctr"/>
                </a:tc>
                <a:extLst>
                  <a:ext uri="{0D108BD9-81ED-4DB2-BD59-A6C34878D82A}">
                    <a16:rowId xmlns:a16="http://schemas.microsoft.com/office/drawing/2014/main" val="2384434269"/>
                  </a:ext>
                </a:extLst>
              </a:tr>
              <a:tr h="283353">
                <a:tc>
                  <a:txBody>
                    <a:bodyPr/>
                    <a:lstStyle/>
                    <a:p>
                      <a:pPr algn="ctr" fontAlgn="ctr"/>
                      <a:r>
                        <a:rPr lang="en-IN" sz="1400" b="0" cap="none" spc="0" dirty="0">
                          <a:solidFill>
                            <a:schemeClr val="tx1"/>
                          </a:solidFill>
                          <a:effectLst/>
                        </a:rPr>
                        <a:t>5</a:t>
                      </a:r>
                    </a:p>
                  </a:txBody>
                  <a:tcPr marL="84877" marR="35067" marT="65290" marB="65290" anchor="ctr"/>
                </a:tc>
                <a:tc>
                  <a:txBody>
                    <a:bodyPr/>
                    <a:lstStyle/>
                    <a:p>
                      <a:r>
                        <a:rPr lang="en-IN" sz="1050" cap="none" spc="0">
                          <a:solidFill>
                            <a:schemeClr val="tx1"/>
                          </a:solidFill>
                          <a:effectLst/>
                        </a:rPr>
                        <a:t>aVF</a:t>
                      </a:r>
                    </a:p>
                  </a:txBody>
                  <a:tcPr marL="84877" marR="35067" marT="65290" marB="65290" anchor="ctr"/>
                </a:tc>
                <a:tc>
                  <a:txBody>
                    <a:bodyPr/>
                    <a:lstStyle/>
                    <a:p>
                      <a:r>
                        <a:rPr lang="en-IN" sz="1400" b="1" cap="none" spc="0" dirty="0">
                          <a:solidFill>
                            <a:schemeClr val="tx1"/>
                          </a:solidFill>
                          <a:effectLst/>
                        </a:rPr>
                        <a:t>0.354763</a:t>
                      </a:r>
                    </a:p>
                  </a:txBody>
                  <a:tcPr marL="84877" marR="35067" marT="65290" marB="65290" anchor="ctr"/>
                </a:tc>
                <a:tc>
                  <a:txBody>
                    <a:bodyPr/>
                    <a:lstStyle/>
                    <a:p>
                      <a:r>
                        <a:rPr lang="en-IN" sz="1400" b="1" dirty="0">
                          <a:effectLst/>
                        </a:rPr>
                        <a:t>0.343243</a:t>
                      </a:r>
                    </a:p>
                  </a:txBody>
                  <a:tcPr marL="43924" marR="43924" marT="21962" marB="21962" anchor="ctr"/>
                </a:tc>
                <a:tc>
                  <a:txBody>
                    <a:bodyPr/>
                    <a:lstStyle/>
                    <a:p>
                      <a:r>
                        <a:rPr lang="en-IN" sz="1400" b="1" cap="none" spc="0" dirty="0">
                          <a:solidFill>
                            <a:schemeClr val="tx1"/>
                          </a:solidFill>
                          <a:effectLst/>
                        </a:rPr>
                        <a:t>0.420129</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0.384689</a:t>
                      </a:r>
                    </a:p>
                  </a:txBody>
                  <a:tcPr marL="84877" marR="35067" marT="65290" marB="65290" anchor="ctr"/>
                </a:tc>
                <a:tc>
                  <a:txBody>
                    <a:bodyPr/>
                    <a:lstStyle/>
                    <a:p>
                      <a:r>
                        <a:rPr lang="en-IN" sz="2000" b="1" dirty="0">
                          <a:effectLst/>
                        </a:rPr>
                        <a:t>0.392482</a:t>
                      </a:r>
                    </a:p>
                  </a:txBody>
                  <a:tcPr marL="43924" marR="43924" marT="21962" marB="21962" anchor="ctr"/>
                </a:tc>
                <a:extLst>
                  <a:ext uri="{0D108BD9-81ED-4DB2-BD59-A6C34878D82A}">
                    <a16:rowId xmlns:a16="http://schemas.microsoft.com/office/drawing/2014/main" val="3279192014"/>
                  </a:ext>
                </a:extLst>
              </a:tr>
              <a:tr h="283353">
                <a:tc>
                  <a:txBody>
                    <a:bodyPr/>
                    <a:lstStyle/>
                    <a:p>
                      <a:pPr algn="ctr" fontAlgn="ctr"/>
                      <a:r>
                        <a:rPr lang="en-IN" sz="1400" b="0" cap="none" spc="0" dirty="0">
                          <a:solidFill>
                            <a:schemeClr val="tx1"/>
                          </a:solidFill>
                          <a:effectLst/>
                        </a:rPr>
                        <a:t>6</a:t>
                      </a:r>
                    </a:p>
                  </a:txBody>
                  <a:tcPr marL="84877" marR="35067" marT="65290" marB="65290" anchor="ctr"/>
                </a:tc>
                <a:tc>
                  <a:txBody>
                    <a:bodyPr/>
                    <a:lstStyle/>
                    <a:p>
                      <a:r>
                        <a:rPr lang="en-IN" sz="1050" cap="none" spc="0">
                          <a:solidFill>
                            <a:schemeClr val="tx1"/>
                          </a:solidFill>
                          <a:effectLst/>
                        </a:rPr>
                        <a:t>V1</a:t>
                      </a:r>
                    </a:p>
                  </a:txBody>
                  <a:tcPr marL="84877" marR="35067" marT="65290" marB="65290" anchor="ctr"/>
                </a:tc>
                <a:tc>
                  <a:txBody>
                    <a:bodyPr/>
                    <a:lstStyle/>
                    <a:p>
                      <a:r>
                        <a:rPr lang="en-IN" sz="1400" b="1" cap="none" spc="0" dirty="0">
                          <a:solidFill>
                            <a:schemeClr val="tx1"/>
                          </a:solidFill>
                          <a:effectLst/>
                        </a:rPr>
                        <a:t>0.455951</a:t>
                      </a:r>
                    </a:p>
                  </a:txBody>
                  <a:tcPr marL="84877" marR="35067" marT="65290" marB="65290" anchor="ctr"/>
                </a:tc>
                <a:tc>
                  <a:txBody>
                    <a:bodyPr/>
                    <a:lstStyle/>
                    <a:p>
                      <a:r>
                        <a:rPr lang="en-IN" sz="1400" b="1" dirty="0">
                          <a:effectLst/>
                        </a:rPr>
                        <a:t>0.303873</a:t>
                      </a:r>
                    </a:p>
                  </a:txBody>
                  <a:tcPr marL="43924" marR="43924" marT="21962" marB="21962" anchor="ctr"/>
                </a:tc>
                <a:tc>
                  <a:txBody>
                    <a:bodyPr/>
                    <a:lstStyle/>
                    <a:p>
                      <a:r>
                        <a:rPr lang="en-IN" sz="1400" b="1" cap="none" spc="0" dirty="0">
                          <a:solidFill>
                            <a:schemeClr val="tx1"/>
                          </a:solidFill>
                          <a:effectLst/>
                        </a:rPr>
                        <a:t>0.413666</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0.387435</a:t>
                      </a:r>
                    </a:p>
                  </a:txBody>
                  <a:tcPr marL="84877" marR="35067" marT="65290" marB="65290" anchor="ctr"/>
                </a:tc>
                <a:tc>
                  <a:txBody>
                    <a:bodyPr/>
                    <a:lstStyle/>
                    <a:p>
                      <a:r>
                        <a:rPr lang="en-IN" sz="2000" b="1" dirty="0">
                          <a:effectLst/>
                        </a:rPr>
                        <a:t>0.391779</a:t>
                      </a:r>
                    </a:p>
                  </a:txBody>
                  <a:tcPr marL="43924" marR="43924" marT="21962" marB="21962" anchor="ctr"/>
                </a:tc>
                <a:extLst>
                  <a:ext uri="{0D108BD9-81ED-4DB2-BD59-A6C34878D82A}">
                    <a16:rowId xmlns:a16="http://schemas.microsoft.com/office/drawing/2014/main" val="1047303773"/>
                  </a:ext>
                </a:extLst>
              </a:tr>
              <a:tr h="283353">
                <a:tc>
                  <a:txBody>
                    <a:bodyPr/>
                    <a:lstStyle/>
                    <a:p>
                      <a:pPr algn="ctr" fontAlgn="ctr"/>
                      <a:r>
                        <a:rPr lang="en-IN" sz="1400" b="0" cap="none" spc="0" dirty="0">
                          <a:solidFill>
                            <a:schemeClr val="tx1"/>
                          </a:solidFill>
                          <a:effectLst/>
                        </a:rPr>
                        <a:t>7</a:t>
                      </a:r>
                    </a:p>
                  </a:txBody>
                  <a:tcPr marL="84877" marR="35067" marT="65290" marB="65290" anchor="ctr"/>
                </a:tc>
                <a:tc>
                  <a:txBody>
                    <a:bodyPr/>
                    <a:lstStyle/>
                    <a:p>
                      <a:r>
                        <a:rPr lang="en-IN" sz="1050" cap="none" spc="0">
                          <a:solidFill>
                            <a:schemeClr val="tx1"/>
                          </a:solidFill>
                          <a:effectLst/>
                        </a:rPr>
                        <a:t>V2</a:t>
                      </a:r>
                    </a:p>
                  </a:txBody>
                  <a:tcPr marL="84877" marR="35067" marT="65290" marB="65290" anchor="ctr"/>
                </a:tc>
                <a:tc>
                  <a:txBody>
                    <a:bodyPr/>
                    <a:lstStyle/>
                    <a:p>
                      <a:r>
                        <a:rPr lang="en-IN" sz="1400" b="1" cap="none" spc="0" dirty="0">
                          <a:solidFill>
                            <a:schemeClr val="tx1"/>
                          </a:solidFill>
                          <a:effectLst/>
                        </a:rPr>
                        <a:t>0.447326</a:t>
                      </a:r>
                    </a:p>
                  </a:txBody>
                  <a:tcPr marL="84877" marR="35067" marT="65290" marB="65290" anchor="ctr"/>
                </a:tc>
                <a:tc>
                  <a:txBody>
                    <a:bodyPr/>
                    <a:lstStyle/>
                    <a:p>
                      <a:r>
                        <a:rPr lang="en-IN" sz="1400" b="1" dirty="0">
                          <a:effectLst/>
                        </a:rPr>
                        <a:t>0.343337</a:t>
                      </a:r>
                    </a:p>
                  </a:txBody>
                  <a:tcPr marL="43924" marR="43924" marT="21962" marB="21962" anchor="ctr"/>
                </a:tc>
                <a:tc>
                  <a:txBody>
                    <a:bodyPr/>
                    <a:lstStyle/>
                    <a:p>
                      <a:r>
                        <a:rPr lang="en-IN" sz="1400" b="1" cap="none" spc="0" dirty="0">
                          <a:solidFill>
                            <a:schemeClr val="tx1"/>
                          </a:solidFill>
                          <a:effectLst/>
                        </a:rPr>
                        <a:t>0.411511</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0.375585</a:t>
                      </a:r>
                    </a:p>
                  </a:txBody>
                  <a:tcPr marL="84877" marR="35067" marT="65290" marB="65290" anchor="ctr"/>
                </a:tc>
                <a:tc>
                  <a:txBody>
                    <a:bodyPr/>
                    <a:lstStyle/>
                    <a:p>
                      <a:r>
                        <a:rPr lang="en-IN" sz="2000" b="1" dirty="0">
                          <a:effectLst/>
                        </a:rPr>
                        <a:t>0.392560</a:t>
                      </a:r>
                    </a:p>
                  </a:txBody>
                  <a:tcPr marL="43924" marR="43924" marT="21962" marB="21962" anchor="ctr"/>
                </a:tc>
                <a:extLst>
                  <a:ext uri="{0D108BD9-81ED-4DB2-BD59-A6C34878D82A}">
                    <a16:rowId xmlns:a16="http://schemas.microsoft.com/office/drawing/2014/main" val="3869082950"/>
                  </a:ext>
                </a:extLst>
              </a:tr>
              <a:tr h="283353">
                <a:tc>
                  <a:txBody>
                    <a:bodyPr/>
                    <a:lstStyle/>
                    <a:p>
                      <a:pPr algn="ctr" fontAlgn="ctr"/>
                      <a:r>
                        <a:rPr lang="en-IN" sz="1400" b="0" cap="none" spc="0" dirty="0">
                          <a:solidFill>
                            <a:schemeClr val="tx1"/>
                          </a:solidFill>
                          <a:effectLst/>
                        </a:rPr>
                        <a:t>8</a:t>
                      </a:r>
                    </a:p>
                  </a:txBody>
                  <a:tcPr marL="84877" marR="35067" marT="65290" marB="65290" anchor="ctr"/>
                </a:tc>
                <a:tc>
                  <a:txBody>
                    <a:bodyPr/>
                    <a:lstStyle/>
                    <a:p>
                      <a:r>
                        <a:rPr lang="en-IN" sz="1050" cap="none" spc="0">
                          <a:solidFill>
                            <a:schemeClr val="tx1"/>
                          </a:solidFill>
                          <a:effectLst/>
                        </a:rPr>
                        <a:t>V3</a:t>
                      </a:r>
                    </a:p>
                  </a:txBody>
                  <a:tcPr marL="84877" marR="35067" marT="65290" marB="65290" anchor="ctr"/>
                </a:tc>
                <a:tc>
                  <a:txBody>
                    <a:bodyPr/>
                    <a:lstStyle/>
                    <a:p>
                      <a:r>
                        <a:rPr lang="en-IN" sz="1400" b="1" cap="none" spc="0" dirty="0">
                          <a:solidFill>
                            <a:schemeClr val="tx1"/>
                          </a:solidFill>
                          <a:effectLst/>
                        </a:rPr>
                        <a:t>0.470804</a:t>
                      </a:r>
                    </a:p>
                  </a:txBody>
                  <a:tcPr marL="84877" marR="35067" marT="65290" marB="65290" anchor="ctr"/>
                </a:tc>
                <a:tc>
                  <a:txBody>
                    <a:bodyPr/>
                    <a:lstStyle/>
                    <a:p>
                      <a:r>
                        <a:rPr lang="en-IN" sz="1400" b="1" dirty="0">
                          <a:effectLst/>
                        </a:rPr>
                        <a:t>0.303873</a:t>
                      </a:r>
                    </a:p>
                  </a:txBody>
                  <a:tcPr marL="43924" marR="43924" marT="21962" marB="21962" anchor="ctr"/>
                </a:tc>
                <a:tc>
                  <a:txBody>
                    <a:bodyPr/>
                    <a:lstStyle/>
                    <a:p>
                      <a:r>
                        <a:rPr lang="en-IN" sz="1400" b="1" cap="none" spc="0" dirty="0">
                          <a:solidFill>
                            <a:schemeClr val="tx1"/>
                          </a:solidFill>
                          <a:effectLst/>
                        </a:rPr>
                        <a:t>0.436750</a:t>
                      </a:r>
                    </a:p>
                  </a:txBody>
                  <a:tcPr marL="84877" marR="35067" marT="65290" marB="65290" anchor="ctr"/>
                </a:tc>
                <a:tc>
                  <a:txBody>
                    <a:bodyPr/>
                    <a:lstStyle/>
                    <a:p>
                      <a:r>
                        <a:rPr lang="en-IN" sz="1800" b="1" dirty="0">
                          <a:effectLst/>
                        </a:rPr>
                        <a:t>0.551247</a:t>
                      </a:r>
                    </a:p>
                  </a:txBody>
                  <a:tcPr marL="43924" marR="43924" marT="21962" marB="21962" anchor="ctr"/>
                </a:tc>
                <a:tc>
                  <a:txBody>
                    <a:bodyPr/>
                    <a:lstStyle/>
                    <a:p>
                      <a:r>
                        <a:rPr lang="en-IN" sz="1400" b="1" cap="none" spc="0" dirty="0">
                          <a:solidFill>
                            <a:schemeClr val="tx1"/>
                          </a:solidFill>
                          <a:effectLst/>
                        </a:rPr>
                        <a:t>0.399017</a:t>
                      </a:r>
                    </a:p>
                  </a:txBody>
                  <a:tcPr marL="84877" marR="35067" marT="65290" marB="65290" anchor="ctr"/>
                </a:tc>
                <a:tc>
                  <a:txBody>
                    <a:bodyPr/>
                    <a:lstStyle/>
                    <a:p>
                      <a:r>
                        <a:rPr lang="en-IN" sz="2000" b="1" dirty="0">
                          <a:effectLst/>
                        </a:rPr>
                        <a:t>0.391779</a:t>
                      </a:r>
                    </a:p>
                  </a:txBody>
                  <a:tcPr marL="43924" marR="43924" marT="21962" marB="21962" anchor="ctr"/>
                </a:tc>
                <a:extLst>
                  <a:ext uri="{0D108BD9-81ED-4DB2-BD59-A6C34878D82A}">
                    <a16:rowId xmlns:a16="http://schemas.microsoft.com/office/drawing/2014/main" val="3138557884"/>
                  </a:ext>
                </a:extLst>
              </a:tr>
              <a:tr h="283353">
                <a:tc>
                  <a:txBody>
                    <a:bodyPr/>
                    <a:lstStyle/>
                    <a:p>
                      <a:pPr algn="ctr" fontAlgn="ctr"/>
                      <a:r>
                        <a:rPr lang="en-IN" sz="1400" b="0" cap="none" spc="0" dirty="0">
                          <a:solidFill>
                            <a:schemeClr val="tx1"/>
                          </a:solidFill>
                          <a:effectLst/>
                        </a:rPr>
                        <a:t>9</a:t>
                      </a:r>
                    </a:p>
                  </a:txBody>
                  <a:tcPr marL="84877" marR="35067" marT="65290" marB="65290" anchor="ctr"/>
                </a:tc>
                <a:tc>
                  <a:txBody>
                    <a:bodyPr/>
                    <a:lstStyle/>
                    <a:p>
                      <a:r>
                        <a:rPr lang="en-IN" sz="1050" cap="none" spc="0">
                          <a:solidFill>
                            <a:schemeClr val="tx1"/>
                          </a:solidFill>
                          <a:effectLst/>
                        </a:rPr>
                        <a:t>V4</a:t>
                      </a:r>
                    </a:p>
                  </a:txBody>
                  <a:tcPr marL="84877" marR="35067" marT="65290" marB="65290" anchor="ctr"/>
                </a:tc>
                <a:tc>
                  <a:txBody>
                    <a:bodyPr/>
                    <a:lstStyle/>
                    <a:p>
                      <a:r>
                        <a:rPr lang="en-IN" sz="1400" b="1" cap="none" spc="0" dirty="0">
                          <a:solidFill>
                            <a:schemeClr val="tx1"/>
                          </a:solidFill>
                          <a:effectLst/>
                        </a:rPr>
                        <a:t>0.526121</a:t>
                      </a:r>
                    </a:p>
                  </a:txBody>
                  <a:tcPr marL="84877" marR="35067" marT="65290" marB="65290" anchor="ctr"/>
                </a:tc>
                <a:tc>
                  <a:txBody>
                    <a:bodyPr/>
                    <a:lstStyle/>
                    <a:p>
                      <a:r>
                        <a:rPr lang="en-IN" sz="1400" b="1" dirty="0">
                          <a:effectLst/>
                        </a:rPr>
                        <a:t>0.402832</a:t>
                      </a:r>
                    </a:p>
                  </a:txBody>
                  <a:tcPr marL="43924" marR="43924" marT="21962" marB="21962" anchor="ctr"/>
                </a:tc>
                <a:tc>
                  <a:txBody>
                    <a:bodyPr/>
                    <a:lstStyle/>
                    <a:p>
                      <a:r>
                        <a:rPr lang="en-IN" sz="1400" b="1" cap="none" spc="0" dirty="0">
                          <a:solidFill>
                            <a:schemeClr val="tx1"/>
                          </a:solidFill>
                          <a:effectLst/>
                        </a:rPr>
                        <a:t>0.445060</a:t>
                      </a:r>
                    </a:p>
                  </a:txBody>
                  <a:tcPr marL="84877" marR="35067" marT="65290" marB="65290" anchor="ctr"/>
                </a:tc>
                <a:tc>
                  <a:txBody>
                    <a:bodyPr/>
                    <a:lstStyle/>
                    <a:p>
                      <a:r>
                        <a:rPr lang="en-IN" sz="1800" b="1" dirty="0">
                          <a:effectLst/>
                        </a:rPr>
                        <a:t>0.559557</a:t>
                      </a:r>
                    </a:p>
                  </a:txBody>
                  <a:tcPr marL="43924" marR="43924" marT="21962" marB="21962" anchor="ctr"/>
                </a:tc>
                <a:tc>
                  <a:txBody>
                    <a:bodyPr/>
                    <a:lstStyle/>
                    <a:p>
                      <a:r>
                        <a:rPr lang="en-IN" sz="1400" b="1" cap="none" spc="0" dirty="0">
                          <a:solidFill>
                            <a:schemeClr val="tx1"/>
                          </a:solidFill>
                          <a:effectLst/>
                        </a:rPr>
                        <a:t>0.404238</a:t>
                      </a:r>
                    </a:p>
                  </a:txBody>
                  <a:tcPr marL="84877" marR="35067" marT="65290" marB="65290" anchor="ctr"/>
                </a:tc>
                <a:tc>
                  <a:txBody>
                    <a:bodyPr/>
                    <a:lstStyle/>
                    <a:p>
                      <a:r>
                        <a:rPr lang="en-IN" sz="2000" b="1" dirty="0">
                          <a:effectLst/>
                        </a:rPr>
                        <a:t>0.411497</a:t>
                      </a:r>
                    </a:p>
                  </a:txBody>
                  <a:tcPr marL="43924" marR="43924" marT="21962" marB="21962" anchor="ctr"/>
                </a:tc>
                <a:extLst>
                  <a:ext uri="{0D108BD9-81ED-4DB2-BD59-A6C34878D82A}">
                    <a16:rowId xmlns:a16="http://schemas.microsoft.com/office/drawing/2014/main" val="2662856719"/>
                  </a:ext>
                </a:extLst>
              </a:tr>
              <a:tr h="283353">
                <a:tc>
                  <a:txBody>
                    <a:bodyPr/>
                    <a:lstStyle/>
                    <a:p>
                      <a:pPr algn="ctr" fontAlgn="ctr"/>
                      <a:r>
                        <a:rPr lang="en-IN" sz="1400" b="0" cap="none" spc="0" dirty="0">
                          <a:solidFill>
                            <a:schemeClr val="tx1"/>
                          </a:solidFill>
                          <a:effectLst/>
                        </a:rPr>
                        <a:t>10</a:t>
                      </a:r>
                    </a:p>
                  </a:txBody>
                  <a:tcPr marL="84877" marR="35067" marT="65290" marB="65290" anchor="ctr"/>
                </a:tc>
                <a:tc>
                  <a:txBody>
                    <a:bodyPr/>
                    <a:lstStyle/>
                    <a:p>
                      <a:r>
                        <a:rPr lang="en-IN" sz="1050" cap="none" spc="0">
                          <a:solidFill>
                            <a:schemeClr val="tx1"/>
                          </a:solidFill>
                          <a:effectLst/>
                        </a:rPr>
                        <a:t>V5</a:t>
                      </a:r>
                    </a:p>
                  </a:txBody>
                  <a:tcPr marL="84877" marR="35067" marT="65290" marB="65290" anchor="ctr"/>
                </a:tc>
                <a:tc>
                  <a:txBody>
                    <a:bodyPr/>
                    <a:lstStyle/>
                    <a:p>
                      <a:r>
                        <a:rPr lang="en-IN" sz="1400" b="1" cap="none" spc="0" dirty="0">
                          <a:solidFill>
                            <a:schemeClr val="tx1"/>
                          </a:solidFill>
                          <a:effectLst/>
                        </a:rPr>
                        <a:t>0.368415</a:t>
                      </a:r>
                    </a:p>
                  </a:txBody>
                  <a:tcPr marL="84877" marR="35067" marT="65290" marB="65290" anchor="ctr"/>
                </a:tc>
                <a:tc>
                  <a:txBody>
                    <a:bodyPr/>
                    <a:lstStyle/>
                    <a:p>
                      <a:r>
                        <a:rPr lang="en-IN" sz="1400" b="1" dirty="0">
                          <a:effectLst/>
                        </a:rPr>
                        <a:t>0.435268</a:t>
                      </a:r>
                    </a:p>
                  </a:txBody>
                  <a:tcPr marL="43924" marR="43924" marT="21962" marB="21962" anchor="ctr"/>
                </a:tc>
                <a:tc>
                  <a:txBody>
                    <a:bodyPr/>
                    <a:lstStyle/>
                    <a:p>
                      <a:r>
                        <a:rPr lang="en-IN" sz="1400" b="1" cap="none" spc="0" dirty="0">
                          <a:solidFill>
                            <a:schemeClr val="tx1"/>
                          </a:solidFill>
                          <a:effectLst/>
                        </a:rPr>
                        <a:t>0.453370</a:t>
                      </a:r>
                    </a:p>
                  </a:txBody>
                  <a:tcPr marL="84877" marR="35067" marT="65290" marB="65290" anchor="ctr"/>
                </a:tc>
                <a:tc>
                  <a:txBody>
                    <a:bodyPr/>
                    <a:lstStyle/>
                    <a:p>
                      <a:r>
                        <a:rPr lang="en-IN" sz="1800" b="1" dirty="0">
                          <a:effectLst/>
                        </a:rPr>
                        <a:t>0.577101</a:t>
                      </a:r>
                    </a:p>
                  </a:txBody>
                  <a:tcPr marL="43924" marR="43924" marT="21962" marB="21962" anchor="ctr"/>
                </a:tc>
                <a:tc>
                  <a:txBody>
                    <a:bodyPr/>
                    <a:lstStyle/>
                    <a:p>
                      <a:r>
                        <a:rPr lang="en-IN" sz="1400" b="1" cap="none" spc="0" dirty="0">
                          <a:solidFill>
                            <a:schemeClr val="tx1"/>
                          </a:solidFill>
                          <a:effectLst/>
                        </a:rPr>
                        <a:t>0.406501</a:t>
                      </a:r>
                    </a:p>
                  </a:txBody>
                  <a:tcPr marL="84877" marR="35067" marT="65290" marB="65290" anchor="ctr"/>
                </a:tc>
                <a:tc>
                  <a:txBody>
                    <a:bodyPr/>
                    <a:lstStyle/>
                    <a:p>
                      <a:r>
                        <a:rPr lang="en-IN" sz="2000" b="1" dirty="0">
                          <a:effectLst/>
                        </a:rPr>
                        <a:t>0.455998</a:t>
                      </a:r>
                    </a:p>
                  </a:txBody>
                  <a:tcPr marL="43924" marR="43924" marT="21962" marB="21962" anchor="ctr"/>
                </a:tc>
                <a:extLst>
                  <a:ext uri="{0D108BD9-81ED-4DB2-BD59-A6C34878D82A}">
                    <a16:rowId xmlns:a16="http://schemas.microsoft.com/office/drawing/2014/main" val="2636356626"/>
                  </a:ext>
                </a:extLst>
              </a:tr>
              <a:tr h="283353">
                <a:tc>
                  <a:txBody>
                    <a:bodyPr/>
                    <a:lstStyle/>
                    <a:p>
                      <a:pPr algn="ctr" fontAlgn="ctr"/>
                      <a:r>
                        <a:rPr lang="en-IN" sz="1400" b="0" cap="none" spc="0" dirty="0">
                          <a:solidFill>
                            <a:schemeClr val="tx1"/>
                          </a:solidFill>
                          <a:effectLst/>
                        </a:rPr>
                        <a:t>11</a:t>
                      </a:r>
                    </a:p>
                  </a:txBody>
                  <a:tcPr marL="84877" marR="35067" marT="65290" marB="65290" anchor="ctr"/>
                </a:tc>
                <a:tc>
                  <a:txBody>
                    <a:bodyPr/>
                    <a:lstStyle/>
                    <a:p>
                      <a:r>
                        <a:rPr lang="en-IN" sz="1050" cap="none" spc="0" dirty="0">
                          <a:solidFill>
                            <a:schemeClr val="tx1"/>
                          </a:solidFill>
                          <a:effectLst/>
                        </a:rPr>
                        <a:t>V6</a:t>
                      </a:r>
                    </a:p>
                  </a:txBody>
                  <a:tcPr marL="84877" marR="35067" marT="65290" marB="65290" anchor="ctr"/>
                </a:tc>
                <a:tc>
                  <a:txBody>
                    <a:bodyPr/>
                    <a:lstStyle/>
                    <a:p>
                      <a:r>
                        <a:rPr lang="en-IN" sz="1400" b="1" cap="none" spc="0" dirty="0">
                          <a:solidFill>
                            <a:schemeClr val="tx1"/>
                          </a:solidFill>
                          <a:effectLst/>
                        </a:rPr>
                        <a:t>0.357857</a:t>
                      </a:r>
                    </a:p>
                  </a:txBody>
                  <a:tcPr marL="84877" marR="35067" marT="65290" marB="65290" anchor="ctr"/>
                </a:tc>
                <a:tc>
                  <a:txBody>
                    <a:bodyPr/>
                    <a:lstStyle/>
                    <a:p>
                      <a:r>
                        <a:rPr lang="en-IN" sz="1400" b="1" dirty="0">
                          <a:effectLst/>
                        </a:rPr>
                        <a:t>0.582927</a:t>
                      </a:r>
                    </a:p>
                  </a:txBody>
                  <a:tcPr marL="43924" marR="43924" marT="21962" marB="21962" anchor="ctr"/>
                </a:tc>
                <a:tc>
                  <a:txBody>
                    <a:bodyPr/>
                    <a:lstStyle/>
                    <a:p>
                      <a:r>
                        <a:rPr lang="en-IN" sz="1400" b="1" cap="none" spc="0" dirty="0">
                          <a:solidFill>
                            <a:schemeClr val="tx1"/>
                          </a:solidFill>
                          <a:effectLst/>
                        </a:rPr>
                        <a:t>0.449369</a:t>
                      </a:r>
                    </a:p>
                  </a:txBody>
                  <a:tcPr marL="84877" marR="35067" marT="65290" marB="65290" anchor="ctr"/>
                </a:tc>
                <a:tc>
                  <a:txBody>
                    <a:bodyPr/>
                    <a:lstStyle/>
                    <a:p>
                      <a:r>
                        <a:rPr lang="en-IN" sz="1800" b="1" dirty="0">
                          <a:effectLst/>
                        </a:rPr>
                        <a:t>0.580486</a:t>
                      </a:r>
                    </a:p>
                  </a:txBody>
                  <a:tcPr marL="43924" marR="43924" marT="21962" marB="21962" anchor="ctr"/>
                </a:tc>
                <a:tc>
                  <a:txBody>
                    <a:bodyPr/>
                    <a:lstStyle/>
                    <a:p>
                      <a:r>
                        <a:rPr lang="en-IN" sz="1400" b="1" cap="none" spc="0" dirty="0">
                          <a:solidFill>
                            <a:schemeClr val="tx1"/>
                          </a:solidFill>
                          <a:effectLst/>
                        </a:rPr>
                        <a:t>0.398426</a:t>
                      </a:r>
                    </a:p>
                  </a:txBody>
                  <a:tcPr marL="84877" marR="35067" marT="65290" marB="65290" anchor="ctr"/>
                </a:tc>
                <a:tc>
                  <a:txBody>
                    <a:bodyPr/>
                    <a:lstStyle/>
                    <a:p>
                      <a:r>
                        <a:rPr lang="en-IN" sz="2000" b="1" dirty="0">
                          <a:effectLst/>
                        </a:rPr>
                        <a:t>0.458250</a:t>
                      </a:r>
                    </a:p>
                  </a:txBody>
                  <a:tcPr marL="43924" marR="43924" marT="21962" marB="21962" anchor="ctr"/>
                </a:tc>
                <a:extLst>
                  <a:ext uri="{0D108BD9-81ED-4DB2-BD59-A6C34878D82A}">
                    <a16:rowId xmlns:a16="http://schemas.microsoft.com/office/drawing/2014/main" val="2137580660"/>
                  </a:ext>
                </a:extLst>
              </a:tr>
              <a:tr h="325660">
                <a:tc>
                  <a:txBody>
                    <a:bodyPr/>
                    <a:lstStyle/>
                    <a:p>
                      <a:pPr algn="ctr"/>
                      <a:r>
                        <a:rPr lang="en-IN" sz="1400" dirty="0"/>
                        <a:t>2,4,6,12</a:t>
                      </a:r>
                    </a:p>
                  </a:txBody>
                  <a:tcPr/>
                </a:tc>
                <a:tc>
                  <a:txBody>
                    <a:bodyPr/>
                    <a:lstStyle/>
                    <a:p>
                      <a:endParaRPr lang="en-IN" sz="1050" cap="none" spc="0" dirty="0">
                        <a:solidFill>
                          <a:schemeClr val="tx1"/>
                        </a:solidFill>
                        <a:effectLst/>
                      </a:endParaRPr>
                    </a:p>
                  </a:txBody>
                  <a:tcPr marL="84877" marR="35067" marT="65290" marB="65290" anchor="ctr"/>
                </a:tc>
                <a:tc>
                  <a:txBody>
                    <a:bodyPr/>
                    <a:lstStyle/>
                    <a:p>
                      <a:r>
                        <a:rPr lang="en-US" sz="1200" b="1" dirty="0"/>
                        <a:t>0.6919893753655412</a:t>
                      </a:r>
                      <a:endParaRPr lang="en-IN" sz="1200" b="1" cap="none" spc="0" dirty="0">
                        <a:solidFill>
                          <a:schemeClr val="tx1"/>
                        </a:solidFill>
                        <a:effectLst/>
                      </a:endParaRPr>
                    </a:p>
                  </a:txBody>
                  <a:tcPr marL="84877" marR="35067" marT="65290" marB="65290" anchor="ctr"/>
                </a:tc>
                <a:tc>
                  <a:txBody>
                    <a:bodyPr/>
                    <a:lstStyle/>
                    <a:p>
                      <a:r>
                        <a:rPr lang="en-IN" sz="1200" b="1" dirty="0"/>
                        <a:t>0.4431524319869994</a:t>
                      </a:r>
                      <a:endParaRPr lang="en-IN" sz="1050" b="1" cap="none" spc="0" dirty="0">
                        <a:solidFill>
                          <a:schemeClr val="tx1"/>
                        </a:solidFill>
                        <a:effectLst/>
                      </a:endParaRPr>
                    </a:p>
                  </a:txBody>
                  <a:tcPr marL="84877" marR="35067" marT="65290" marB="65290" anchor="ctr"/>
                </a:tc>
                <a:tc>
                  <a:txBody>
                    <a:bodyPr/>
                    <a:lstStyle/>
                    <a:p>
                      <a:r>
                        <a:rPr lang="en-US" sz="1400" b="1" dirty="0"/>
                        <a:t>0.6620498614958449</a:t>
                      </a:r>
                      <a:endParaRPr lang="en-IN" sz="1400" b="1" cap="none" spc="0" dirty="0">
                        <a:solidFill>
                          <a:schemeClr val="tx1"/>
                        </a:solidFill>
                        <a:effectLst/>
                      </a:endParaRPr>
                    </a:p>
                  </a:txBody>
                  <a:tcPr marL="84877" marR="35067" marT="65290" marB="65290" anchor="ctr"/>
                </a:tc>
                <a:tc>
                  <a:txBody>
                    <a:bodyPr/>
                    <a:lstStyle/>
                    <a:p>
                      <a:r>
                        <a:rPr lang="en-IN" sz="1050" b="1" dirty="0"/>
                        <a:t>0.5063096337334565</a:t>
                      </a:r>
                      <a:endParaRPr lang="en-IN" sz="1050" b="1" cap="none" spc="0" dirty="0">
                        <a:solidFill>
                          <a:schemeClr val="tx1"/>
                        </a:solidFill>
                        <a:effectLst/>
                      </a:endParaRPr>
                    </a:p>
                  </a:txBody>
                  <a:tcPr marL="84877" marR="35067" marT="65290" marB="65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0.025626130354158557</a:t>
                      </a:r>
                      <a:endParaRPr lang="en-IN" sz="1400" b="1" cap="none" spc="0" dirty="0">
                        <a:solidFill>
                          <a:schemeClr val="tx1"/>
                        </a:solidFill>
                        <a:effectLst/>
                      </a:endParaRPr>
                    </a:p>
                    <a:p>
                      <a:endParaRPr lang="en-IN" sz="1400" b="1" cap="none" spc="0" dirty="0">
                        <a:solidFill>
                          <a:schemeClr val="tx1"/>
                        </a:solidFill>
                        <a:effectLst/>
                      </a:endParaRPr>
                    </a:p>
                  </a:txBody>
                  <a:tcPr marL="84877" marR="35067" marT="65290" marB="65290" anchor="ctr"/>
                </a:tc>
                <a:tc>
                  <a:txBody>
                    <a:bodyPr/>
                    <a:lstStyle/>
                    <a:p>
                      <a:r>
                        <a:rPr lang="en-IN" sz="1100" b="1" dirty="0"/>
                        <a:t>0.46316064892333586</a:t>
                      </a:r>
                      <a:endParaRPr lang="en-IN" sz="1100" b="1" cap="none" spc="0" dirty="0">
                        <a:solidFill>
                          <a:schemeClr val="tx1"/>
                        </a:solidFill>
                        <a:effectLst/>
                      </a:endParaRPr>
                    </a:p>
                  </a:txBody>
                  <a:tcPr marL="84877" marR="35067" marT="65290" marB="65290" anchor="ctr"/>
                </a:tc>
                <a:extLst>
                  <a:ext uri="{0D108BD9-81ED-4DB2-BD59-A6C34878D82A}">
                    <a16:rowId xmlns:a16="http://schemas.microsoft.com/office/drawing/2014/main" val="1356577918"/>
                  </a:ext>
                </a:extLst>
              </a:tr>
            </a:tbl>
          </a:graphicData>
        </a:graphic>
      </p:graphicFrame>
      <p:sp>
        <p:nvSpPr>
          <p:cNvPr id="9" name="TextBox 8">
            <a:extLst>
              <a:ext uri="{FF2B5EF4-FFF2-40B4-BE49-F238E27FC236}">
                <a16:creationId xmlns:a16="http://schemas.microsoft.com/office/drawing/2014/main" id="{C8C48C26-396B-9908-3D9F-F656A8F76B26}"/>
              </a:ext>
            </a:extLst>
          </p:cNvPr>
          <p:cNvSpPr txBox="1"/>
          <p:nvPr/>
        </p:nvSpPr>
        <p:spPr>
          <a:xfrm>
            <a:off x="3462282" y="705479"/>
            <a:ext cx="1910220" cy="369332"/>
          </a:xfrm>
          <a:prstGeom prst="rect">
            <a:avLst/>
          </a:prstGeom>
          <a:solidFill>
            <a:schemeClr val="accent1"/>
          </a:solidFill>
          <a:ln w="3175">
            <a:solidFill>
              <a:schemeClr val="tx1"/>
            </a:solidFill>
          </a:ln>
        </p:spPr>
        <p:txBody>
          <a:bodyPr wrap="square" rtlCol="0">
            <a:spAutoFit/>
          </a:bodyPr>
          <a:lstStyle/>
          <a:p>
            <a:pPr algn="ctr"/>
            <a:r>
              <a:rPr lang="en-IN" b="0" cap="none" spc="0" dirty="0">
                <a:solidFill>
                  <a:schemeClr val="bg1"/>
                </a:solidFill>
                <a:effectLst/>
              </a:rPr>
              <a:t>Precision</a:t>
            </a:r>
          </a:p>
        </p:txBody>
      </p:sp>
      <p:sp>
        <p:nvSpPr>
          <p:cNvPr id="10" name="TextBox 9">
            <a:extLst>
              <a:ext uri="{FF2B5EF4-FFF2-40B4-BE49-F238E27FC236}">
                <a16:creationId xmlns:a16="http://schemas.microsoft.com/office/drawing/2014/main" id="{2CCA1B66-D1C7-62E0-E329-35E919FE372B}"/>
              </a:ext>
            </a:extLst>
          </p:cNvPr>
          <p:cNvSpPr txBox="1"/>
          <p:nvPr/>
        </p:nvSpPr>
        <p:spPr>
          <a:xfrm>
            <a:off x="5934552" y="712573"/>
            <a:ext cx="1806415" cy="369332"/>
          </a:xfrm>
          <a:prstGeom prst="rect">
            <a:avLst/>
          </a:prstGeom>
          <a:solidFill>
            <a:schemeClr val="accent1"/>
          </a:solidFill>
        </p:spPr>
        <p:txBody>
          <a:bodyPr wrap="square" rtlCol="0">
            <a:spAutoFit/>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800" b="0" cap="none" spc="0" dirty="0">
                <a:solidFill>
                  <a:schemeClr val="bg1"/>
                </a:solidFill>
                <a:effectLst/>
              </a:rPr>
              <a:t>Recall</a:t>
            </a:r>
          </a:p>
        </p:txBody>
      </p:sp>
      <p:sp>
        <p:nvSpPr>
          <p:cNvPr id="11" name="TextBox 10">
            <a:extLst>
              <a:ext uri="{FF2B5EF4-FFF2-40B4-BE49-F238E27FC236}">
                <a16:creationId xmlns:a16="http://schemas.microsoft.com/office/drawing/2014/main" id="{F688FAD4-3A97-C1C4-2F5F-960FE782949F}"/>
              </a:ext>
            </a:extLst>
          </p:cNvPr>
          <p:cNvSpPr txBox="1"/>
          <p:nvPr/>
        </p:nvSpPr>
        <p:spPr>
          <a:xfrm>
            <a:off x="8189701" y="712573"/>
            <a:ext cx="1911032" cy="369332"/>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cap="none" spc="0">
                <a:solidFill>
                  <a:schemeClr val="bg1"/>
                </a:solidFill>
                <a:effectLst/>
              </a:rPr>
              <a:t>f1_score</a:t>
            </a:r>
            <a:endParaRPr lang="en-IN" sz="1800" b="0" cap="none" spc="0" dirty="0">
              <a:solidFill>
                <a:schemeClr val="bg1"/>
              </a:solidFill>
              <a:effectLst/>
            </a:endParaRPr>
          </a:p>
        </p:txBody>
      </p:sp>
    </p:spTree>
    <p:extLst>
      <p:ext uri="{BB962C8B-B14F-4D97-AF65-F5344CB8AC3E}">
        <p14:creationId xmlns:p14="http://schemas.microsoft.com/office/powerpoint/2010/main" val="150120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D726A9B-948C-2704-E3D6-47FCA27069F1}"/>
              </a:ext>
            </a:extLst>
          </p:cNvPr>
          <p:cNvSpPr>
            <a:spLocks noGrp="1"/>
          </p:cNvSpPr>
          <p:nvPr>
            <p:ph type="title"/>
          </p:nvPr>
        </p:nvSpPr>
        <p:spPr>
          <a:xfrm>
            <a:off x="822281" y="161348"/>
            <a:ext cx="3398525" cy="1093884"/>
          </a:xfrm>
        </p:spPr>
        <p:txBody>
          <a:bodyPr>
            <a:normAutofit fontScale="90000"/>
          </a:bodyPr>
          <a:lstStyle/>
          <a:p>
            <a:r>
              <a:rPr lang="en-IN" sz="8000" u="sng" dirty="0">
                <a:solidFill>
                  <a:srgbClr val="FFFFFF"/>
                </a:solidFill>
              </a:rPr>
              <a:t>Results</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BC60F649-30AC-21AD-105E-9E180483DB27}"/>
              </a:ext>
            </a:extLst>
          </p:cNvPr>
          <p:cNvGraphicFramePr>
            <a:graphicFrameLocks noGrp="1"/>
          </p:cNvGraphicFramePr>
          <p:nvPr>
            <p:ph idx="1"/>
            <p:extLst>
              <p:ext uri="{D42A27DB-BD31-4B8C-83A1-F6EECF244321}">
                <p14:modId xmlns:p14="http://schemas.microsoft.com/office/powerpoint/2010/main" val="2688928335"/>
              </p:ext>
            </p:extLst>
          </p:nvPr>
        </p:nvGraphicFramePr>
        <p:xfrm>
          <a:off x="478971" y="1648097"/>
          <a:ext cx="7032171" cy="4998720"/>
        </p:xfrm>
        <a:graphic>
          <a:graphicData uri="http://schemas.openxmlformats.org/drawingml/2006/table">
            <a:tbl>
              <a:tblPr firstRow="1" bandRow="1">
                <a:tableStyleId>{5C22544A-7EE6-4342-B048-85BDC9FD1C3A}</a:tableStyleId>
              </a:tblPr>
              <a:tblGrid>
                <a:gridCol w="1665515">
                  <a:extLst>
                    <a:ext uri="{9D8B030D-6E8A-4147-A177-3AD203B41FA5}">
                      <a16:colId xmlns:a16="http://schemas.microsoft.com/office/drawing/2014/main" val="3919333330"/>
                    </a:ext>
                  </a:extLst>
                </a:gridCol>
                <a:gridCol w="1709057">
                  <a:extLst>
                    <a:ext uri="{9D8B030D-6E8A-4147-A177-3AD203B41FA5}">
                      <a16:colId xmlns:a16="http://schemas.microsoft.com/office/drawing/2014/main" val="193331811"/>
                    </a:ext>
                  </a:extLst>
                </a:gridCol>
                <a:gridCol w="1404257">
                  <a:extLst>
                    <a:ext uri="{9D8B030D-6E8A-4147-A177-3AD203B41FA5}">
                      <a16:colId xmlns:a16="http://schemas.microsoft.com/office/drawing/2014/main" val="1045288045"/>
                    </a:ext>
                  </a:extLst>
                </a:gridCol>
                <a:gridCol w="2253342">
                  <a:extLst>
                    <a:ext uri="{9D8B030D-6E8A-4147-A177-3AD203B41FA5}">
                      <a16:colId xmlns:a16="http://schemas.microsoft.com/office/drawing/2014/main" val="32110999"/>
                    </a:ext>
                  </a:extLst>
                </a:gridCol>
              </a:tblGrid>
              <a:tr h="306590">
                <a:tc>
                  <a:txBody>
                    <a:bodyPr/>
                    <a:lstStyle/>
                    <a:p>
                      <a:pPr algn="l"/>
                      <a:r>
                        <a:rPr lang="en-IN" dirty="0"/>
                        <a:t>LEAD NO.</a:t>
                      </a:r>
                    </a:p>
                  </a:txBody>
                  <a:tcPr/>
                </a:tc>
                <a:tc>
                  <a:txBody>
                    <a:bodyPr/>
                    <a:lstStyle/>
                    <a:p>
                      <a:pPr algn="ctr"/>
                      <a:r>
                        <a:rPr lang="en-IN" dirty="0"/>
                        <a:t>LEAD NAME</a:t>
                      </a:r>
                    </a:p>
                  </a:txBody>
                  <a:tcPr/>
                </a:tc>
                <a:tc>
                  <a:txBody>
                    <a:bodyPr/>
                    <a:lstStyle/>
                    <a:p>
                      <a:pPr algn="ctr"/>
                      <a:r>
                        <a:rPr lang="en-IN" dirty="0"/>
                        <a:t>CNN</a:t>
                      </a:r>
                    </a:p>
                  </a:txBody>
                  <a:tcPr/>
                </a:tc>
                <a:tc>
                  <a:txBody>
                    <a:bodyPr/>
                    <a:lstStyle/>
                    <a:p>
                      <a:pPr algn="ctr"/>
                      <a:r>
                        <a:rPr lang="en-IN" sz="1400" dirty="0"/>
                        <a:t>Random Forest classifier</a:t>
                      </a:r>
                    </a:p>
                  </a:txBody>
                  <a:tcPr/>
                </a:tc>
                <a:extLst>
                  <a:ext uri="{0D108BD9-81ED-4DB2-BD59-A6C34878D82A}">
                    <a16:rowId xmlns:a16="http://schemas.microsoft.com/office/drawing/2014/main" val="2126698129"/>
                  </a:ext>
                </a:extLst>
              </a:tr>
              <a:tr h="306590">
                <a:tc>
                  <a:txBody>
                    <a:bodyPr/>
                    <a:lstStyle/>
                    <a:p>
                      <a:pPr algn="l" fontAlgn="ctr"/>
                      <a:r>
                        <a:rPr lang="en-IN" b="0" dirty="0">
                          <a:effectLst/>
                        </a:rPr>
                        <a:t>0</a:t>
                      </a:r>
                    </a:p>
                  </a:txBody>
                  <a:tcPr marL="50800" marR="50800" marT="25400" marB="25400" anchor="ctr"/>
                </a:tc>
                <a:tc>
                  <a:txBody>
                    <a:bodyPr/>
                    <a:lstStyle/>
                    <a:p>
                      <a:pPr algn="ctr"/>
                      <a:r>
                        <a:rPr lang="en-IN">
                          <a:effectLst/>
                        </a:rPr>
                        <a:t>I</a:t>
                      </a:r>
                    </a:p>
                  </a:txBody>
                  <a:tcPr marL="50800" marR="50800" marT="25400" marB="25400" anchor="ctr"/>
                </a:tc>
                <a:tc>
                  <a:txBody>
                    <a:bodyPr/>
                    <a:lstStyle/>
                    <a:p>
                      <a:pPr algn="ctr"/>
                      <a:r>
                        <a:rPr lang="en-IN">
                          <a:effectLst/>
                        </a:rPr>
                        <a:t>0.562327</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0.611881</a:t>
                      </a:r>
                      <a:endParaRPr lang="en-IN" dirty="0">
                        <a:effectLst/>
                      </a:endParaRPr>
                    </a:p>
                  </a:txBody>
                  <a:tcPr marL="50800" marR="50800" marT="25400" marB="25400" anchor="ctr"/>
                </a:tc>
                <a:extLst>
                  <a:ext uri="{0D108BD9-81ED-4DB2-BD59-A6C34878D82A}">
                    <a16:rowId xmlns:a16="http://schemas.microsoft.com/office/drawing/2014/main" val="3400954224"/>
                  </a:ext>
                </a:extLst>
              </a:tr>
              <a:tr h="306590">
                <a:tc>
                  <a:txBody>
                    <a:bodyPr/>
                    <a:lstStyle/>
                    <a:p>
                      <a:pPr algn="l" fontAlgn="ctr"/>
                      <a:r>
                        <a:rPr lang="en-IN" b="0">
                          <a:effectLst/>
                        </a:rPr>
                        <a:t>1</a:t>
                      </a:r>
                    </a:p>
                  </a:txBody>
                  <a:tcPr marL="50800" marR="50800" marT="25400" marB="25400" anchor="ctr"/>
                </a:tc>
                <a:tc>
                  <a:txBody>
                    <a:bodyPr/>
                    <a:lstStyle/>
                    <a:p>
                      <a:pPr algn="ctr"/>
                      <a:r>
                        <a:rPr lang="en-IN">
                          <a:effectLst/>
                        </a:rPr>
                        <a:t>II</a:t>
                      </a:r>
                    </a:p>
                  </a:txBody>
                  <a:tcPr marL="50800" marR="50800" marT="25400" marB="25400" anchor="ctr"/>
                </a:tc>
                <a:tc>
                  <a:txBody>
                    <a:bodyPr/>
                    <a:lstStyle/>
                    <a:p>
                      <a:pPr algn="ctr"/>
                      <a:r>
                        <a:rPr lang="en-IN">
                          <a:effectLst/>
                        </a:rPr>
                        <a:t>0.572176</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0.639581</a:t>
                      </a:r>
                      <a:endParaRPr lang="en-IN" dirty="0">
                        <a:effectLst/>
                      </a:endParaRPr>
                    </a:p>
                  </a:txBody>
                  <a:tcPr marL="50800" marR="50800" marT="25400" marB="25400" anchor="ctr"/>
                </a:tc>
                <a:extLst>
                  <a:ext uri="{0D108BD9-81ED-4DB2-BD59-A6C34878D82A}">
                    <a16:rowId xmlns:a16="http://schemas.microsoft.com/office/drawing/2014/main" val="886376258"/>
                  </a:ext>
                </a:extLst>
              </a:tr>
              <a:tr h="306590">
                <a:tc>
                  <a:txBody>
                    <a:bodyPr/>
                    <a:lstStyle/>
                    <a:p>
                      <a:pPr algn="l" fontAlgn="ctr"/>
                      <a:r>
                        <a:rPr lang="en-IN" b="0" dirty="0">
                          <a:effectLst/>
                        </a:rPr>
                        <a:t>2</a:t>
                      </a:r>
                    </a:p>
                  </a:txBody>
                  <a:tcPr marL="50800" marR="50800" marT="25400" marB="25400" anchor="ctr"/>
                </a:tc>
                <a:tc>
                  <a:txBody>
                    <a:bodyPr/>
                    <a:lstStyle/>
                    <a:p>
                      <a:pPr algn="ctr"/>
                      <a:r>
                        <a:rPr lang="en-IN">
                          <a:effectLst/>
                        </a:rPr>
                        <a:t>III</a:t>
                      </a:r>
                    </a:p>
                  </a:txBody>
                  <a:tcPr marL="50800" marR="50800" marT="25400" marB="25400" anchor="ctr"/>
                </a:tc>
                <a:tc>
                  <a:txBody>
                    <a:bodyPr/>
                    <a:lstStyle/>
                    <a:p>
                      <a:pPr algn="ctr"/>
                      <a:r>
                        <a:rPr lang="en-IN">
                          <a:effectLst/>
                        </a:rPr>
                        <a:t>0.563866</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0.633426</a:t>
                      </a:r>
                      <a:endParaRPr lang="en-IN" dirty="0">
                        <a:effectLst/>
                      </a:endParaRPr>
                    </a:p>
                  </a:txBody>
                  <a:tcPr marL="50800" marR="50800" marT="25400" marB="25400" anchor="ctr"/>
                </a:tc>
                <a:extLst>
                  <a:ext uri="{0D108BD9-81ED-4DB2-BD59-A6C34878D82A}">
                    <a16:rowId xmlns:a16="http://schemas.microsoft.com/office/drawing/2014/main" val="3428918795"/>
                  </a:ext>
                </a:extLst>
              </a:tr>
              <a:tr h="306590">
                <a:tc>
                  <a:txBody>
                    <a:bodyPr/>
                    <a:lstStyle/>
                    <a:p>
                      <a:pPr algn="l" fontAlgn="ctr"/>
                      <a:r>
                        <a:rPr lang="en-IN" b="0">
                          <a:effectLst/>
                        </a:rPr>
                        <a:t>3</a:t>
                      </a:r>
                    </a:p>
                  </a:txBody>
                  <a:tcPr marL="50800" marR="50800" marT="25400" marB="25400" anchor="ctr"/>
                </a:tc>
                <a:tc>
                  <a:txBody>
                    <a:bodyPr/>
                    <a:lstStyle/>
                    <a:p>
                      <a:pPr algn="ctr"/>
                      <a:r>
                        <a:rPr lang="en-IN">
                          <a:effectLst/>
                        </a:rPr>
                        <a:t>aVR</a:t>
                      </a:r>
                    </a:p>
                  </a:txBody>
                  <a:tcPr marL="50800" marR="50800" marT="25400" marB="25400" anchor="ctr"/>
                </a:tc>
                <a:tc>
                  <a:txBody>
                    <a:bodyPr/>
                    <a:lstStyle/>
                    <a:p>
                      <a:pPr algn="ctr"/>
                      <a:r>
                        <a:rPr lang="en-IN">
                          <a:effectLst/>
                        </a:rPr>
                        <a:t>0.592490</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0.626039</a:t>
                      </a:r>
                      <a:endParaRPr lang="en-IN" dirty="0">
                        <a:effectLst/>
                      </a:endParaRPr>
                    </a:p>
                  </a:txBody>
                  <a:tcPr marL="50800" marR="50800" marT="25400" marB="25400" anchor="ctr"/>
                </a:tc>
                <a:extLst>
                  <a:ext uri="{0D108BD9-81ED-4DB2-BD59-A6C34878D82A}">
                    <a16:rowId xmlns:a16="http://schemas.microsoft.com/office/drawing/2014/main" val="582734750"/>
                  </a:ext>
                </a:extLst>
              </a:tr>
              <a:tr h="306590">
                <a:tc>
                  <a:txBody>
                    <a:bodyPr/>
                    <a:lstStyle/>
                    <a:p>
                      <a:pPr algn="l" fontAlgn="ctr"/>
                      <a:r>
                        <a:rPr lang="en-IN" b="0" dirty="0">
                          <a:effectLst/>
                        </a:rPr>
                        <a:t>4</a:t>
                      </a:r>
                    </a:p>
                  </a:txBody>
                  <a:tcPr marL="50800" marR="50800" marT="25400" marB="25400" anchor="ctr"/>
                </a:tc>
                <a:tc>
                  <a:txBody>
                    <a:bodyPr/>
                    <a:lstStyle/>
                    <a:p>
                      <a:pPr algn="ctr"/>
                      <a:r>
                        <a:rPr lang="en-IN">
                          <a:effectLst/>
                        </a:rPr>
                        <a:t>aVL</a:t>
                      </a:r>
                    </a:p>
                  </a:txBody>
                  <a:tcPr marL="50800" marR="50800" marT="25400" marB="25400" anchor="ctr"/>
                </a:tc>
                <a:tc>
                  <a:txBody>
                    <a:bodyPr/>
                    <a:lstStyle/>
                    <a:p>
                      <a:pPr algn="ctr"/>
                      <a:r>
                        <a:rPr lang="en-IN">
                          <a:effectLst/>
                        </a:rPr>
                        <a:t>0.556787</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0.618960</a:t>
                      </a:r>
                      <a:endParaRPr lang="en-IN" dirty="0">
                        <a:effectLst/>
                      </a:endParaRPr>
                    </a:p>
                  </a:txBody>
                  <a:tcPr marL="50800" marR="50800" marT="25400" marB="25400" anchor="ctr"/>
                </a:tc>
                <a:extLst>
                  <a:ext uri="{0D108BD9-81ED-4DB2-BD59-A6C34878D82A}">
                    <a16:rowId xmlns:a16="http://schemas.microsoft.com/office/drawing/2014/main" val="2384434269"/>
                  </a:ext>
                </a:extLst>
              </a:tr>
              <a:tr h="306590">
                <a:tc>
                  <a:txBody>
                    <a:bodyPr/>
                    <a:lstStyle/>
                    <a:p>
                      <a:pPr algn="l" fontAlgn="ctr"/>
                      <a:r>
                        <a:rPr lang="en-IN" b="0">
                          <a:effectLst/>
                        </a:rPr>
                        <a:t>5</a:t>
                      </a:r>
                    </a:p>
                  </a:txBody>
                  <a:tcPr marL="50800" marR="50800" marT="25400" marB="25400" anchor="ctr"/>
                </a:tc>
                <a:tc>
                  <a:txBody>
                    <a:bodyPr/>
                    <a:lstStyle/>
                    <a:p>
                      <a:pPr algn="ctr"/>
                      <a:r>
                        <a:rPr lang="en-IN">
                          <a:effectLst/>
                        </a:rPr>
                        <a:t>aVF</a:t>
                      </a:r>
                    </a:p>
                  </a:txBody>
                  <a:tcPr marL="50800" marR="50800" marT="25400" marB="25400" anchor="ctr"/>
                </a:tc>
                <a:tc>
                  <a:txBody>
                    <a:bodyPr/>
                    <a:lstStyle/>
                    <a:p>
                      <a:pPr algn="ctr"/>
                      <a:r>
                        <a:rPr lang="en-IN">
                          <a:effectLst/>
                        </a:rPr>
                        <a:t>0.551862</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0.629117</a:t>
                      </a:r>
                      <a:endParaRPr lang="en-IN" dirty="0">
                        <a:effectLst/>
                      </a:endParaRPr>
                    </a:p>
                  </a:txBody>
                  <a:tcPr marL="50800" marR="50800" marT="25400" marB="25400" anchor="ctr"/>
                </a:tc>
                <a:extLst>
                  <a:ext uri="{0D108BD9-81ED-4DB2-BD59-A6C34878D82A}">
                    <a16:rowId xmlns:a16="http://schemas.microsoft.com/office/drawing/2014/main" val="3279192014"/>
                  </a:ext>
                </a:extLst>
              </a:tr>
              <a:tr h="306590">
                <a:tc>
                  <a:txBody>
                    <a:bodyPr/>
                    <a:lstStyle/>
                    <a:p>
                      <a:pPr algn="l" fontAlgn="ctr"/>
                      <a:r>
                        <a:rPr lang="en-IN" b="0">
                          <a:effectLst/>
                        </a:rPr>
                        <a:t>6</a:t>
                      </a:r>
                    </a:p>
                  </a:txBody>
                  <a:tcPr marL="50800" marR="50800" marT="25400" marB="25400" anchor="ctr"/>
                </a:tc>
                <a:tc>
                  <a:txBody>
                    <a:bodyPr/>
                    <a:lstStyle/>
                    <a:p>
                      <a:pPr algn="ctr"/>
                      <a:r>
                        <a:rPr lang="en-IN">
                          <a:effectLst/>
                        </a:rPr>
                        <a:t>V1</a:t>
                      </a:r>
                    </a:p>
                  </a:txBody>
                  <a:tcPr marL="50800" marR="50800" marT="25400" marB="25400" anchor="ctr"/>
                </a:tc>
                <a:tc>
                  <a:txBody>
                    <a:bodyPr/>
                    <a:lstStyle/>
                    <a:p>
                      <a:pPr algn="ctr"/>
                      <a:r>
                        <a:rPr lang="en-IN">
                          <a:effectLst/>
                        </a:rPr>
                        <a:t>0.571868</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0.627578</a:t>
                      </a:r>
                      <a:endParaRPr lang="en-IN" dirty="0">
                        <a:effectLst/>
                      </a:endParaRPr>
                    </a:p>
                  </a:txBody>
                  <a:tcPr marL="50800" marR="50800" marT="25400" marB="25400" anchor="ctr"/>
                </a:tc>
                <a:extLst>
                  <a:ext uri="{0D108BD9-81ED-4DB2-BD59-A6C34878D82A}">
                    <a16:rowId xmlns:a16="http://schemas.microsoft.com/office/drawing/2014/main" val="1047303773"/>
                  </a:ext>
                </a:extLst>
              </a:tr>
              <a:tr h="306590">
                <a:tc>
                  <a:txBody>
                    <a:bodyPr/>
                    <a:lstStyle/>
                    <a:p>
                      <a:pPr algn="l" fontAlgn="ctr"/>
                      <a:r>
                        <a:rPr lang="en-IN" b="0">
                          <a:effectLst/>
                        </a:rPr>
                        <a:t>7</a:t>
                      </a:r>
                    </a:p>
                  </a:txBody>
                  <a:tcPr marL="50800" marR="50800" marT="25400" marB="25400" anchor="ctr"/>
                </a:tc>
                <a:tc>
                  <a:txBody>
                    <a:bodyPr/>
                    <a:lstStyle/>
                    <a:p>
                      <a:pPr algn="ctr"/>
                      <a:r>
                        <a:rPr lang="en-IN" dirty="0">
                          <a:effectLst/>
                        </a:rPr>
                        <a:t>V2</a:t>
                      </a:r>
                    </a:p>
                  </a:txBody>
                  <a:tcPr marL="50800" marR="50800" marT="25400" marB="25400" anchor="ctr"/>
                </a:tc>
                <a:tc>
                  <a:txBody>
                    <a:bodyPr/>
                    <a:lstStyle/>
                    <a:p>
                      <a:pPr algn="ctr"/>
                      <a:r>
                        <a:rPr lang="en-IN">
                          <a:effectLst/>
                        </a:rPr>
                        <a:t>0.577101</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0.619575</a:t>
                      </a:r>
                      <a:endParaRPr lang="en-IN" dirty="0">
                        <a:effectLst/>
                      </a:endParaRPr>
                    </a:p>
                  </a:txBody>
                  <a:tcPr marL="50800" marR="50800" marT="25400" marB="25400" anchor="ctr"/>
                </a:tc>
                <a:extLst>
                  <a:ext uri="{0D108BD9-81ED-4DB2-BD59-A6C34878D82A}">
                    <a16:rowId xmlns:a16="http://schemas.microsoft.com/office/drawing/2014/main" val="3869082950"/>
                  </a:ext>
                </a:extLst>
              </a:tr>
              <a:tr h="306590">
                <a:tc>
                  <a:txBody>
                    <a:bodyPr/>
                    <a:lstStyle/>
                    <a:p>
                      <a:pPr algn="l" fontAlgn="ctr"/>
                      <a:r>
                        <a:rPr lang="en-IN" b="0">
                          <a:effectLst/>
                        </a:rPr>
                        <a:t>8</a:t>
                      </a:r>
                    </a:p>
                  </a:txBody>
                  <a:tcPr marL="50800" marR="50800" marT="25400" marB="25400" anchor="ctr"/>
                </a:tc>
                <a:tc>
                  <a:txBody>
                    <a:bodyPr/>
                    <a:lstStyle/>
                    <a:p>
                      <a:pPr algn="ctr"/>
                      <a:r>
                        <a:rPr lang="en-IN">
                          <a:effectLst/>
                        </a:rPr>
                        <a:t>V3</a:t>
                      </a:r>
                    </a:p>
                  </a:txBody>
                  <a:tcPr marL="50800" marR="50800" marT="25400" marB="25400" anchor="ctr"/>
                </a:tc>
                <a:tc>
                  <a:txBody>
                    <a:bodyPr/>
                    <a:lstStyle/>
                    <a:p>
                      <a:pPr algn="ctr"/>
                      <a:r>
                        <a:rPr lang="en-IN">
                          <a:effectLst/>
                        </a:rPr>
                        <a:t>0.586950</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0.669437</a:t>
                      </a:r>
                      <a:endParaRPr lang="en-IN" dirty="0">
                        <a:effectLst/>
                      </a:endParaRPr>
                    </a:p>
                  </a:txBody>
                  <a:tcPr marL="50800" marR="50800" marT="25400" marB="25400" anchor="ctr"/>
                </a:tc>
                <a:extLst>
                  <a:ext uri="{0D108BD9-81ED-4DB2-BD59-A6C34878D82A}">
                    <a16:rowId xmlns:a16="http://schemas.microsoft.com/office/drawing/2014/main" val="3138557884"/>
                  </a:ext>
                </a:extLst>
              </a:tr>
              <a:tr h="306590">
                <a:tc>
                  <a:txBody>
                    <a:bodyPr/>
                    <a:lstStyle/>
                    <a:p>
                      <a:pPr algn="l" fontAlgn="ctr"/>
                      <a:r>
                        <a:rPr lang="en-IN" b="0">
                          <a:effectLst/>
                        </a:rPr>
                        <a:t>9</a:t>
                      </a:r>
                    </a:p>
                  </a:txBody>
                  <a:tcPr marL="50800" marR="50800" marT="25400" marB="25400" anchor="ctr"/>
                </a:tc>
                <a:tc>
                  <a:txBody>
                    <a:bodyPr/>
                    <a:lstStyle/>
                    <a:p>
                      <a:pPr algn="ctr"/>
                      <a:r>
                        <a:rPr lang="en-IN">
                          <a:effectLst/>
                        </a:rPr>
                        <a:t>V4</a:t>
                      </a:r>
                    </a:p>
                  </a:txBody>
                  <a:tcPr marL="50800" marR="50800" marT="25400" marB="25400" anchor="ctr"/>
                </a:tc>
                <a:tc>
                  <a:txBody>
                    <a:bodyPr/>
                    <a:lstStyle/>
                    <a:p>
                      <a:pPr algn="ctr"/>
                      <a:r>
                        <a:rPr lang="en-IN">
                          <a:effectLst/>
                        </a:rPr>
                        <a:t>0.568175</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0.667590</a:t>
                      </a:r>
                      <a:endParaRPr lang="en-IN" dirty="0">
                        <a:effectLst/>
                      </a:endParaRPr>
                    </a:p>
                  </a:txBody>
                  <a:tcPr marL="50800" marR="50800" marT="25400" marB="25400" anchor="ctr"/>
                </a:tc>
                <a:extLst>
                  <a:ext uri="{0D108BD9-81ED-4DB2-BD59-A6C34878D82A}">
                    <a16:rowId xmlns:a16="http://schemas.microsoft.com/office/drawing/2014/main" val="2662856719"/>
                  </a:ext>
                </a:extLst>
              </a:tr>
              <a:tr h="306590">
                <a:tc>
                  <a:txBody>
                    <a:bodyPr/>
                    <a:lstStyle/>
                    <a:p>
                      <a:pPr algn="l" fontAlgn="ctr"/>
                      <a:r>
                        <a:rPr lang="en-IN" b="0">
                          <a:effectLst/>
                        </a:rPr>
                        <a:t>10</a:t>
                      </a:r>
                    </a:p>
                  </a:txBody>
                  <a:tcPr marL="50800" marR="50800" marT="25400" marB="25400" anchor="ctr"/>
                </a:tc>
                <a:tc>
                  <a:txBody>
                    <a:bodyPr/>
                    <a:lstStyle/>
                    <a:p>
                      <a:pPr algn="ctr"/>
                      <a:r>
                        <a:rPr lang="en-IN">
                          <a:effectLst/>
                        </a:rPr>
                        <a:t>V5</a:t>
                      </a:r>
                    </a:p>
                  </a:txBody>
                  <a:tcPr marL="50800" marR="50800" marT="25400" marB="25400" anchor="ctr"/>
                </a:tc>
                <a:tc>
                  <a:txBody>
                    <a:bodyPr/>
                    <a:lstStyle/>
                    <a:p>
                      <a:pPr algn="ctr"/>
                      <a:r>
                        <a:rPr lang="en-IN">
                          <a:effectLst/>
                        </a:rPr>
                        <a:t>0.598030</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0.664820</a:t>
                      </a:r>
                      <a:endParaRPr lang="en-IN" dirty="0">
                        <a:effectLst/>
                      </a:endParaRPr>
                    </a:p>
                  </a:txBody>
                  <a:tcPr marL="50800" marR="50800" marT="25400" marB="25400" anchor="ctr"/>
                </a:tc>
                <a:extLst>
                  <a:ext uri="{0D108BD9-81ED-4DB2-BD59-A6C34878D82A}">
                    <a16:rowId xmlns:a16="http://schemas.microsoft.com/office/drawing/2014/main" val="2636356626"/>
                  </a:ext>
                </a:extLst>
              </a:tr>
              <a:tr h="306590">
                <a:tc>
                  <a:txBody>
                    <a:bodyPr/>
                    <a:lstStyle/>
                    <a:p>
                      <a:pPr algn="l" fontAlgn="ctr"/>
                      <a:r>
                        <a:rPr lang="en-IN" b="0">
                          <a:effectLst/>
                        </a:rPr>
                        <a:t>11</a:t>
                      </a:r>
                    </a:p>
                  </a:txBody>
                  <a:tcPr marL="50800" marR="50800" marT="25400" marB="25400" anchor="ctr"/>
                </a:tc>
                <a:tc>
                  <a:txBody>
                    <a:bodyPr/>
                    <a:lstStyle/>
                    <a:p>
                      <a:pPr algn="ctr"/>
                      <a:r>
                        <a:rPr lang="en-IN">
                          <a:effectLst/>
                        </a:rPr>
                        <a:t>V6</a:t>
                      </a:r>
                    </a:p>
                  </a:txBody>
                  <a:tcPr marL="50800" marR="50800" marT="25400" marB="25400" anchor="ctr"/>
                </a:tc>
                <a:tc>
                  <a:txBody>
                    <a:bodyPr/>
                    <a:lstStyle/>
                    <a:p>
                      <a:pPr algn="ctr"/>
                      <a:r>
                        <a:rPr lang="en-IN" dirty="0">
                          <a:effectLst/>
                        </a:rPr>
                        <a:t>0.604186</a:t>
                      </a:r>
                    </a:p>
                  </a:txBody>
                  <a:tcPr marL="50800" marR="50800" marT="25400" marB="25400" anchor="ctr"/>
                </a:tc>
                <a:tc>
                  <a:txBody>
                    <a:bodyPr/>
                    <a:lstStyle/>
                    <a:p>
                      <a:pPr algn="ctr"/>
                      <a:r>
                        <a:rPr lang="en-IN" sz="1800" b="0" i="0" kern="1200" dirty="0">
                          <a:solidFill>
                            <a:schemeClr val="dk1"/>
                          </a:solidFill>
                          <a:effectLst/>
                          <a:latin typeface="+mn-lt"/>
                          <a:ea typeface="+mn-ea"/>
                          <a:cs typeface="+mn-cs"/>
                        </a:rPr>
                        <a:t>0.659895</a:t>
                      </a:r>
                      <a:endParaRPr lang="en-IN" dirty="0">
                        <a:effectLst/>
                      </a:endParaRPr>
                    </a:p>
                  </a:txBody>
                  <a:tcPr marL="50800" marR="50800" marT="25400" marB="25400" anchor="ctr"/>
                </a:tc>
                <a:extLst>
                  <a:ext uri="{0D108BD9-81ED-4DB2-BD59-A6C34878D82A}">
                    <a16:rowId xmlns:a16="http://schemas.microsoft.com/office/drawing/2014/main" val="2137580660"/>
                  </a:ext>
                </a:extLst>
              </a:tr>
              <a:tr h="306590">
                <a:tc>
                  <a:txBody>
                    <a:bodyPr/>
                    <a:lstStyle/>
                    <a:p>
                      <a:pPr algn="l"/>
                      <a:r>
                        <a:rPr lang="en-IN" dirty="0"/>
                        <a:t>ALL 12 LEADS</a:t>
                      </a:r>
                    </a:p>
                  </a:txBody>
                  <a:tcPr/>
                </a:tc>
                <a:tc>
                  <a:txBody>
                    <a:bodyPr/>
                    <a:lstStyle/>
                    <a:p>
                      <a:pPr algn="ctr"/>
                      <a:r>
                        <a:rPr lang="en-IN" dirty="0"/>
                        <a:t>ALL</a:t>
                      </a:r>
                    </a:p>
                  </a:txBody>
                  <a:tcPr/>
                </a:tc>
                <a:tc>
                  <a:txBody>
                    <a:bodyPr/>
                    <a:lstStyle/>
                    <a:p>
                      <a:pPr algn="ctr"/>
                      <a:r>
                        <a:rPr lang="en-IN" dirty="0"/>
                        <a:t>0.4488</a:t>
                      </a:r>
                    </a:p>
                  </a:txBody>
                  <a:tcPr/>
                </a:tc>
                <a:tc>
                  <a:txBody>
                    <a:bodyPr/>
                    <a:lstStyle/>
                    <a:p>
                      <a:pPr algn="ctr"/>
                      <a:r>
                        <a:rPr lang="en-IN" sz="1800" b="0" i="0" kern="1200" dirty="0">
                          <a:solidFill>
                            <a:schemeClr val="dk1"/>
                          </a:solidFill>
                          <a:effectLst/>
                          <a:latin typeface="+mn-lt"/>
                          <a:ea typeface="+mn-ea"/>
                          <a:cs typeface="+mn-cs"/>
                        </a:rPr>
                        <a:t>0.7122191443521083</a:t>
                      </a:r>
                      <a:endParaRPr lang="en-IN" dirty="0"/>
                    </a:p>
                  </a:txBody>
                  <a:tcPr/>
                </a:tc>
                <a:extLst>
                  <a:ext uri="{0D108BD9-81ED-4DB2-BD59-A6C34878D82A}">
                    <a16:rowId xmlns:a16="http://schemas.microsoft.com/office/drawing/2014/main" val="2842581566"/>
                  </a:ext>
                </a:extLst>
              </a:tr>
              <a:tr h="198359">
                <a:tc>
                  <a:txBody>
                    <a:bodyPr/>
                    <a:lstStyle/>
                    <a:p>
                      <a:pPr algn="l"/>
                      <a:r>
                        <a:rPr lang="en-IN" dirty="0"/>
                        <a:t>2,4,6,12</a:t>
                      </a:r>
                    </a:p>
                  </a:txBody>
                  <a:tcPr/>
                </a:tc>
                <a:tc>
                  <a:txBody>
                    <a:bodyPr/>
                    <a:lstStyle/>
                    <a:p>
                      <a:pPr algn="ctr"/>
                      <a:r>
                        <a:rPr lang="en-IN" dirty="0"/>
                        <a:t>II,aVR,aVF,V6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0.5361</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0.6620498614958449</a:t>
                      </a:r>
                      <a:endParaRPr lang="en-IN" dirty="0"/>
                    </a:p>
                  </a:txBody>
                  <a:tcPr/>
                </a:tc>
                <a:extLst>
                  <a:ext uri="{0D108BD9-81ED-4DB2-BD59-A6C34878D82A}">
                    <a16:rowId xmlns:a16="http://schemas.microsoft.com/office/drawing/2014/main" val="1356577918"/>
                  </a:ext>
                </a:extLst>
              </a:tr>
            </a:tbl>
          </a:graphicData>
        </a:graphic>
      </p:graphicFrame>
      <p:pic>
        <p:nvPicPr>
          <p:cNvPr id="5" name="Picture 4" descr="Phoroptor">
            <a:extLst>
              <a:ext uri="{FF2B5EF4-FFF2-40B4-BE49-F238E27FC236}">
                <a16:creationId xmlns:a16="http://schemas.microsoft.com/office/drawing/2014/main" id="{1D184EDF-7717-8970-D1C0-DA2A283298AA}"/>
              </a:ext>
            </a:extLst>
          </p:cNvPr>
          <p:cNvPicPr>
            <a:picLocks noChangeAspect="1"/>
          </p:cNvPicPr>
          <p:nvPr/>
        </p:nvPicPr>
        <p:blipFill rotWithShape="1">
          <a:blip r:embed="rId2"/>
          <a:srcRect l="40723" r="14698" b="-1"/>
          <a:stretch/>
        </p:blipFill>
        <p:spPr>
          <a:xfrm>
            <a:off x="7735297" y="10"/>
            <a:ext cx="4456702" cy="6857990"/>
          </a:xfrm>
          <a:prstGeom prst="rect">
            <a:avLst/>
          </a:prstGeom>
        </p:spPr>
      </p:pic>
      <p:graphicFrame>
        <p:nvGraphicFramePr>
          <p:cNvPr id="6" name="Table 5">
            <a:extLst>
              <a:ext uri="{FF2B5EF4-FFF2-40B4-BE49-F238E27FC236}">
                <a16:creationId xmlns:a16="http://schemas.microsoft.com/office/drawing/2014/main" id="{2473B58E-ABC5-4B7E-B938-15FA34C85A28}"/>
              </a:ext>
            </a:extLst>
          </p:cNvPr>
          <p:cNvGraphicFramePr>
            <a:graphicFrameLocks noGrp="1"/>
          </p:cNvGraphicFramePr>
          <p:nvPr>
            <p:extLst>
              <p:ext uri="{D42A27DB-BD31-4B8C-83A1-F6EECF244321}">
                <p14:modId xmlns:p14="http://schemas.microsoft.com/office/powerpoint/2010/main" val="542415449"/>
              </p:ext>
            </p:extLst>
          </p:nvPr>
        </p:nvGraphicFramePr>
        <p:xfrm>
          <a:off x="3867656" y="1187980"/>
          <a:ext cx="3643486" cy="457200"/>
        </p:xfrm>
        <a:graphic>
          <a:graphicData uri="http://schemas.openxmlformats.org/drawingml/2006/table">
            <a:tbl>
              <a:tblPr/>
              <a:tblGrid>
                <a:gridCol w="3643486">
                  <a:extLst>
                    <a:ext uri="{9D8B030D-6E8A-4147-A177-3AD203B41FA5}">
                      <a16:colId xmlns:a16="http://schemas.microsoft.com/office/drawing/2014/main" val="1261836958"/>
                    </a:ext>
                  </a:extLst>
                </a:gridCol>
              </a:tblGrid>
              <a:tr h="348343">
                <a:tc>
                  <a:txBody>
                    <a:bodyPr/>
                    <a:lstStyle/>
                    <a:p>
                      <a:pPr algn="ctr"/>
                      <a:r>
                        <a:rPr lang="en-IN" sz="2400" dirty="0"/>
                        <a:t>ACCURACY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val="633341835"/>
                  </a:ext>
                </a:extLst>
              </a:tr>
            </a:tbl>
          </a:graphicData>
        </a:graphic>
      </p:graphicFrame>
    </p:spTree>
    <p:extLst>
      <p:ext uri="{BB962C8B-B14F-4D97-AF65-F5344CB8AC3E}">
        <p14:creationId xmlns:p14="http://schemas.microsoft.com/office/powerpoint/2010/main" val="78317892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20E8B54-A063-0C97-789C-84599D04F1C5}"/>
              </a:ext>
            </a:extLst>
          </p:cNvPr>
          <p:cNvSpPr>
            <a:spLocks noGrp="1"/>
          </p:cNvSpPr>
          <p:nvPr>
            <p:ph type="title"/>
          </p:nvPr>
        </p:nvSpPr>
        <p:spPr>
          <a:xfrm>
            <a:off x="4807541" y="308912"/>
            <a:ext cx="5977937" cy="1083364"/>
          </a:xfrm>
        </p:spPr>
        <p:txBody>
          <a:bodyPr>
            <a:normAutofit fontScale="90000"/>
          </a:bodyPr>
          <a:lstStyle/>
          <a:p>
            <a:r>
              <a:rPr lang="en-IN" sz="4000" dirty="0">
                <a:solidFill>
                  <a:srgbClr val="FFFFFF"/>
                </a:solidFill>
              </a:rPr>
              <a:t> </a:t>
            </a:r>
            <a:r>
              <a:rPr lang="en-IN" sz="8000" dirty="0">
                <a:solidFill>
                  <a:srgbClr val="FFFFFF"/>
                </a:solidFill>
              </a:rPr>
              <a:t>Discussion</a:t>
            </a:r>
            <a:endParaRPr lang="en-IN" sz="4000" dirty="0">
              <a:solidFill>
                <a:srgbClr val="FFFFFF"/>
              </a:solidFill>
            </a:endParaRPr>
          </a:p>
        </p:txBody>
      </p:sp>
      <p:pic>
        <p:nvPicPr>
          <p:cNvPr id="5" name="Picture 4" descr="Codes on papers">
            <a:extLst>
              <a:ext uri="{FF2B5EF4-FFF2-40B4-BE49-F238E27FC236}">
                <a16:creationId xmlns:a16="http://schemas.microsoft.com/office/drawing/2014/main" id="{4884333A-5E76-64D1-1BDD-C95ADF76EA69}"/>
              </a:ext>
            </a:extLst>
          </p:cNvPr>
          <p:cNvPicPr>
            <a:picLocks noChangeAspect="1"/>
          </p:cNvPicPr>
          <p:nvPr/>
        </p:nvPicPr>
        <p:blipFill rotWithShape="1">
          <a:blip r:embed="rId2"/>
          <a:srcRect l="28684" r="26736" b="-1"/>
          <a:stretch/>
        </p:blipFill>
        <p:spPr>
          <a:xfrm>
            <a:off x="21" y="10"/>
            <a:ext cx="4618850"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84F6D5-08A4-8783-96D1-902B7F1E78EC}"/>
              </a:ext>
            </a:extLst>
          </p:cNvPr>
          <p:cNvSpPr>
            <a:spLocks noGrp="1"/>
          </p:cNvSpPr>
          <p:nvPr>
            <p:ph idx="1"/>
          </p:nvPr>
        </p:nvSpPr>
        <p:spPr>
          <a:xfrm>
            <a:off x="4873171" y="1463524"/>
            <a:ext cx="7130143" cy="5085564"/>
          </a:xfrm>
          <a:solidFill>
            <a:schemeClr val="bg1">
              <a:lumMod val="85000"/>
              <a:lumOff val="15000"/>
            </a:schemeClr>
          </a:solidFill>
        </p:spPr>
        <p:txBody>
          <a:bodyPr>
            <a:normAutofit/>
          </a:bodyPr>
          <a:lstStyle/>
          <a:p>
            <a:r>
              <a:rPr lang="en-US" sz="1600" b="1" dirty="0">
                <a:solidFill>
                  <a:srgbClr val="FFFFFF"/>
                </a:solidFill>
              </a:rPr>
              <a:t>Initial Low Accuracy: </a:t>
            </a:r>
            <a:r>
              <a:rPr lang="en-US" sz="1400" dirty="0">
                <a:solidFill>
                  <a:srgbClr val="FFFFFF"/>
                </a:solidFill>
              </a:rPr>
              <a:t>CNN alone yielded a low accuracy of around 30% on the given dataset, indicating difficulty in capturing relevant features from ECG signals.</a:t>
            </a:r>
          </a:p>
          <a:p>
            <a:r>
              <a:rPr lang="en-US" sz="1600" b="1" dirty="0">
                <a:solidFill>
                  <a:srgbClr val="FFFFFF"/>
                </a:solidFill>
              </a:rPr>
              <a:t>Application of TQWT: </a:t>
            </a:r>
            <a:r>
              <a:rPr lang="en-US" sz="1400" dirty="0">
                <a:solidFill>
                  <a:srgbClr val="FFFFFF"/>
                </a:solidFill>
              </a:rPr>
              <a:t>TQWT, known for its ability to capture time and frequency-domain information, was introduced, resulting in improved feature extraction</a:t>
            </a:r>
            <a:r>
              <a:rPr lang="en-US" sz="1000" dirty="0">
                <a:solidFill>
                  <a:srgbClr val="FFFFFF"/>
                </a:solidFill>
              </a:rPr>
              <a:t>.</a:t>
            </a:r>
          </a:p>
          <a:p>
            <a:r>
              <a:rPr lang="en-US" sz="1600" b="1" dirty="0">
                <a:solidFill>
                  <a:srgbClr val="FFFFFF"/>
                </a:solidFill>
              </a:rPr>
              <a:t>Large Dataset Utilization: </a:t>
            </a:r>
            <a:r>
              <a:rPr lang="en-US" sz="1400" dirty="0">
                <a:solidFill>
                  <a:srgbClr val="FFFFFF"/>
                </a:solidFill>
              </a:rPr>
              <a:t>Transitioning to a larger dataset of 21,799 samples improved model generalization and performance.</a:t>
            </a:r>
            <a:endParaRPr lang="en-US" sz="1000" dirty="0">
              <a:solidFill>
                <a:srgbClr val="FFFFFF"/>
              </a:solidFill>
            </a:endParaRPr>
          </a:p>
          <a:p>
            <a:r>
              <a:rPr lang="en-US" sz="1400" b="1" dirty="0">
                <a:solidFill>
                  <a:srgbClr val="FFFFFF"/>
                </a:solidFill>
              </a:rPr>
              <a:t>Comparison with VGG16 + Random Classifier: </a:t>
            </a:r>
            <a:r>
              <a:rPr lang="en-US" sz="1400" dirty="0">
                <a:solidFill>
                  <a:srgbClr val="FFFFFF"/>
                </a:solidFill>
              </a:rPr>
              <a:t>VGG16 architecture coupled with a Random Forest classifier did not significantly outperform CNN, with accuracy ranging between 51%-55%.</a:t>
            </a:r>
            <a:endParaRPr lang="en-US" sz="1000" dirty="0">
              <a:solidFill>
                <a:srgbClr val="FFFFFF"/>
              </a:solidFill>
            </a:endParaRPr>
          </a:p>
          <a:p>
            <a:r>
              <a:rPr lang="en-US" sz="1400" b="1" dirty="0">
                <a:solidFill>
                  <a:srgbClr val="FFFFFF"/>
                </a:solidFill>
              </a:rPr>
              <a:t>Optimal Performance with Random Classifier</a:t>
            </a:r>
            <a:r>
              <a:rPr lang="en-US" sz="1000" dirty="0">
                <a:solidFill>
                  <a:srgbClr val="FFFFFF"/>
                </a:solidFill>
              </a:rPr>
              <a:t>: </a:t>
            </a:r>
            <a:r>
              <a:rPr lang="en-US" sz="1400" dirty="0">
                <a:solidFill>
                  <a:srgbClr val="FFFFFF"/>
                </a:solidFill>
              </a:rPr>
              <a:t>Using only a Random Forest classifier yielded the best accuracy of 71%, especially when applied to all leads simultaneously, showcasing the effectiveness of ensemble learning.</a:t>
            </a:r>
          </a:p>
          <a:p>
            <a:r>
              <a:rPr lang="en-US" sz="1600" b="1" dirty="0">
                <a:solidFill>
                  <a:srgbClr val="FFFFFF"/>
                </a:solidFill>
              </a:rPr>
              <a:t>Limitations of CWT: </a:t>
            </a:r>
            <a:r>
              <a:rPr lang="en-US" sz="1400" dirty="0">
                <a:solidFill>
                  <a:srgbClr val="FFFFFF"/>
                </a:solidFill>
              </a:rPr>
              <a:t>Continuous Wavelet Transform (CWT) was considered but limited by hardware constraints for such a large dataset.</a:t>
            </a:r>
            <a:endParaRPr lang="en-US" sz="900" dirty="0">
              <a:solidFill>
                <a:srgbClr val="FFFFFF"/>
              </a:solidFill>
            </a:endParaRPr>
          </a:p>
          <a:p>
            <a:r>
              <a:rPr lang="en-US" sz="1600" dirty="0">
                <a:solidFill>
                  <a:srgbClr val="FFFFFF"/>
                </a:solidFill>
              </a:rPr>
              <a:t>In summary, integrating TQWT with CNN and employing a Random Forest classifier yielded the best accuracy for ECG classification, highlighting the importance of diverse techniques and model optimization.</a:t>
            </a:r>
            <a:endParaRPr lang="en-IN" sz="1600" dirty="0">
              <a:solidFill>
                <a:srgbClr val="FFFFFF"/>
              </a:solidFill>
            </a:endParaRPr>
          </a:p>
        </p:txBody>
      </p:sp>
    </p:spTree>
    <p:extLst>
      <p:ext uri="{BB962C8B-B14F-4D97-AF65-F5344CB8AC3E}">
        <p14:creationId xmlns:p14="http://schemas.microsoft.com/office/powerpoint/2010/main" val="216234398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EB65B7D-C459-DF63-AB40-F6B7CE874FA5}"/>
              </a:ext>
            </a:extLst>
          </p:cNvPr>
          <p:cNvSpPr>
            <a:spLocks noGrp="1"/>
          </p:cNvSpPr>
          <p:nvPr>
            <p:ph type="title"/>
          </p:nvPr>
        </p:nvSpPr>
        <p:spPr>
          <a:xfrm>
            <a:off x="5116783" y="516835"/>
            <a:ext cx="5977937" cy="1666501"/>
          </a:xfrm>
        </p:spPr>
        <p:txBody>
          <a:bodyPr>
            <a:normAutofit/>
          </a:bodyPr>
          <a:lstStyle/>
          <a:p>
            <a:r>
              <a:rPr lang="en-IN" sz="8000" dirty="0">
                <a:solidFill>
                  <a:srgbClr val="FFFFFF"/>
                </a:solidFill>
              </a:rPr>
              <a:t>Conclusion</a:t>
            </a:r>
          </a:p>
        </p:txBody>
      </p:sp>
      <p:pic>
        <p:nvPicPr>
          <p:cNvPr id="5" name="Picture 4" descr="Pen placed on top of a signature line">
            <a:extLst>
              <a:ext uri="{FF2B5EF4-FFF2-40B4-BE49-F238E27FC236}">
                <a16:creationId xmlns:a16="http://schemas.microsoft.com/office/drawing/2014/main" id="{9F6CC252-6DEE-3A79-486A-D416583056D7}"/>
              </a:ext>
            </a:extLst>
          </p:cNvPr>
          <p:cNvPicPr>
            <a:picLocks noChangeAspect="1"/>
          </p:cNvPicPr>
          <p:nvPr/>
        </p:nvPicPr>
        <p:blipFill rotWithShape="1">
          <a:blip r:embed="rId2"/>
          <a:srcRect l="52658" r="2763" b="-1"/>
          <a:stretch/>
        </p:blipFill>
        <p:spPr>
          <a:xfrm>
            <a:off x="20" y="10"/>
            <a:ext cx="4770284"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2DDFF4-C52B-AF22-30F4-5682C4E9D4FA}"/>
              </a:ext>
            </a:extLst>
          </p:cNvPr>
          <p:cNvSpPr>
            <a:spLocks noGrp="1"/>
          </p:cNvSpPr>
          <p:nvPr>
            <p:ph idx="1"/>
          </p:nvPr>
        </p:nvSpPr>
        <p:spPr>
          <a:xfrm>
            <a:off x="5116783" y="2546223"/>
            <a:ext cx="5977939" cy="3681155"/>
          </a:xfrm>
        </p:spPr>
        <p:txBody>
          <a:bodyPr>
            <a:normAutofit fontScale="47500" lnSpcReduction="20000"/>
          </a:bodyPr>
          <a:lstStyle/>
          <a:p>
            <a:r>
              <a:rPr lang="en-US" sz="3500" b="1" u="sng" dirty="0">
                <a:solidFill>
                  <a:srgbClr val="FFFFFF"/>
                </a:solidFill>
              </a:rPr>
              <a:t>Summary of Key Findings</a:t>
            </a:r>
            <a:r>
              <a:rPr lang="en-US" sz="2800" dirty="0">
                <a:solidFill>
                  <a:srgbClr val="FFFFFF"/>
                </a:solidFill>
              </a:rPr>
              <a:t>:</a:t>
            </a:r>
          </a:p>
          <a:p>
            <a:pPr>
              <a:buFont typeface="Wingdings" panose="05000000000000000000" pitchFamily="2" charset="2"/>
              <a:buChar char="§"/>
            </a:pPr>
            <a:r>
              <a:rPr lang="en-US" sz="3000" dirty="0">
                <a:solidFill>
                  <a:srgbClr val="FFFFFF"/>
                </a:solidFill>
              </a:rPr>
              <a:t>Recap of the project's objectives, methodology, and main findings.</a:t>
            </a:r>
          </a:p>
          <a:p>
            <a:pPr>
              <a:buFont typeface="Wingdings" panose="05000000000000000000" pitchFamily="2" charset="2"/>
              <a:buChar char="§"/>
            </a:pPr>
            <a:r>
              <a:rPr lang="en-US" sz="3000" dirty="0">
                <a:solidFill>
                  <a:srgbClr val="FFFFFF"/>
                </a:solidFill>
              </a:rPr>
              <a:t>Brief overview of the achieved accuracy and areas for improvement identified during the analysis</a:t>
            </a:r>
            <a:r>
              <a:rPr lang="en-US" sz="2300" dirty="0">
                <a:solidFill>
                  <a:srgbClr val="FFFFFF"/>
                </a:solidFill>
              </a:rPr>
              <a:t>.</a:t>
            </a:r>
          </a:p>
          <a:p>
            <a:r>
              <a:rPr lang="en-US" sz="3000" b="1" u="sng" dirty="0">
                <a:solidFill>
                  <a:srgbClr val="FFFFFF"/>
                </a:solidFill>
              </a:rPr>
              <a:t>Implications and Significance</a:t>
            </a:r>
            <a:r>
              <a:rPr lang="en-US" sz="2300" dirty="0">
                <a:solidFill>
                  <a:srgbClr val="FFFFFF"/>
                </a:solidFill>
              </a:rPr>
              <a:t>:</a:t>
            </a:r>
          </a:p>
          <a:p>
            <a:pPr>
              <a:buFont typeface="Wingdings" panose="05000000000000000000" pitchFamily="2" charset="2"/>
              <a:buChar char="§"/>
            </a:pPr>
            <a:r>
              <a:rPr lang="en-US" sz="2500" dirty="0">
                <a:solidFill>
                  <a:srgbClr val="FFFFFF"/>
                </a:solidFill>
              </a:rPr>
              <a:t>Discussion on the importance of the project's findings in the context of automated ECG signal classification and cardiovascular healthcare.</a:t>
            </a:r>
          </a:p>
          <a:p>
            <a:pPr>
              <a:buFont typeface="Wingdings" panose="05000000000000000000" pitchFamily="2" charset="2"/>
              <a:buChar char="§"/>
            </a:pPr>
            <a:r>
              <a:rPr lang="en-US" sz="2500" dirty="0">
                <a:solidFill>
                  <a:srgbClr val="FFFFFF"/>
                </a:solidFill>
              </a:rPr>
              <a:t>Reflection on how the project contributes to advancing the field and addressing existing challenges</a:t>
            </a:r>
            <a:r>
              <a:rPr lang="en-US" sz="1800" dirty="0">
                <a:solidFill>
                  <a:srgbClr val="FFFFFF"/>
                </a:solidFill>
              </a:rPr>
              <a:t>.</a:t>
            </a:r>
          </a:p>
          <a:p>
            <a:r>
              <a:rPr lang="en-US" sz="3700" b="1" u="sng" dirty="0">
                <a:solidFill>
                  <a:srgbClr val="FFFFFF"/>
                </a:solidFill>
              </a:rPr>
              <a:t>Call to Action</a:t>
            </a:r>
            <a:r>
              <a:rPr lang="en-US" sz="3100" dirty="0">
                <a:solidFill>
                  <a:srgbClr val="FFFFFF"/>
                </a:solidFill>
              </a:rPr>
              <a:t>:</a:t>
            </a:r>
          </a:p>
          <a:p>
            <a:pPr>
              <a:buFont typeface="Wingdings" panose="05000000000000000000" pitchFamily="2" charset="2"/>
              <a:buChar char="§"/>
            </a:pPr>
            <a:r>
              <a:rPr lang="en-US" sz="2500" dirty="0">
                <a:solidFill>
                  <a:srgbClr val="FFFFFF"/>
                </a:solidFill>
              </a:rPr>
              <a:t>Encouragement for further research and collaboration to address the identified limitations and improve model performance.</a:t>
            </a:r>
          </a:p>
          <a:p>
            <a:pPr>
              <a:buFont typeface="Wingdings" panose="05000000000000000000" pitchFamily="2" charset="2"/>
              <a:buChar char="§"/>
            </a:pPr>
            <a:r>
              <a:rPr lang="en-US" sz="2500" dirty="0">
                <a:solidFill>
                  <a:srgbClr val="FFFFFF"/>
                </a:solidFill>
              </a:rPr>
              <a:t>Invitation for feedback and discussion from the audience to foster knowledge exchange and innovation</a:t>
            </a:r>
            <a:r>
              <a:rPr lang="en-US" sz="1800" dirty="0">
                <a:solidFill>
                  <a:srgbClr val="FFFFFF"/>
                </a:solidFill>
              </a:rPr>
              <a:t>.</a:t>
            </a:r>
            <a:endParaRPr lang="en-IN" sz="1800" dirty="0">
              <a:solidFill>
                <a:srgbClr val="FFFFFF"/>
              </a:solidFill>
            </a:endParaRPr>
          </a:p>
        </p:txBody>
      </p:sp>
    </p:spTree>
    <p:extLst>
      <p:ext uri="{BB962C8B-B14F-4D97-AF65-F5344CB8AC3E}">
        <p14:creationId xmlns:p14="http://schemas.microsoft.com/office/powerpoint/2010/main" val="96469965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ner restaurant">
            <a:extLst>
              <a:ext uri="{FF2B5EF4-FFF2-40B4-BE49-F238E27FC236}">
                <a16:creationId xmlns:a16="http://schemas.microsoft.com/office/drawing/2014/main" id="{BB9383D1-5B87-33CA-08D3-A96F303A42E7}"/>
              </a:ext>
            </a:extLst>
          </p:cNvPr>
          <p:cNvPicPr>
            <a:picLocks noChangeAspect="1"/>
          </p:cNvPicPr>
          <p:nvPr/>
        </p:nvPicPr>
        <p:blipFill rotWithShape="1">
          <a:blip r:embed="rId2">
            <a:alphaModFix amt="35000"/>
          </a:blip>
          <a:srcRect t="2809" b="12922"/>
          <a:stretch/>
        </p:blipFill>
        <p:spPr>
          <a:xfrm>
            <a:off x="20" y="10"/>
            <a:ext cx="12191980" cy="6857990"/>
          </a:xfrm>
          <a:prstGeom prst="rect">
            <a:avLst/>
          </a:prstGeom>
        </p:spPr>
      </p:pic>
      <p:sp>
        <p:nvSpPr>
          <p:cNvPr id="2" name="Title 1">
            <a:extLst>
              <a:ext uri="{FF2B5EF4-FFF2-40B4-BE49-F238E27FC236}">
                <a16:creationId xmlns:a16="http://schemas.microsoft.com/office/drawing/2014/main" id="{E0BBADAF-E3DB-AAA9-6268-81E0E8FFDE9C}"/>
              </a:ext>
            </a:extLst>
          </p:cNvPr>
          <p:cNvSpPr>
            <a:spLocks noGrp="1"/>
          </p:cNvSpPr>
          <p:nvPr>
            <p:ph type="title"/>
          </p:nvPr>
        </p:nvSpPr>
        <p:spPr>
          <a:xfrm>
            <a:off x="1097280" y="286603"/>
            <a:ext cx="10058400" cy="1450757"/>
          </a:xfrm>
        </p:spPr>
        <p:txBody>
          <a:bodyPr>
            <a:normAutofit/>
          </a:bodyPr>
          <a:lstStyle/>
          <a:p>
            <a:r>
              <a:rPr lang="en-IN" sz="8000" dirty="0"/>
              <a:t>References</a:t>
            </a:r>
            <a:endParaRPr lang="en-IN" sz="8800"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5D47F7-63BA-2A13-9043-0F0BA53F9B23}"/>
              </a:ext>
            </a:extLst>
          </p:cNvPr>
          <p:cNvSpPr>
            <a:spLocks noGrp="1"/>
          </p:cNvSpPr>
          <p:nvPr>
            <p:ph idx="1"/>
          </p:nvPr>
        </p:nvSpPr>
        <p:spPr>
          <a:xfrm>
            <a:off x="1097280" y="2108201"/>
            <a:ext cx="10058400" cy="4207539"/>
          </a:xfrm>
        </p:spPr>
        <p:txBody>
          <a:bodyPr>
            <a:normAutofit/>
          </a:bodyPr>
          <a:lstStyle/>
          <a:p>
            <a:pPr algn="l">
              <a:buFont typeface="+mj-lt"/>
              <a:buAutoNum type="arabicPeriod"/>
            </a:pPr>
            <a:r>
              <a:rPr lang="en-US" sz="2800" b="0" i="0" dirty="0">
                <a:solidFill>
                  <a:schemeClr val="tx1"/>
                </a:solidFill>
                <a:effectLst/>
                <a:latin typeface="Söhne"/>
              </a:rPr>
              <a:t>ECG Signal Classification Using Deep Learning Techniques Based on the PTB-XL Dataset. Available at: </a:t>
            </a:r>
            <a:r>
              <a:rPr lang="en-US" sz="2800" b="0" i="0" u="none" strike="noStrike" dirty="0">
                <a:solidFill>
                  <a:schemeClr val="tx1"/>
                </a:solidFill>
                <a:effectLst/>
                <a:latin typeface="Söhne"/>
                <a:hlinkClick r:id="rId3">
                  <a:extLst>
                    <a:ext uri="{A12FA001-AC4F-418D-AE19-62706E023703}">
                      <ahyp:hlinkClr xmlns:ahyp="http://schemas.microsoft.com/office/drawing/2018/hyperlinkcolor" val="tx"/>
                    </a:ext>
                  </a:extLst>
                </a:hlinkClick>
              </a:rPr>
              <a:t>https://www.ncbi.nlm.nih.gov/pmc/articles/PMC8469424/</a:t>
            </a:r>
            <a:endParaRPr lang="en-US" sz="2800" b="0" i="0" dirty="0">
              <a:solidFill>
                <a:schemeClr val="tx1"/>
              </a:solidFill>
              <a:effectLst/>
              <a:latin typeface="Söhne"/>
            </a:endParaRPr>
          </a:p>
          <a:p>
            <a:pPr algn="l">
              <a:buFont typeface="+mj-lt"/>
              <a:buAutoNum type="arabicPeriod"/>
            </a:pPr>
            <a:r>
              <a:rPr lang="en-US" sz="2800" b="0" i="0" dirty="0">
                <a:solidFill>
                  <a:schemeClr val="tx1"/>
                </a:solidFill>
                <a:effectLst/>
                <a:latin typeface="Söhne"/>
              </a:rPr>
              <a:t>Python methods and libraries. Available at: </a:t>
            </a:r>
            <a:r>
              <a:rPr lang="en-US" sz="2800" b="0" i="0" u="none" strike="noStrike" dirty="0">
                <a:solidFill>
                  <a:schemeClr val="tx1"/>
                </a:solidFill>
                <a:effectLst/>
                <a:latin typeface="Söhne"/>
                <a:hlinkClick r:id="rId4">
                  <a:extLst>
                    <a:ext uri="{A12FA001-AC4F-418D-AE19-62706E023703}">
                      <ahyp:hlinkClr xmlns:ahyp="http://schemas.microsoft.com/office/drawing/2018/hyperlinkcolor" val="tx"/>
                    </a:ext>
                  </a:extLst>
                </a:hlinkClick>
              </a:rPr>
              <a:t>https://www.python.org/</a:t>
            </a:r>
            <a:endParaRPr lang="en-US" sz="2800" b="0" i="0" dirty="0">
              <a:solidFill>
                <a:schemeClr val="tx1"/>
              </a:solidFill>
              <a:effectLst/>
              <a:latin typeface="Söhne"/>
            </a:endParaRPr>
          </a:p>
          <a:p>
            <a:pPr algn="l">
              <a:buFont typeface="+mj-lt"/>
              <a:buAutoNum type="arabicPeriod"/>
            </a:pPr>
            <a:r>
              <a:rPr lang="en-US" sz="2800" b="0" i="0" dirty="0">
                <a:solidFill>
                  <a:schemeClr val="tx1"/>
                </a:solidFill>
                <a:effectLst/>
                <a:latin typeface="Söhne"/>
              </a:rPr>
              <a:t>Sample codes Provided along with the projects. (Reference to provided materials by Teaching Assistants)</a:t>
            </a:r>
          </a:p>
          <a:p>
            <a:r>
              <a:rPr lang="en-IN" sz="2800" dirty="0">
                <a:solidFill>
                  <a:schemeClr val="accent1"/>
                </a:solidFill>
              </a:rPr>
              <a:t>4</a:t>
            </a:r>
            <a:r>
              <a:rPr lang="en-IN" dirty="0"/>
              <a:t>. Chat </a:t>
            </a:r>
            <a:r>
              <a:rPr lang="en-IN" dirty="0" err="1"/>
              <a:t>Gpt</a:t>
            </a:r>
            <a:endParaRPr lang="en-IN"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170005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FFCC925-15BA-EF8E-8BED-CAE65C2ACE3C}"/>
              </a:ext>
            </a:extLst>
          </p:cNvPr>
          <p:cNvSpPr>
            <a:spLocks noGrp="1"/>
          </p:cNvSpPr>
          <p:nvPr>
            <p:ph type="title"/>
          </p:nvPr>
        </p:nvSpPr>
        <p:spPr>
          <a:xfrm>
            <a:off x="5116783" y="516835"/>
            <a:ext cx="5977937" cy="1666501"/>
          </a:xfrm>
        </p:spPr>
        <p:txBody>
          <a:bodyPr>
            <a:normAutofit/>
          </a:bodyPr>
          <a:lstStyle/>
          <a:p>
            <a:r>
              <a:rPr lang="en-IN" sz="8000" dirty="0">
                <a:solidFill>
                  <a:srgbClr val="FFFFFF"/>
                </a:solidFill>
              </a:rPr>
              <a:t> Introduction</a:t>
            </a:r>
          </a:p>
        </p:txBody>
      </p:sp>
      <p:pic>
        <p:nvPicPr>
          <p:cNvPr id="5" name="Picture 4" descr="Zigzag indicator line">
            <a:extLst>
              <a:ext uri="{FF2B5EF4-FFF2-40B4-BE49-F238E27FC236}">
                <a16:creationId xmlns:a16="http://schemas.microsoft.com/office/drawing/2014/main" id="{803FBEEC-9B00-B412-9BD3-8EAD8F2940B3}"/>
              </a:ext>
            </a:extLst>
          </p:cNvPr>
          <p:cNvPicPr>
            <a:picLocks noChangeAspect="1"/>
          </p:cNvPicPr>
          <p:nvPr/>
        </p:nvPicPr>
        <p:blipFill rotWithShape="1">
          <a:blip r:embed="rId2"/>
          <a:srcRect l="25287" r="30133" b="-1"/>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C86DC-2C68-1D8E-3E1F-ABC93DC8B7C6}"/>
              </a:ext>
            </a:extLst>
          </p:cNvPr>
          <p:cNvSpPr>
            <a:spLocks noGrp="1"/>
          </p:cNvSpPr>
          <p:nvPr>
            <p:ph idx="1"/>
          </p:nvPr>
        </p:nvSpPr>
        <p:spPr>
          <a:xfrm>
            <a:off x="5116784" y="2546224"/>
            <a:ext cx="6523926" cy="3926138"/>
          </a:xfrm>
        </p:spPr>
        <p:txBody>
          <a:bodyPr>
            <a:normAutofit fontScale="70000" lnSpcReduction="20000"/>
          </a:bodyPr>
          <a:lstStyle/>
          <a:p>
            <a:r>
              <a:rPr lang="en-US" sz="2200" b="1" u="sng" dirty="0">
                <a:solidFill>
                  <a:srgbClr val="FFFFFF"/>
                </a:solidFill>
              </a:rPr>
              <a:t>Objective:</a:t>
            </a:r>
          </a:p>
          <a:p>
            <a:pPr>
              <a:buFont typeface="Wingdings" panose="05000000000000000000" pitchFamily="2" charset="2"/>
              <a:buChar char="§"/>
            </a:pPr>
            <a:r>
              <a:rPr lang="en-US" sz="1900" dirty="0">
                <a:solidFill>
                  <a:srgbClr val="FFFFFF"/>
                </a:solidFill>
              </a:rPr>
              <a:t>The purpose of this slide is to introduce the audience to the problem statement and objectives of the project.</a:t>
            </a:r>
          </a:p>
          <a:p>
            <a:pPr>
              <a:buFont typeface="Wingdings" panose="05000000000000000000" pitchFamily="2" charset="2"/>
              <a:buChar char="§"/>
            </a:pPr>
            <a:r>
              <a:rPr lang="en-US" sz="1900" dirty="0">
                <a:solidFill>
                  <a:srgbClr val="FFFFFF"/>
                </a:solidFill>
              </a:rPr>
              <a:t>It provides an overview of why automated ECG signal classification is important and outlines the goals of the project.</a:t>
            </a:r>
          </a:p>
          <a:p>
            <a:r>
              <a:rPr lang="en-US" sz="2200" b="1" u="sng" dirty="0">
                <a:solidFill>
                  <a:srgbClr val="FFFFFF"/>
                </a:solidFill>
              </a:rPr>
              <a:t>Content:</a:t>
            </a:r>
            <a:endParaRPr lang="en-US" sz="1800" dirty="0">
              <a:solidFill>
                <a:srgbClr val="FFFFFF"/>
              </a:solidFill>
            </a:endParaRPr>
          </a:p>
          <a:p>
            <a:pPr>
              <a:buFont typeface="Wingdings" panose="05000000000000000000" pitchFamily="2" charset="2"/>
              <a:buChar char="§"/>
            </a:pPr>
            <a:r>
              <a:rPr lang="en-US" sz="1800" dirty="0">
                <a:solidFill>
                  <a:srgbClr val="FFFFFF"/>
                </a:solidFill>
              </a:rPr>
              <a:t>Importance of automated ECG signal classification: This section highlights the significance of automating the process of interpreting ECG signals. It may discuss the challenges associated with manual interpretation, such as subjectivity, time-consuming nature, and potential for errors.</a:t>
            </a:r>
          </a:p>
          <a:p>
            <a:pPr>
              <a:buFont typeface="Wingdings" panose="05000000000000000000" pitchFamily="2" charset="2"/>
              <a:buChar char="§"/>
            </a:pPr>
            <a:r>
              <a:rPr lang="en-US" sz="1800" dirty="0">
                <a:solidFill>
                  <a:srgbClr val="FFFFFF"/>
                </a:solidFill>
              </a:rPr>
              <a:t>Objectives of the project: This section outlines the specific goals and objectives of the project. It may include objectives such as developing a CNN model for accurate classification of ECG signals, improving diagnostic accuracy, and facilitating early detection of cardiac conditions.</a:t>
            </a:r>
          </a:p>
          <a:p>
            <a:pPr>
              <a:buFont typeface="Wingdings" panose="05000000000000000000" pitchFamily="2" charset="2"/>
              <a:buChar char="§"/>
            </a:pPr>
            <a:r>
              <a:rPr lang="en-US" sz="1800" dirty="0">
                <a:solidFill>
                  <a:srgbClr val="FFFFFF"/>
                </a:solidFill>
              </a:rPr>
              <a:t>This slide sets the context for the rest of the presentation by explaining why the project is important and what its objectives are. It helps the audience understand the motivation behind the research and what they can expect to learn from the presentation.</a:t>
            </a:r>
            <a:endParaRPr lang="en-IN" sz="1800" dirty="0">
              <a:solidFill>
                <a:srgbClr val="FFFFFF"/>
              </a:solidFill>
            </a:endParaRPr>
          </a:p>
        </p:txBody>
      </p:sp>
    </p:spTree>
    <p:extLst>
      <p:ext uri="{BB962C8B-B14F-4D97-AF65-F5344CB8AC3E}">
        <p14:creationId xmlns:p14="http://schemas.microsoft.com/office/powerpoint/2010/main" val="26585927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A9C09BC-40F1-DFCC-17DC-E6133EACD74A}"/>
              </a:ext>
            </a:extLst>
          </p:cNvPr>
          <p:cNvSpPr>
            <a:spLocks noGrp="1"/>
          </p:cNvSpPr>
          <p:nvPr>
            <p:ph type="title"/>
          </p:nvPr>
        </p:nvSpPr>
        <p:spPr>
          <a:xfrm>
            <a:off x="5116783" y="516835"/>
            <a:ext cx="5977937" cy="1666501"/>
          </a:xfrm>
        </p:spPr>
        <p:txBody>
          <a:bodyPr>
            <a:normAutofit/>
          </a:bodyPr>
          <a:lstStyle/>
          <a:p>
            <a:r>
              <a:rPr lang="en-IN" sz="4800" dirty="0">
                <a:solidFill>
                  <a:srgbClr val="FFFFFF"/>
                </a:solidFill>
              </a:rPr>
              <a:t>Problem Statement and Significance</a:t>
            </a:r>
          </a:p>
        </p:txBody>
      </p:sp>
      <p:pic>
        <p:nvPicPr>
          <p:cNvPr id="5" name="Picture 4" descr="Human brain nerve cells">
            <a:extLst>
              <a:ext uri="{FF2B5EF4-FFF2-40B4-BE49-F238E27FC236}">
                <a16:creationId xmlns:a16="http://schemas.microsoft.com/office/drawing/2014/main" id="{0F9B48DF-BC6B-8103-B33C-0A733EEE1ECD}"/>
              </a:ext>
            </a:extLst>
          </p:cNvPr>
          <p:cNvPicPr>
            <a:picLocks noChangeAspect="1"/>
          </p:cNvPicPr>
          <p:nvPr/>
        </p:nvPicPr>
        <p:blipFill rotWithShape="1">
          <a:blip r:embed="rId2"/>
          <a:srcRect l="13973" r="35938"/>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BFCA47-F21F-1BE8-2D7F-B408ADF2891E}"/>
              </a:ext>
            </a:extLst>
          </p:cNvPr>
          <p:cNvSpPr>
            <a:spLocks noGrp="1"/>
          </p:cNvSpPr>
          <p:nvPr>
            <p:ph idx="1"/>
          </p:nvPr>
        </p:nvSpPr>
        <p:spPr>
          <a:xfrm>
            <a:off x="5116783" y="2546223"/>
            <a:ext cx="6229727" cy="3854565"/>
          </a:xfrm>
        </p:spPr>
        <p:txBody>
          <a:bodyPr>
            <a:normAutofit fontScale="70000" lnSpcReduction="20000"/>
          </a:bodyPr>
          <a:lstStyle/>
          <a:p>
            <a:r>
              <a:rPr lang="en-US" sz="2900" b="1" u="sng" dirty="0">
                <a:solidFill>
                  <a:srgbClr val="FFFFFF"/>
                </a:solidFill>
              </a:rPr>
              <a:t>Problem Statement:</a:t>
            </a:r>
            <a:endParaRPr lang="en-US" sz="2200" dirty="0">
              <a:solidFill>
                <a:srgbClr val="FFFFFF"/>
              </a:solidFill>
            </a:endParaRPr>
          </a:p>
          <a:p>
            <a:pPr>
              <a:buFont typeface="Wingdings" panose="05000000000000000000" pitchFamily="2" charset="2"/>
              <a:buChar char="§"/>
            </a:pPr>
            <a:r>
              <a:rPr lang="en-US" sz="2200" dirty="0">
                <a:solidFill>
                  <a:srgbClr val="FFFFFF"/>
                </a:solidFill>
              </a:rPr>
              <a:t>Manual interpretation of ECG signals poses challenges: It can be subjective due to differences in interpretation among clinicians and time-consuming, leading to potential delays in diagnosis.</a:t>
            </a:r>
          </a:p>
          <a:p>
            <a:pPr>
              <a:buFont typeface="Wingdings" panose="05000000000000000000" pitchFamily="2" charset="2"/>
              <a:buChar char="§"/>
            </a:pPr>
            <a:r>
              <a:rPr lang="en-US" sz="2200" dirty="0">
                <a:solidFill>
                  <a:srgbClr val="FFFFFF"/>
                </a:solidFill>
              </a:rPr>
              <a:t>Accurate classification of cardiac conditions from ECG signals is essential: Timely and accurate diagnosis is critical for effective treatment and management of cardiovascular diseases.</a:t>
            </a:r>
          </a:p>
          <a:p>
            <a:r>
              <a:rPr lang="en-US" sz="2900" b="1" u="sng" dirty="0">
                <a:solidFill>
                  <a:srgbClr val="FFFFFF"/>
                </a:solidFill>
              </a:rPr>
              <a:t>Significance:</a:t>
            </a:r>
            <a:endParaRPr lang="en-US" sz="2900" dirty="0">
              <a:solidFill>
                <a:srgbClr val="FFFFFF"/>
              </a:solidFill>
            </a:endParaRPr>
          </a:p>
          <a:p>
            <a:pPr>
              <a:buFont typeface="Wingdings" panose="05000000000000000000" pitchFamily="2" charset="2"/>
              <a:buChar char="§"/>
            </a:pPr>
            <a:r>
              <a:rPr lang="en-US" sz="2000" dirty="0">
                <a:solidFill>
                  <a:srgbClr val="FFFFFF"/>
                </a:solidFill>
              </a:rPr>
              <a:t>Automated ECG signal classification offers solutions: By automating the classification process, we can overcome the limitations of manual interpretation, streamline diagnosis, and reduce errors.</a:t>
            </a:r>
          </a:p>
          <a:p>
            <a:pPr>
              <a:buFont typeface="Wingdings" panose="05000000000000000000" pitchFamily="2" charset="2"/>
              <a:buChar char="§"/>
            </a:pPr>
            <a:r>
              <a:rPr lang="en-US" sz="2000" dirty="0">
                <a:solidFill>
                  <a:srgbClr val="FFFFFF"/>
                </a:solidFill>
              </a:rPr>
              <a:t>Leveraging deep learning techniques: We aim to harness the power of Convolutional Neural Networks (CNNs) to develop a robust model capable of accurately classifying ECG signals into different cardiac conditions.</a:t>
            </a:r>
            <a:endParaRPr lang="en-IN" sz="2000" dirty="0">
              <a:solidFill>
                <a:srgbClr val="FFFFFF"/>
              </a:solidFill>
            </a:endParaRPr>
          </a:p>
        </p:txBody>
      </p:sp>
    </p:spTree>
    <p:extLst>
      <p:ext uri="{BB962C8B-B14F-4D97-AF65-F5344CB8AC3E}">
        <p14:creationId xmlns:p14="http://schemas.microsoft.com/office/powerpoint/2010/main" val="2896285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7FE5137-B5F4-463E-4CCC-4B266DF8EFE3}"/>
              </a:ext>
            </a:extLst>
          </p:cNvPr>
          <p:cNvSpPr>
            <a:spLocks noGrp="1"/>
          </p:cNvSpPr>
          <p:nvPr>
            <p:ph type="title"/>
          </p:nvPr>
        </p:nvSpPr>
        <p:spPr>
          <a:xfrm>
            <a:off x="304800" y="516835"/>
            <a:ext cx="3568700" cy="5772840"/>
          </a:xfrm>
        </p:spPr>
        <p:txBody>
          <a:bodyPr anchor="ctr">
            <a:normAutofit/>
          </a:bodyPr>
          <a:lstStyle/>
          <a:p>
            <a:r>
              <a:rPr lang="en-IN" sz="4000" b="1" dirty="0" err="1">
                <a:solidFill>
                  <a:schemeClr val="bg1"/>
                </a:solidFill>
              </a:rPr>
              <a:t>Tunable</a:t>
            </a:r>
            <a:r>
              <a:rPr lang="en-IN" sz="4000" b="1" dirty="0">
                <a:solidFill>
                  <a:schemeClr val="bg1"/>
                </a:solidFill>
              </a:rPr>
              <a:t> Q-factor Wavelet Transform</a:t>
            </a:r>
          </a:p>
        </p:txBody>
      </p:sp>
      <p:graphicFrame>
        <p:nvGraphicFramePr>
          <p:cNvPr id="5" name="Content Placeholder 2">
            <a:extLst>
              <a:ext uri="{FF2B5EF4-FFF2-40B4-BE49-F238E27FC236}">
                <a16:creationId xmlns:a16="http://schemas.microsoft.com/office/drawing/2014/main" id="{10B471C9-BA34-BE97-6661-E185AE549299}"/>
              </a:ext>
            </a:extLst>
          </p:cNvPr>
          <p:cNvGraphicFramePr>
            <a:graphicFrameLocks noGrp="1"/>
          </p:cNvGraphicFramePr>
          <p:nvPr>
            <p:ph idx="1"/>
            <p:extLst>
              <p:ext uri="{D42A27DB-BD31-4B8C-83A1-F6EECF244321}">
                <p14:modId xmlns:p14="http://schemas.microsoft.com/office/powerpoint/2010/main" val="3581618690"/>
              </p:ext>
            </p:extLst>
          </p:nvPr>
        </p:nvGraphicFramePr>
        <p:xfrm>
          <a:off x="4741863" y="639763"/>
          <a:ext cx="7005637"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38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C34D7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00657E8-BFD6-D862-F365-2B05EFD9A488}"/>
              </a:ext>
            </a:extLst>
          </p:cNvPr>
          <p:cNvSpPr>
            <a:spLocks noGrp="1"/>
          </p:cNvSpPr>
          <p:nvPr>
            <p:ph idx="1"/>
          </p:nvPr>
        </p:nvSpPr>
        <p:spPr>
          <a:xfrm>
            <a:off x="254000" y="1358900"/>
            <a:ext cx="3606800" cy="4630419"/>
          </a:xfrm>
        </p:spPr>
        <p:txBody>
          <a:bodyPr>
            <a:normAutofit/>
          </a:bodyPr>
          <a:lstStyle/>
          <a:p>
            <a:r>
              <a:rPr lang="en-US" sz="4000" b="1" dirty="0">
                <a:solidFill>
                  <a:srgbClr val="FFFFFF"/>
                </a:solidFill>
              </a:rPr>
              <a:t>Level Wise Approximation </a:t>
            </a:r>
            <a:r>
              <a:rPr lang="en-US" sz="4000" b="1" dirty="0" err="1">
                <a:solidFill>
                  <a:srgbClr val="FFFFFF"/>
                </a:solidFill>
              </a:rPr>
              <a:t>Wofficients</a:t>
            </a:r>
            <a:endParaRPr lang="en-US" sz="4000" b="1" dirty="0">
              <a:solidFill>
                <a:srgbClr val="FFFFFF"/>
              </a:solidFill>
            </a:endParaRPr>
          </a:p>
        </p:txBody>
      </p:sp>
      <p:pic>
        <p:nvPicPr>
          <p:cNvPr id="4" name="Content Placeholder 4">
            <a:extLst>
              <a:ext uri="{FF2B5EF4-FFF2-40B4-BE49-F238E27FC236}">
                <a16:creationId xmlns:a16="http://schemas.microsoft.com/office/drawing/2014/main" id="{7C733FE5-8BB9-DFF4-24A3-3645530DCE3D}"/>
              </a:ext>
            </a:extLst>
          </p:cNvPr>
          <p:cNvPicPr>
            <a:picLocks noChangeAspect="1"/>
          </p:cNvPicPr>
          <p:nvPr/>
        </p:nvPicPr>
        <p:blipFill>
          <a:blip r:embed="rId2"/>
          <a:stretch>
            <a:fillRect/>
          </a:stretch>
        </p:blipFill>
        <p:spPr>
          <a:xfrm>
            <a:off x="4321509" y="889000"/>
            <a:ext cx="7218590" cy="4800362"/>
          </a:xfrm>
          <a:prstGeom prst="rect">
            <a:avLst/>
          </a:prstGeom>
        </p:spPr>
      </p:pic>
    </p:spTree>
    <p:extLst>
      <p:ext uri="{BB962C8B-B14F-4D97-AF65-F5344CB8AC3E}">
        <p14:creationId xmlns:p14="http://schemas.microsoft.com/office/powerpoint/2010/main" val="308174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0F0AAF0-63C5-DD6C-3B37-54716C8DE8AE}"/>
              </a:ext>
            </a:extLst>
          </p:cNvPr>
          <p:cNvSpPr>
            <a:spLocks noGrp="1"/>
          </p:cNvSpPr>
          <p:nvPr>
            <p:ph type="title"/>
          </p:nvPr>
        </p:nvSpPr>
        <p:spPr>
          <a:xfrm>
            <a:off x="425164" y="532980"/>
            <a:ext cx="4937946" cy="1614320"/>
          </a:xfrm>
        </p:spPr>
        <p:txBody>
          <a:bodyPr>
            <a:normAutofit/>
          </a:bodyPr>
          <a:lstStyle/>
          <a:p>
            <a:r>
              <a:rPr lang="en-IN" sz="4800" dirty="0">
                <a:solidFill>
                  <a:srgbClr val="FFFFFF"/>
                </a:solidFill>
              </a:rPr>
              <a:t>Proposed Method/ Algorithm</a:t>
            </a:r>
          </a:p>
        </p:txBody>
      </p:sp>
      <p:cxnSp>
        <p:nvCxnSpPr>
          <p:cNvPr id="50" name="Straight Connector 4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49458C-377F-A6DF-0F97-BEA6033FBC0D}"/>
              </a:ext>
            </a:extLst>
          </p:cNvPr>
          <p:cNvSpPr>
            <a:spLocks noGrp="1"/>
          </p:cNvSpPr>
          <p:nvPr>
            <p:ph idx="1"/>
          </p:nvPr>
        </p:nvSpPr>
        <p:spPr>
          <a:xfrm>
            <a:off x="425164" y="2487115"/>
            <a:ext cx="6354996" cy="4217585"/>
          </a:xfrm>
        </p:spPr>
        <p:txBody>
          <a:bodyPr>
            <a:normAutofit/>
          </a:bodyPr>
          <a:lstStyle/>
          <a:p>
            <a:r>
              <a:rPr lang="en-IN" sz="1800" b="1" u="sng" dirty="0">
                <a:solidFill>
                  <a:srgbClr val="FFFFFF"/>
                </a:solidFill>
              </a:rPr>
              <a:t>CNN Model Architecture:</a:t>
            </a:r>
          </a:p>
          <a:p>
            <a:r>
              <a:rPr lang="en-IN" sz="1600" dirty="0">
                <a:solidFill>
                  <a:srgbClr val="FFFFFF"/>
                </a:solidFill>
              </a:rPr>
              <a:t>Convolutional Layers: Extract spatial features using filters to capture hierarchical patterns.</a:t>
            </a:r>
          </a:p>
          <a:p>
            <a:r>
              <a:rPr lang="en-IN" sz="1600" dirty="0">
                <a:solidFill>
                  <a:srgbClr val="FFFFFF"/>
                </a:solidFill>
              </a:rPr>
              <a:t>Pooling Layers: </a:t>
            </a:r>
            <a:r>
              <a:rPr lang="en-IN" sz="1600" dirty="0" err="1">
                <a:solidFill>
                  <a:srgbClr val="FFFFFF"/>
                </a:solidFill>
              </a:rPr>
              <a:t>Downsample</a:t>
            </a:r>
            <a:r>
              <a:rPr lang="en-IN" sz="1600" dirty="0">
                <a:solidFill>
                  <a:srgbClr val="FFFFFF"/>
                </a:solidFill>
              </a:rPr>
              <a:t> feature maps, preserving essential information and reducing computation.</a:t>
            </a:r>
          </a:p>
          <a:p>
            <a:r>
              <a:rPr lang="en-IN" sz="1600" dirty="0">
                <a:solidFill>
                  <a:srgbClr val="FFFFFF"/>
                </a:solidFill>
              </a:rPr>
              <a:t>Activation Functions: </a:t>
            </a:r>
            <a:r>
              <a:rPr lang="en-IN" sz="1600" dirty="0" err="1">
                <a:solidFill>
                  <a:srgbClr val="FFFFFF"/>
                </a:solidFill>
              </a:rPr>
              <a:t>ReLU</a:t>
            </a:r>
            <a:r>
              <a:rPr lang="en-IN" sz="1600" dirty="0">
                <a:solidFill>
                  <a:srgbClr val="FFFFFF"/>
                </a:solidFill>
              </a:rPr>
              <a:t> introduces non-linearity, aiding in learning complex patterns.</a:t>
            </a:r>
          </a:p>
          <a:p>
            <a:r>
              <a:rPr lang="en-IN" sz="1600" dirty="0">
                <a:solidFill>
                  <a:srgbClr val="FFFFFF"/>
                </a:solidFill>
              </a:rPr>
              <a:t>Batch Normalization: Normalize activations, stabilizing training and improving convergence.</a:t>
            </a:r>
          </a:p>
          <a:p>
            <a:r>
              <a:rPr lang="en-IN" sz="1600" dirty="0">
                <a:solidFill>
                  <a:srgbClr val="FFFFFF"/>
                </a:solidFill>
              </a:rPr>
              <a:t>Dropout Regularization: Randomly deactivate neurons, preventing overfitting and promoting generalization.</a:t>
            </a:r>
            <a:br>
              <a:rPr lang="en-IN" sz="1600" dirty="0">
                <a:solidFill>
                  <a:srgbClr val="FFFFFF"/>
                </a:solidFill>
              </a:rPr>
            </a:br>
            <a:endParaRPr lang="en-IN" sz="1600" dirty="0">
              <a:solidFill>
                <a:srgbClr val="FFFFFF"/>
              </a:solidFill>
            </a:endParaRPr>
          </a:p>
          <a:p>
            <a:endParaRPr lang="en-IN" sz="1400" dirty="0">
              <a:solidFill>
                <a:srgbClr val="FFFFFF"/>
              </a:solidFill>
            </a:endParaRPr>
          </a:p>
        </p:txBody>
      </p:sp>
      <p:pic>
        <p:nvPicPr>
          <p:cNvPr id="5" name="Picture 4" descr="Models if molecules in science classroom">
            <a:extLst>
              <a:ext uri="{FF2B5EF4-FFF2-40B4-BE49-F238E27FC236}">
                <a16:creationId xmlns:a16="http://schemas.microsoft.com/office/drawing/2014/main" id="{0B857929-D5CA-0D5E-F845-CA0C684DDFFC}"/>
              </a:ext>
            </a:extLst>
          </p:cNvPr>
          <p:cNvPicPr>
            <a:picLocks noChangeAspect="1"/>
          </p:cNvPicPr>
          <p:nvPr/>
        </p:nvPicPr>
        <p:blipFill rotWithShape="1">
          <a:blip r:embed="rId2"/>
          <a:srcRect l="13320" r="13313" b="-1"/>
          <a:stretch/>
        </p:blipFill>
        <p:spPr>
          <a:xfrm>
            <a:off x="7349065" y="0"/>
            <a:ext cx="4842934" cy="6857990"/>
          </a:xfrm>
          <a:prstGeom prst="rect">
            <a:avLst/>
          </a:prstGeom>
        </p:spPr>
      </p:pic>
    </p:spTree>
    <p:extLst>
      <p:ext uri="{BB962C8B-B14F-4D97-AF65-F5344CB8AC3E}">
        <p14:creationId xmlns:p14="http://schemas.microsoft.com/office/powerpoint/2010/main" val="41772293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1D0BBE5-F97B-9BA7-F5C1-AF735F087C02}"/>
              </a:ext>
            </a:extLst>
          </p:cNvPr>
          <p:cNvSpPr>
            <a:spLocks noGrp="1"/>
          </p:cNvSpPr>
          <p:nvPr>
            <p:ph type="title"/>
          </p:nvPr>
        </p:nvSpPr>
        <p:spPr>
          <a:xfrm>
            <a:off x="878687" y="481804"/>
            <a:ext cx="5977937" cy="1666501"/>
          </a:xfrm>
        </p:spPr>
        <p:txBody>
          <a:bodyPr>
            <a:normAutofit/>
          </a:bodyPr>
          <a:lstStyle/>
          <a:p>
            <a:r>
              <a:rPr lang="en-IN" sz="4400" dirty="0">
                <a:solidFill>
                  <a:srgbClr val="FFFFFF"/>
                </a:solidFill>
              </a:rPr>
              <a:t>Proposed Method/ Algorithm</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E02F5F-E3B3-C178-2EEF-2627C91A883F}"/>
              </a:ext>
            </a:extLst>
          </p:cNvPr>
          <p:cNvSpPr>
            <a:spLocks noGrp="1"/>
          </p:cNvSpPr>
          <p:nvPr>
            <p:ph idx="1"/>
          </p:nvPr>
        </p:nvSpPr>
        <p:spPr>
          <a:xfrm>
            <a:off x="816990" y="2764166"/>
            <a:ext cx="5977938" cy="3342747"/>
          </a:xfrm>
        </p:spPr>
        <p:txBody>
          <a:bodyPr>
            <a:normAutofit/>
          </a:bodyPr>
          <a:lstStyle/>
          <a:p>
            <a:r>
              <a:rPr lang="en-US" sz="1800" b="1" i="0" dirty="0">
                <a:solidFill>
                  <a:schemeClr val="tx1"/>
                </a:solidFill>
                <a:effectLst/>
                <a:latin typeface="Söhne"/>
              </a:rPr>
              <a:t>Random Forest Model Architecture:</a:t>
            </a:r>
            <a:endParaRPr lang="en-US" sz="1800" b="0" i="0" dirty="0">
              <a:solidFill>
                <a:schemeClr val="tx1"/>
              </a:solidFill>
              <a:effectLst/>
              <a:latin typeface="Söhne"/>
            </a:endParaRPr>
          </a:p>
          <a:p>
            <a:pPr>
              <a:buFont typeface="+mj-lt"/>
              <a:buAutoNum type="arabicPeriod"/>
            </a:pPr>
            <a:r>
              <a:rPr lang="en-US" sz="1800" b="1" i="0" dirty="0">
                <a:solidFill>
                  <a:schemeClr val="tx1"/>
                </a:solidFill>
                <a:effectLst/>
                <a:latin typeface="Söhne"/>
              </a:rPr>
              <a:t>Decision Trees:</a:t>
            </a:r>
            <a:r>
              <a:rPr lang="en-US" sz="1800" b="0" i="0" dirty="0">
                <a:solidFill>
                  <a:schemeClr val="tx1"/>
                </a:solidFill>
                <a:effectLst/>
                <a:latin typeface="Söhne"/>
              </a:rPr>
              <a:t> Ensemble of decision trees trained on bootstrap samples of the dataset.</a:t>
            </a:r>
          </a:p>
          <a:p>
            <a:pPr>
              <a:buFont typeface="+mj-lt"/>
              <a:buAutoNum type="arabicPeriod"/>
            </a:pPr>
            <a:r>
              <a:rPr lang="en-US" sz="1800" b="1" i="0" dirty="0">
                <a:solidFill>
                  <a:schemeClr val="tx1"/>
                </a:solidFill>
                <a:effectLst/>
                <a:latin typeface="Söhne"/>
              </a:rPr>
              <a:t>Feature Randomness:</a:t>
            </a:r>
            <a:r>
              <a:rPr lang="en-US" sz="1800" b="0" i="0" dirty="0">
                <a:solidFill>
                  <a:schemeClr val="tx1"/>
                </a:solidFill>
                <a:effectLst/>
                <a:latin typeface="Söhne"/>
              </a:rPr>
              <a:t> Randomly select features at each split, improving diversity and reducing overfitting.</a:t>
            </a:r>
          </a:p>
          <a:p>
            <a:pPr>
              <a:buFont typeface="+mj-lt"/>
              <a:buAutoNum type="arabicPeriod"/>
            </a:pPr>
            <a:r>
              <a:rPr lang="en-US" sz="1800" b="1" i="0" dirty="0">
                <a:solidFill>
                  <a:schemeClr val="tx1"/>
                </a:solidFill>
                <a:effectLst/>
                <a:latin typeface="Söhne"/>
              </a:rPr>
              <a:t>Voting Mechanism:</a:t>
            </a:r>
            <a:r>
              <a:rPr lang="en-US" sz="1800" b="0" i="0" dirty="0">
                <a:solidFill>
                  <a:schemeClr val="tx1"/>
                </a:solidFill>
                <a:effectLst/>
                <a:latin typeface="Söhne"/>
              </a:rPr>
              <a:t> Combine predictions from multiple trees to make final classification decision.</a:t>
            </a:r>
          </a:p>
          <a:p>
            <a:pPr>
              <a:buFont typeface="+mj-lt"/>
              <a:buAutoNum type="arabicPeriod"/>
            </a:pPr>
            <a:r>
              <a:rPr lang="en-US" sz="1800" b="1" i="0" dirty="0">
                <a:solidFill>
                  <a:schemeClr val="tx1"/>
                </a:solidFill>
                <a:effectLst/>
                <a:latin typeface="Söhne"/>
              </a:rPr>
              <a:t>Hyperparameters:</a:t>
            </a:r>
            <a:r>
              <a:rPr lang="en-US" sz="1800" b="0" i="0" dirty="0">
                <a:solidFill>
                  <a:schemeClr val="tx1"/>
                </a:solidFill>
                <a:effectLst/>
                <a:latin typeface="Söhne"/>
              </a:rPr>
              <a:t> Tune parameters like the number of trees and maximum depth to optimize performance.</a:t>
            </a:r>
          </a:p>
          <a:p>
            <a:endParaRPr lang="en-IN" sz="1800" dirty="0">
              <a:solidFill>
                <a:schemeClr val="tx1"/>
              </a:solidFill>
            </a:endParaRPr>
          </a:p>
        </p:txBody>
      </p:sp>
      <p:pic>
        <p:nvPicPr>
          <p:cNvPr id="5" name="Picture 4" descr="Graph on document with pen">
            <a:extLst>
              <a:ext uri="{FF2B5EF4-FFF2-40B4-BE49-F238E27FC236}">
                <a16:creationId xmlns:a16="http://schemas.microsoft.com/office/drawing/2014/main" id="{23E3CC78-2BBC-97D4-3A5D-E271EBD3638C}"/>
              </a:ext>
            </a:extLst>
          </p:cNvPr>
          <p:cNvPicPr>
            <a:picLocks noChangeAspect="1"/>
          </p:cNvPicPr>
          <p:nvPr/>
        </p:nvPicPr>
        <p:blipFill rotWithShape="1">
          <a:blip r:embed="rId2"/>
          <a:srcRect l="34572" r="20849" b="-1"/>
          <a:stretch/>
        </p:blipFill>
        <p:spPr>
          <a:xfrm>
            <a:off x="7510410" y="10"/>
            <a:ext cx="4681590" cy="6857990"/>
          </a:xfrm>
          <a:prstGeom prst="rect">
            <a:avLst/>
          </a:prstGeom>
        </p:spPr>
      </p:pic>
    </p:spTree>
    <p:extLst>
      <p:ext uri="{BB962C8B-B14F-4D97-AF65-F5344CB8AC3E}">
        <p14:creationId xmlns:p14="http://schemas.microsoft.com/office/powerpoint/2010/main" val="33840204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195FF0B-4F71-5720-3D21-32AD99FA9D07}"/>
              </a:ext>
            </a:extLst>
          </p:cNvPr>
          <p:cNvSpPr>
            <a:spLocks noGrp="1"/>
          </p:cNvSpPr>
          <p:nvPr>
            <p:ph type="title"/>
          </p:nvPr>
        </p:nvSpPr>
        <p:spPr>
          <a:xfrm>
            <a:off x="5116783" y="516835"/>
            <a:ext cx="5977937" cy="1666501"/>
          </a:xfrm>
        </p:spPr>
        <p:txBody>
          <a:bodyPr>
            <a:normAutofit/>
          </a:bodyPr>
          <a:lstStyle/>
          <a:p>
            <a:r>
              <a:rPr lang="en-IN" sz="6600" dirty="0">
                <a:solidFill>
                  <a:srgbClr val="FFFFFF"/>
                </a:solidFill>
              </a:rPr>
              <a:t>Data Description</a:t>
            </a:r>
          </a:p>
        </p:txBody>
      </p:sp>
      <p:pic>
        <p:nvPicPr>
          <p:cNvPr id="5" name="Picture 4" descr="Scan of a human brain in a neurology clinic">
            <a:extLst>
              <a:ext uri="{FF2B5EF4-FFF2-40B4-BE49-F238E27FC236}">
                <a16:creationId xmlns:a16="http://schemas.microsoft.com/office/drawing/2014/main" id="{049AD191-C1FE-9F9B-60D4-9CC423C36195}"/>
              </a:ext>
            </a:extLst>
          </p:cNvPr>
          <p:cNvPicPr>
            <a:picLocks noChangeAspect="1"/>
          </p:cNvPicPr>
          <p:nvPr/>
        </p:nvPicPr>
        <p:blipFill rotWithShape="1">
          <a:blip r:embed="rId2"/>
          <a:srcRect l="49699" r="212"/>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F18980-1727-0723-0F0D-52CFF1A90E01}"/>
              </a:ext>
            </a:extLst>
          </p:cNvPr>
          <p:cNvSpPr>
            <a:spLocks noGrp="1"/>
          </p:cNvSpPr>
          <p:nvPr>
            <p:ph idx="1"/>
          </p:nvPr>
        </p:nvSpPr>
        <p:spPr>
          <a:xfrm>
            <a:off x="5116783" y="2546223"/>
            <a:ext cx="6571634" cy="4224448"/>
          </a:xfrm>
        </p:spPr>
        <p:txBody>
          <a:bodyPr>
            <a:normAutofit fontScale="92500" lnSpcReduction="20000"/>
          </a:bodyPr>
          <a:lstStyle/>
          <a:p>
            <a:r>
              <a:rPr lang="en-US" sz="1400" b="1" u="sng" dirty="0">
                <a:solidFill>
                  <a:srgbClr val="FFFFFF"/>
                </a:solidFill>
              </a:rPr>
              <a:t>Dataset Overview:</a:t>
            </a:r>
          </a:p>
          <a:p>
            <a:pPr>
              <a:buFont typeface="Wingdings" panose="05000000000000000000" pitchFamily="2" charset="2"/>
              <a:buChar char="§"/>
            </a:pPr>
            <a:r>
              <a:rPr lang="en-US" sz="1200" dirty="0">
                <a:solidFill>
                  <a:srgbClr val="FFFFFF"/>
                </a:solidFill>
              </a:rPr>
              <a:t>Description of the dataset: Information about the origin, size, and characteristics of the ECG signals.</a:t>
            </a:r>
          </a:p>
          <a:p>
            <a:pPr>
              <a:buFont typeface="Wingdings" panose="05000000000000000000" pitchFamily="2" charset="2"/>
              <a:buChar char="§"/>
            </a:pPr>
            <a:r>
              <a:rPr lang="en-US" sz="1200" dirty="0">
                <a:solidFill>
                  <a:srgbClr val="FFFFFF"/>
                </a:solidFill>
              </a:rPr>
              <a:t>Representation of cardiac conditions: Explanation of the different cardiac conditions present in the dataset, such as normal rhythm, cardiomyopathy, hypertrophy, myocardial infarction, and ST-T changes</a:t>
            </a:r>
            <a:r>
              <a:rPr lang="en-US" sz="1100" dirty="0">
                <a:solidFill>
                  <a:srgbClr val="FFFFFF"/>
                </a:solidFill>
              </a:rPr>
              <a:t>.</a:t>
            </a:r>
          </a:p>
          <a:p>
            <a:r>
              <a:rPr lang="en-US" sz="1400" b="1" u="sng" dirty="0">
                <a:solidFill>
                  <a:srgbClr val="FFFFFF"/>
                </a:solidFill>
              </a:rPr>
              <a:t>Data Preprocessing Steps:</a:t>
            </a:r>
            <a:endParaRPr lang="en-US" sz="1400" dirty="0">
              <a:solidFill>
                <a:srgbClr val="FFFFFF"/>
              </a:solidFill>
            </a:endParaRPr>
          </a:p>
          <a:p>
            <a:pPr>
              <a:buFont typeface="Wingdings" panose="05000000000000000000" pitchFamily="2" charset="2"/>
              <a:buChar char="§"/>
            </a:pPr>
            <a:r>
              <a:rPr lang="en-US" sz="1200" dirty="0">
                <a:solidFill>
                  <a:srgbClr val="FFFFFF"/>
                </a:solidFill>
              </a:rPr>
              <a:t>Extraction of individual leads: Explanation of how the ECG signals were preprocessed to extract 12 individual leads, each representing a specific aspect of cardiac activity.</a:t>
            </a:r>
          </a:p>
          <a:p>
            <a:pPr>
              <a:buFont typeface="Wingdings" panose="05000000000000000000" pitchFamily="2" charset="2"/>
              <a:buChar char="§"/>
            </a:pPr>
            <a:r>
              <a:rPr lang="en-US" sz="1200" dirty="0">
                <a:solidFill>
                  <a:srgbClr val="FFFFFF"/>
                </a:solidFill>
              </a:rPr>
              <a:t>Preprocessing: Clean ECG signals to remove noise and baseline wander.</a:t>
            </a:r>
          </a:p>
          <a:p>
            <a:pPr>
              <a:buFont typeface="Wingdings" panose="05000000000000000000" pitchFamily="2" charset="2"/>
              <a:buChar char="§"/>
            </a:pPr>
            <a:r>
              <a:rPr lang="en-US" sz="1200" dirty="0">
                <a:solidFill>
                  <a:srgbClr val="FFFFFF"/>
                </a:solidFill>
              </a:rPr>
              <a:t>TQWT Decomposition: Transform signals, adjusting Q-factor for frequency resolution.</a:t>
            </a:r>
          </a:p>
          <a:p>
            <a:pPr>
              <a:buFont typeface="Wingdings" panose="05000000000000000000" pitchFamily="2" charset="2"/>
              <a:buChar char="§"/>
            </a:pPr>
            <a:r>
              <a:rPr lang="en-US" sz="1200" dirty="0">
                <a:solidFill>
                  <a:srgbClr val="FFFFFF"/>
                </a:solidFill>
              </a:rPr>
              <a:t>Features: Extract time-domain (e.g., R-wave amplitude) and frequency-domain features (e.g., dominant frequencies).</a:t>
            </a:r>
          </a:p>
          <a:p>
            <a:r>
              <a:rPr lang="en-US" sz="1400" b="1" u="sng" dirty="0">
                <a:solidFill>
                  <a:srgbClr val="FFFFFF"/>
                </a:solidFill>
              </a:rPr>
              <a:t>Importance of Dataset Quality:</a:t>
            </a:r>
          </a:p>
          <a:p>
            <a:pPr>
              <a:buFont typeface="Wingdings" panose="05000000000000000000" pitchFamily="2" charset="2"/>
              <a:buChar char="§"/>
            </a:pPr>
            <a:r>
              <a:rPr lang="en-US" sz="1400" dirty="0">
                <a:solidFill>
                  <a:srgbClr val="FFFFFF"/>
                </a:solidFill>
              </a:rPr>
              <a:t>Discussion about the importance of dataset quality and relevance to the task of automated ECG signal classification.</a:t>
            </a:r>
          </a:p>
          <a:p>
            <a:pPr>
              <a:buFont typeface="Wingdings" panose="05000000000000000000" pitchFamily="2" charset="2"/>
              <a:buChar char="§"/>
            </a:pPr>
            <a:r>
              <a:rPr lang="en-US" sz="1400" dirty="0">
                <a:solidFill>
                  <a:srgbClr val="FFFFFF"/>
                </a:solidFill>
              </a:rPr>
              <a:t>Emphasis on the significance of preprocessing steps in ensuring the quality and suitability of the dataset for model training and evaluation</a:t>
            </a:r>
            <a:r>
              <a:rPr lang="en-US" sz="1200" dirty="0">
                <a:solidFill>
                  <a:srgbClr val="FFFFFF"/>
                </a:solidFill>
              </a:rPr>
              <a:t>.</a:t>
            </a:r>
            <a:endParaRPr lang="en-IN" sz="1200" dirty="0">
              <a:solidFill>
                <a:srgbClr val="FFFFFF"/>
              </a:solidFill>
            </a:endParaRPr>
          </a:p>
        </p:txBody>
      </p:sp>
    </p:spTree>
    <p:extLst>
      <p:ext uri="{BB962C8B-B14F-4D97-AF65-F5344CB8AC3E}">
        <p14:creationId xmlns:p14="http://schemas.microsoft.com/office/powerpoint/2010/main" val="20912976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CDDF057-C19F-334D-C056-0C40343E23E0}"/>
              </a:ext>
            </a:extLst>
          </p:cNvPr>
          <p:cNvSpPr>
            <a:spLocks noGrp="1"/>
          </p:cNvSpPr>
          <p:nvPr>
            <p:ph type="title"/>
          </p:nvPr>
        </p:nvSpPr>
        <p:spPr>
          <a:xfrm>
            <a:off x="5116783" y="516835"/>
            <a:ext cx="5977937" cy="1666501"/>
          </a:xfrm>
        </p:spPr>
        <p:txBody>
          <a:bodyPr>
            <a:normAutofit fontScale="90000"/>
          </a:bodyPr>
          <a:lstStyle/>
          <a:p>
            <a:r>
              <a:rPr lang="en-IN" sz="8000" dirty="0">
                <a:solidFill>
                  <a:srgbClr val="FFFFFF"/>
                </a:solidFill>
              </a:rPr>
              <a:t> Model Training</a:t>
            </a:r>
          </a:p>
        </p:txBody>
      </p:sp>
      <p:pic>
        <p:nvPicPr>
          <p:cNvPr id="5" name="Picture 4" descr="Vibrant multicolour checkered floor design">
            <a:extLst>
              <a:ext uri="{FF2B5EF4-FFF2-40B4-BE49-F238E27FC236}">
                <a16:creationId xmlns:a16="http://schemas.microsoft.com/office/drawing/2014/main" id="{90479DB7-DF0A-07E3-C0EB-2CC3B7CE0F26}"/>
              </a:ext>
            </a:extLst>
          </p:cNvPr>
          <p:cNvPicPr>
            <a:picLocks noChangeAspect="1"/>
          </p:cNvPicPr>
          <p:nvPr/>
        </p:nvPicPr>
        <p:blipFill rotWithShape="1">
          <a:blip r:embed="rId2"/>
          <a:srcRect l="27472" r="27448"/>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31F5A3-2759-AC84-E333-75E4D16926BA}"/>
              </a:ext>
            </a:extLst>
          </p:cNvPr>
          <p:cNvSpPr>
            <a:spLocks noGrp="1"/>
          </p:cNvSpPr>
          <p:nvPr>
            <p:ph idx="1"/>
          </p:nvPr>
        </p:nvSpPr>
        <p:spPr>
          <a:xfrm>
            <a:off x="5116783" y="2546223"/>
            <a:ext cx="6547780" cy="3719401"/>
          </a:xfrm>
        </p:spPr>
        <p:txBody>
          <a:bodyPr>
            <a:normAutofit fontScale="40000" lnSpcReduction="20000"/>
          </a:bodyPr>
          <a:lstStyle/>
          <a:p>
            <a:r>
              <a:rPr lang="en-US" sz="3000" b="1" i="0" u="sng" dirty="0">
                <a:solidFill>
                  <a:srgbClr val="FFFFFF"/>
                </a:solidFill>
                <a:effectLst/>
                <a:latin typeface="Söhne"/>
              </a:rPr>
              <a:t>Training-Validation Split:</a:t>
            </a:r>
          </a:p>
          <a:p>
            <a:pPr>
              <a:buFont typeface="Wingdings" panose="05000000000000000000" pitchFamily="2" charset="2"/>
              <a:buChar char="§"/>
            </a:pPr>
            <a:r>
              <a:rPr lang="en-US" sz="2500" b="0" i="0" dirty="0">
                <a:solidFill>
                  <a:srgbClr val="FFFFFF"/>
                </a:solidFill>
                <a:effectLst/>
                <a:latin typeface="Söhne"/>
              </a:rPr>
              <a:t>Explanation of how the dataset was split into training and validation sets, typically using a predefined ratio (e.g., 70-30 or 80-20).</a:t>
            </a:r>
          </a:p>
          <a:p>
            <a:pPr>
              <a:buFont typeface="Wingdings" panose="05000000000000000000" pitchFamily="2" charset="2"/>
              <a:buChar char="§"/>
            </a:pPr>
            <a:r>
              <a:rPr lang="en-US" sz="2500" b="0" i="0" dirty="0">
                <a:solidFill>
                  <a:srgbClr val="FFFFFF"/>
                </a:solidFill>
                <a:effectLst/>
                <a:latin typeface="Söhne"/>
              </a:rPr>
              <a:t>Rationale behind the split: Discussion about the importance of having separate training and validation sets for model training and evaluation to prevent overfitting.</a:t>
            </a:r>
          </a:p>
          <a:p>
            <a:r>
              <a:rPr lang="en-US" sz="3000" b="1" i="0" u="sng" dirty="0">
                <a:solidFill>
                  <a:srgbClr val="FFFFFF"/>
                </a:solidFill>
                <a:effectLst/>
                <a:latin typeface="Söhne"/>
              </a:rPr>
              <a:t>Training Procedure:</a:t>
            </a:r>
          </a:p>
          <a:p>
            <a:pPr>
              <a:buFont typeface="Wingdings" panose="05000000000000000000" pitchFamily="2" charset="2"/>
              <a:buChar char="§"/>
            </a:pPr>
            <a:r>
              <a:rPr lang="en-US" sz="2500" b="0" i="0" dirty="0">
                <a:solidFill>
                  <a:srgbClr val="FFFFFF"/>
                </a:solidFill>
                <a:effectLst/>
                <a:latin typeface="Söhne"/>
              </a:rPr>
              <a:t>Hyperparameters: Description of key hyperparameters such as learning rate, batch size, and number of epochs used for training the model.</a:t>
            </a:r>
          </a:p>
          <a:p>
            <a:pPr>
              <a:buFont typeface="Wingdings" panose="05000000000000000000" pitchFamily="2" charset="2"/>
              <a:buChar char="§"/>
            </a:pPr>
            <a:r>
              <a:rPr lang="en-US" sz="2500" b="0" i="0" dirty="0">
                <a:solidFill>
                  <a:srgbClr val="FFFFFF"/>
                </a:solidFill>
                <a:effectLst/>
                <a:latin typeface="Söhne"/>
              </a:rPr>
              <a:t>Batch size: Explanation of the number of samples processed in each training iteration.</a:t>
            </a:r>
          </a:p>
          <a:p>
            <a:pPr>
              <a:buFont typeface="Wingdings" panose="05000000000000000000" pitchFamily="2" charset="2"/>
              <a:buChar char="§"/>
            </a:pPr>
            <a:r>
              <a:rPr lang="en-US" sz="2500" b="0" i="0" dirty="0">
                <a:solidFill>
                  <a:srgbClr val="FFFFFF"/>
                </a:solidFill>
                <a:effectLst/>
                <a:latin typeface="Söhne"/>
              </a:rPr>
              <a:t>Number of epochs: Definition of the number of times the entire training dataset is passed forward and backward through the neural network.</a:t>
            </a:r>
          </a:p>
          <a:p>
            <a:r>
              <a:rPr lang="en-US" sz="3000" b="1" i="0" u="sng" dirty="0">
                <a:solidFill>
                  <a:srgbClr val="FFFFFF"/>
                </a:solidFill>
                <a:effectLst/>
                <a:latin typeface="Söhne"/>
              </a:rPr>
              <a:t>Optimization Techniques:</a:t>
            </a:r>
          </a:p>
          <a:p>
            <a:pPr>
              <a:buFont typeface="Wingdings" panose="05000000000000000000" pitchFamily="2" charset="2"/>
              <a:buChar char="§"/>
            </a:pPr>
            <a:r>
              <a:rPr lang="en-US" sz="2500" b="0" i="0" dirty="0">
                <a:solidFill>
                  <a:srgbClr val="FFFFFF"/>
                </a:solidFill>
                <a:effectLst/>
                <a:latin typeface="Söhne"/>
              </a:rPr>
              <a:t>Description of the optimizer used (e.g., Adam) and its parameters.</a:t>
            </a:r>
          </a:p>
          <a:p>
            <a:pPr>
              <a:buFont typeface="Wingdings" panose="05000000000000000000" pitchFamily="2" charset="2"/>
              <a:buChar char="§"/>
            </a:pPr>
            <a:r>
              <a:rPr lang="en-US" sz="2500" b="0" i="0" dirty="0">
                <a:solidFill>
                  <a:srgbClr val="FFFFFF"/>
                </a:solidFill>
                <a:effectLst/>
                <a:latin typeface="Söhne"/>
              </a:rPr>
              <a:t>Discussion about any additional optimization techniques employed during training, such as early stopping or learning rate scheduling.</a:t>
            </a:r>
            <a:endParaRPr lang="en-IN" sz="2500" dirty="0">
              <a:solidFill>
                <a:srgbClr val="FFFFFF"/>
              </a:solidFill>
            </a:endParaRPr>
          </a:p>
        </p:txBody>
      </p:sp>
    </p:spTree>
    <p:extLst>
      <p:ext uri="{BB962C8B-B14F-4D97-AF65-F5344CB8AC3E}">
        <p14:creationId xmlns:p14="http://schemas.microsoft.com/office/powerpoint/2010/main" val="213019579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31B30"/>
      </a:dk2>
      <a:lt2>
        <a:srgbClr val="F0F3F2"/>
      </a:lt2>
      <a:accent1>
        <a:srgbClr val="C34D74"/>
      </a:accent1>
      <a:accent2>
        <a:srgbClr val="B13B93"/>
      </a:accent2>
      <a:accent3>
        <a:srgbClr val="B04DC3"/>
      </a:accent3>
      <a:accent4>
        <a:srgbClr val="6D3BB1"/>
      </a:accent4>
      <a:accent5>
        <a:srgbClr val="4D4DC3"/>
      </a:accent5>
      <a:accent6>
        <a:srgbClr val="3B6CB1"/>
      </a:accent6>
      <a:hlink>
        <a:srgbClr val="6C5AC8"/>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258</TotalTime>
  <Words>1468</Words>
  <Application>Microsoft Office PowerPoint</Application>
  <PresentationFormat>Widescreen</PresentationFormat>
  <Paragraphs>262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Söhne</vt:lpstr>
      <vt:lpstr>Wingdings</vt:lpstr>
      <vt:lpstr>RetrospectVTI</vt:lpstr>
      <vt:lpstr>Five-class classification of ECG signals</vt:lpstr>
      <vt:lpstr> Introduction</vt:lpstr>
      <vt:lpstr>Problem Statement and Significance</vt:lpstr>
      <vt:lpstr>Tunable Q-factor Wavelet Transform</vt:lpstr>
      <vt:lpstr>PowerPoint Presentation</vt:lpstr>
      <vt:lpstr>Proposed Method/ Algorithm</vt:lpstr>
      <vt:lpstr>Proposed Method/ Algorithm</vt:lpstr>
      <vt:lpstr>Data Description</vt:lpstr>
      <vt:lpstr> Model Training</vt:lpstr>
      <vt:lpstr>PowerPoint Presentation</vt:lpstr>
      <vt:lpstr>PowerPoint Presentation</vt:lpstr>
      <vt:lpstr>Results</vt:lpstr>
      <vt:lpstr> 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Five-class classification of ECG signals</dc:title>
  <dc:creator>Gourav Biswal</dc:creator>
  <cp:lastModifiedBy>Gourav Biswal</cp:lastModifiedBy>
  <cp:revision>3</cp:revision>
  <dcterms:created xsi:type="dcterms:W3CDTF">2024-04-03T20:13:36Z</dcterms:created>
  <dcterms:modified xsi:type="dcterms:W3CDTF">2024-04-14T11:02:16Z</dcterms:modified>
</cp:coreProperties>
</file>