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67" r:id="rId1"/>
  </p:sldMasterIdLst>
  <p:sldIdLst>
    <p:sldId id="409" r:id="rId2"/>
    <p:sldId id="257" r:id="rId3"/>
    <p:sldId id="303" r:id="rId4"/>
    <p:sldId id="408" r:id="rId5"/>
    <p:sldId id="259" r:id="rId6"/>
    <p:sldId id="260" r:id="rId7"/>
    <p:sldId id="289" r:id="rId8"/>
    <p:sldId id="280" r:id="rId9"/>
    <p:sldId id="266" r:id="rId10"/>
    <p:sldId id="391" r:id="rId11"/>
    <p:sldId id="282" r:id="rId12"/>
    <p:sldId id="399" r:id="rId13"/>
    <p:sldId id="400" r:id="rId14"/>
    <p:sldId id="401" r:id="rId15"/>
    <p:sldId id="377" r:id="rId16"/>
    <p:sldId id="297" r:id="rId17"/>
    <p:sldId id="382" r:id="rId18"/>
    <p:sldId id="383" r:id="rId19"/>
    <p:sldId id="333" r:id="rId20"/>
    <p:sldId id="384" r:id="rId21"/>
    <p:sldId id="407" r:id="rId22"/>
    <p:sldId id="304" r:id="rId23"/>
    <p:sldId id="406" r:id="rId24"/>
    <p:sldId id="393" r:id="rId25"/>
    <p:sldId id="396" r:id="rId26"/>
    <p:sldId id="410" r:id="rId27"/>
    <p:sldId id="281" r:id="rId28"/>
    <p:sldId id="311" r:id="rId29"/>
    <p:sldId id="283" r:id="rId30"/>
    <p:sldId id="285" r:id="rId31"/>
    <p:sldId id="378" r:id="rId32"/>
    <p:sldId id="287" r:id="rId33"/>
    <p:sldId id="379" r:id="rId34"/>
    <p:sldId id="312" r:id="rId35"/>
    <p:sldId id="314" r:id="rId36"/>
    <p:sldId id="380" r:id="rId37"/>
    <p:sldId id="316" r:id="rId38"/>
    <p:sldId id="324" r:id="rId39"/>
    <p:sldId id="356" r:id="rId40"/>
    <p:sldId id="357" r:id="rId41"/>
    <p:sldId id="358" r:id="rId42"/>
    <p:sldId id="360" r:id="rId43"/>
    <p:sldId id="376" r:id="rId44"/>
    <p:sldId id="387" r:id="rId45"/>
    <p:sldId id="331" r:id="rId46"/>
    <p:sldId id="403" r:id="rId47"/>
    <p:sldId id="298" r:id="rId48"/>
    <p:sldId id="411"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4/20/2025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51312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24709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2206556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68437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295354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45468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143626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13562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52222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15137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10848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4/20/2025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70802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4/20/2025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0052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4/20/2025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6288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56814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46869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4/20/2025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72068594"/>
      </p:ext>
    </p:extLst>
  </p:cSld>
  <p:clrMap bg1="lt1" tx1="dk1" bg2="lt2" tx2="dk2" accent1="accent1" accent2="accent2" accent3="accent3" accent4="accent4" accent5="accent5" accent6="accent6" hlink="hlink" folHlink="folHlink"/>
  <p:sldLayoutIdLst>
    <p:sldLayoutId id="2147483868" r:id="rId1"/>
    <p:sldLayoutId id="2147483869" r:id="rId2"/>
    <p:sldLayoutId id="2147483870" r:id="rId3"/>
    <p:sldLayoutId id="2147483871" r:id="rId4"/>
    <p:sldLayoutId id="2147483872" r:id="rId5"/>
    <p:sldLayoutId id="2147483873" r:id="rId6"/>
    <p:sldLayoutId id="2147483874" r:id="rId7"/>
    <p:sldLayoutId id="2147483875" r:id="rId8"/>
    <p:sldLayoutId id="2147483876" r:id="rId9"/>
    <p:sldLayoutId id="2147483877" r:id="rId10"/>
    <p:sldLayoutId id="2147483878" r:id="rId11"/>
    <p:sldLayoutId id="2147483879" r:id="rId12"/>
    <p:sldLayoutId id="2147483880" r:id="rId13"/>
    <p:sldLayoutId id="2147483881" r:id="rId14"/>
    <p:sldLayoutId id="2147483882" r:id="rId15"/>
    <p:sldLayoutId id="214748388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28B1362-CE83-4508-21B0-DE065F67D7A2}"/>
              </a:ext>
            </a:extLst>
          </p:cNvPr>
          <p:cNvSpPr>
            <a:spLocks noGrp="1"/>
          </p:cNvSpPr>
          <p:nvPr>
            <p:ph type="title"/>
          </p:nvPr>
        </p:nvSpPr>
        <p:spPr>
          <a:xfrm>
            <a:off x="1128106" y="179149"/>
            <a:ext cx="8596668" cy="1320800"/>
          </a:xfrm>
        </p:spPr>
        <p:txBody>
          <a:bodyPr>
            <a:normAutofit/>
          </a:bodyPr>
          <a:lstStyle/>
          <a:p>
            <a:pPr algn="ctr"/>
            <a:r>
              <a:rPr lang="en-US" sz="2800" dirty="0">
                <a:solidFill>
                  <a:srgbClr val="00B0F0"/>
                </a:solidFill>
              </a:rPr>
              <a:t>IDENTIFICATION OF FAKE INDIAN CURRENCY USING</a:t>
            </a:r>
            <a:br>
              <a:rPr lang="en-US" sz="2800" dirty="0">
                <a:solidFill>
                  <a:srgbClr val="00B0F0"/>
                </a:solidFill>
              </a:rPr>
            </a:br>
            <a:r>
              <a:rPr lang="en-US" sz="2800" dirty="0">
                <a:solidFill>
                  <a:srgbClr val="00B0F0"/>
                </a:solidFill>
              </a:rPr>
              <a:t>CONVOLUTIONAL NEURAL NETWORK</a:t>
            </a:r>
            <a:endParaRPr lang="en-IN" sz="2800" dirty="0">
              <a:solidFill>
                <a:srgbClr val="00B0F0"/>
              </a:solidFill>
            </a:endParaRPr>
          </a:p>
        </p:txBody>
      </p:sp>
      <p:sp>
        <p:nvSpPr>
          <p:cNvPr id="6" name="Content Placeholder 5">
            <a:extLst>
              <a:ext uri="{FF2B5EF4-FFF2-40B4-BE49-F238E27FC236}">
                <a16:creationId xmlns:a16="http://schemas.microsoft.com/office/drawing/2014/main" id="{EE8F0AF4-DB5B-EDC8-008C-3A4CA2D4F979}"/>
              </a:ext>
            </a:extLst>
          </p:cNvPr>
          <p:cNvSpPr>
            <a:spLocks noGrp="1"/>
          </p:cNvSpPr>
          <p:nvPr>
            <p:ph idx="1"/>
          </p:nvPr>
        </p:nvSpPr>
        <p:spPr>
          <a:xfrm>
            <a:off x="677334" y="1642190"/>
            <a:ext cx="10013096" cy="5831632"/>
          </a:xfrm>
        </p:spPr>
        <p:txBody>
          <a:bodyPr>
            <a:normAutofit/>
          </a:bodyPr>
          <a:lstStyle/>
          <a:p>
            <a:pPr marL="0" indent="0" algn="ctr">
              <a:spcBef>
                <a:spcPts val="0"/>
              </a:spcBef>
              <a:buNone/>
            </a:pPr>
            <a:r>
              <a:rPr lang="en-IN" sz="1800" b="1" dirty="0">
                <a:solidFill>
                  <a:schemeClr val="bg2">
                    <a:lumMod val="10000"/>
                  </a:schemeClr>
                </a:solidFill>
                <a:latin typeface="Times New Roman" panose="02020603050405020304" pitchFamily="18" charset="0"/>
                <a:cs typeface="Times New Roman" panose="02020603050405020304" pitchFamily="18" charset="0"/>
              </a:rPr>
              <a:t>1.</a:t>
            </a:r>
            <a:r>
              <a:rPr lang="en-IN" sz="1800" b="1" dirty="0">
                <a:solidFill>
                  <a:srgbClr val="FFC000"/>
                </a:solidFill>
                <a:latin typeface="Times New Roman" panose="02020603050405020304" pitchFamily="18" charset="0"/>
                <a:cs typeface="Times New Roman" panose="02020603050405020304" pitchFamily="18" charset="0"/>
              </a:rPr>
              <a:t>KALANJERI  BHUVANESWARI</a:t>
            </a:r>
            <a:r>
              <a:rPr lang="en-IN" sz="1800" b="1" dirty="0">
                <a:latin typeface="Times New Roman" panose="02020603050405020304" pitchFamily="18" charset="0"/>
                <a:cs typeface="Times New Roman" panose="02020603050405020304" pitchFamily="18" charset="0"/>
              </a:rPr>
              <a:t>	  </a:t>
            </a:r>
            <a:r>
              <a:rPr lang="en-IN" sz="1800" b="1" dirty="0">
                <a:solidFill>
                  <a:srgbClr val="FF0000"/>
                </a:solidFill>
                <a:latin typeface="Times New Roman" panose="02020603050405020304" pitchFamily="18" charset="0"/>
                <a:cs typeface="Times New Roman" panose="02020603050405020304" pitchFamily="18" charset="0"/>
              </a:rPr>
              <a:t>(219E1A0589)</a:t>
            </a:r>
            <a:br>
              <a:rPr lang="en-IN" sz="1800" b="1" dirty="0">
                <a:latin typeface="Times New Roman" panose="02020603050405020304" pitchFamily="18" charset="0"/>
                <a:cs typeface="Times New Roman" panose="02020603050405020304" pitchFamily="18" charset="0"/>
              </a:rPr>
            </a:br>
            <a:r>
              <a:rPr lang="en-IN" sz="1800" b="1" dirty="0">
                <a:latin typeface="Times New Roman" panose="02020603050405020304" pitchFamily="18" charset="0"/>
                <a:cs typeface="Times New Roman" panose="02020603050405020304" pitchFamily="18" charset="0"/>
              </a:rPr>
              <a:t> 2.</a:t>
            </a:r>
            <a:r>
              <a:rPr lang="en-US" altLang="en-IN" sz="1800" b="1" dirty="0">
                <a:solidFill>
                  <a:srgbClr val="FFC000"/>
                </a:solidFill>
                <a:latin typeface="Times New Roman" panose="02020603050405020304" pitchFamily="18" charset="0"/>
                <a:cs typeface="Times New Roman" panose="02020603050405020304" pitchFamily="18" charset="0"/>
                <a:sym typeface="+mn-ea"/>
              </a:rPr>
              <a:t>JOGIREDDYGARI SAI BHAVANA  </a:t>
            </a:r>
            <a:r>
              <a:rPr lang="en-IN" sz="1800" b="1" dirty="0">
                <a:solidFill>
                  <a:srgbClr val="FF0000"/>
                </a:solidFill>
                <a:latin typeface="Times New Roman" panose="02020603050405020304" pitchFamily="18" charset="0"/>
                <a:cs typeface="Times New Roman" panose="02020603050405020304" pitchFamily="18" charset="0"/>
              </a:rPr>
              <a:t>(219E1A0584)</a:t>
            </a:r>
          </a:p>
          <a:p>
            <a:pPr marL="0" indent="0" algn="ctr">
              <a:spcBef>
                <a:spcPts val="0"/>
              </a:spcBef>
              <a:buNone/>
            </a:pPr>
            <a:r>
              <a:rPr lang="en-IN" sz="1800" b="1" dirty="0">
                <a:solidFill>
                  <a:schemeClr val="bg2">
                    <a:lumMod val="10000"/>
                  </a:schemeClr>
                </a:solidFill>
                <a:latin typeface="Times New Roman" panose="02020603050405020304" pitchFamily="18" charset="0"/>
                <a:cs typeface="Times New Roman" panose="02020603050405020304" pitchFamily="18" charset="0"/>
              </a:rPr>
              <a:t>3.</a:t>
            </a:r>
            <a:r>
              <a:rPr lang="en-IN" sz="1800" b="1" dirty="0">
                <a:solidFill>
                  <a:srgbClr val="FFC000"/>
                </a:solidFill>
                <a:latin typeface="Times New Roman" panose="02020603050405020304" pitchFamily="18" charset="0"/>
                <a:cs typeface="Times New Roman" panose="02020603050405020304" pitchFamily="18" charset="0"/>
              </a:rPr>
              <a:t>JERRI RAJESH</a:t>
            </a:r>
            <a:r>
              <a:rPr lang="en-IN" sz="1800" b="1" dirty="0">
                <a:latin typeface="Times New Roman" panose="02020603050405020304" pitchFamily="18" charset="0"/>
                <a:cs typeface="Times New Roman" panose="02020603050405020304" pitchFamily="18" charset="0"/>
              </a:rPr>
              <a:t>	</a:t>
            </a:r>
            <a:r>
              <a:rPr lang="en-IN" sz="1800" b="1" dirty="0">
                <a:solidFill>
                  <a:srgbClr val="FF0000"/>
                </a:solidFill>
                <a:latin typeface="Times New Roman" panose="02020603050405020304" pitchFamily="18" charset="0"/>
                <a:cs typeface="Times New Roman" panose="02020603050405020304" pitchFamily="18" charset="0"/>
              </a:rPr>
              <a:t>                                  (219E1A0583)</a:t>
            </a:r>
            <a:br>
              <a:rPr lang="en-IN" sz="1800" b="1" dirty="0">
                <a:solidFill>
                  <a:srgbClr val="FF0000"/>
                </a:solidFill>
                <a:latin typeface="Times New Roman" panose="02020603050405020304" pitchFamily="18" charset="0"/>
                <a:cs typeface="Times New Roman" panose="02020603050405020304" pitchFamily="18" charset="0"/>
              </a:rPr>
            </a:br>
            <a:r>
              <a:rPr lang="en-IN" sz="1800" b="1" dirty="0">
                <a:solidFill>
                  <a:schemeClr val="bg2">
                    <a:lumMod val="10000"/>
                  </a:schemeClr>
                </a:solidFill>
                <a:latin typeface="Times New Roman" panose="02020603050405020304" pitchFamily="18" charset="0"/>
                <a:cs typeface="Times New Roman" panose="02020603050405020304" pitchFamily="18" charset="0"/>
              </a:rPr>
              <a:t>4.</a:t>
            </a:r>
            <a:r>
              <a:rPr lang="en-IN" sz="1800" b="1" dirty="0">
                <a:solidFill>
                  <a:srgbClr val="FFC000"/>
                </a:solidFill>
                <a:latin typeface="Times New Roman" panose="02020603050405020304" pitchFamily="18" charset="0"/>
                <a:cs typeface="Times New Roman" panose="02020603050405020304" pitchFamily="18" charset="0"/>
              </a:rPr>
              <a:t>KALUVA ABDULLA</a:t>
            </a:r>
            <a:r>
              <a:rPr lang="en-IN" sz="1800" b="1" dirty="0">
                <a:latin typeface="Times New Roman" panose="02020603050405020304" pitchFamily="18" charset="0"/>
                <a:cs typeface="Times New Roman" panose="02020603050405020304" pitchFamily="18" charset="0"/>
              </a:rPr>
              <a:t>	                         </a:t>
            </a:r>
            <a:r>
              <a:rPr lang="en-IN" sz="1800" b="1" dirty="0">
                <a:solidFill>
                  <a:srgbClr val="FF0000"/>
                </a:solidFill>
                <a:latin typeface="Times New Roman" panose="02020603050405020304" pitchFamily="18" charset="0"/>
                <a:cs typeface="Times New Roman" panose="02020603050405020304" pitchFamily="18" charset="0"/>
              </a:rPr>
              <a:t>(219E1A0595 )</a:t>
            </a:r>
            <a:br>
              <a:rPr lang="en-IN" sz="1800" b="1" dirty="0">
                <a:solidFill>
                  <a:srgbClr val="FF0000"/>
                </a:solidFill>
                <a:latin typeface="Times New Roman" panose="02020603050405020304" pitchFamily="18" charset="0"/>
                <a:cs typeface="Times New Roman" panose="02020603050405020304" pitchFamily="18" charset="0"/>
              </a:rPr>
            </a:br>
            <a:br>
              <a:rPr lang="en-IN" sz="1800" dirty="0">
                <a:solidFill>
                  <a:srgbClr val="FF0000"/>
                </a:solidFill>
                <a:latin typeface="Times New Roman" panose="02020603050405020304" pitchFamily="18" charset="0"/>
                <a:cs typeface="Times New Roman" panose="02020603050405020304" pitchFamily="18" charset="0"/>
              </a:rPr>
            </a:br>
            <a:r>
              <a:rPr lang="en-IN" sz="1800" b="1" dirty="0">
                <a:solidFill>
                  <a:srgbClr val="00B050"/>
                </a:solidFill>
                <a:latin typeface="Times New Roman" panose="02020603050405020304" pitchFamily="18" charset="0"/>
                <a:cs typeface="Times New Roman" panose="02020603050405020304" pitchFamily="18" charset="0"/>
              </a:rPr>
              <a:t>BATCH NO </a:t>
            </a:r>
            <a:r>
              <a:rPr lang="en-IN" sz="1800" b="1" dirty="0">
                <a:latin typeface="Times New Roman" panose="02020603050405020304" pitchFamily="18" charset="0"/>
                <a:cs typeface="Times New Roman" panose="02020603050405020304" pitchFamily="18" charset="0"/>
              </a:rPr>
              <a:t>: 02</a:t>
            </a:r>
            <a:br>
              <a:rPr lang="en-IN" sz="1800" dirty="0">
                <a:latin typeface="Times New Roman" panose="02020603050405020304" pitchFamily="18" charset="0"/>
                <a:cs typeface="Times New Roman" panose="02020603050405020304" pitchFamily="18" charset="0"/>
              </a:rPr>
            </a:br>
            <a:r>
              <a:rPr lang="en-IN" sz="1800" b="1" dirty="0">
                <a:latin typeface="Times New Roman" panose="02020603050405020304" pitchFamily="18" charset="0"/>
                <a:cs typeface="Times New Roman" panose="02020603050405020304" pitchFamily="18" charset="0"/>
              </a:rPr>
              <a:t>UNDER THE ESTEEMED GUIDANCE OF</a:t>
            </a:r>
            <a:br>
              <a:rPr lang="en-IN" sz="1800" dirty="0">
                <a:latin typeface="Times New Roman" panose="02020603050405020304" pitchFamily="18" charset="0"/>
                <a:cs typeface="Times New Roman" panose="02020603050405020304" pitchFamily="18" charset="0"/>
              </a:rPr>
            </a:br>
            <a:r>
              <a:rPr lang="en-IN" sz="1800" b="1" dirty="0">
                <a:latin typeface="Times New Roman" panose="02020603050405020304" pitchFamily="18" charset="0"/>
                <a:cs typeface="Times New Roman" panose="02020603050405020304" pitchFamily="18" charset="0"/>
              </a:rPr>
              <a:t> </a:t>
            </a:r>
            <a:r>
              <a:rPr lang="en-IN" sz="1800" b="1" dirty="0">
                <a:solidFill>
                  <a:srgbClr val="0070C0"/>
                </a:solidFill>
                <a:latin typeface="Times New Roman" panose="02020603050405020304" pitchFamily="18" charset="0"/>
                <a:cs typeface="Times New Roman" panose="02020603050405020304" pitchFamily="18" charset="0"/>
              </a:rPr>
              <a:t>Dr. A. SARITHA</a:t>
            </a:r>
            <a:br>
              <a:rPr lang="en-IN" sz="1800" dirty="0">
                <a:latin typeface="Times New Roman" panose="02020603050405020304" pitchFamily="18" charset="0"/>
                <a:cs typeface="Times New Roman" panose="02020603050405020304" pitchFamily="18" charset="0"/>
              </a:rPr>
            </a:b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a:t>
            </a:r>
          </a:p>
          <a:p>
            <a:pPr marL="0" indent="0" algn="ctr">
              <a:buNone/>
            </a:pPr>
            <a:r>
              <a:rPr lang="en-IN" sz="1800" dirty="0">
                <a:latin typeface="Times New Roman" panose="02020603050405020304" pitchFamily="18" charset="0"/>
                <a:cs typeface="Times New Roman" panose="02020603050405020304" pitchFamily="18" charset="0"/>
              </a:rPr>
              <a:t>    </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DEPARTMENT OF COMPUTER SCIENCE AND ENGINEERING</a:t>
            </a:r>
            <a:br>
              <a:rPr lang="en-IN" sz="1800" b="1" dirty="0">
                <a:latin typeface="Times New Roman" panose="02020603050405020304" pitchFamily="18" charset="0"/>
                <a:cs typeface="Times New Roman" panose="02020603050405020304" pitchFamily="18" charset="0"/>
              </a:rPr>
            </a:br>
            <a:r>
              <a:rPr lang="en-IN" sz="1800" b="1"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       </a:t>
            </a:r>
            <a:r>
              <a:rPr lang="en-US" sz="2000" b="1" dirty="0">
                <a:solidFill>
                  <a:srgbClr val="7030A0"/>
                </a:solidFill>
                <a:latin typeface="Times New Roman" panose="02020603050405020304" pitchFamily="18" charset="0"/>
                <a:cs typeface="Times New Roman" panose="02020603050405020304" pitchFamily="18" charset="0"/>
              </a:rPr>
              <a:t>SRI VENKATESWARA ENGINEERING COLLEGE</a:t>
            </a: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Karakambadi</a:t>
            </a:r>
            <a:r>
              <a:rPr lang="en-US"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Road , Opp. LIC Training Center,</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Tirupati-517507</a:t>
            </a:r>
            <a:br>
              <a:rPr lang="en-US" sz="1800" dirty="0">
                <a:latin typeface="Times New Roman" panose="02020603050405020304" pitchFamily="18" charset="0"/>
                <a:cs typeface="Times New Roman" panose="02020603050405020304" pitchFamily="18" charset="0"/>
              </a:rPr>
            </a:br>
            <a:br>
              <a:rPr lang="en-IN" sz="1800" dirty="0">
                <a:solidFill>
                  <a:schemeClr val="tx2">
                    <a:lumMod val="50000"/>
                  </a:schemeClr>
                </a:solidFill>
                <a:latin typeface="Times New Roman" panose="02020603050405020304" pitchFamily="18" charset="0"/>
                <a:cs typeface="Times New Roman" panose="02020603050405020304" pitchFamily="18" charset="0"/>
              </a:rPr>
            </a:br>
            <a:endParaRPr lang="en-IN" dirty="0"/>
          </a:p>
        </p:txBody>
      </p:sp>
      <p:pic>
        <p:nvPicPr>
          <p:cNvPr id="7" name="Picture 6">
            <a:extLst>
              <a:ext uri="{FF2B5EF4-FFF2-40B4-BE49-F238E27FC236}">
                <a16:creationId xmlns:a16="http://schemas.microsoft.com/office/drawing/2014/main" id="{1364DD6A-6B2D-9665-5D42-CB3C60E8F496}"/>
              </a:ext>
            </a:extLst>
          </p:cNvPr>
          <p:cNvPicPr>
            <a:picLocks noChangeAspect="1" noChangeArrowheads="1"/>
          </p:cNvPicPr>
          <p:nvPr/>
        </p:nvPicPr>
        <p:blipFill>
          <a:blip r:embed="rId2"/>
          <a:srcRect/>
          <a:stretch>
            <a:fillRect/>
          </a:stretch>
        </p:blipFill>
        <p:spPr bwMode="auto">
          <a:xfrm>
            <a:off x="5162280" y="3876871"/>
            <a:ext cx="1214414" cy="914399"/>
          </a:xfrm>
          <a:prstGeom prst="rect">
            <a:avLst/>
          </a:prstGeom>
          <a:noFill/>
        </p:spPr>
      </p:pic>
    </p:spTree>
    <p:extLst>
      <p:ext uri="{BB962C8B-B14F-4D97-AF65-F5344CB8AC3E}">
        <p14:creationId xmlns:p14="http://schemas.microsoft.com/office/powerpoint/2010/main" val="37622899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993927801"/>
              </p:ext>
            </p:extLst>
          </p:nvPr>
        </p:nvGraphicFramePr>
        <p:xfrm>
          <a:off x="813310" y="1264450"/>
          <a:ext cx="10415204" cy="4099400"/>
        </p:xfrm>
        <a:graphic>
          <a:graphicData uri="http://schemas.openxmlformats.org/drawingml/2006/table">
            <a:tbl>
              <a:tblPr firstRow="1" bandRow="1">
                <a:tableStyleId>{5C22544A-7EE6-4342-B048-85BDC9FD1C3A}</a:tableStyleId>
              </a:tblPr>
              <a:tblGrid>
                <a:gridCol w="833882">
                  <a:extLst>
                    <a:ext uri="{9D8B030D-6E8A-4147-A177-3AD203B41FA5}">
                      <a16:colId xmlns:a16="http://schemas.microsoft.com/office/drawing/2014/main" val="20000"/>
                    </a:ext>
                  </a:extLst>
                </a:gridCol>
                <a:gridCol w="887895">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2266626">
                  <a:extLst>
                    <a:ext uri="{9D8B030D-6E8A-4147-A177-3AD203B41FA5}">
                      <a16:colId xmlns:a16="http://schemas.microsoft.com/office/drawing/2014/main" val="20003"/>
                    </a:ext>
                  </a:extLst>
                </a:gridCol>
                <a:gridCol w="5207601">
                  <a:extLst>
                    <a:ext uri="{9D8B030D-6E8A-4147-A177-3AD203B41FA5}">
                      <a16:colId xmlns:a16="http://schemas.microsoft.com/office/drawing/2014/main" val="20004"/>
                    </a:ext>
                  </a:extLst>
                </a:gridCol>
              </a:tblGrid>
              <a:tr h="671657">
                <a:tc>
                  <a:txBody>
                    <a:bodyPr/>
                    <a:lstStyle/>
                    <a:p>
                      <a:pPr>
                        <a:lnSpc>
                          <a:spcPct val="150000"/>
                        </a:lnSpc>
                      </a:pPr>
                      <a:r>
                        <a:rPr lang="en-US" sz="1600" dirty="0"/>
                        <a:t>S.NO</a:t>
                      </a:r>
                    </a:p>
                  </a:txBody>
                  <a:tcPr/>
                </a:tc>
                <a:tc>
                  <a:txBody>
                    <a:bodyPr/>
                    <a:lstStyle/>
                    <a:p>
                      <a:pPr>
                        <a:lnSpc>
                          <a:spcPct val="150000"/>
                        </a:lnSpc>
                      </a:pPr>
                      <a:r>
                        <a:rPr lang="en-US" sz="1600" dirty="0"/>
                        <a:t>YEAR</a:t>
                      </a:r>
                    </a:p>
                  </a:txBody>
                  <a:tcPr/>
                </a:tc>
                <a:tc>
                  <a:txBody>
                    <a:bodyPr/>
                    <a:lstStyle/>
                    <a:p>
                      <a:pPr>
                        <a:lnSpc>
                          <a:spcPct val="150000"/>
                        </a:lnSpc>
                      </a:pPr>
                      <a:r>
                        <a:rPr lang="en-US" sz="1600" dirty="0"/>
                        <a:t>AUTHORS</a:t>
                      </a:r>
                    </a:p>
                  </a:txBody>
                  <a:tcPr/>
                </a:tc>
                <a:tc>
                  <a:txBody>
                    <a:bodyPr/>
                    <a:lstStyle/>
                    <a:p>
                      <a:pPr>
                        <a:lnSpc>
                          <a:spcPct val="150000"/>
                        </a:lnSpc>
                      </a:pPr>
                      <a:r>
                        <a:rPr lang="en-US" sz="1600" dirty="0"/>
                        <a:t>            TITLE</a:t>
                      </a:r>
                    </a:p>
                  </a:txBody>
                  <a:tcPr/>
                </a:tc>
                <a:tc>
                  <a:txBody>
                    <a:bodyPr/>
                    <a:lstStyle/>
                    <a:p>
                      <a:pPr>
                        <a:lnSpc>
                          <a:spcPct val="150000"/>
                        </a:lnSpc>
                      </a:pPr>
                      <a:r>
                        <a:rPr lang="en-US" sz="1600" dirty="0"/>
                        <a:t>                                OUT COMES</a:t>
                      </a:r>
                    </a:p>
                  </a:txBody>
                  <a:tcPr/>
                </a:tc>
                <a:extLst>
                  <a:ext uri="{0D108BD9-81ED-4DB2-BD59-A6C34878D82A}">
                    <a16:rowId xmlns:a16="http://schemas.microsoft.com/office/drawing/2014/main" val="10000"/>
                  </a:ext>
                </a:extLst>
              </a:tr>
              <a:tr h="1664356">
                <a:tc>
                  <a:txBody>
                    <a:bodyPr/>
                    <a:lstStyle/>
                    <a:p>
                      <a:pPr algn="just">
                        <a:lnSpc>
                          <a:spcPct val="150000"/>
                        </a:lnSpc>
                      </a:pPr>
                      <a:r>
                        <a:rPr lang="en-US" sz="1600" dirty="0">
                          <a:latin typeface="Times New Roman" panose="02020603050405020304" pitchFamily="18" charset="0"/>
                          <a:cs typeface="Times New Roman" panose="02020603050405020304" pitchFamily="18" charset="0"/>
                        </a:rPr>
                        <a:t>3</a:t>
                      </a:r>
                    </a:p>
                  </a:txBody>
                  <a:tcPr/>
                </a:tc>
                <a:tc>
                  <a:txBody>
                    <a:bodyPr/>
                    <a:lstStyle/>
                    <a:p>
                      <a:pPr marL="0" algn="just" defTabSz="457200" rtl="0" eaLnBrk="1" latinLnBrk="0" hangingPunct="1">
                        <a:lnSpc>
                          <a:spcPct val="150000"/>
                        </a:lnSpc>
                      </a:pPr>
                      <a:r>
                        <a:rPr lang="en-IN" sz="1600" b="0" i="0" kern="1200" dirty="0">
                          <a:solidFill>
                            <a:schemeClr val="dk1"/>
                          </a:solidFill>
                          <a:effectLst/>
                          <a:latin typeface="Times New Roman" panose="02020603050405020304" pitchFamily="18" charset="0"/>
                          <a:ea typeface="+mn-ea"/>
                          <a:cs typeface="Times New Roman" panose="02020603050405020304" pitchFamily="18" charset="0"/>
                        </a:rPr>
                        <a:t>2016</a:t>
                      </a:r>
                    </a:p>
                  </a:txBody>
                  <a:tcPr anchor="ct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fi-FI" sz="1600" b="0" kern="1200" dirty="0">
                          <a:solidFill>
                            <a:schemeClr val="dk1"/>
                          </a:solidFill>
                          <a:effectLst/>
                          <a:latin typeface="Times New Roman" panose="02020603050405020304" pitchFamily="18" charset="0"/>
                          <a:ea typeface="+mn-ea"/>
                          <a:cs typeface="Times New Roman" panose="02020603050405020304" pitchFamily="18" charset="0"/>
                        </a:rPr>
                        <a:t>He, K., Zhang, X., Ren, S., &amp; Sun, J.</a:t>
                      </a:r>
                      <a:endParaRPr lang="en-US" sz="16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600" b="0" kern="1200" dirty="0">
                          <a:solidFill>
                            <a:schemeClr val="dk1"/>
                          </a:solidFill>
                          <a:effectLst/>
                          <a:latin typeface="Times New Roman" panose="02020603050405020304" pitchFamily="18" charset="0"/>
                          <a:ea typeface="+mn-ea"/>
                          <a:cs typeface="Times New Roman" panose="02020603050405020304" pitchFamily="18" charset="0"/>
                        </a:rPr>
                        <a:t>Deep Residual Learning for Image Recognition</a:t>
                      </a:r>
                      <a:endParaRPr lang="en-US" sz="16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50000"/>
                        </a:lnSpc>
                      </a:pPr>
                      <a:r>
                        <a:rPr lang="en-US" sz="1600" b="0" dirty="0">
                          <a:latin typeface="Times New Roman" panose="02020603050405020304" pitchFamily="18" charset="0"/>
                          <a:cs typeface="Times New Roman" panose="02020603050405020304" pitchFamily="18" charset="0"/>
                        </a:rPr>
                        <a:t>Introduced </a:t>
                      </a:r>
                      <a:r>
                        <a:rPr lang="en-US" sz="1600" b="0" dirty="0" err="1">
                          <a:latin typeface="Times New Roman" panose="02020603050405020304" pitchFamily="18" charset="0"/>
                          <a:cs typeface="Times New Roman" panose="02020603050405020304" pitchFamily="18" charset="0"/>
                        </a:rPr>
                        <a:t>ResNet</a:t>
                      </a:r>
                      <a:r>
                        <a:rPr lang="en-US" sz="1600" b="0" dirty="0">
                          <a:latin typeface="Times New Roman" panose="02020603050405020304" pitchFamily="18" charset="0"/>
                          <a:cs typeface="Times New Roman" panose="02020603050405020304" pitchFamily="18" charset="0"/>
                        </a:rPr>
                        <a:t>, a deep learning architecture with residual connections improving training depth.</a:t>
                      </a:r>
                    </a:p>
                  </a:txBody>
                  <a:tcPr/>
                </a:tc>
                <a:extLst>
                  <a:ext uri="{0D108BD9-81ED-4DB2-BD59-A6C34878D82A}">
                    <a16:rowId xmlns:a16="http://schemas.microsoft.com/office/drawing/2014/main" val="10001"/>
                  </a:ext>
                </a:extLst>
              </a:tr>
              <a:tr h="1763387">
                <a:tc>
                  <a:txBody>
                    <a:bodyPr/>
                    <a:lstStyle/>
                    <a:p>
                      <a:pPr algn="just">
                        <a:lnSpc>
                          <a:spcPct val="150000"/>
                        </a:lnSpc>
                      </a:pPr>
                      <a:r>
                        <a:rPr lang="en-US" sz="1600" b="0" dirty="0">
                          <a:latin typeface="Times New Roman" panose="02020603050405020304" pitchFamily="18" charset="0"/>
                          <a:cs typeface="Times New Roman" panose="02020603050405020304" pitchFamily="18" charset="0"/>
                        </a:rPr>
                        <a:t>4</a:t>
                      </a:r>
                    </a:p>
                  </a:txBody>
                  <a:tcPr/>
                </a:tc>
                <a:tc>
                  <a:txBody>
                    <a:bodyPr/>
                    <a:lstStyle/>
                    <a:p>
                      <a:pPr algn="just">
                        <a:lnSpc>
                          <a:spcPct val="150000"/>
                        </a:lnSpc>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2019</a:t>
                      </a:r>
                      <a:endParaRPr lang="en-US" sz="1600" b="0"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s-ES" sz="1600" b="0" kern="1200" dirty="0">
                          <a:solidFill>
                            <a:schemeClr val="dk1"/>
                          </a:solidFill>
                          <a:effectLst/>
                          <a:latin typeface="Times New Roman" panose="02020603050405020304" pitchFamily="18" charset="0"/>
                          <a:ea typeface="+mn-ea"/>
                          <a:cs typeface="Times New Roman" panose="02020603050405020304" pitchFamily="18" charset="0"/>
                        </a:rPr>
                        <a:t>Tan, M., &amp; Le, Q. V.</a:t>
                      </a:r>
                      <a:endParaRPr lang="en-US" sz="1600" b="0"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600" b="0" dirty="0" err="1">
                          <a:latin typeface="Times New Roman" panose="02020603050405020304" pitchFamily="18" charset="0"/>
                          <a:cs typeface="Times New Roman" panose="02020603050405020304" pitchFamily="18" charset="0"/>
                        </a:rPr>
                        <a:t>EfficientNet</a:t>
                      </a:r>
                      <a:r>
                        <a:rPr lang="en-US" sz="1600" b="0" dirty="0">
                          <a:latin typeface="Times New Roman" panose="02020603050405020304" pitchFamily="18" charset="0"/>
                          <a:cs typeface="Times New Roman" panose="02020603050405020304" pitchFamily="18" charset="0"/>
                        </a:rPr>
                        <a:t> : Rethinking Model Scaling for Convolutional Neural Networks</a:t>
                      </a:r>
                    </a:p>
                  </a:txBody>
                  <a:tcPr/>
                </a:tc>
                <a:tc>
                  <a:txBody>
                    <a:bodyPr/>
                    <a:lstStyle/>
                    <a:p>
                      <a:pPr algn="just">
                        <a:lnSpc>
                          <a:spcPct val="150000"/>
                        </a:lnSpc>
                      </a:pPr>
                      <a:r>
                        <a:rPr lang="en-US" sz="1600" kern="1200" dirty="0">
                          <a:solidFill>
                            <a:schemeClr val="dk1"/>
                          </a:solidFill>
                          <a:effectLst/>
                          <a:latin typeface="Times New Roman" panose="02020603050405020304" pitchFamily="18" charset="0"/>
                          <a:ea typeface="+mn-ea"/>
                          <a:cs typeface="Times New Roman" panose="02020603050405020304" pitchFamily="18" charset="0"/>
                        </a:rPr>
                        <a:t>Presented </a:t>
                      </a:r>
                      <a:r>
                        <a:rPr lang="en-US" sz="1600" kern="1200" dirty="0" err="1">
                          <a:solidFill>
                            <a:schemeClr val="dk1"/>
                          </a:solidFill>
                          <a:effectLst/>
                          <a:latin typeface="Times New Roman" panose="02020603050405020304" pitchFamily="18" charset="0"/>
                          <a:ea typeface="+mn-ea"/>
                          <a:cs typeface="Times New Roman" panose="02020603050405020304" pitchFamily="18" charset="0"/>
                        </a:rPr>
                        <a:t>EfficientNet</a:t>
                      </a:r>
                      <a:r>
                        <a:rPr lang="en-US" sz="1600" kern="1200" dirty="0">
                          <a:solidFill>
                            <a:schemeClr val="dk1"/>
                          </a:solidFill>
                          <a:effectLst/>
                          <a:latin typeface="Times New Roman" panose="02020603050405020304" pitchFamily="18" charset="0"/>
                          <a:ea typeface="+mn-ea"/>
                          <a:cs typeface="Times New Roman" panose="02020603050405020304" pitchFamily="18" charset="0"/>
                        </a:rPr>
                        <a:t>, a family of models scaling up convolutional neural networks efficiently.</a:t>
                      </a:r>
                      <a:endParaRPr lang="en-IN" sz="16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
        <p:nvSpPr>
          <p:cNvPr id="3" name="Title 1"/>
          <p:cNvSpPr txBox="1"/>
          <p:nvPr/>
        </p:nvSpPr>
        <p:spPr>
          <a:xfrm>
            <a:off x="1415704" y="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endParaRPr lang="en-US" sz="2800" b="1" dirty="0">
              <a:solidFill>
                <a:srgbClr val="FFC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51914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59621" y="1421051"/>
            <a:ext cx="10104799" cy="3366563"/>
          </a:xfrm>
          <a:prstGeom prst="rect">
            <a:avLst/>
          </a:prstGeom>
        </p:spPr>
        <p:txBody>
          <a:bodyPr wrap="square">
            <a:spAutoFit/>
          </a:bodyPr>
          <a:lstStyle/>
          <a:p>
            <a:pPr algn="just">
              <a:lnSpc>
                <a:spcPct val="150000"/>
              </a:lnSpc>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Existing methods for counterfeit currency detection often rely on Convolutional Neural Networks (CNNs) due to their effectiveness in image classification tasks. CNN-based systems analyze currency images to identify features such as textures, patterns, and security marks. Common approaches use models like Le Net, Alex Net, or VGG for feature extraction and classification. These models are trained on large datasets of genuine and counterfeit notes to learn distinguishing characteristics. Despite their effectiveness, these methods may face limitations in handling variations in counterfeit quality and environmental conditions. Enhancing CNN models with advanced architectures and hybrid techniques can improve detection accuracy and reliability.</a:t>
            </a:r>
          </a:p>
        </p:txBody>
      </p:sp>
      <p:sp>
        <p:nvSpPr>
          <p:cNvPr id="3" name="Rectangle 2"/>
          <p:cNvSpPr/>
          <p:nvPr/>
        </p:nvSpPr>
        <p:spPr>
          <a:xfrm>
            <a:off x="4119018" y="376626"/>
            <a:ext cx="3506088" cy="661207"/>
          </a:xfrm>
          <a:prstGeom prst="rect">
            <a:avLst/>
          </a:prstGeom>
        </p:spPr>
        <p:txBody>
          <a:bodyPr wrap="square">
            <a:spAutoFit/>
          </a:bodyPr>
          <a:lstStyle/>
          <a:p>
            <a:pPr algn="just">
              <a:lnSpc>
                <a:spcPct val="150000"/>
              </a:lnSpc>
            </a:pPr>
            <a:r>
              <a:rPr lang="en-IN" sz="2800" b="1" dirty="0">
                <a:solidFill>
                  <a:srgbClr val="00B0F0"/>
                </a:solidFill>
                <a:latin typeface="Times New Roman" panose="02020603050405020304" pitchFamily="18" charset="0"/>
                <a:cs typeface="Times New Roman" panose="02020603050405020304" pitchFamily="18" charset="0"/>
              </a:rPr>
              <a:t>EXISTING SYSTEM</a:t>
            </a:r>
          </a:p>
        </p:txBody>
      </p:sp>
    </p:spTree>
    <p:extLst>
      <p:ext uri="{BB962C8B-B14F-4D97-AF65-F5344CB8AC3E}">
        <p14:creationId xmlns:p14="http://schemas.microsoft.com/office/powerpoint/2010/main" val="2142719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26262" y="471655"/>
            <a:ext cx="2520498" cy="661207"/>
          </a:xfrm>
          <a:prstGeom prst="rect">
            <a:avLst/>
          </a:prstGeom>
        </p:spPr>
        <p:txBody>
          <a:bodyPr wrap="none">
            <a:spAutoFit/>
          </a:bodyPr>
          <a:lstStyle/>
          <a:p>
            <a:pPr algn="just">
              <a:lnSpc>
                <a:spcPct val="150000"/>
              </a:lnSpc>
            </a:pPr>
            <a:r>
              <a:rPr lang="en-IN" sz="2800" b="1" dirty="0">
                <a:solidFill>
                  <a:schemeClr val="accent1"/>
                </a:solidFill>
                <a:latin typeface="Times New Roman" panose="02020603050405020304" pitchFamily="18" charset="0"/>
                <a:cs typeface="Times New Roman" panose="02020603050405020304" pitchFamily="18" charset="0"/>
              </a:rPr>
              <a:t>DRAWBACKS</a:t>
            </a:r>
          </a:p>
        </p:txBody>
      </p:sp>
      <p:sp>
        <p:nvSpPr>
          <p:cNvPr id="4" name="Rectangle 3">
            <a:extLst>
              <a:ext uri="{FF2B5EF4-FFF2-40B4-BE49-F238E27FC236}">
                <a16:creationId xmlns:a16="http://schemas.microsoft.com/office/drawing/2014/main" id="{183BA57D-9CA6-FCAB-0FAC-37D3BCBBFAA5}"/>
              </a:ext>
            </a:extLst>
          </p:cNvPr>
          <p:cNvSpPr/>
          <p:nvPr/>
        </p:nvSpPr>
        <p:spPr>
          <a:xfrm>
            <a:off x="618161" y="1250053"/>
            <a:ext cx="10336695" cy="4829977"/>
          </a:xfrm>
          <a:prstGeom prst="rect">
            <a:avLst/>
          </a:prstGeom>
        </p:spPr>
        <p:txBody>
          <a:bodyPr wrap="square">
            <a:spAutoFit/>
          </a:bodyPr>
          <a:lstStyle/>
          <a:p>
            <a:pPr algn="just">
              <a:lnSpc>
                <a:spcPct val="200000"/>
              </a:lnSpc>
              <a:spcAft>
                <a:spcPts val="100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1. </a:t>
            </a:r>
            <a:r>
              <a:rPr lang="en-IN" sz="1800" b="1"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Computational Complexity:</a:t>
            </a:r>
            <a:r>
              <a:rPr lang="en-IN" sz="1800"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Deep CNN models can be resource-intensive, requiring substantial computational power and memory, which may be challenging for real-time applications.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200000"/>
              </a:lnSpc>
              <a:spcAft>
                <a:spcPts val="100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2. </a:t>
            </a:r>
            <a:r>
              <a:rPr lang="en-IN" sz="1800" b="1"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Sensitivity to Variations:</a:t>
            </a:r>
            <a:r>
              <a:rPr lang="en-IN" sz="1800"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CNNs might struggle with variations in counterfeit quality, image resolution, and environmental conditions, potentially leading to false positives or negatives.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200000"/>
              </a:lnSpc>
              <a:spcAft>
                <a:spcPts val="100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3. </a:t>
            </a:r>
            <a:r>
              <a:rPr lang="en-IN" sz="1800" b="1"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Data Requirements:</a:t>
            </a:r>
            <a:r>
              <a:rPr lang="en-IN" sz="1800"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Training effective CNN models requires large datasets of high-quality images, including diverse examples of both genuine and counterfeit notes, which may not always be available.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200000"/>
              </a:lnSpc>
              <a:spcAft>
                <a:spcPts val="100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4. </a:t>
            </a:r>
            <a:r>
              <a:rPr lang="en-IN" sz="1800" b="1"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Overfitting:</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Deep models can overfit to training data if not properly regularized, affecting their performance on unseen counterfeit types.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25210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0028" y="1549248"/>
            <a:ext cx="10505674" cy="3371885"/>
          </a:xfrm>
          <a:prstGeom prst="rect">
            <a:avLst/>
          </a:prstGeom>
        </p:spPr>
        <p:txBody>
          <a:bodyPr wrap="square">
            <a:spAutoFit/>
          </a:bodyPr>
          <a:lstStyle/>
          <a:p>
            <a:pPr algn="just">
              <a:lnSpc>
                <a:spcPct val="150000"/>
              </a:lnSpc>
              <a:spcAft>
                <a:spcPts val="1000"/>
              </a:spcAf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The proposed system enhances counterfeit currency detection by integrating advanced Convolutional Neural Networks (CNNs) with hybrid machine learning models. It utilizes Mobile Net for their efficient and accurate image classification capabilities, combined with Support Vector Machines (SVM) and Random Forest to leverage ensemble learning techniques. This hybrid approach aims to improve detection precision and robustness by combining the strengths of each model. The system will process currency images to identify subtle counterfeit features, offering a scalable and real-time solution. By addressing the limitations of existing methods, this system seeks to provide a more reliable and efficient tool for safeguarding against counterfeit currency.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4079633" y="460601"/>
            <a:ext cx="3706464" cy="661207"/>
          </a:xfrm>
          <a:prstGeom prst="rect">
            <a:avLst/>
          </a:prstGeom>
        </p:spPr>
        <p:txBody>
          <a:bodyPr wrap="none">
            <a:spAutoFit/>
          </a:bodyPr>
          <a:lstStyle/>
          <a:p>
            <a:pPr algn="just">
              <a:lnSpc>
                <a:spcPct val="150000"/>
              </a:lnSpc>
            </a:pPr>
            <a:r>
              <a:rPr lang="en-IN" sz="2800" b="1" dirty="0">
                <a:solidFill>
                  <a:srgbClr val="7030A0"/>
                </a:solidFill>
                <a:latin typeface="Times New Roman" panose="02020603050405020304" pitchFamily="18" charset="0"/>
                <a:cs typeface="Times New Roman" panose="02020603050405020304" pitchFamily="18" charset="0"/>
              </a:rPr>
              <a:t>PROPOSED SYSTEM</a:t>
            </a:r>
          </a:p>
        </p:txBody>
      </p:sp>
    </p:spTree>
    <p:extLst>
      <p:ext uri="{BB962C8B-B14F-4D97-AF65-F5344CB8AC3E}">
        <p14:creationId xmlns:p14="http://schemas.microsoft.com/office/powerpoint/2010/main" val="1020279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534FD50-B3A6-E1F3-D562-AAADAD689B21}"/>
              </a:ext>
            </a:extLst>
          </p:cNvPr>
          <p:cNvSpPr txBox="1"/>
          <p:nvPr/>
        </p:nvSpPr>
        <p:spPr>
          <a:xfrm>
            <a:off x="4780359" y="317991"/>
            <a:ext cx="2257846" cy="477246"/>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b="1" dirty="0">
                <a:latin typeface="Times New Roman" panose="02020603050405020304" pitchFamily="18" charset="0"/>
                <a:cs typeface="Times New Roman" panose="02020603050405020304" pitchFamily="18" charset="0"/>
              </a:rPr>
              <a:t>            </a:t>
            </a:r>
            <a:r>
              <a:rPr lang="en-US" sz="2400" b="1" dirty="0">
                <a:solidFill>
                  <a:srgbClr val="00B0F0"/>
                </a:solidFill>
                <a:latin typeface="Times New Roman" panose="02020603050405020304" pitchFamily="18" charset="0"/>
                <a:cs typeface="Times New Roman" panose="02020603050405020304" pitchFamily="18" charset="0"/>
              </a:rPr>
              <a:t>ADVANTAGES</a:t>
            </a:r>
          </a:p>
        </p:txBody>
      </p:sp>
      <p:sp>
        <p:nvSpPr>
          <p:cNvPr id="6" name="TextBox 5">
            <a:extLst>
              <a:ext uri="{FF2B5EF4-FFF2-40B4-BE49-F238E27FC236}">
                <a16:creationId xmlns:a16="http://schemas.microsoft.com/office/drawing/2014/main" id="{7E37B3FF-DEF5-E4D4-4553-251544852C5D}"/>
              </a:ext>
            </a:extLst>
          </p:cNvPr>
          <p:cNvSpPr txBox="1"/>
          <p:nvPr/>
        </p:nvSpPr>
        <p:spPr>
          <a:xfrm>
            <a:off x="886785" y="1431509"/>
            <a:ext cx="10418430" cy="4301819"/>
          </a:xfrm>
          <a:prstGeom prst="rect">
            <a:avLst/>
          </a:prstGeom>
          <a:noFill/>
        </p:spPr>
        <p:txBody>
          <a:bodyPr wrap="square">
            <a:spAutoFit/>
          </a:bodyPr>
          <a:lstStyle/>
          <a:p>
            <a:pPr algn="just">
              <a:lnSpc>
                <a:spcPct val="150000"/>
              </a:lnSpc>
              <a:spcAft>
                <a:spcPts val="1000"/>
              </a:spcAft>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 </a:t>
            </a:r>
            <a:r>
              <a:rPr lang="en-IN" sz="1800" b="1" dirty="0">
                <a:solidFill>
                  <a:srgbClr val="FFC000"/>
                </a:solidFill>
                <a:effectLst/>
                <a:latin typeface="Times New Roman" panose="02020603050405020304" pitchFamily="18" charset="0"/>
                <a:ea typeface="Times New Roman" panose="02020603050405020304" pitchFamily="18" charset="0"/>
                <a:cs typeface="Times New Roman" panose="02020603050405020304" pitchFamily="18" charset="0"/>
              </a:rPr>
              <a:t>Enhanced Accuracy:</a:t>
            </a:r>
            <a:r>
              <a:rPr lang="en-IN" sz="1800" dirty="0">
                <a:solidFill>
                  <a:srgbClr val="FFC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By combining CNNs like Mobile Net with SVM and Random Forest, the system leverages multiple models' strengths to improve detection accuracy and reduce false positives and negatives.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 </a:t>
            </a:r>
            <a:r>
              <a:rPr lang="en-IN" sz="1800" b="1" dirty="0">
                <a:solidFill>
                  <a:srgbClr val="FFC000"/>
                </a:solidFill>
                <a:effectLst/>
                <a:latin typeface="Times New Roman" panose="02020603050405020304" pitchFamily="18" charset="0"/>
                <a:ea typeface="Times New Roman" panose="02020603050405020304" pitchFamily="18" charset="0"/>
                <a:cs typeface="Times New Roman" panose="02020603050405020304" pitchFamily="18" charset="0"/>
              </a:rPr>
              <a:t>Efficient Processing:</a:t>
            </a:r>
            <a:r>
              <a:rPr lang="en-IN" sz="1800" dirty="0">
                <a:solidFill>
                  <a:srgbClr val="FFC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Mobile Net’s lightweight architecture ensures efficient performance on resource-constrained devices, making the system suitable for real-time applications.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 </a:t>
            </a:r>
            <a:r>
              <a:rPr lang="en-IN" sz="1800" b="1" dirty="0">
                <a:solidFill>
                  <a:srgbClr val="FFC000"/>
                </a:solidFill>
                <a:effectLst/>
                <a:latin typeface="Times New Roman" panose="02020603050405020304" pitchFamily="18" charset="0"/>
                <a:ea typeface="Times New Roman" panose="02020603050405020304" pitchFamily="18" charset="0"/>
                <a:cs typeface="Times New Roman" panose="02020603050405020304" pitchFamily="18" charset="0"/>
              </a:rPr>
              <a:t>Robustness:</a:t>
            </a:r>
            <a:r>
              <a:rPr lang="en-IN" sz="1800" dirty="0">
                <a:solidFill>
                  <a:srgbClr val="FFC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hybrid approach enhances robustness against variations in counterfeit quality, image resolution, and environmental conditions, leading to more reliable detection.</a:t>
            </a:r>
          </a:p>
          <a:p>
            <a:pPr algn="just">
              <a:lnSpc>
                <a:spcPct val="150000"/>
              </a:lnSpc>
              <a:spcAft>
                <a:spcPts val="1000"/>
              </a:spcAft>
            </a:pPr>
            <a:r>
              <a:rPr lang="en-IN"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 </a:t>
            </a:r>
            <a:r>
              <a:rPr lang="en-IN" sz="1800" b="1" dirty="0">
                <a:solidFill>
                  <a:srgbClr val="FFC000"/>
                </a:solidFill>
                <a:effectLst/>
                <a:latin typeface="Times New Roman" panose="02020603050405020304" pitchFamily="18" charset="0"/>
                <a:ea typeface="Times New Roman" panose="02020603050405020304" pitchFamily="18" charset="0"/>
                <a:cs typeface="Times New Roman" panose="02020603050405020304" pitchFamily="18" charset="0"/>
              </a:rPr>
              <a:t>Scalability:</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The system can be scaled to handle large volumes of currency images, making it suitable for various applications, from banknote validation to large-scale financial institutions.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255261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642253-F49B-9814-9AB8-4864E191BFAB}"/>
              </a:ext>
            </a:extLst>
          </p:cNvPr>
          <p:cNvSpPr txBox="1"/>
          <p:nvPr/>
        </p:nvSpPr>
        <p:spPr>
          <a:xfrm>
            <a:off x="3836747" y="239183"/>
            <a:ext cx="6105378" cy="579967"/>
          </a:xfrm>
          <a:prstGeom prst="rect">
            <a:avLst/>
          </a:prstGeom>
          <a:noFill/>
        </p:spPr>
        <p:txBody>
          <a:bodyPr wrap="square">
            <a:spAutoFit/>
          </a:bodyPr>
          <a:lstStyle/>
          <a:p>
            <a:pPr marL="118745" indent="0" algn="just">
              <a:lnSpc>
                <a:spcPct val="150000"/>
              </a:lnSpc>
              <a:buNone/>
            </a:pPr>
            <a:r>
              <a:rPr lang="en-US" sz="2400" b="1" dirty="0">
                <a:solidFill>
                  <a:schemeClr val="accent4"/>
                </a:solidFill>
                <a:latin typeface="Times New Roman" panose="02020603050405020304" pitchFamily="18" charset="0"/>
                <a:cs typeface="Times New Roman" panose="02020603050405020304" pitchFamily="18" charset="0"/>
              </a:rPr>
              <a:t>PROJECT</a:t>
            </a:r>
            <a:r>
              <a:rPr lang="en-US" sz="1800" b="1" dirty="0">
                <a:solidFill>
                  <a:schemeClr val="accent4"/>
                </a:solidFill>
                <a:latin typeface="Times New Roman" panose="02020603050405020304" pitchFamily="18" charset="0"/>
                <a:cs typeface="Times New Roman" panose="02020603050405020304" pitchFamily="18" charset="0"/>
              </a:rPr>
              <a:t> </a:t>
            </a:r>
            <a:r>
              <a:rPr lang="en-US" sz="2400" b="1" dirty="0">
                <a:solidFill>
                  <a:schemeClr val="accent4"/>
                </a:solidFill>
                <a:latin typeface="Times New Roman" panose="02020603050405020304" pitchFamily="18" charset="0"/>
                <a:cs typeface="Times New Roman" panose="02020603050405020304" pitchFamily="18" charset="0"/>
              </a:rPr>
              <a:t>FLOW DIAGRAM</a:t>
            </a:r>
            <a:endParaRPr lang="en-US" sz="2400" dirty="0">
              <a:solidFill>
                <a:schemeClr val="accent4"/>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B3D154F-9C57-2414-1D05-D43E39201CAA}"/>
              </a:ext>
            </a:extLst>
          </p:cNvPr>
          <p:cNvPicPr>
            <a:picLocks noChangeAspect="1"/>
          </p:cNvPicPr>
          <p:nvPr/>
        </p:nvPicPr>
        <p:blipFill>
          <a:blip r:embed="rId2"/>
          <a:stretch>
            <a:fillRect/>
          </a:stretch>
        </p:blipFill>
        <p:spPr>
          <a:xfrm>
            <a:off x="2769703" y="819150"/>
            <a:ext cx="5963479" cy="5763126"/>
          </a:xfrm>
          <a:prstGeom prst="rect">
            <a:avLst/>
          </a:prstGeom>
        </p:spPr>
      </p:pic>
    </p:spTree>
    <p:extLst>
      <p:ext uri="{BB962C8B-B14F-4D97-AF65-F5344CB8AC3E}">
        <p14:creationId xmlns:p14="http://schemas.microsoft.com/office/powerpoint/2010/main" val="53604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EA636E8-4609-A7CC-E6A4-6B4199BDDA65}"/>
              </a:ext>
            </a:extLst>
          </p:cNvPr>
          <p:cNvSpPr txBox="1"/>
          <p:nvPr/>
        </p:nvSpPr>
        <p:spPr>
          <a:xfrm>
            <a:off x="2732878" y="1920510"/>
            <a:ext cx="5576235" cy="3880773"/>
          </a:xfrm>
          <a:prstGeom prst="rect">
            <a:avLst/>
          </a:prstGeom>
        </p:spPr>
        <p:txBody>
          <a:bodyPr>
            <a:normAutofit/>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marL="118745" indent="0" algn="just">
              <a:lnSpc>
                <a:spcPct val="150000"/>
              </a:lnSpc>
              <a:buNone/>
            </a:pPr>
            <a:r>
              <a:rPr lang="en-US" sz="1800" b="1" dirty="0">
                <a:solidFill>
                  <a:schemeClr val="accent3">
                    <a:lumMod val="50000"/>
                  </a:schemeClr>
                </a:solidFill>
                <a:latin typeface="Times New Roman" panose="02020603050405020304" pitchFamily="18" charset="0"/>
                <a:cs typeface="Times New Roman" panose="02020603050405020304" pitchFamily="18" charset="0"/>
              </a:rPr>
              <a:t>HARDWARE REQUIREMENTS</a:t>
            </a:r>
            <a:endParaRPr lang="en-US" sz="1800" dirty="0">
              <a:solidFill>
                <a:schemeClr val="accent3">
                  <a:lumMod val="50000"/>
                </a:schemeClr>
              </a:solidFill>
              <a:latin typeface="Times New Roman" panose="02020603050405020304" pitchFamily="18" charset="0"/>
              <a:cs typeface="Times New Roman" panose="02020603050405020304" pitchFamily="18" charset="0"/>
            </a:endParaRPr>
          </a:p>
          <a:p>
            <a:pPr algn="just">
              <a:lnSpc>
                <a:spcPct val="150000"/>
              </a:lnSpc>
            </a:pPr>
            <a:r>
              <a:rPr lang="en-US" sz="1600" dirty="0">
                <a:latin typeface="Times New Roman" panose="02020603050405020304" pitchFamily="18" charset="0"/>
                <a:cs typeface="Times New Roman" panose="02020603050405020304" pitchFamily="18" charset="0"/>
              </a:rPr>
              <a:t>Processor            	                   - I3/Intel Processor</a:t>
            </a:r>
          </a:p>
          <a:p>
            <a:pPr algn="just">
              <a:lnSpc>
                <a:spcPct val="150000"/>
              </a:lnSpc>
            </a:pPr>
            <a:r>
              <a:rPr lang="en-US" sz="1600" dirty="0">
                <a:latin typeface="Times New Roman" panose="02020603050405020304" pitchFamily="18" charset="0"/>
                <a:cs typeface="Times New Roman" panose="02020603050405020304" pitchFamily="18" charset="0"/>
              </a:rPr>
              <a:t>RAM                                        - 8GB (min)</a:t>
            </a:r>
          </a:p>
          <a:p>
            <a:pPr algn="just">
              <a:lnSpc>
                <a:spcPct val="150000"/>
              </a:lnSpc>
            </a:pPr>
            <a:r>
              <a:rPr lang="en-US" sz="1600" dirty="0">
                <a:latin typeface="Times New Roman" panose="02020603050405020304" pitchFamily="18" charset="0"/>
                <a:cs typeface="Times New Roman" panose="02020603050405020304" pitchFamily="18" charset="0"/>
              </a:rPr>
              <a:t>Hard Disk                                - 128 GB</a:t>
            </a:r>
          </a:p>
          <a:p>
            <a:pPr algn="just">
              <a:lnSpc>
                <a:spcPct val="150000"/>
              </a:lnSpc>
            </a:pPr>
            <a:r>
              <a:rPr lang="en-US" sz="1600" dirty="0">
                <a:latin typeface="Times New Roman" panose="02020603050405020304" pitchFamily="18" charset="0"/>
                <a:cs typeface="Times New Roman" panose="02020603050405020304" pitchFamily="18" charset="0"/>
              </a:rPr>
              <a:t>Key Board                               - Standard Windows Keyboard</a:t>
            </a:r>
          </a:p>
          <a:p>
            <a:pPr algn="just">
              <a:lnSpc>
                <a:spcPct val="150000"/>
              </a:lnSpc>
            </a:pPr>
            <a:r>
              <a:rPr lang="en-US" sz="1600" dirty="0">
                <a:latin typeface="Times New Roman" panose="02020603050405020304" pitchFamily="18" charset="0"/>
                <a:cs typeface="Times New Roman" panose="02020603050405020304" pitchFamily="18" charset="0"/>
              </a:rPr>
              <a:t>Mouse                                      - Two or Three Button Mouse</a:t>
            </a:r>
          </a:p>
          <a:p>
            <a:pPr algn="just">
              <a:lnSpc>
                <a:spcPct val="150000"/>
              </a:lnSpc>
            </a:pPr>
            <a:r>
              <a:rPr lang="en-US" sz="1600" dirty="0">
                <a:latin typeface="Times New Roman" panose="02020603050405020304" pitchFamily="18" charset="0"/>
                <a:cs typeface="Times New Roman" panose="02020603050405020304" pitchFamily="18" charset="0"/>
              </a:rPr>
              <a:t>Monitor                                    - Any</a:t>
            </a:r>
          </a:p>
        </p:txBody>
      </p:sp>
      <p:sp>
        <p:nvSpPr>
          <p:cNvPr id="3" name="Title 1">
            <a:extLst>
              <a:ext uri="{FF2B5EF4-FFF2-40B4-BE49-F238E27FC236}">
                <a16:creationId xmlns:a16="http://schemas.microsoft.com/office/drawing/2014/main" id="{A1698431-FD99-4DC6-0B14-9FCC918E52E5}"/>
              </a:ext>
            </a:extLst>
          </p:cNvPr>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dirty="0">
                <a:solidFill>
                  <a:srgbClr val="00B0F0"/>
                </a:solidFill>
                <a:latin typeface="Times New Roman" panose="02020603050405020304" pitchFamily="18" charset="0"/>
                <a:cs typeface="Times New Roman" panose="02020603050405020304" pitchFamily="18" charset="0"/>
              </a:rPr>
              <a:t>HARDWARE &amp; SOFTWARE REQUIREMENTS</a:t>
            </a:r>
          </a:p>
        </p:txBody>
      </p:sp>
    </p:spTree>
    <p:extLst>
      <p:ext uri="{BB962C8B-B14F-4D97-AF65-F5344CB8AC3E}">
        <p14:creationId xmlns:p14="http://schemas.microsoft.com/office/powerpoint/2010/main" val="36318634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EA636E8-4609-A7CC-E6A4-6B4199BDDA65}"/>
              </a:ext>
            </a:extLst>
          </p:cNvPr>
          <p:cNvSpPr txBox="1"/>
          <p:nvPr/>
        </p:nvSpPr>
        <p:spPr>
          <a:xfrm>
            <a:off x="2322330" y="1164730"/>
            <a:ext cx="7966187" cy="4187702"/>
          </a:xfrm>
          <a:prstGeom prst="rect">
            <a:avLst/>
          </a:prstGeom>
        </p:spPr>
        <p:txBody>
          <a:bodyPr>
            <a:normAutofit lnSpcReduction="10000"/>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marL="118745" indent="0" algn="just">
              <a:lnSpc>
                <a:spcPct val="150000"/>
              </a:lnSpc>
              <a:buNone/>
            </a:pPr>
            <a:r>
              <a:rPr lang="en-US" sz="1800" b="1" dirty="0">
                <a:solidFill>
                  <a:schemeClr val="accent3">
                    <a:lumMod val="50000"/>
                  </a:schemeClr>
                </a:solidFill>
                <a:latin typeface="Times New Roman" panose="02020603050405020304" pitchFamily="18" charset="0"/>
                <a:cs typeface="Times New Roman" panose="02020603050405020304" pitchFamily="18" charset="0"/>
              </a:rPr>
              <a:t>SOFTWARE REQUIREMENTS</a:t>
            </a:r>
            <a:endParaRPr lang="en-US" sz="1800" dirty="0">
              <a:solidFill>
                <a:schemeClr val="accent3">
                  <a:lumMod val="50000"/>
                </a:schemeClr>
              </a:solidFill>
              <a:latin typeface="Times New Roman" panose="02020603050405020304" pitchFamily="18" charset="0"/>
              <a:cs typeface="Times New Roman" panose="02020603050405020304" pitchFamily="18" charset="0"/>
            </a:endParaRPr>
          </a:p>
          <a:p>
            <a:pPr algn="just">
              <a:lnSpc>
                <a:spcPct val="150000"/>
              </a:lnSpc>
            </a:pPr>
            <a:r>
              <a:rPr lang="en-US" sz="1800" dirty="0">
                <a:latin typeface="Times New Roman" panose="02020603050405020304" pitchFamily="18" charset="0"/>
                <a:cs typeface="Times New Roman" panose="02020603050405020304" pitchFamily="18" charset="0"/>
              </a:rPr>
              <a:t>Operating System			:  Windows 7/8/10</a:t>
            </a:r>
          </a:p>
          <a:p>
            <a:pPr algn="just">
              <a:lnSpc>
                <a:spcPct val="150000"/>
              </a:lnSpc>
            </a:pPr>
            <a:r>
              <a:rPr lang="en-US" sz="1800" dirty="0">
                <a:latin typeface="Times New Roman" panose="02020603050405020304" pitchFamily="18" charset="0"/>
                <a:cs typeface="Times New Roman" panose="02020603050405020304" pitchFamily="18" charset="0"/>
              </a:rPr>
              <a:t>Server side Script			:  HTML, CSS, Bootstrap &amp; JS</a:t>
            </a:r>
          </a:p>
          <a:p>
            <a:pPr algn="just">
              <a:lnSpc>
                <a:spcPct val="150000"/>
              </a:lnSpc>
            </a:pPr>
            <a:r>
              <a:rPr lang="en-US" sz="1800" dirty="0">
                <a:latin typeface="Times New Roman" panose="02020603050405020304" pitchFamily="18" charset="0"/>
                <a:cs typeface="Times New Roman" panose="02020603050405020304" pitchFamily="18" charset="0"/>
              </a:rPr>
              <a:t>Programming Language		:  Python</a:t>
            </a:r>
          </a:p>
          <a:p>
            <a:pPr algn="just">
              <a:lnSpc>
                <a:spcPct val="150000"/>
              </a:lnSpc>
            </a:pPr>
            <a:r>
              <a:rPr lang="en-US" sz="1800" dirty="0">
                <a:latin typeface="Times New Roman" panose="02020603050405020304" pitchFamily="18" charset="0"/>
                <a:cs typeface="Times New Roman" panose="02020603050405020304" pitchFamily="18" charset="0"/>
              </a:rPr>
              <a:t>Libraries				        : Flask, Torch, </a:t>
            </a:r>
            <a:r>
              <a:rPr lang="en-US" sz="1800" dirty="0" err="1">
                <a:latin typeface="Times New Roman" panose="02020603050405020304" pitchFamily="18" charset="0"/>
                <a:cs typeface="Times New Roman" panose="02020603050405020304" pitchFamily="18" charset="0"/>
              </a:rPr>
              <a:t>Tensorflow</a:t>
            </a:r>
            <a:r>
              <a:rPr lang="en-US" sz="1800" dirty="0">
                <a:latin typeface="Times New Roman" panose="02020603050405020304" pitchFamily="18" charset="0"/>
                <a:cs typeface="Times New Roman" panose="02020603050405020304" pitchFamily="18" charset="0"/>
              </a:rPr>
              <a:t>, Pandas</a:t>
            </a:r>
          </a:p>
          <a:p>
            <a:pPr algn="just">
              <a:lnSpc>
                <a:spcPct val="150000"/>
              </a:lnSpc>
            </a:pPr>
            <a:r>
              <a:rPr lang="en-US" sz="1800" dirty="0">
                <a:latin typeface="Times New Roman" panose="02020603050405020304" pitchFamily="18" charset="0"/>
                <a:cs typeface="Times New Roman" panose="02020603050405020304" pitchFamily="18" charset="0"/>
              </a:rPr>
              <a:t>IDE/Workbench			        :  </a:t>
            </a:r>
            <a:r>
              <a:rPr lang="en-US" sz="1800" dirty="0" err="1">
                <a:latin typeface="Times New Roman" panose="02020603050405020304" pitchFamily="18" charset="0"/>
                <a:cs typeface="Times New Roman" panose="02020603050405020304" pitchFamily="18" charset="0"/>
              </a:rPr>
              <a:t>VSCode</a:t>
            </a:r>
            <a:endParaRPr lang="en-US" sz="1800" dirty="0">
              <a:latin typeface="Times New Roman" panose="02020603050405020304" pitchFamily="18" charset="0"/>
              <a:cs typeface="Times New Roman" panose="02020603050405020304" pitchFamily="18" charset="0"/>
            </a:endParaRPr>
          </a:p>
          <a:p>
            <a:pPr algn="just">
              <a:lnSpc>
                <a:spcPct val="150000"/>
              </a:lnSpc>
            </a:pPr>
            <a:r>
              <a:rPr lang="en-US" sz="1800" dirty="0">
                <a:latin typeface="Times New Roman" panose="02020603050405020304" pitchFamily="18" charset="0"/>
                <a:cs typeface="Times New Roman" panose="02020603050405020304" pitchFamily="18" charset="0"/>
              </a:rPr>
              <a:t>Server Deployment		        :  </a:t>
            </a:r>
            <a:r>
              <a:rPr lang="en-US" sz="1800" dirty="0" err="1">
                <a:latin typeface="Times New Roman" panose="02020603050405020304" pitchFamily="18" charset="0"/>
                <a:cs typeface="Times New Roman" panose="02020603050405020304" pitchFamily="18" charset="0"/>
              </a:rPr>
              <a:t>Xampp</a:t>
            </a:r>
            <a:r>
              <a:rPr lang="en-US" sz="1800" dirty="0">
                <a:latin typeface="Times New Roman" panose="02020603050405020304" pitchFamily="18" charset="0"/>
                <a:cs typeface="Times New Roman" panose="02020603050405020304" pitchFamily="18" charset="0"/>
              </a:rPr>
              <a:t> Server</a:t>
            </a:r>
          </a:p>
          <a:p>
            <a:pPr algn="just">
              <a:lnSpc>
                <a:spcPct val="150000"/>
              </a:lnSpc>
            </a:pPr>
            <a:r>
              <a:rPr lang="en-US" sz="1800" dirty="0">
                <a:latin typeface="Times New Roman" panose="02020603050405020304" pitchFamily="18" charset="0"/>
                <a:cs typeface="Times New Roman" panose="02020603050405020304" pitchFamily="18" charset="0"/>
              </a:rPr>
              <a:t>Database				        :  MySQL </a:t>
            </a:r>
          </a:p>
        </p:txBody>
      </p:sp>
      <p:sp>
        <p:nvSpPr>
          <p:cNvPr id="3" name="Title 1">
            <a:extLst>
              <a:ext uri="{FF2B5EF4-FFF2-40B4-BE49-F238E27FC236}">
                <a16:creationId xmlns:a16="http://schemas.microsoft.com/office/drawing/2014/main" id="{A1698431-FD99-4DC6-0B14-9FCC918E52E5}"/>
              </a:ext>
            </a:extLst>
          </p:cNvPr>
          <p:cNvSpPr txBox="1"/>
          <p:nvPr/>
        </p:nvSpPr>
        <p:spPr>
          <a:xfrm>
            <a:off x="1492935" y="749788"/>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70010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642253-F49B-9814-9AB8-4864E191BFAB}"/>
              </a:ext>
            </a:extLst>
          </p:cNvPr>
          <p:cNvSpPr txBox="1"/>
          <p:nvPr/>
        </p:nvSpPr>
        <p:spPr>
          <a:xfrm>
            <a:off x="3502448" y="285055"/>
            <a:ext cx="6105378" cy="579967"/>
          </a:xfrm>
          <a:prstGeom prst="rect">
            <a:avLst/>
          </a:prstGeom>
          <a:noFill/>
        </p:spPr>
        <p:txBody>
          <a:bodyPr wrap="square">
            <a:spAutoFit/>
          </a:bodyPr>
          <a:lstStyle/>
          <a:p>
            <a:pPr marL="118745" indent="0" algn="just">
              <a:lnSpc>
                <a:spcPct val="150000"/>
              </a:lnSpc>
              <a:buNone/>
            </a:pPr>
            <a:r>
              <a:rPr lang="en-US" sz="2400" b="1" dirty="0">
                <a:solidFill>
                  <a:srgbClr val="FF0000"/>
                </a:solidFill>
                <a:latin typeface="Times New Roman" panose="02020603050405020304" pitchFamily="18" charset="0"/>
                <a:cs typeface="Times New Roman" panose="02020603050405020304" pitchFamily="18" charset="0"/>
              </a:rPr>
              <a:t>ARCHITECHTURE DIAGRAM</a:t>
            </a:r>
            <a:endParaRPr lang="en-US" sz="2400" dirty="0">
              <a:solidFill>
                <a:srgbClr val="FF000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64755A6-736F-19A6-DA74-9F035F211B31}"/>
              </a:ext>
            </a:extLst>
          </p:cNvPr>
          <p:cNvPicPr>
            <a:picLocks noChangeAspect="1"/>
          </p:cNvPicPr>
          <p:nvPr/>
        </p:nvPicPr>
        <p:blipFill>
          <a:blip r:embed="rId2"/>
          <a:stretch>
            <a:fillRect/>
          </a:stretch>
        </p:blipFill>
        <p:spPr>
          <a:xfrm>
            <a:off x="1434435" y="1576875"/>
            <a:ext cx="7938052" cy="4996070"/>
          </a:xfrm>
          <a:prstGeom prst="rect">
            <a:avLst/>
          </a:prstGeom>
        </p:spPr>
      </p:pic>
      <p:cxnSp>
        <p:nvCxnSpPr>
          <p:cNvPr id="7" name="Connector: Elbow 6">
            <a:extLst>
              <a:ext uri="{FF2B5EF4-FFF2-40B4-BE49-F238E27FC236}">
                <a16:creationId xmlns:a16="http://schemas.microsoft.com/office/drawing/2014/main" id="{ADDC9E6C-B772-BDBE-A9EF-0F256EAE97E2}"/>
              </a:ext>
            </a:extLst>
          </p:cNvPr>
          <p:cNvCxnSpPr/>
          <p:nvPr/>
        </p:nvCxnSpPr>
        <p:spPr>
          <a:xfrm rot="10800000" flipV="1">
            <a:off x="3979000" y="2029533"/>
            <a:ext cx="720000" cy="756000"/>
          </a:xfrm>
          <a:prstGeom prst="bentConnector3">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0371025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53A06AD-F6D5-C20A-E03A-87F26355FDDC}"/>
              </a:ext>
            </a:extLst>
          </p:cNvPr>
          <p:cNvSpPr txBox="1"/>
          <p:nvPr/>
        </p:nvSpPr>
        <p:spPr>
          <a:xfrm>
            <a:off x="821635" y="764028"/>
            <a:ext cx="10548730" cy="5582747"/>
          </a:xfrm>
          <a:prstGeom prst="rect">
            <a:avLst/>
          </a:prstGeom>
          <a:noFill/>
        </p:spPr>
        <p:txBody>
          <a:bodyPr wrap="square">
            <a:spAutoFit/>
          </a:bodyPr>
          <a:lstStyle/>
          <a:p>
            <a:pPr algn="just">
              <a:lnSpc>
                <a:spcPct val="200000"/>
              </a:lnSpc>
            </a:pPr>
            <a:r>
              <a:rPr lang="en-US" sz="1800" b="1" dirty="0">
                <a:solidFill>
                  <a:srgbClr val="000000"/>
                </a:solidFill>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228600">
              <a:lnSpc>
                <a:spcPct val="150000"/>
              </a:lnSpc>
              <a:spcAft>
                <a:spcPts val="800"/>
              </a:spcAft>
              <a:tabLst>
                <a:tab pos="1924050" algn="l"/>
              </a:tabLs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1</a:t>
            </a:r>
            <a:r>
              <a:rPr lang="en-IN" sz="1800" b="1" dirty="0">
                <a:solidFill>
                  <a:srgbClr val="00B0F0"/>
                </a:solidFill>
                <a:effectLst/>
                <a:latin typeface="Times New Roman" panose="02020603050405020304" pitchFamily="18" charset="0"/>
                <a:ea typeface="Calibri" panose="020F0502020204030204" pitchFamily="34" charset="0"/>
                <a:cs typeface="Times New Roman" panose="02020603050405020304" pitchFamily="18" charset="0"/>
              </a:rPr>
              <a:t>. System</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50000"/>
              </a:lnSpc>
              <a:spcAft>
                <a:spcPts val="800"/>
              </a:spcAft>
              <a:tabLst>
                <a:tab pos="1924050" algn="l"/>
              </a:tabLs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1.1 </a:t>
            </a:r>
            <a:r>
              <a:rPr lang="en-IN" sz="18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Data Collection</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This module involves gathering a comprehensive dataset of currency images, including both genuine and counterfeit notes. The dataset is divided into training and testing subsets, typically with an 80% to 20% split.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50000"/>
              </a:lnSpc>
              <a:spcAft>
                <a:spcPts val="800"/>
              </a:spcAft>
              <a:tabLst>
                <a:tab pos="1924050" algn="l"/>
              </a:tabLs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1.2 </a:t>
            </a:r>
            <a:r>
              <a:rPr lang="en-IN" sz="18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Data Preprocessing</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This step includes image resizing, normalization, and augmentation to enhance the quality and variability of the dataset. The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preprocessed</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images are then ready for model training and testing.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50000"/>
              </a:lnSpc>
              <a:spcAft>
                <a:spcPts val="800"/>
              </a:spcAft>
              <a:tabLst>
                <a:tab pos="1924050" algn="l"/>
              </a:tabLs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1.3 </a:t>
            </a:r>
            <a:r>
              <a:rPr lang="en-IN" sz="18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Model Training</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The CNN models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MobileNet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are trained using 80% of the dataset. This involves fine-tuning model parameters and optimizing performance to accurately classify currency images.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50000"/>
              </a:lnSpc>
              <a:spcAft>
                <a:spcPts val="800"/>
              </a:spcAft>
              <a:tabLst>
                <a:tab pos="1924050" algn="l"/>
              </a:tabLs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1.4 </a:t>
            </a:r>
            <a:r>
              <a:rPr lang="en-IN" sz="18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Hybrid Model Integration</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Combining CNNs with Support Vector Machines (SVM) and Random Forest to create a hybrid model. This module focuses on integrating these models and tuning their combined performance.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20603B85-0E70-B08B-C58A-D7D57D86CB56}"/>
              </a:ext>
            </a:extLst>
          </p:cNvPr>
          <p:cNvSpPr txBox="1"/>
          <p:nvPr/>
        </p:nvSpPr>
        <p:spPr>
          <a:xfrm>
            <a:off x="4673838" y="352775"/>
            <a:ext cx="3077736" cy="523220"/>
          </a:xfrm>
          <a:prstGeom prst="rect">
            <a:avLst/>
          </a:prstGeom>
          <a:noFill/>
        </p:spPr>
        <p:txBody>
          <a:bodyPr wrap="square" rtlCol="0">
            <a:spAutoFit/>
          </a:bodyPr>
          <a:lstStyle>
            <a:defPPr>
              <a:defRPr lang="en-US"/>
            </a:defPPr>
            <a:lvl1pPr>
              <a:defRPr sz="3600" b="1">
                <a:ln w="3175" cmpd="sng">
                  <a:noFill/>
                </a:ln>
                <a:solidFill>
                  <a:schemeClr val="tx1">
                    <a:lumMod val="85000"/>
                    <a:lumOff val="15000"/>
                  </a:schemeClr>
                </a:solidFill>
                <a:latin typeface="Times New Roman" panose="02020603050405020304" pitchFamily="18" charset="0"/>
                <a:ea typeface="+mj-ea"/>
                <a:cs typeface="Times New Roman" panose="02020603050405020304" pitchFamily="18" charset="0"/>
              </a:defRPr>
            </a:lvl1pPr>
          </a:lstStyle>
          <a:p>
            <a:r>
              <a:rPr lang="en-US" sz="2800" dirty="0">
                <a:solidFill>
                  <a:srgbClr val="7030A0"/>
                </a:solidFill>
              </a:rPr>
              <a:t>MODULES</a:t>
            </a:r>
            <a:endParaRPr lang="en-IN" dirty="0">
              <a:solidFill>
                <a:srgbClr val="7030A0"/>
              </a:solidFill>
            </a:endParaRPr>
          </a:p>
        </p:txBody>
      </p:sp>
    </p:spTree>
    <p:extLst>
      <p:ext uri="{BB962C8B-B14F-4D97-AF65-F5344CB8AC3E}">
        <p14:creationId xmlns:p14="http://schemas.microsoft.com/office/powerpoint/2010/main" val="1906148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35383" y="2197064"/>
            <a:ext cx="8975417" cy="1754326"/>
          </a:xfrm>
          <a:prstGeom prst="rect">
            <a:avLst/>
          </a:prstGeom>
        </p:spPr>
        <p:txBody>
          <a:bodyPr wrap="square">
            <a:spAutoFit/>
          </a:bodyPr>
          <a:lstStyle/>
          <a:p>
            <a:pPr algn="ctr"/>
            <a:r>
              <a:rPr lang="en-US" sz="3600" b="1" dirty="0">
                <a:solidFill>
                  <a:srgbClr val="00B0F0"/>
                </a:solidFill>
                <a:effectLst/>
                <a:latin typeface="Times New Roman" panose="02020603050405020304" pitchFamily="18" charset="0"/>
                <a:ea typeface="Calibri" panose="020F0502020204030204" pitchFamily="34" charset="0"/>
                <a:cs typeface="Times New Roman" panose="02020603050405020304" pitchFamily="18" charset="0"/>
              </a:rPr>
              <a:t>IDENTIFICATION OF FAKE INDIAN CURRENCY USING CONVOLUTIONAL NEURAL NETWORK</a:t>
            </a:r>
          </a:p>
        </p:txBody>
      </p:sp>
    </p:spTree>
    <p:extLst>
      <p:ext uri="{BB962C8B-B14F-4D97-AF65-F5344CB8AC3E}">
        <p14:creationId xmlns:p14="http://schemas.microsoft.com/office/powerpoint/2010/main" val="37809400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53A06AD-F6D5-C20A-E03A-87F26355FDDC}"/>
              </a:ext>
            </a:extLst>
          </p:cNvPr>
          <p:cNvSpPr txBox="1"/>
          <p:nvPr/>
        </p:nvSpPr>
        <p:spPr>
          <a:xfrm>
            <a:off x="588370" y="1445222"/>
            <a:ext cx="10039198" cy="4418517"/>
          </a:xfrm>
          <a:prstGeom prst="rect">
            <a:avLst/>
          </a:prstGeom>
          <a:noFill/>
        </p:spPr>
        <p:txBody>
          <a:bodyPr wrap="square">
            <a:spAutoFit/>
          </a:bodyPr>
          <a:lstStyle/>
          <a:p>
            <a:pPr marL="228600">
              <a:lnSpc>
                <a:spcPct val="150000"/>
              </a:lnSpc>
              <a:spcAft>
                <a:spcPts val="800"/>
              </a:spcAft>
              <a:tabLst>
                <a:tab pos="1924050" algn="l"/>
              </a:tabLst>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 1.5 </a:t>
            </a:r>
            <a:r>
              <a:rPr lang="en-IN" sz="20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Model Testing</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The remaining 20% of the dataset is used to evaluate the performance of the trained models. Metrics such as accuracy, precision, and recall are computed to assess model effectiveness.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50000"/>
              </a:lnSpc>
              <a:spcAft>
                <a:spcPts val="800"/>
              </a:spcAft>
              <a:tabLst>
                <a:tab pos="1924050" algn="l"/>
              </a:tabLst>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 1.6 </a:t>
            </a:r>
            <a:r>
              <a:rPr lang="en-IN" sz="20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Model Saving</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Once trained, the models (including the hybrid model) are saved in a format such as .h5 or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pkl</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to preserve their learned parameters and weights.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50000"/>
              </a:lnSpc>
              <a:spcAft>
                <a:spcPts val="800"/>
              </a:spcAft>
              <a:tabLst>
                <a:tab pos="1924050" algn="l"/>
              </a:tabLst>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 1.7 </a:t>
            </a:r>
            <a:r>
              <a:rPr lang="en-IN" sz="20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Model Prediction</a:t>
            </a: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New currency images are input into the trained models to predict whether they are genuine or counterfeit. This module handles the prediction process and outputs results.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50000"/>
              </a:lnSpc>
              <a:spcAft>
                <a:spcPts val="800"/>
              </a:spcAft>
              <a:tabLst>
                <a:tab pos="1924050" algn="l"/>
              </a:tabLst>
            </a:pPr>
            <a:endPar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595294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A672347-B670-FA52-1F0C-EC016C1CA93A}"/>
              </a:ext>
            </a:extLst>
          </p:cNvPr>
          <p:cNvSpPr txBox="1"/>
          <p:nvPr/>
        </p:nvSpPr>
        <p:spPr>
          <a:xfrm>
            <a:off x="858416" y="1073836"/>
            <a:ext cx="9330612" cy="4710328"/>
          </a:xfrm>
          <a:prstGeom prst="rect">
            <a:avLst/>
          </a:prstGeom>
          <a:noFill/>
        </p:spPr>
        <p:txBody>
          <a:bodyPr wrap="square">
            <a:spAutoFit/>
          </a:bodyPr>
          <a:lstStyle/>
          <a:p>
            <a:pPr marL="228600">
              <a:lnSpc>
                <a:spcPct val="150000"/>
              </a:lnSpc>
              <a:spcAft>
                <a:spcPts val="800"/>
              </a:spcAft>
              <a:tabLst>
                <a:tab pos="1924050" algn="l"/>
              </a:tabLs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2. </a:t>
            </a:r>
            <a:r>
              <a:rPr lang="en-IN" sz="18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User</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50000"/>
              </a:lnSpc>
              <a:spcAft>
                <a:spcPts val="800"/>
              </a:spcAft>
              <a:tabLst>
                <a:tab pos="1924050" algn="l"/>
              </a:tabLs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2.1 </a:t>
            </a:r>
            <a:r>
              <a:rPr lang="en-IN" sz="1800" b="1" dirty="0">
                <a:solidFill>
                  <a:srgbClr val="FFC000"/>
                </a:solidFill>
                <a:effectLst/>
                <a:latin typeface="Times New Roman" panose="02020603050405020304" pitchFamily="18" charset="0"/>
                <a:ea typeface="Calibri" panose="020F0502020204030204" pitchFamily="34" charset="0"/>
                <a:cs typeface="Times New Roman" panose="02020603050405020304" pitchFamily="18" charset="0"/>
              </a:rPr>
              <a:t>Register</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Users register an account in the system with their credentials to gain access.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50000"/>
              </a:lnSpc>
              <a:spcAft>
                <a:spcPts val="800"/>
              </a:spcAft>
              <a:tabLst>
                <a:tab pos="1924050" algn="l"/>
              </a:tabLs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2.2 </a:t>
            </a:r>
            <a:r>
              <a:rPr lang="en-IN" sz="1800" b="1" dirty="0">
                <a:solidFill>
                  <a:srgbClr val="FFC000"/>
                </a:solidFill>
                <a:effectLst/>
                <a:latin typeface="Times New Roman" panose="02020603050405020304" pitchFamily="18" charset="0"/>
                <a:ea typeface="Calibri" panose="020F0502020204030204" pitchFamily="34" charset="0"/>
                <a:cs typeface="Times New Roman" panose="02020603050405020304" pitchFamily="18" charset="0"/>
              </a:rPr>
              <a:t>Login</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Users log in with their registered credentials to access the currency detection features.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50000"/>
              </a:lnSpc>
              <a:spcAft>
                <a:spcPts val="800"/>
              </a:spcAft>
              <a:tabLst>
                <a:tab pos="1924050" algn="l"/>
              </a:tabLs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2.3 </a:t>
            </a:r>
            <a:r>
              <a:rPr lang="en-IN" sz="1800" b="1" dirty="0">
                <a:solidFill>
                  <a:srgbClr val="FFC000"/>
                </a:solidFill>
                <a:effectLst/>
                <a:latin typeface="Times New Roman" panose="02020603050405020304" pitchFamily="18" charset="0"/>
                <a:ea typeface="Calibri" panose="020F0502020204030204" pitchFamily="34" charset="0"/>
                <a:cs typeface="Times New Roman" panose="02020603050405020304" pitchFamily="18" charset="0"/>
              </a:rPr>
              <a:t>Upload Data</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Users can upload currency images for detection. These images are processed by the model for analysis.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50000"/>
              </a:lnSpc>
              <a:spcAft>
                <a:spcPts val="800"/>
              </a:spcAft>
              <a:tabLst>
                <a:tab pos="1924050" algn="l"/>
              </a:tabLs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2.4 </a:t>
            </a:r>
            <a:r>
              <a:rPr lang="en-IN" sz="1800" b="1" dirty="0">
                <a:solidFill>
                  <a:srgbClr val="FFC000"/>
                </a:solidFill>
                <a:effectLst/>
                <a:latin typeface="Times New Roman" panose="02020603050405020304" pitchFamily="18" charset="0"/>
                <a:ea typeface="Calibri" panose="020F0502020204030204" pitchFamily="34" charset="0"/>
                <a:cs typeface="Times New Roman" panose="02020603050405020304" pitchFamily="18" charset="0"/>
              </a:rPr>
              <a:t>View Results</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Users receive and view predictions from the model, which indicates whether the uploaded currency is genuine or counterfeit.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50000"/>
              </a:lnSpc>
              <a:spcAft>
                <a:spcPts val="800"/>
              </a:spcAft>
              <a:tabLst>
                <a:tab pos="1924050" algn="l"/>
              </a:tabLs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   2.5 </a:t>
            </a:r>
            <a:r>
              <a:rPr lang="en-IN" sz="1800" b="1" dirty="0">
                <a:solidFill>
                  <a:srgbClr val="FFC000"/>
                </a:solidFill>
                <a:effectLst/>
                <a:latin typeface="Times New Roman" panose="02020603050405020304" pitchFamily="18" charset="0"/>
                <a:ea typeface="Calibri" panose="020F0502020204030204" pitchFamily="34" charset="0"/>
                <a:cs typeface="Times New Roman" panose="02020603050405020304" pitchFamily="18" charset="0"/>
              </a:rPr>
              <a:t>Logout</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Users can log out of the system to ensure their session and personal data are secure.</a:t>
            </a:r>
            <a:endParaRPr lang="en-IN" dirty="0"/>
          </a:p>
        </p:txBody>
      </p:sp>
    </p:spTree>
    <p:extLst>
      <p:ext uri="{BB962C8B-B14F-4D97-AF65-F5344CB8AC3E}">
        <p14:creationId xmlns:p14="http://schemas.microsoft.com/office/powerpoint/2010/main" val="9158436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772025-3A8B-4739-C3CE-DEFA7FFED9A7}"/>
              </a:ext>
            </a:extLst>
          </p:cNvPr>
          <p:cNvSpPr txBox="1"/>
          <p:nvPr/>
        </p:nvSpPr>
        <p:spPr>
          <a:xfrm>
            <a:off x="4496346" y="257885"/>
            <a:ext cx="3199307" cy="579967"/>
          </a:xfrm>
          <a:prstGeom prst="rect">
            <a:avLst/>
          </a:prstGeom>
          <a:noFill/>
        </p:spPr>
        <p:txBody>
          <a:bodyPr wrap="square">
            <a:spAutoFit/>
          </a:bodyPr>
          <a:lstStyle/>
          <a:p>
            <a:pPr marL="0" marR="0" algn="ctr">
              <a:lnSpc>
                <a:spcPct val="150000"/>
              </a:lnSpc>
              <a:spcBef>
                <a:spcPts val="0"/>
              </a:spcBef>
              <a:spcAft>
                <a:spcPts val="0"/>
              </a:spcAft>
            </a:pPr>
            <a:r>
              <a:rPr lang="en-IN" sz="2400" b="1" dirty="0">
                <a:solidFill>
                  <a:srgbClr val="FFC000"/>
                </a:solidFill>
                <a:effectLst/>
                <a:latin typeface="Times New Roman" panose="02020603050405020304" pitchFamily="18" charset="0"/>
                <a:ea typeface="Calibri" panose="020F0502020204030204" pitchFamily="34" charset="0"/>
                <a:cs typeface="Times New Roman" panose="02020603050405020304" pitchFamily="18" charset="0"/>
              </a:rPr>
              <a:t>METHODOLOGY</a:t>
            </a:r>
            <a:endParaRPr lang="en-US" sz="2400" dirty="0">
              <a:solidFill>
                <a:srgbClr val="FFC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A4AEBA0A-5671-1AD3-8B30-C48DF6A17BD6}"/>
              </a:ext>
            </a:extLst>
          </p:cNvPr>
          <p:cNvSpPr txBox="1"/>
          <p:nvPr/>
        </p:nvSpPr>
        <p:spPr>
          <a:xfrm>
            <a:off x="820214" y="1435012"/>
            <a:ext cx="10570232" cy="3831755"/>
          </a:xfrm>
          <a:prstGeom prst="rect">
            <a:avLst/>
          </a:prstGeom>
          <a:noFill/>
        </p:spPr>
        <p:txBody>
          <a:bodyPr wrap="square">
            <a:spAutoFit/>
          </a:bodyPr>
          <a:lstStyle/>
          <a:p>
            <a:pPr algn="just">
              <a:lnSpc>
                <a:spcPct val="150000"/>
              </a:lnSpc>
              <a:spcAft>
                <a:spcPts val="800"/>
              </a:spcAft>
            </a:pPr>
            <a:r>
              <a:rPr lang="en-US"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dirty="0">
                <a:solidFill>
                  <a:srgbClr val="00B0F0"/>
                </a:solidFill>
                <a:effectLst/>
                <a:latin typeface="Times New Roman" panose="02020603050405020304" pitchFamily="18" charset="0"/>
                <a:ea typeface="Calibri" panose="020F0502020204030204" pitchFamily="34" charset="0"/>
                <a:cs typeface="Times New Roman" panose="02020603050405020304" pitchFamily="18" charset="0"/>
              </a:rPr>
              <a:t>Mobile Net</a:t>
            </a:r>
            <a:r>
              <a:rPr lang="en-US"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p>
          <a:p>
            <a:pPr marL="800100" lvl="1"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detect fake Indian currency using </a:t>
            </a:r>
            <a:r>
              <a:rPr lang="en-US" sz="2000" b="1" dirty="0" err="1">
                <a:latin typeface="Times New Roman" panose="02020603050405020304" pitchFamily="18" charset="0"/>
                <a:cs typeface="Times New Roman" panose="02020603050405020304" pitchFamily="18" charset="0"/>
              </a:rPr>
              <a:t>MobileNet</a:t>
            </a:r>
            <a:r>
              <a:rPr lang="en-US" sz="2000" dirty="0">
                <a:latin typeface="Times New Roman" panose="02020603050405020304" pitchFamily="18" charset="0"/>
                <a:cs typeface="Times New Roman" panose="02020603050405020304" pitchFamily="18" charset="0"/>
              </a:rPr>
              <a:t>, first, a large collection of real and fake   currency images is gathered. These images are resized to </a:t>
            </a:r>
            <a:r>
              <a:rPr lang="en-US" sz="2000" b="1" dirty="0">
                <a:latin typeface="Times New Roman" panose="02020603050405020304" pitchFamily="18" charset="0"/>
                <a:cs typeface="Times New Roman" panose="02020603050405020304" pitchFamily="18" charset="0"/>
              </a:rPr>
              <a:t>224x224 pixels</a:t>
            </a:r>
            <a:r>
              <a:rPr lang="en-US" sz="2000" dirty="0">
                <a:latin typeface="Times New Roman" panose="02020603050405020304" pitchFamily="18" charset="0"/>
                <a:cs typeface="Times New Roman" panose="02020603050405020304" pitchFamily="18" charset="0"/>
              </a:rPr>
              <a:t>, and some changes like rotating and flipping are applied to help the model learn better.</a:t>
            </a:r>
          </a:p>
          <a:p>
            <a:pPr marL="800100" lvl="1"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dataset is then divided into three parts:</a:t>
            </a:r>
          </a:p>
          <a:p>
            <a:pPr lvl="1">
              <a:lnSpc>
                <a:spcPct val="150000"/>
              </a:lnSpc>
            </a:pPr>
            <a:r>
              <a:rPr lang="en-US" sz="2000" b="1" dirty="0">
                <a:latin typeface="Times New Roman" panose="02020603050405020304" pitchFamily="18" charset="0"/>
                <a:cs typeface="Times New Roman" panose="02020603050405020304" pitchFamily="18" charset="0"/>
              </a:rPr>
              <a:t>    1. Training set</a:t>
            </a:r>
            <a:r>
              <a:rPr lang="en-US" sz="2000" dirty="0">
                <a:latin typeface="Times New Roman" panose="02020603050405020304" pitchFamily="18" charset="0"/>
                <a:cs typeface="Times New Roman" panose="02020603050405020304" pitchFamily="18" charset="0"/>
              </a:rPr>
              <a:t> – to teach the model</a:t>
            </a:r>
          </a:p>
          <a:p>
            <a:pPr lvl="1">
              <a:lnSpc>
                <a:spcPct val="150000"/>
              </a:lnSpc>
            </a:pPr>
            <a:r>
              <a:rPr lang="en-US" sz="2000" b="1" dirty="0">
                <a:latin typeface="Times New Roman" panose="02020603050405020304" pitchFamily="18" charset="0"/>
                <a:cs typeface="Times New Roman" panose="02020603050405020304" pitchFamily="18" charset="0"/>
              </a:rPr>
              <a:t>    2. Validation set</a:t>
            </a:r>
            <a:r>
              <a:rPr lang="en-US" sz="2000" dirty="0">
                <a:latin typeface="Times New Roman" panose="02020603050405020304" pitchFamily="18" charset="0"/>
                <a:cs typeface="Times New Roman" panose="02020603050405020304" pitchFamily="18" charset="0"/>
              </a:rPr>
              <a:t> – to check the model’s accuracy during training</a:t>
            </a:r>
          </a:p>
          <a:p>
            <a:pPr lvl="1">
              <a:lnSpc>
                <a:spcPct val="150000"/>
              </a:lnSpc>
            </a:pPr>
            <a:r>
              <a:rPr lang="en-US" sz="2000" b="1" dirty="0">
                <a:latin typeface="Times New Roman" panose="02020603050405020304" pitchFamily="18" charset="0"/>
                <a:cs typeface="Times New Roman" panose="02020603050405020304" pitchFamily="18" charset="0"/>
              </a:rPr>
              <a:t>    3. Test set</a:t>
            </a:r>
            <a:r>
              <a:rPr lang="en-US" sz="2000" dirty="0">
                <a:latin typeface="Times New Roman" panose="02020603050405020304" pitchFamily="18" charset="0"/>
                <a:cs typeface="Times New Roman" panose="02020603050405020304" pitchFamily="18" charset="0"/>
              </a:rPr>
              <a:t> – to see how well the model works on new images</a:t>
            </a:r>
          </a:p>
        </p:txBody>
      </p:sp>
    </p:spTree>
    <p:extLst>
      <p:ext uri="{BB962C8B-B14F-4D97-AF65-F5344CB8AC3E}">
        <p14:creationId xmlns:p14="http://schemas.microsoft.com/office/powerpoint/2010/main" val="18412935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B7EE914-C0CB-A033-7184-E49E9E6A64F6}"/>
              </a:ext>
            </a:extLst>
          </p:cNvPr>
          <p:cNvSpPr txBox="1"/>
          <p:nvPr/>
        </p:nvSpPr>
        <p:spPr>
          <a:xfrm>
            <a:off x="1129003" y="921007"/>
            <a:ext cx="8724123" cy="4197559"/>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dirty="0">
                <a:latin typeface="Times New Roman "/>
              </a:rPr>
              <a:t>The </a:t>
            </a:r>
            <a:r>
              <a:rPr lang="en-US" dirty="0" err="1">
                <a:latin typeface="Times New Roman "/>
              </a:rPr>
              <a:t>MobileNet</a:t>
            </a:r>
            <a:r>
              <a:rPr lang="en-US" dirty="0">
                <a:latin typeface="Times New Roman "/>
              </a:rPr>
              <a:t> model is trained to recognize fake and real notes, and its accuracy is checked using </a:t>
            </a:r>
            <a:r>
              <a:rPr lang="en-US" b="1" dirty="0">
                <a:latin typeface="Times New Roman "/>
              </a:rPr>
              <a:t>precision, recall, and F1-score</a:t>
            </a:r>
            <a:r>
              <a:rPr lang="en-US" dirty="0">
                <a:latin typeface="Times New Roman "/>
              </a:rPr>
              <a:t>. Adjustments are made if needed to improve accuracy.</a:t>
            </a:r>
          </a:p>
          <a:p>
            <a:pPr marL="342900" indent="-342900" algn="just">
              <a:lnSpc>
                <a:spcPct val="150000"/>
              </a:lnSpc>
              <a:buFont typeface="Arial" panose="020B0604020202020204" pitchFamily="34" charset="0"/>
              <a:buChar char="•"/>
            </a:pPr>
            <a:r>
              <a:rPr lang="en-US" dirty="0">
                <a:latin typeface="Times New Roman "/>
              </a:rPr>
              <a:t>Once training is complete, the model is used in a real-time </a:t>
            </a:r>
            <a:r>
              <a:rPr lang="en-US" b="1" dirty="0">
                <a:latin typeface="Times New Roman "/>
              </a:rPr>
              <a:t>fake currency detection system</a:t>
            </a:r>
            <a:r>
              <a:rPr lang="en-US" dirty="0">
                <a:latin typeface="Times New Roman "/>
              </a:rPr>
              <a:t>. It is optimized to work quickly and efficiently on different devices.</a:t>
            </a:r>
          </a:p>
          <a:p>
            <a:pPr marL="342900" indent="-342900" algn="just">
              <a:lnSpc>
                <a:spcPct val="150000"/>
              </a:lnSpc>
              <a:buFont typeface="Arial" panose="020B0604020202020204" pitchFamily="34" charset="0"/>
              <a:buChar char="•"/>
            </a:pPr>
            <a:r>
              <a:rPr lang="en-US" dirty="0" err="1">
                <a:latin typeface="Times New Roman "/>
              </a:rPr>
              <a:t>MobileNet</a:t>
            </a:r>
            <a:r>
              <a:rPr lang="en-US" dirty="0">
                <a:latin typeface="Times New Roman "/>
              </a:rPr>
              <a:t> is chosen because it is </a:t>
            </a:r>
            <a:r>
              <a:rPr lang="en-US" b="1" dirty="0">
                <a:latin typeface="Times New Roman "/>
              </a:rPr>
              <a:t>fast and lightweight</a:t>
            </a:r>
            <a:r>
              <a:rPr lang="en-US" dirty="0">
                <a:latin typeface="Times New Roman "/>
              </a:rPr>
              <a:t>. A version of </a:t>
            </a:r>
            <a:r>
              <a:rPr lang="en-US" dirty="0" err="1">
                <a:latin typeface="Times New Roman "/>
              </a:rPr>
              <a:t>MobileNet</a:t>
            </a:r>
            <a:r>
              <a:rPr lang="en-US" dirty="0">
                <a:latin typeface="Times New Roman "/>
              </a:rPr>
              <a:t> already trained on a large image dataset (ImageNet) is used, and only the last layer is changed to detect </a:t>
            </a:r>
            <a:r>
              <a:rPr lang="en-US" b="1" dirty="0">
                <a:latin typeface="Times New Roman "/>
              </a:rPr>
              <a:t>real vs. fake notes</a:t>
            </a:r>
            <a:r>
              <a:rPr lang="en-US" dirty="0">
                <a:latin typeface="Times New Roman "/>
              </a:rPr>
              <a:t>. </a:t>
            </a:r>
          </a:p>
          <a:p>
            <a:pPr marL="342900" indent="-342900" algn="just">
              <a:lnSpc>
                <a:spcPct val="150000"/>
              </a:lnSpc>
              <a:buFont typeface="Arial" panose="020B0604020202020204" pitchFamily="34" charset="0"/>
              <a:buChar char="•"/>
            </a:pPr>
            <a:r>
              <a:rPr lang="en-US" dirty="0">
                <a:latin typeface="Times New Roman "/>
              </a:rPr>
              <a:t>The earlier layers remain unchanged to keep the useful features they already learned. The final layers are trained </a:t>
            </a:r>
            <a:r>
              <a:rPr lang="en-US" b="1" dirty="0">
                <a:latin typeface="Times New Roman "/>
              </a:rPr>
              <a:t>slowly and carefully</a:t>
            </a:r>
            <a:r>
              <a:rPr lang="en-US" dirty="0">
                <a:latin typeface="Times New Roman "/>
              </a:rPr>
              <a:t> to adapt to currency detection.</a:t>
            </a:r>
          </a:p>
        </p:txBody>
      </p:sp>
    </p:spTree>
    <p:extLst>
      <p:ext uri="{BB962C8B-B14F-4D97-AF65-F5344CB8AC3E}">
        <p14:creationId xmlns:p14="http://schemas.microsoft.com/office/powerpoint/2010/main" val="19505803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4AEBA0A-5671-1AD3-8B30-C48DF6A17BD6}"/>
              </a:ext>
            </a:extLst>
          </p:cNvPr>
          <p:cNvSpPr txBox="1"/>
          <p:nvPr/>
        </p:nvSpPr>
        <p:spPr>
          <a:xfrm>
            <a:off x="533197" y="1435013"/>
            <a:ext cx="9375913" cy="2909579"/>
          </a:xfrm>
          <a:prstGeom prst="rect">
            <a:avLst/>
          </a:prstGeom>
          <a:noFill/>
        </p:spPr>
        <p:txBody>
          <a:bodyPr wrap="square">
            <a:spAutoFit/>
          </a:bodyPr>
          <a:lstStyle/>
          <a:p>
            <a:pPr algn="just">
              <a:lnSpc>
                <a:spcPct val="150000"/>
              </a:lnSpc>
              <a:spcAft>
                <a:spcPts val="800"/>
              </a:spcAft>
            </a:pPr>
            <a:r>
              <a:rPr lang="en-IN" sz="2000" b="1" dirty="0">
                <a:solidFill>
                  <a:schemeClr val="accent3"/>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000" b="1" dirty="0" err="1">
                <a:solidFill>
                  <a:schemeClr val="accent3"/>
                </a:solidFill>
                <a:effectLst/>
                <a:latin typeface="Times New Roman" panose="02020603050405020304" pitchFamily="18" charset="0"/>
                <a:ea typeface="Calibri" panose="020F0502020204030204" pitchFamily="34" charset="0"/>
                <a:cs typeface="Times New Roman" panose="02020603050405020304" pitchFamily="18" charset="0"/>
              </a:rPr>
              <a:t>MobileNet</a:t>
            </a:r>
            <a:r>
              <a:rPr lang="en-IN" sz="2000" b="1" dirty="0">
                <a:solidFill>
                  <a:schemeClr val="accent3"/>
                </a:solidFill>
                <a:effectLst/>
                <a:latin typeface="Times New Roman" panose="02020603050405020304" pitchFamily="18" charset="0"/>
                <a:ea typeface="Calibri" panose="020F0502020204030204" pitchFamily="34" charset="0"/>
                <a:cs typeface="Times New Roman" panose="02020603050405020304" pitchFamily="18" charset="0"/>
              </a:rPr>
              <a:t> + SVM Hybrid Model </a:t>
            </a:r>
            <a:r>
              <a:rPr lang="en-US"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p>
          <a:p>
            <a:pPr algn="just">
              <a:lnSpc>
                <a:spcPct val="150000"/>
              </a:lnSpc>
              <a:spcAft>
                <a:spcPts val="800"/>
              </a:spcAft>
            </a:pPr>
            <a:r>
              <a:rPr lang="en-US" sz="2000" dirty="0">
                <a:latin typeface="Times New Roman" panose="02020603050405020304" pitchFamily="18" charset="0"/>
                <a:cs typeface="Times New Roman" panose="02020603050405020304" pitchFamily="18" charset="0"/>
              </a:rPr>
              <a:t>A </a:t>
            </a:r>
            <a:r>
              <a:rPr lang="en-US" sz="2000" dirty="0" err="1">
                <a:latin typeface="Times New Roman" panose="02020603050405020304" pitchFamily="18" charset="0"/>
                <a:cs typeface="Times New Roman" panose="02020603050405020304" pitchFamily="18" charset="0"/>
              </a:rPr>
              <a:t>MobileNet</a:t>
            </a:r>
            <a:r>
              <a:rPr lang="en-US" sz="2000" dirty="0">
                <a:latin typeface="Times New Roman" panose="02020603050405020304" pitchFamily="18" charset="0"/>
                <a:cs typeface="Times New Roman" panose="02020603050405020304" pitchFamily="18" charset="0"/>
              </a:rPr>
              <a:t> and SVM hybrid model is used to detect fake Indian currency. First, a dataset of real and fake notes is collected and processed by resizing, normalizing, and augmenting images. </a:t>
            </a:r>
            <a:r>
              <a:rPr lang="en-US" sz="2000" dirty="0" err="1">
                <a:latin typeface="Times New Roman" panose="02020603050405020304" pitchFamily="18" charset="0"/>
                <a:cs typeface="Times New Roman" panose="02020603050405020304" pitchFamily="18" charset="0"/>
              </a:rPr>
              <a:t>MobileNet</a:t>
            </a:r>
            <a:r>
              <a:rPr lang="en-US" sz="2000" dirty="0">
                <a:latin typeface="Times New Roman" panose="02020603050405020304" pitchFamily="18" charset="0"/>
                <a:cs typeface="Times New Roman" panose="02020603050405020304" pitchFamily="18" charset="0"/>
              </a:rPr>
              <a:t> extracts important features from these images, and an SVM classifier uses these features to classify them as real or fake. The SVM model helps improve accuracy by defining clear decision boundaries.</a:t>
            </a:r>
            <a:endPar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323276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4AEBA0A-5671-1AD3-8B30-C48DF6A17BD6}"/>
              </a:ext>
            </a:extLst>
          </p:cNvPr>
          <p:cNvSpPr txBox="1"/>
          <p:nvPr/>
        </p:nvSpPr>
        <p:spPr>
          <a:xfrm>
            <a:off x="616104" y="864106"/>
            <a:ext cx="10188745" cy="4503797"/>
          </a:xfrm>
          <a:prstGeom prst="rect">
            <a:avLst/>
          </a:prstGeom>
          <a:noFill/>
        </p:spPr>
        <p:txBody>
          <a:bodyPr wrap="square">
            <a:spAutoFit/>
          </a:bodyPr>
          <a:lstStyle/>
          <a:p>
            <a:pPr lvl="0" algn="just">
              <a:lnSpc>
                <a:spcPct val="200000"/>
              </a:lnSpc>
              <a:spcBef>
                <a:spcPts val="1200"/>
              </a:spcBef>
              <a:spcAft>
                <a:spcPts val="800"/>
              </a:spcAft>
            </a:pPr>
            <a:r>
              <a:rPr lang="en-IN" sz="20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000" b="1" dirty="0" err="1">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MobileNet</a:t>
            </a:r>
            <a:r>
              <a:rPr lang="en-IN" sz="20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 Random Forest Hybrid Model </a:t>
            </a:r>
            <a:endParaRPr lang="en-IN" sz="20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buNone/>
            </a:pPr>
            <a:r>
              <a:rPr lang="en-US" sz="2000" dirty="0">
                <a:latin typeface="Times New Roman "/>
              </a:rPr>
              <a:t>To detect fake currency, we use a combination of </a:t>
            </a:r>
            <a:r>
              <a:rPr lang="en-US" sz="2000" b="1" dirty="0" err="1">
                <a:latin typeface="Times New Roman "/>
              </a:rPr>
              <a:t>MobileNet</a:t>
            </a:r>
            <a:r>
              <a:rPr lang="en-US" sz="2000" dirty="0">
                <a:latin typeface="Times New Roman "/>
              </a:rPr>
              <a:t> (a deep learning model) and </a:t>
            </a:r>
            <a:r>
              <a:rPr lang="en-US" sz="2000" b="1" dirty="0">
                <a:latin typeface="Times New Roman "/>
                <a:cs typeface="Times New Roman" panose="02020603050405020304" pitchFamily="18" charset="0"/>
              </a:rPr>
              <a:t>Random</a:t>
            </a:r>
            <a:r>
              <a:rPr lang="en-US" sz="2000" b="1" dirty="0">
                <a:latin typeface="Times New Roman "/>
              </a:rPr>
              <a:t> Forest</a:t>
            </a:r>
            <a:r>
              <a:rPr lang="en-US" sz="2000" dirty="0">
                <a:latin typeface="Times New Roman "/>
              </a:rPr>
              <a:t> (a machine learning algorithm).</a:t>
            </a:r>
          </a:p>
          <a:p>
            <a:pPr>
              <a:buNone/>
            </a:pPr>
            <a:r>
              <a:rPr lang="en-US" sz="2000" b="1" dirty="0">
                <a:latin typeface="Times New Roman "/>
              </a:rPr>
              <a:t>How It Works:</a:t>
            </a:r>
          </a:p>
          <a:p>
            <a:endParaRPr lang="en-US" sz="2000" b="1" dirty="0">
              <a:latin typeface="Times New Roman "/>
            </a:endParaRPr>
          </a:p>
          <a:p>
            <a:pPr marL="342900" indent="-342900">
              <a:buFont typeface="Arial" panose="020B0604020202020204" pitchFamily="34" charset="0"/>
              <a:buChar char="•"/>
            </a:pPr>
            <a:r>
              <a:rPr lang="en-US" sz="2000" b="1" dirty="0">
                <a:solidFill>
                  <a:srgbClr val="00B0F0"/>
                </a:solidFill>
                <a:latin typeface="Times New Roman "/>
              </a:rPr>
              <a:t>Collect &amp; Prepare Data:</a:t>
            </a:r>
            <a:endParaRPr lang="en-US" sz="2000" dirty="0">
              <a:solidFill>
                <a:srgbClr val="00B0F0"/>
              </a:solidFill>
              <a:latin typeface="Times New Roman "/>
            </a:endParaRPr>
          </a:p>
          <a:p>
            <a:pPr marL="742950" lvl="1" indent="-285750">
              <a:buFont typeface="+mj-lt"/>
              <a:buAutoNum type="arabicPeriod"/>
            </a:pPr>
            <a:r>
              <a:rPr lang="en-US" sz="2000" dirty="0">
                <a:latin typeface="Times New Roman "/>
              </a:rPr>
              <a:t>Gather images of both real and fake Indian currency notes.</a:t>
            </a:r>
          </a:p>
          <a:p>
            <a:pPr marL="742950" lvl="1" indent="-285750">
              <a:buFont typeface="+mj-lt"/>
              <a:buAutoNum type="arabicPeriod"/>
            </a:pPr>
            <a:r>
              <a:rPr lang="en-US" sz="2000" dirty="0">
                <a:latin typeface="Times New Roman "/>
              </a:rPr>
              <a:t>Resize them to </a:t>
            </a:r>
            <a:r>
              <a:rPr lang="en-US" sz="2000" b="1" dirty="0">
                <a:latin typeface="Times New Roman "/>
              </a:rPr>
              <a:t>224x224 pixels</a:t>
            </a:r>
            <a:r>
              <a:rPr lang="en-US" sz="2000" dirty="0">
                <a:latin typeface="Times New Roman "/>
              </a:rPr>
              <a:t> (so they fit </a:t>
            </a:r>
            <a:r>
              <a:rPr lang="en-US" sz="2000" dirty="0" err="1">
                <a:latin typeface="Times New Roman "/>
              </a:rPr>
              <a:t>MobileNet</a:t>
            </a:r>
            <a:r>
              <a:rPr lang="en-US" sz="2000" dirty="0">
                <a:latin typeface="Times New Roman "/>
              </a:rPr>
              <a:t>).</a:t>
            </a:r>
          </a:p>
          <a:p>
            <a:pPr marL="742950" lvl="1" indent="-285750">
              <a:buFont typeface="+mj-lt"/>
              <a:buAutoNum type="arabicPeriod"/>
            </a:pPr>
            <a:r>
              <a:rPr lang="en-US" sz="2000" dirty="0">
                <a:latin typeface="Times New Roman "/>
              </a:rPr>
              <a:t>Normalize and enhance them using techniques like rotation and flipping.</a:t>
            </a:r>
          </a:p>
          <a:p>
            <a:pPr marL="342900" indent="-342900">
              <a:buFont typeface="Arial" panose="020B0604020202020204" pitchFamily="34" charset="0"/>
              <a:buChar char="•"/>
            </a:pPr>
            <a:r>
              <a:rPr lang="en-US" sz="2000" b="1" dirty="0">
                <a:solidFill>
                  <a:srgbClr val="00B0F0"/>
                </a:solidFill>
                <a:latin typeface="Times New Roman "/>
              </a:rPr>
              <a:t>Feature Extraction with </a:t>
            </a:r>
            <a:r>
              <a:rPr lang="en-US" sz="2000" b="1" dirty="0" err="1">
                <a:solidFill>
                  <a:srgbClr val="00B0F0"/>
                </a:solidFill>
                <a:latin typeface="Times New Roman "/>
              </a:rPr>
              <a:t>MobileNet</a:t>
            </a:r>
            <a:r>
              <a:rPr lang="en-US" sz="2000" b="1" dirty="0">
                <a:solidFill>
                  <a:srgbClr val="00B0F0"/>
                </a:solidFill>
                <a:latin typeface="Times New Roman "/>
              </a:rPr>
              <a:t>:</a:t>
            </a:r>
            <a:endParaRPr lang="en-US" sz="2000" dirty="0">
              <a:solidFill>
                <a:srgbClr val="00B0F0"/>
              </a:solidFill>
              <a:latin typeface="Times New Roman "/>
            </a:endParaRPr>
          </a:p>
          <a:p>
            <a:pPr marL="742950" lvl="1" indent="-285750">
              <a:buFont typeface="+mj-lt"/>
              <a:buAutoNum type="arabicPeriod"/>
            </a:pPr>
            <a:r>
              <a:rPr lang="en-US" sz="2000" dirty="0" err="1">
                <a:latin typeface="Times New Roman "/>
              </a:rPr>
              <a:t>MobileNet</a:t>
            </a:r>
            <a:r>
              <a:rPr lang="en-US" sz="2000" dirty="0">
                <a:latin typeface="Times New Roman "/>
              </a:rPr>
              <a:t> is a lightweight deep learning model.</a:t>
            </a:r>
          </a:p>
          <a:p>
            <a:pPr marL="742950" lvl="1" indent="-285750">
              <a:buFont typeface="+mj-lt"/>
              <a:buAutoNum type="arabicPeriod"/>
            </a:pPr>
            <a:r>
              <a:rPr lang="en-US" sz="2000" dirty="0">
                <a:latin typeface="Times New Roman "/>
              </a:rPr>
              <a:t>Instead of classifying directly, it extracts important features (patterns, colors, textures) from currency images</a:t>
            </a:r>
            <a:r>
              <a:rPr lang="en-US" sz="2000" dirty="0"/>
              <a:t>.</a:t>
            </a:r>
          </a:p>
        </p:txBody>
      </p:sp>
    </p:spTree>
    <p:extLst>
      <p:ext uri="{BB962C8B-B14F-4D97-AF65-F5344CB8AC3E}">
        <p14:creationId xmlns:p14="http://schemas.microsoft.com/office/powerpoint/2010/main" val="24239357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D5985B-A643-ECFF-8E82-DAEF8EEE8C1B}"/>
              </a:ext>
            </a:extLst>
          </p:cNvPr>
          <p:cNvSpPr>
            <a:spLocks noGrp="1"/>
          </p:cNvSpPr>
          <p:nvPr>
            <p:ph idx="1"/>
          </p:nvPr>
        </p:nvSpPr>
        <p:spPr>
          <a:xfrm>
            <a:off x="660400" y="578498"/>
            <a:ext cx="11784907" cy="5701004"/>
          </a:xfrm>
        </p:spPr>
        <p:txBody>
          <a:bodyPr>
            <a:normAutofit/>
          </a:bodyPr>
          <a:lstStyle/>
          <a:p>
            <a:pPr marL="0" indent="0">
              <a:buNone/>
            </a:pPr>
            <a:r>
              <a:rPr lang="en-US" sz="2000" b="1" dirty="0">
                <a:solidFill>
                  <a:srgbClr val="00B0F0"/>
                </a:solidFill>
                <a:latin typeface="Times New Roman "/>
              </a:rPr>
              <a:t>      Classification with Random Forest:</a:t>
            </a:r>
            <a:endParaRPr lang="en-US" sz="2000" dirty="0">
              <a:solidFill>
                <a:srgbClr val="00B0F0"/>
              </a:solidFill>
              <a:latin typeface="Times New Roman "/>
            </a:endParaRPr>
          </a:p>
          <a:p>
            <a:pPr lvl="1">
              <a:buFont typeface="Arial" panose="020B0604020202020204" pitchFamily="34" charset="0"/>
              <a:buChar char="•"/>
            </a:pPr>
            <a:r>
              <a:rPr lang="en-US" sz="2000" dirty="0">
                <a:latin typeface="Times New Roman "/>
              </a:rPr>
              <a:t>These extracted features are given to Random Forest.</a:t>
            </a:r>
          </a:p>
          <a:p>
            <a:pPr lvl="1">
              <a:buFont typeface="Arial" panose="020B0604020202020204" pitchFamily="34" charset="0"/>
              <a:buChar char="•"/>
            </a:pPr>
            <a:r>
              <a:rPr lang="en-US" sz="2000" dirty="0">
                <a:latin typeface="Times New Roman "/>
              </a:rPr>
              <a:t>Random Forest is an algorithm that makes decisions using multiple decision trees.</a:t>
            </a:r>
          </a:p>
          <a:p>
            <a:pPr lvl="1">
              <a:buFont typeface="Arial" panose="020B0604020202020204" pitchFamily="34" charset="0"/>
              <a:buChar char="•"/>
            </a:pPr>
            <a:r>
              <a:rPr lang="en-US" sz="2000" dirty="0">
                <a:latin typeface="Times New Roman "/>
              </a:rPr>
              <a:t>It learns from the extracted features and classifies notes as </a:t>
            </a:r>
            <a:r>
              <a:rPr lang="en-US" sz="2000" b="1" dirty="0">
                <a:latin typeface="Times New Roman "/>
              </a:rPr>
              <a:t>real or fake</a:t>
            </a:r>
            <a:r>
              <a:rPr lang="en-US" sz="2000" dirty="0">
                <a:latin typeface="Times New Roman "/>
              </a:rPr>
              <a:t>.</a:t>
            </a:r>
          </a:p>
          <a:p>
            <a:pPr marL="0" indent="0">
              <a:buNone/>
            </a:pPr>
            <a:r>
              <a:rPr lang="en-US" sz="2000" b="1" dirty="0">
                <a:solidFill>
                  <a:srgbClr val="00B0F0"/>
                </a:solidFill>
                <a:latin typeface="Times New Roman "/>
              </a:rPr>
              <a:t>     Training &amp; Testing:</a:t>
            </a:r>
            <a:endParaRPr lang="en-US" sz="2000" dirty="0">
              <a:solidFill>
                <a:srgbClr val="00B0F0"/>
              </a:solidFill>
              <a:latin typeface="Times New Roman "/>
            </a:endParaRPr>
          </a:p>
          <a:p>
            <a:pPr lvl="1">
              <a:buFont typeface="Arial" panose="020B0604020202020204" pitchFamily="34" charset="0"/>
              <a:buChar char="•"/>
            </a:pPr>
            <a:r>
              <a:rPr lang="en-US" sz="2000" dirty="0">
                <a:latin typeface="Times New Roman "/>
              </a:rPr>
              <a:t>The dataset is split into </a:t>
            </a:r>
            <a:r>
              <a:rPr lang="en-US" sz="2000" b="1" dirty="0">
                <a:latin typeface="Times New Roman "/>
              </a:rPr>
              <a:t>training, validation, and test sets</a:t>
            </a:r>
            <a:r>
              <a:rPr lang="en-US" sz="2000" dirty="0">
                <a:latin typeface="Times New Roman "/>
              </a:rPr>
              <a:t>.</a:t>
            </a:r>
          </a:p>
          <a:p>
            <a:pPr lvl="1">
              <a:buFont typeface="Arial" panose="020B0604020202020204" pitchFamily="34" charset="0"/>
              <a:buChar char="•"/>
            </a:pPr>
            <a:r>
              <a:rPr lang="en-US" sz="2000" dirty="0">
                <a:latin typeface="Times New Roman "/>
              </a:rPr>
              <a:t>The model is fine-tuned using accuracy, precision, recall, and F1-score.</a:t>
            </a:r>
          </a:p>
          <a:p>
            <a:pPr marL="0" indent="0">
              <a:buNone/>
            </a:pPr>
            <a:r>
              <a:rPr lang="en-US" sz="2000" b="1" dirty="0">
                <a:solidFill>
                  <a:srgbClr val="00B0F0"/>
                </a:solidFill>
                <a:latin typeface="Times New Roman "/>
              </a:rPr>
              <a:t>     Deployment &amp; Real-Time Detection:</a:t>
            </a:r>
            <a:endParaRPr lang="en-US" sz="2000" dirty="0">
              <a:solidFill>
                <a:srgbClr val="00B0F0"/>
              </a:solidFill>
              <a:latin typeface="Times New Roman "/>
            </a:endParaRPr>
          </a:p>
          <a:p>
            <a:pPr lvl="1">
              <a:buFont typeface="Arial" panose="020B0604020202020204" pitchFamily="34" charset="0"/>
              <a:buChar char="•"/>
            </a:pPr>
            <a:r>
              <a:rPr lang="en-US" sz="2000" dirty="0">
                <a:latin typeface="Times New Roman "/>
              </a:rPr>
              <a:t>Once trained, the model is used in a real-time detection system.</a:t>
            </a:r>
          </a:p>
          <a:p>
            <a:pPr lvl="1">
              <a:buFont typeface="Arial" panose="020B0604020202020204" pitchFamily="34" charset="0"/>
              <a:buChar char="•"/>
            </a:pPr>
            <a:r>
              <a:rPr lang="en-US" sz="2000" dirty="0">
                <a:latin typeface="Times New Roman "/>
              </a:rPr>
              <a:t>The system is optimized for fast and accurate counterfeit detection.</a:t>
            </a:r>
          </a:p>
          <a:p>
            <a:pPr lvl="1">
              <a:buFont typeface="Arial" panose="020B0604020202020204" pitchFamily="34" charset="0"/>
              <a:buChar char="•"/>
            </a:pPr>
            <a:r>
              <a:rPr lang="en-US" sz="2000" dirty="0">
                <a:latin typeface="Times New Roman "/>
              </a:rPr>
              <a:t>Continuous testing improves accuracy and reliability.</a:t>
            </a:r>
          </a:p>
          <a:p>
            <a:pPr marL="0" indent="0">
              <a:buNone/>
            </a:pPr>
            <a:r>
              <a:rPr lang="en-US" sz="2000" dirty="0">
                <a:latin typeface="Times New Roman "/>
              </a:rPr>
              <a:t>            This hybrid approach ensures a </a:t>
            </a:r>
            <a:r>
              <a:rPr lang="en-US" sz="2000" b="1" dirty="0">
                <a:latin typeface="Times New Roman "/>
              </a:rPr>
              <a:t>highly accurate, efficient, and scalable</a:t>
            </a:r>
            <a:r>
              <a:rPr lang="en-US" sz="2000" dirty="0">
                <a:latin typeface="Times New Roman "/>
              </a:rPr>
              <a:t> solution </a:t>
            </a:r>
          </a:p>
          <a:p>
            <a:pPr marL="0" indent="0">
              <a:buNone/>
            </a:pPr>
            <a:r>
              <a:rPr lang="en-US" sz="2000" dirty="0">
                <a:latin typeface="Times New Roman "/>
              </a:rPr>
              <a:t>            for detecting fake currency, enhancing financial security.</a:t>
            </a:r>
          </a:p>
          <a:p>
            <a:endParaRPr lang="en-IN" dirty="0"/>
          </a:p>
        </p:txBody>
      </p:sp>
    </p:spTree>
    <p:extLst>
      <p:ext uri="{BB962C8B-B14F-4D97-AF65-F5344CB8AC3E}">
        <p14:creationId xmlns:p14="http://schemas.microsoft.com/office/powerpoint/2010/main" val="20751658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710175" y="446938"/>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2800" b="1" dirty="0">
                <a:solidFill>
                  <a:srgbClr val="0070C0"/>
                </a:solidFill>
                <a:latin typeface="Times New Roman" panose="02020603050405020304" pitchFamily="18" charset="0"/>
                <a:cs typeface="Times New Roman" panose="02020603050405020304" pitchFamily="18" charset="0"/>
              </a:rPr>
              <a:t>UML DIAGRAMS</a:t>
            </a:r>
          </a:p>
        </p:txBody>
      </p:sp>
      <p:sp>
        <p:nvSpPr>
          <p:cNvPr id="4" name="TextBox 3"/>
          <p:cNvSpPr txBox="1"/>
          <p:nvPr/>
        </p:nvSpPr>
        <p:spPr>
          <a:xfrm>
            <a:off x="815042" y="2025506"/>
            <a:ext cx="9946093" cy="3268652"/>
          </a:xfrm>
          <a:prstGeom prst="rect">
            <a:avLst/>
          </a:prstGeom>
          <a:noFill/>
        </p:spPr>
        <p:txBody>
          <a:bodyPr wrap="square" rtlCol="0">
            <a:spAutoFit/>
          </a:bodyPr>
          <a:lstStyle/>
          <a:p>
            <a:pPr lvl="0" algn="just">
              <a:lnSpc>
                <a:spcPct val="150000"/>
              </a:lnSpc>
            </a:pPr>
            <a:r>
              <a:rPr lang="en-US" sz="2000" b="1" dirty="0">
                <a:solidFill>
                  <a:srgbClr val="FFC000"/>
                </a:solidFill>
                <a:latin typeface="Times New Roman" panose="02020603050405020304" pitchFamily="18" charset="0"/>
                <a:cs typeface="Times New Roman" panose="02020603050405020304" pitchFamily="18" charset="0"/>
              </a:rPr>
              <a:t>1.Use Case Diagram</a:t>
            </a:r>
            <a:r>
              <a:rPr lang="en-US" sz="2000" b="1" dirty="0">
                <a:latin typeface="Times New Roman" panose="02020603050405020304" pitchFamily="18" charset="0"/>
                <a:cs typeface="Times New Roman" panose="02020603050405020304" pitchFamily="18" charset="0"/>
              </a:rPr>
              <a:t>: </a:t>
            </a:r>
          </a:p>
          <a:p>
            <a:pPr lvl="0" algn="just">
              <a:lnSpc>
                <a:spcPct val="150000"/>
              </a:lnSpc>
            </a:pPr>
            <a:r>
              <a:rPr lang="en-US" sz="2000" dirty="0">
                <a:latin typeface="Times New Roman" panose="02020603050405020304" pitchFamily="18" charset="0"/>
                <a:cs typeface="Times New Roman" panose="02020603050405020304" pitchFamily="18" charset="0"/>
              </a:rPr>
              <a:t>A use case diagram in the Unified Modeling Language (UML) is a type of behavioral diagram defined by and created from a Use-case analysis. Its purpose is to present a graphical overview of the functionality provided by a system in terms of actors, their goals (represented as use cases), and any dependencies between those use cases. The main purpose of a use case diagram is to show what system functions are performed for which actor. Roles of the actors in the system can be depicted.</a:t>
            </a:r>
          </a:p>
        </p:txBody>
      </p:sp>
    </p:spTree>
    <p:extLst>
      <p:ext uri="{BB962C8B-B14F-4D97-AF65-F5344CB8AC3E}">
        <p14:creationId xmlns:p14="http://schemas.microsoft.com/office/powerpoint/2010/main" val="31101062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86651" y="-47267"/>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endParaRPr lang="en-US" sz="28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78E548C-2650-C1F5-4C0D-AB07BFA320F1}"/>
              </a:ext>
            </a:extLst>
          </p:cNvPr>
          <p:cNvSpPr txBox="1"/>
          <p:nvPr/>
        </p:nvSpPr>
        <p:spPr>
          <a:xfrm>
            <a:off x="4604825" y="5225902"/>
            <a:ext cx="2560320" cy="369332"/>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Fig: </a:t>
            </a:r>
            <a:r>
              <a:rPr lang="en-US" sz="1800" b="1" dirty="0">
                <a:solidFill>
                  <a:srgbClr val="002060"/>
                </a:solidFill>
                <a:latin typeface="Times New Roman" panose="02020603050405020304" pitchFamily="18" charset="0"/>
                <a:cs typeface="Times New Roman" panose="02020603050405020304" pitchFamily="18" charset="0"/>
              </a:rPr>
              <a:t>Use Case Diagram</a:t>
            </a:r>
            <a:endParaRPr lang="en-IN" dirty="0">
              <a:solidFill>
                <a:srgbClr val="002060"/>
              </a:solidFill>
            </a:endParaRPr>
          </a:p>
        </p:txBody>
      </p:sp>
      <p:pic>
        <p:nvPicPr>
          <p:cNvPr id="1026" name="Picture 2" descr="Generated image">
            <a:extLst>
              <a:ext uri="{FF2B5EF4-FFF2-40B4-BE49-F238E27FC236}">
                <a16:creationId xmlns:a16="http://schemas.microsoft.com/office/drawing/2014/main" id="{F0667120-3A93-E69B-C9D8-87EDA1E100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6465" y="1091681"/>
            <a:ext cx="5337111" cy="34056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23125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30436" y="115008"/>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endParaRPr lang="en-US" sz="28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927072" y="870169"/>
            <a:ext cx="10524029" cy="2345322"/>
          </a:xfrm>
          <a:prstGeom prst="rect">
            <a:avLst/>
          </a:prstGeom>
          <a:noFill/>
        </p:spPr>
        <p:txBody>
          <a:bodyPr wrap="square" rtlCol="0">
            <a:spAutoFit/>
          </a:bodyPr>
          <a:lstStyle/>
          <a:p>
            <a:pPr lvl="0" algn="just">
              <a:lnSpc>
                <a:spcPct val="150000"/>
              </a:lnSpc>
            </a:pPr>
            <a:r>
              <a:rPr lang="en-US" sz="2000" b="1" dirty="0">
                <a:solidFill>
                  <a:schemeClr val="accent3"/>
                </a:solidFill>
                <a:latin typeface="Times New Roman" panose="02020603050405020304" pitchFamily="18" charset="0"/>
                <a:cs typeface="Times New Roman" panose="02020603050405020304" pitchFamily="18" charset="0"/>
              </a:rPr>
              <a:t>2.Class Diagram</a:t>
            </a:r>
            <a:r>
              <a:rPr lang="en-US" sz="2000" b="1" dirty="0">
                <a:latin typeface="Times New Roman" panose="02020603050405020304" pitchFamily="18" charset="0"/>
                <a:cs typeface="Times New Roman" panose="02020603050405020304" pitchFamily="18" charset="0"/>
              </a:rPr>
              <a:t>:</a:t>
            </a:r>
          </a:p>
          <a:p>
            <a:pPr algn="just">
              <a:lnSpc>
                <a:spcPct val="150000"/>
              </a:lnSpc>
            </a:pPr>
            <a:r>
              <a:rPr lang="en-US" sz="2000" dirty="0">
                <a:latin typeface="Times New Roman" panose="02020603050405020304" pitchFamily="18" charset="0"/>
                <a:cs typeface="Times New Roman" panose="02020603050405020304" pitchFamily="18" charset="0"/>
              </a:rPr>
              <a:t>In software engineering, a class diagram in the Unified Modelling Language (UML) is a type of static structure diagram that describes the structure of a system by showing the system's classes, their attributes, operations (or methods), and the relationships among the classes. It explains which class contains information.</a:t>
            </a:r>
          </a:p>
        </p:txBody>
      </p:sp>
      <p:pic>
        <p:nvPicPr>
          <p:cNvPr id="2050" name="Picture 2" descr="Generated image">
            <a:extLst>
              <a:ext uri="{FF2B5EF4-FFF2-40B4-BE49-F238E27FC236}">
                <a16:creationId xmlns:a16="http://schemas.microsoft.com/office/drawing/2014/main" id="{3F2D29E3-333E-7C83-C11C-A76B2A9991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8631" y="3293706"/>
            <a:ext cx="3620278" cy="3144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7564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67D6F-FBC0-0AE2-734A-39B5AE210BD2}"/>
              </a:ext>
            </a:extLst>
          </p:cNvPr>
          <p:cNvSpPr txBox="1"/>
          <p:nvPr/>
        </p:nvSpPr>
        <p:spPr>
          <a:xfrm>
            <a:off x="4922209" y="415578"/>
            <a:ext cx="1209821" cy="352686"/>
          </a:xfrm>
          <a:prstGeom prst="rect">
            <a:avLst/>
          </a:prstGeom>
        </p:spPr>
        <p:txBody>
          <a:bodyPr vert="horz" lIns="91440" tIns="45720" rIns="91440" bIns="45720" rtlCol="0" anchor="t">
            <a:normAutofit fontScale="25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chemeClr val="tx1"/>
                </a:solidFill>
              </a:rPr>
              <a:t>                            </a:t>
            </a:r>
            <a:r>
              <a:rPr lang="en-US" sz="9600" b="1" dirty="0">
                <a:solidFill>
                  <a:srgbClr val="0070C0"/>
                </a:solidFill>
                <a:latin typeface="Times New Roman" panose="02020603050405020304" pitchFamily="18" charset="0"/>
                <a:cs typeface="Times New Roman" panose="02020603050405020304" pitchFamily="18" charset="0"/>
              </a:rPr>
              <a:t>INDEX</a:t>
            </a:r>
            <a:endParaRPr lang="en-US"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AC37A8E-08F0-3E76-F1A3-6C350D98AC89}"/>
              </a:ext>
            </a:extLst>
          </p:cNvPr>
          <p:cNvSpPr txBox="1"/>
          <p:nvPr/>
        </p:nvSpPr>
        <p:spPr>
          <a:xfrm>
            <a:off x="1122831" y="1025130"/>
            <a:ext cx="5772491" cy="5602193"/>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lvl="2">
              <a:lnSpc>
                <a:spcPct val="150000"/>
              </a:lnSpc>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Abstract</a:t>
            </a:r>
          </a:p>
          <a:p>
            <a:pPr lvl="2">
              <a:lnSpc>
                <a:spcPct val="150000"/>
              </a:lnSpc>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Introduction</a:t>
            </a:r>
          </a:p>
          <a:p>
            <a:pPr lvl="2">
              <a:lnSpc>
                <a:spcPct val="150000"/>
              </a:lnSpc>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Literature survey</a:t>
            </a:r>
          </a:p>
          <a:p>
            <a:pPr lvl="2">
              <a:lnSpc>
                <a:spcPct val="150000"/>
              </a:lnSpc>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Existing Method</a:t>
            </a:r>
          </a:p>
          <a:p>
            <a:pPr lvl="2">
              <a:lnSpc>
                <a:spcPct val="150000"/>
              </a:lnSpc>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Disadvantages</a:t>
            </a:r>
          </a:p>
          <a:p>
            <a:pPr lvl="2">
              <a:lnSpc>
                <a:spcPct val="150000"/>
              </a:lnSpc>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Proposed method</a:t>
            </a:r>
          </a:p>
          <a:p>
            <a:pPr lvl="2">
              <a:lnSpc>
                <a:spcPct val="150000"/>
              </a:lnSpc>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Advantages</a:t>
            </a:r>
          </a:p>
          <a:p>
            <a:pPr marL="914400" lvl="2" indent="0">
              <a:lnSpc>
                <a:spcPct val="170000"/>
              </a:lnSpc>
              <a:buNone/>
            </a:pPr>
            <a:endParaRPr lang="en-US" sz="2000" dirty="0">
              <a:latin typeface="Times New Roman" panose="02020603050405020304" pitchFamily="18" charset="0"/>
              <a:cs typeface="Times New Roman" panose="02020603050405020304" pitchFamily="18" charset="0"/>
            </a:endParaRPr>
          </a:p>
          <a:p>
            <a:pPr marL="768350" lvl="2" indent="0">
              <a:lnSpc>
                <a:spcPct val="170000"/>
              </a:lnSpc>
              <a:buNone/>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2000" dirty="0"/>
          </a:p>
        </p:txBody>
      </p:sp>
      <p:sp>
        <p:nvSpPr>
          <p:cNvPr id="4" name="Content Placeholder 2">
            <a:extLst>
              <a:ext uri="{FF2B5EF4-FFF2-40B4-BE49-F238E27FC236}">
                <a16:creationId xmlns:a16="http://schemas.microsoft.com/office/drawing/2014/main" id="{65D4090B-862D-C821-D2E7-C5CAA8D577AD}"/>
              </a:ext>
            </a:extLst>
          </p:cNvPr>
          <p:cNvSpPr txBox="1"/>
          <p:nvPr/>
        </p:nvSpPr>
        <p:spPr>
          <a:xfrm>
            <a:off x="5475777" y="559506"/>
            <a:ext cx="6022599" cy="545826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pPr marL="914400" lvl="2" indent="0" algn="just">
              <a:lnSpc>
                <a:spcPct val="150000"/>
              </a:lnSpc>
              <a:buNone/>
            </a:pPr>
            <a:r>
              <a:rPr lang="en-US" sz="1800" dirty="0">
                <a:latin typeface="Times New Roman" panose="02020603050405020304" pitchFamily="18" charset="0"/>
                <a:cs typeface="Times New Roman" panose="02020603050405020304" pitchFamily="18" charset="0"/>
              </a:rPr>
              <a:t>	</a:t>
            </a:r>
          </a:p>
          <a:p>
            <a:pPr>
              <a:buFont typeface="Wingdings" panose="05000000000000000000" pitchFamily="2" charset="2"/>
              <a:buChar char="v"/>
            </a:pPr>
            <a:endParaRPr lang="en-US" sz="2000" dirty="0"/>
          </a:p>
        </p:txBody>
      </p:sp>
    </p:spTree>
    <p:extLst>
      <p:ext uri="{BB962C8B-B14F-4D97-AF65-F5344CB8AC3E}">
        <p14:creationId xmlns:p14="http://schemas.microsoft.com/office/powerpoint/2010/main" val="17597044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330519" y="31501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endParaRPr lang="en-US" sz="28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023744" y="1950267"/>
            <a:ext cx="9006176" cy="2345322"/>
          </a:xfrm>
          <a:prstGeom prst="rect">
            <a:avLst/>
          </a:prstGeom>
          <a:noFill/>
        </p:spPr>
        <p:txBody>
          <a:bodyPr wrap="square" rtlCol="0">
            <a:spAutoFit/>
          </a:bodyPr>
          <a:lstStyle/>
          <a:p>
            <a:pPr algn="just">
              <a:lnSpc>
                <a:spcPct val="150000"/>
              </a:lnSpc>
            </a:pPr>
            <a:r>
              <a:rPr lang="en-US" sz="2000" b="1" dirty="0">
                <a:solidFill>
                  <a:schemeClr val="accent3"/>
                </a:solidFill>
                <a:latin typeface="Times New Roman" panose="02020603050405020304" pitchFamily="18" charset="0"/>
                <a:cs typeface="Times New Roman" panose="02020603050405020304" pitchFamily="18" charset="0"/>
              </a:rPr>
              <a:t>3.Sequence Diagram</a:t>
            </a:r>
            <a:r>
              <a:rPr lang="en-US" sz="2000" b="1" dirty="0">
                <a:latin typeface="Times New Roman" panose="02020603050405020304" pitchFamily="18" charset="0"/>
                <a:cs typeface="Times New Roman" panose="02020603050405020304" pitchFamily="18" charset="0"/>
              </a:rPr>
              <a:t>:</a:t>
            </a:r>
          </a:p>
          <a:p>
            <a:pPr algn="just">
              <a:lnSpc>
                <a:spcPct val="150000"/>
              </a:lnSpc>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 sequence diagram in Unified Modelling Language (UML) is a kind of interaction diagram that shows how processes operate with one another and in what order. It is a construct of a Message Sequence Chart. Sequence diagrams are sometimes called event diagrams, event scenarios, and timing diagrams.</a:t>
            </a:r>
          </a:p>
        </p:txBody>
      </p:sp>
    </p:spTree>
    <p:extLst>
      <p:ext uri="{BB962C8B-B14F-4D97-AF65-F5344CB8AC3E}">
        <p14:creationId xmlns:p14="http://schemas.microsoft.com/office/powerpoint/2010/main" val="4877776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562C76A-D81F-3349-725F-F4AE2E28506F}"/>
              </a:ext>
            </a:extLst>
          </p:cNvPr>
          <p:cNvSpPr txBox="1"/>
          <p:nvPr/>
        </p:nvSpPr>
        <p:spPr>
          <a:xfrm>
            <a:off x="4340172" y="5804400"/>
            <a:ext cx="2560320" cy="369332"/>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Fig: </a:t>
            </a:r>
            <a:r>
              <a:rPr lang="en-US" sz="1800" b="1" dirty="0">
                <a:solidFill>
                  <a:srgbClr val="00B0F0"/>
                </a:solidFill>
                <a:latin typeface="Times New Roman" panose="02020603050405020304" pitchFamily="18" charset="0"/>
                <a:cs typeface="Times New Roman" panose="02020603050405020304" pitchFamily="18" charset="0"/>
              </a:rPr>
              <a:t>Sequence Diagram</a:t>
            </a:r>
            <a:endParaRPr lang="en-IN" dirty="0">
              <a:solidFill>
                <a:srgbClr val="00B0F0"/>
              </a:solidFill>
            </a:endParaRPr>
          </a:p>
        </p:txBody>
      </p:sp>
      <p:sp>
        <p:nvSpPr>
          <p:cNvPr id="5" name="Title 1">
            <a:extLst>
              <a:ext uri="{FF2B5EF4-FFF2-40B4-BE49-F238E27FC236}">
                <a16:creationId xmlns:a16="http://schemas.microsoft.com/office/drawing/2014/main" id="{A63B48B4-F925-600B-6D3D-F69711C6DF7D}"/>
              </a:ext>
            </a:extLst>
          </p:cNvPr>
          <p:cNvSpPr txBox="1"/>
          <p:nvPr/>
        </p:nvSpPr>
        <p:spPr>
          <a:xfrm>
            <a:off x="1237958" y="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endParaRPr lang="en-US" sz="2800" b="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D00F1E3D-092E-FAA9-546B-5F83EA1C2812}"/>
              </a:ext>
            </a:extLst>
          </p:cNvPr>
          <p:cNvPicPr>
            <a:picLocks noChangeAspect="1"/>
          </p:cNvPicPr>
          <p:nvPr/>
        </p:nvPicPr>
        <p:blipFill>
          <a:blip r:embed="rId2"/>
          <a:stretch>
            <a:fillRect/>
          </a:stretch>
        </p:blipFill>
        <p:spPr>
          <a:xfrm>
            <a:off x="3116521" y="762927"/>
            <a:ext cx="4410075" cy="4562475"/>
          </a:xfrm>
          <a:prstGeom prst="rect">
            <a:avLst/>
          </a:prstGeom>
        </p:spPr>
      </p:pic>
    </p:spTree>
    <p:extLst>
      <p:ext uri="{BB962C8B-B14F-4D97-AF65-F5344CB8AC3E}">
        <p14:creationId xmlns:p14="http://schemas.microsoft.com/office/powerpoint/2010/main" val="6880162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461756" y="29114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endParaRPr lang="en-US" sz="28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750840" y="1275301"/>
            <a:ext cx="10018499" cy="3422540"/>
          </a:xfrm>
          <a:prstGeom prst="rect">
            <a:avLst/>
          </a:prstGeom>
          <a:noFill/>
        </p:spPr>
        <p:txBody>
          <a:bodyPr wrap="square" rtlCol="0">
            <a:spAutoFit/>
          </a:bodyPr>
          <a:lstStyle/>
          <a:p>
            <a:pPr algn="just">
              <a:lnSpc>
                <a:spcPct val="200000"/>
              </a:lnSpc>
            </a:pPr>
            <a:r>
              <a:rPr lang="en-US" sz="2000" b="1" dirty="0">
                <a:solidFill>
                  <a:schemeClr val="accent3"/>
                </a:solidFill>
                <a:latin typeface="Times New Roman" panose="02020603050405020304" pitchFamily="18" charset="0"/>
                <a:cs typeface="Times New Roman" panose="02020603050405020304" pitchFamily="18" charset="0"/>
              </a:rPr>
              <a:t>4.Collaboration Diagram</a:t>
            </a:r>
            <a:r>
              <a:rPr lang="en-US" sz="2000" b="1"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In collaboration diagram the method call sequence is indicated by some numbering technique as shown below. The number indicates how the methods are called one after another. We have taken the same order management system to describe the collaboration diagram. The method calls are similar to that of a sequence diagram. But the difference is that the sequence diagram does not describe the object organization whereas the collaboration diagram shows the object organization.</a:t>
            </a:r>
          </a:p>
        </p:txBody>
      </p:sp>
    </p:spTree>
    <p:extLst>
      <p:ext uri="{BB962C8B-B14F-4D97-AF65-F5344CB8AC3E}">
        <p14:creationId xmlns:p14="http://schemas.microsoft.com/office/powerpoint/2010/main" val="33310245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1AF7115-AC39-82E7-6D66-E4E2AD1F0A96}"/>
              </a:ext>
            </a:extLst>
          </p:cNvPr>
          <p:cNvSpPr txBox="1"/>
          <p:nvPr/>
        </p:nvSpPr>
        <p:spPr>
          <a:xfrm>
            <a:off x="3692434" y="5119367"/>
            <a:ext cx="3108960" cy="369332"/>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Fig: </a:t>
            </a:r>
            <a:r>
              <a:rPr lang="en-US" sz="1800" b="1" dirty="0">
                <a:solidFill>
                  <a:srgbClr val="00B0F0"/>
                </a:solidFill>
                <a:latin typeface="Times New Roman" panose="02020603050405020304" pitchFamily="18" charset="0"/>
                <a:cs typeface="Times New Roman" panose="02020603050405020304" pitchFamily="18" charset="0"/>
              </a:rPr>
              <a:t>Collaboration Diagram</a:t>
            </a:r>
            <a:endParaRPr lang="en-IN" dirty="0">
              <a:solidFill>
                <a:srgbClr val="00B0F0"/>
              </a:solidFill>
            </a:endParaRPr>
          </a:p>
        </p:txBody>
      </p:sp>
      <p:sp>
        <p:nvSpPr>
          <p:cNvPr id="5" name="Title 1">
            <a:extLst>
              <a:ext uri="{FF2B5EF4-FFF2-40B4-BE49-F238E27FC236}">
                <a16:creationId xmlns:a16="http://schemas.microsoft.com/office/drawing/2014/main" id="{588EFAB0-1958-E47A-CEEC-397630B817C3}"/>
              </a:ext>
            </a:extLst>
          </p:cNvPr>
          <p:cNvSpPr txBox="1"/>
          <p:nvPr/>
        </p:nvSpPr>
        <p:spPr>
          <a:xfrm>
            <a:off x="1175918" y="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endParaRPr lang="en-US" sz="2800" b="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F19A3B99-87C5-0C5C-C218-10F00EF14EF3}"/>
              </a:ext>
            </a:extLst>
          </p:cNvPr>
          <p:cNvPicPr>
            <a:picLocks noChangeAspect="1"/>
          </p:cNvPicPr>
          <p:nvPr/>
        </p:nvPicPr>
        <p:blipFill>
          <a:blip r:embed="rId2"/>
          <a:stretch>
            <a:fillRect/>
          </a:stretch>
        </p:blipFill>
        <p:spPr>
          <a:xfrm>
            <a:off x="2419414" y="930878"/>
            <a:ext cx="5495925" cy="3163335"/>
          </a:xfrm>
          <a:prstGeom prst="rect">
            <a:avLst/>
          </a:prstGeom>
        </p:spPr>
      </p:pic>
    </p:spTree>
    <p:extLst>
      <p:ext uri="{BB962C8B-B14F-4D97-AF65-F5344CB8AC3E}">
        <p14:creationId xmlns:p14="http://schemas.microsoft.com/office/powerpoint/2010/main" val="16030164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73483" y="155816"/>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endParaRPr lang="en-US" sz="28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069145" y="1301567"/>
            <a:ext cx="10396024" cy="2499210"/>
          </a:xfrm>
          <a:prstGeom prst="rect">
            <a:avLst/>
          </a:prstGeom>
          <a:noFill/>
        </p:spPr>
        <p:txBody>
          <a:bodyPr wrap="square" rtlCol="0">
            <a:spAutoFit/>
          </a:bodyPr>
          <a:lstStyle/>
          <a:p>
            <a:pPr algn="just">
              <a:lnSpc>
                <a:spcPct val="200000"/>
              </a:lnSpc>
            </a:pPr>
            <a:r>
              <a:rPr lang="en-US" sz="2000" b="1" dirty="0">
                <a:solidFill>
                  <a:srgbClr val="FFC000"/>
                </a:solidFill>
                <a:latin typeface="Times New Roman" panose="02020603050405020304" pitchFamily="18" charset="0"/>
                <a:cs typeface="Times New Roman" panose="02020603050405020304" pitchFamily="18" charset="0"/>
              </a:rPr>
              <a:t>5.Deployment Diagram </a:t>
            </a:r>
            <a:r>
              <a:rPr lang="en-US" sz="2000" b="1" dirty="0">
                <a:solidFill>
                  <a:schemeClr val="tx2"/>
                </a:solidFill>
                <a:latin typeface="Times New Roman" panose="02020603050405020304" pitchFamily="18" charset="0"/>
                <a:cs typeface="Times New Roman" panose="02020603050405020304" pitchFamily="18" charset="0"/>
              </a:rPr>
              <a:t>:</a:t>
            </a:r>
            <a:endParaRPr lang="en-US" sz="2000" dirty="0">
              <a:solidFill>
                <a:schemeClr val="tx2"/>
              </a:solidFill>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Deployment diagram represents the deployment view of a system. It is related to the component diagram. Because the components are deployed using the deployment diagrams. A deployment diagram consists of nodes. Nodes are nothing but physical hardware’s used to deploy the application.</a:t>
            </a:r>
          </a:p>
        </p:txBody>
      </p:sp>
      <p:pic>
        <p:nvPicPr>
          <p:cNvPr id="2" name="Picture 1">
            <a:extLst>
              <a:ext uri="{FF2B5EF4-FFF2-40B4-BE49-F238E27FC236}">
                <a16:creationId xmlns:a16="http://schemas.microsoft.com/office/drawing/2014/main" id="{B828834C-C9AF-0B64-424E-330CFDE0C5C9}"/>
              </a:ext>
            </a:extLst>
          </p:cNvPr>
          <p:cNvPicPr>
            <a:picLocks noChangeAspect="1"/>
          </p:cNvPicPr>
          <p:nvPr/>
        </p:nvPicPr>
        <p:blipFill>
          <a:blip r:embed="rId2"/>
          <a:stretch>
            <a:fillRect/>
          </a:stretch>
        </p:blipFill>
        <p:spPr>
          <a:xfrm>
            <a:off x="4109692" y="4092690"/>
            <a:ext cx="3524250" cy="1219200"/>
          </a:xfrm>
          <a:prstGeom prst="rect">
            <a:avLst/>
          </a:prstGeom>
        </p:spPr>
      </p:pic>
    </p:spTree>
    <p:extLst>
      <p:ext uri="{BB962C8B-B14F-4D97-AF65-F5344CB8AC3E}">
        <p14:creationId xmlns:p14="http://schemas.microsoft.com/office/powerpoint/2010/main" val="24676913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364098" y="314994"/>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endParaRPr lang="en-US" sz="28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937902" y="1611200"/>
            <a:ext cx="9449059" cy="2960875"/>
          </a:xfrm>
          <a:prstGeom prst="rect">
            <a:avLst/>
          </a:prstGeom>
          <a:noFill/>
        </p:spPr>
        <p:txBody>
          <a:bodyPr wrap="square" rtlCol="0">
            <a:spAutoFit/>
          </a:bodyPr>
          <a:lstStyle/>
          <a:p>
            <a:pPr algn="just">
              <a:lnSpc>
                <a:spcPct val="200000"/>
              </a:lnSpc>
            </a:pPr>
            <a:r>
              <a:rPr lang="en-US" sz="2000" b="1" dirty="0">
                <a:solidFill>
                  <a:srgbClr val="FFC000"/>
                </a:solidFill>
                <a:latin typeface="Times New Roman" panose="02020603050405020304" pitchFamily="18" charset="0"/>
                <a:cs typeface="Times New Roman" panose="02020603050405020304" pitchFamily="18" charset="0"/>
              </a:rPr>
              <a:t>6.Activity Diagram</a:t>
            </a:r>
            <a:r>
              <a:rPr lang="en-US" sz="2000" b="1"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Activity diagrams are graphical representations of workflows of stepwise activities and actions with support for choice, iteration and concurrency. In the Unified Modelling Language, activity diagrams can be used to describe the business and operational step-by-step workflows of components in a system. An activity diagram shows the overall flow of control.</a:t>
            </a:r>
          </a:p>
        </p:txBody>
      </p:sp>
    </p:spTree>
    <p:extLst>
      <p:ext uri="{BB962C8B-B14F-4D97-AF65-F5344CB8AC3E}">
        <p14:creationId xmlns:p14="http://schemas.microsoft.com/office/powerpoint/2010/main" val="6164820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8FD86D1-1159-7596-B27C-BBD55CE4AA12}"/>
              </a:ext>
            </a:extLst>
          </p:cNvPr>
          <p:cNvSpPr txBox="1"/>
          <p:nvPr/>
        </p:nvSpPr>
        <p:spPr>
          <a:xfrm>
            <a:off x="1460942" y="-28746"/>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endParaRPr lang="en-US" sz="28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3813490-685B-C9A5-5A39-6CC2137B09DD}"/>
              </a:ext>
            </a:extLst>
          </p:cNvPr>
          <p:cNvSpPr txBox="1"/>
          <p:nvPr/>
        </p:nvSpPr>
        <p:spPr>
          <a:xfrm>
            <a:off x="4870814" y="6231988"/>
            <a:ext cx="2450370" cy="369332"/>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Fig: </a:t>
            </a:r>
            <a:r>
              <a:rPr lang="en-US" sz="1800" b="1" dirty="0">
                <a:solidFill>
                  <a:srgbClr val="00B0F0"/>
                </a:solidFill>
                <a:latin typeface="Times New Roman" panose="02020603050405020304" pitchFamily="18" charset="0"/>
                <a:cs typeface="Times New Roman" panose="02020603050405020304" pitchFamily="18" charset="0"/>
              </a:rPr>
              <a:t>Activity Diagram</a:t>
            </a:r>
            <a:endParaRPr lang="en-IN" dirty="0">
              <a:solidFill>
                <a:srgbClr val="00B0F0"/>
              </a:solidFill>
            </a:endParaRPr>
          </a:p>
        </p:txBody>
      </p:sp>
      <p:pic>
        <p:nvPicPr>
          <p:cNvPr id="6" name="Picture 5">
            <a:extLst>
              <a:ext uri="{FF2B5EF4-FFF2-40B4-BE49-F238E27FC236}">
                <a16:creationId xmlns:a16="http://schemas.microsoft.com/office/drawing/2014/main" id="{FB19F6BC-82A2-818B-4C22-10C54F281E21}"/>
              </a:ext>
            </a:extLst>
          </p:cNvPr>
          <p:cNvPicPr>
            <a:picLocks noChangeAspect="1"/>
          </p:cNvPicPr>
          <p:nvPr/>
        </p:nvPicPr>
        <p:blipFill>
          <a:blip r:embed="rId2"/>
          <a:stretch>
            <a:fillRect/>
          </a:stretch>
        </p:blipFill>
        <p:spPr>
          <a:xfrm>
            <a:off x="3060439" y="727788"/>
            <a:ext cx="5148943" cy="4693297"/>
          </a:xfrm>
          <a:prstGeom prst="rect">
            <a:avLst/>
          </a:prstGeom>
        </p:spPr>
      </p:pic>
    </p:spTree>
    <p:extLst>
      <p:ext uri="{BB962C8B-B14F-4D97-AF65-F5344CB8AC3E}">
        <p14:creationId xmlns:p14="http://schemas.microsoft.com/office/powerpoint/2010/main" val="31548409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9416" y="265371"/>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endParaRPr lang="en-US" sz="28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129055" y="1006219"/>
            <a:ext cx="9933889" cy="2499210"/>
          </a:xfrm>
          <a:prstGeom prst="rect">
            <a:avLst/>
          </a:prstGeom>
          <a:noFill/>
        </p:spPr>
        <p:txBody>
          <a:bodyPr wrap="square" rtlCol="0">
            <a:spAutoFit/>
          </a:bodyPr>
          <a:lstStyle/>
          <a:p>
            <a:pPr algn="just">
              <a:lnSpc>
                <a:spcPct val="200000"/>
              </a:lnSpc>
            </a:pPr>
            <a:r>
              <a:rPr lang="en-US" sz="2000" b="1" dirty="0">
                <a:solidFill>
                  <a:srgbClr val="FFC000"/>
                </a:solidFill>
                <a:latin typeface="Times New Roman" panose="02020603050405020304" pitchFamily="18" charset="0"/>
                <a:cs typeface="Times New Roman" panose="02020603050405020304" pitchFamily="18" charset="0"/>
              </a:rPr>
              <a:t>7.Component Diagram</a:t>
            </a:r>
            <a:r>
              <a:rPr lang="en-US" sz="2000" dirty="0">
                <a:latin typeface="Times New Roman" panose="02020603050405020304" pitchFamily="18" charset="0"/>
                <a:cs typeface="Times New Roman" panose="02020603050405020304" pitchFamily="18" charset="0"/>
              </a:rPr>
              <a:t>:</a:t>
            </a:r>
          </a:p>
          <a:p>
            <a:pPr algn="just">
              <a:lnSpc>
                <a:spcPct val="150000"/>
              </a:lnSpc>
            </a:pPr>
            <a:r>
              <a:rPr lang="en-US" sz="2000" dirty="0">
                <a:latin typeface="Times New Roman" panose="02020603050405020304" pitchFamily="18" charset="0"/>
                <a:cs typeface="Times New Roman" panose="02020603050405020304" pitchFamily="18" charset="0"/>
              </a:rPr>
              <a:t>A component diagram, also known as a UML component diagram, describes the organization and wiring of the physical </a:t>
            </a:r>
            <a:r>
              <a:rPr lang="en-US" sz="2000" b="1" dirty="0">
                <a:latin typeface="Times New Roman" panose="02020603050405020304" pitchFamily="18" charset="0"/>
                <a:cs typeface="Times New Roman" panose="02020603050405020304" pitchFamily="18" charset="0"/>
              </a:rPr>
              <a:t>c</a:t>
            </a:r>
            <a:r>
              <a:rPr lang="en-US" sz="2000" dirty="0">
                <a:latin typeface="Times New Roman" panose="02020603050405020304" pitchFamily="18" charset="0"/>
                <a:cs typeface="Times New Roman" panose="02020603050405020304" pitchFamily="18" charset="0"/>
              </a:rPr>
              <a:t>omponents in a system. Component diagrams are often drawn to help model implementation details and double-check that every aspect of the system's required functions is covered by planned development</a:t>
            </a:r>
            <a:r>
              <a:rPr lang="en-US" sz="1600" dirty="0">
                <a:latin typeface="Times New Roman" panose="02020603050405020304" pitchFamily="18" charset="0"/>
                <a:cs typeface="Times New Roman" panose="02020603050405020304" pitchFamily="18" charset="0"/>
              </a:rPr>
              <a:t>.</a:t>
            </a:r>
          </a:p>
        </p:txBody>
      </p:sp>
      <p:pic>
        <p:nvPicPr>
          <p:cNvPr id="2" name="Picture 1">
            <a:extLst>
              <a:ext uri="{FF2B5EF4-FFF2-40B4-BE49-F238E27FC236}">
                <a16:creationId xmlns:a16="http://schemas.microsoft.com/office/drawing/2014/main" id="{29CC3DEA-FCDF-E626-E040-3844542D3B2A}"/>
              </a:ext>
            </a:extLst>
          </p:cNvPr>
          <p:cNvPicPr>
            <a:picLocks noChangeAspect="1"/>
          </p:cNvPicPr>
          <p:nvPr/>
        </p:nvPicPr>
        <p:blipFill>
          <a:blip r:embed="rId2"/>
          <a:stretch>
            <a:fillRect/>
          </a:stretch>
        </p:blipFill>
        <p:spPr>
          <a:xfrm>
            <a:off x="3717232" y="4066555"/>
            <a:ext cx="3963795" cy="1785226"/>
          </a:xfrm>
          <a:prstGeom prst="rect">
            <a:avLst/>
          </a:prstGeom>
        </p:spPr>
      </p:pic>
    </p:spTree>
    <p:extLst>
      <p:ext uri="{BB962C8B-B14F-4D97-AF65-F5344CB8AC3E}">
        <p14:creationId xmlns:p14="http://schemas.microsoft.com/office/powerpoint/2010/main" val="41117268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143629" y="264809"/>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2400" b="1" dirty="0">
                <a:solidFill>
                  <a:srgbClr val="00B0F0"/>
                </a:solidFill>
                <a:latin typeface="Times New Roman" panose="02020603050405020304" pitchFamily="18" charset="0"/>
                <a:cs typeface="Times New Roman" panose="02020603050405020304" pitchFamily="18" charset="0"/>
              </a:rPr>
              <a:t>RESULTS AND SCREENSHOTS</a:t>
            </a:r>
          </a:p>
        </p:txBody>
      </p:sp>
      <p:sp>
        <p:nvSpPr>
          <p:cNvPr id="6" name="TextBox 5">
            <a:extLst>
              <a:ext uri="{FF2B5EF4-FFF2-40B4-BE49-F238E27FC236}">
                <a16:creationId xmlns:a16="http://schemas.microsoft.com/office/drawing/2014/main" id="{5C0F0A42-332A-7DE7-2BD0-98068B63DDDA}"/>
              </a:ext>
            </a:extLst>
          </p:cNvPr>
          <p:cNvSpPr txBox="1"/>
          <p:nvPr/>
        </p:nvSpPr>
        <p:spPr>
          <a:xfrm>
            <a:off x="1209821" y="1195687"/>
            <a:ext cx="6105378" cy="458074"/>
          </a:xfrm>
          <a:prstGeom prst="rect">
            <a:avLst/>
          </a:prstGeom>
          <a:noFill/>
        </p:spPr>
        <p:txBody>
          <a:bodyPr wrap="square">
            <a:spAutoFit/>
          </a:bodyPr>
          <a:lstStyle/>
          <a:p>
            <a:pPr algn="just">
              <a:lnSpc>
                <a:spcPct val="150000"/>
              </a:lnSpc>
            </a:pPr>
            <a:r>
              <a:rPr lang="en-US" sz="1800" b="1" dirty="0">
                <a:effectLst/>
                <a:latin typeface="Times New Roman" panose="02020603050405020304" pitchFamily="18" charset="0"/>
                <a:ea typeface="Times New Roman" panose="02020603050405020304" pitchFamily="18" charset="0"/>
              </a:rPr>
              <a:t>1.</a:t>
            </a:r>
            <a:r>
              <a:rPr lang="en-US" sz="1800" b="1" dirty="0">
                <a:solidFill>
                  <a:srgbClr val="92D050"/>
                </a:solidFill>
                <a:effectLst/>
                <a:latin typeface="Times New Roman" panose="02020603050405020304" pitchFamily="18" charset="0"/>
                <a:ea typeface="Times New Roman" panose="02020603050405020304" pitchFamily="18" charset="0"/>
              </a:rPr>
              <a:t>HOME PAGE</a:t>
            </a:r>
            <a:r>
              <a:rPr lang="en-US" sz="1800" b="1" dirty="0">
                <a:solidFill>
                  <a:srgbClr val="000000"/>
                </a:solidFill>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rPr>
              <a:t>This is the index Page of our website.</a:t>
            </a:r>
            <a:endParaRPr lang="en-IN" sz="1600" dirty="0">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CC285CAA-EBBF-5C56-9239-7B8337442C5E}"/>
              </a:ext>
            </a:extLst>
          </p:cNvPr>
          <p:cNvPicPr>
            <a:picLocks noChangeAspect="1"/>
          </p:cNvPicPr>
          <p:nvPr/>
        </p:nvPicPr>
        <p:blipFill>
          <a:blip r:embed="rId2"/>
          <a:stretch>
            <a:fillRect/>
          </a:stretch>
        </p:blipFill>
        <p:spPr>
          <a:xfrm>
            <a:off x="1802296" y="1972310"/>
            <a:ext cx="7633252" cy="3792386"/>
          </a:xfrm>
          <a:prstGeom prst="rect">
            <a:avLst/>
          </a:prstGeom>
        </p:spPr>
      </p:pic>
    </p:spTree>
    <p:extLst>
      <p:ext uri="{BB962C8B-B14F-4D97-AF65-F5344CB8AC3E}">
        <p14:creationId xmlns:p14="http://schemas.microsoft.com/office/powerpoint/2010/main" val="35248895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339572" y="264809"/>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endParaRPr lang="en-US" sz="28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5C0F0A42-332A-7DE7-2BD0-98068B63DDDA}"/>
              </a:ext>
            </a:extLst>
          </p:cNvPr>
          <p:cNvSpPr txBox="1"/>
          <p:nvPr/>
        </p:nvSpPr>
        <p:spPr>
          <a:xfrm>
            <a:off x="1209821" y="1195687"/>
            <a:ext cx="6865034" cy="458074"/>
          </a:xfrm>
          <a:prstGeom prst="rect">
            <a:avLst/>
          </a:prstGeom>
          <a:noFill/>
        </p:spPr>
        <p:txBody>
          <a:bodyPr wrap="square">
            <a:spAutoFit/>
          </a:bodyPr>
          <a:lstStyle/>
          <a:p>
            <a:pPr algn="just">
              <a:lnSpc>
                <a:spcPct val="150000"/>
              </a:lnSpc>
            </a:pPr>
            <a:r>
              <a:rPr lang="en-US" sz="1800" b="1" dirty="0">
                <a:effectLst/>
                <a:latin typeface="Times New Roman" panose="02020603050405020304" pitchFamily="18" charset="0"/>
                <a:ea typeface="Times New Roman" panose="02020603050405020304" pitchFamily="18" charset="0"/>
              </a:rPr>
              <a:t>2.</a:t>
            </a:r>
            <a:r>
              <a:rPr lang="en-US" sz="1800" b="1" dirty="0">
                <a:solidFill>
                  <a:srgbClr val="92D050"/>
                </a:solidFill>
                <a:effectLst/>
                <a:latin typeface="Times New Roman" panose="02020603050405020304" pitchFamily="18" charset="0"/>
                <a:ea typeface="Times New Roman" panose="02020603050405020304" pitchFamily="18" charset="0"/>
              </a:rPr>
              <a:t>REGISTRATION PAGE</a:t>
            </a:r>
            <a:r>
              <a:rPr lang="en-US" sz="1800" b="1"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000000"/>
                </a:solidFill>
                <a:effectLst/>
                <a:latin typeface="Times New Roman" panose="02020603050405020304" pitchFamily="18" charset="0"/>
                <a:ea typeface="Calibri" panose="020F0502020204030204" pitchFamily="34" charset="0"/>
              </a:rPr>
              <a:t>User can register with their credentials.</a:t>
            </a:r>
            <a:endParaRPr lang="en-IN" sz="1600" dirty="0">
              <a:effectLst/>
              <a:latin typeface="Times New Roman" panose="02020603050405020304" pitchFamily="18" charset="0"/>
              <a:ea typeface="Times New Roman" panose="02020603050405020304" pitchFamily="18" charset="0"/>
            </a:endParaRPr>
          </a:p>
        </p:txBody>
      </p:sp>
      <p:pic>
        <p:nvPicPr>
          <p:cNvPr id="4" name="Picture 3">
            <a:extLst>
              <a:ext uri="{FF2B5EF4-FFF2-40B4-BE49-F238E27FC236}">
                <a16:creationId xmlns:a16="http://schemas.microsoft.com/office/drawing/2014/main" id="{1B514FD3-8F42-E852-BE6D-EAE0C7458F7B}"/>
              </a:ext>
            </a:extLst>
          </p:cNvPr>
          <p:cNvPicPr>
            <a:picLocks noChangeAspect="1"/>
          </p:cNvPicPr>
          <p:nvPr/>
        </p:nvPicPr>
        <p:blipFill>
          <a:blip r:embed="rId2"/>
          <a:stretch>
            <a:fillRect/>
          </a:stretch>
        </p:blipFill>
        <p:spPr>
          <a:xfrm>
            <a:off x="1855304" y="1969452"/>
            <a:ext cx="7779026" cy="3874757"/>
          </a:xfrm>
          <a:prstGeom prst="rect">
            <a:avLst/>
          </a:prstGeom>
        </p:spPr>
      </p:pic>
    </p:spTree>
    <p:extLst>
      <p:ext uri="{BB962C8B-B14F-4D97-AF65-F5344CB8AC3E}">
        <p14:creationId xmlns:p14="http://schemas.microsoft.com/office/powerpoint/2010/main" val="325903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B72169-4F63-FFEB-64DC-C53D49E95013}"/>
              </a:ext>
            </a:extLst>
          </p:cNvPr>
          <p:cNvSpPr>
            <a:spLocks noGrp="1"/>
          </p:cNvSpPr>
          <p:nvPr>
            <p:ph idx="1"/>
          </p:nvPr>
        </p:nvSpPr>
        <p:spPr>
          <a:xfrm>
            <a:off x="1371599" y="665781"/>
            <a:ext cx="5840964" cy="5526437"/>
          </a:xfrm>
        </p:spPr>
        <p:txBody>
          <a:bodyPr>
            <a:normAutofit/>
          </a:bodyPr>
          <a:lstStyle/>
          <a:p>
            <a:pPr marL="914400" lvl="2" indent="0" algn="just">
              <a:lnSpc>
                <a:spcPct val="150000"/>
              </a:lnSpc>
              <a:buNone/>
            </a:pPr>
            <a:endParaRPr lang="en-US" sz="2400" b="1" dirty="0">
              <a:latin typeface="Times New Roman" panose="02020603050405020304" pitchFamily="18" charset="0"/>
              <a:cs typeface="Times New Roman" panose="02020603050405020304" pitchFamily="18" charset="0"/>
            </a:endParaRPr>
          </a:p>
          <a:p>
            <a:pPr lvl="2" algn="just">
              <a:lnSpc>
                <a:spcPct val="150000"/>
              </a:lnSpc>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Project Flow</a:t>
            </a:r>
          </a:p>
          <a:p>
            <a:pPr lvl="2" algn="just">
              <a:lnSpc>
                <a:spcPct val="150000"/>
              </a:lnSpc>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Modules</a:t>
            </a:r>
          </a:p>
          <a:p>
            <a:pPr lvl="2" algn="just">
              <a:lnSpc>
                <a:spcPct val="150000"/>
              </a:lnSpc>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UMLS</a:t>
            </a:r>
          </a:p>
          <a:p>
            <a:pPr lvl="2" algn="just">
              <a:lnSpc>
                <a:spcPct val="150000"/>
              </a:lnSpc>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Output screens</a:t>
            </a:r>
          </a:p>
          <a:p>
            <a:pPr lvl="2" algn="just">
              <a:lnSpc>
                <a:spcPct val="150000"/>
              </a:lnSpc>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Conclusion</a:t>
            </a:r>
          </a:p>
          <a:p>
            <a:pPr lvl="2" algn="just">
              <a:lnSpc>
                <a:spcPct val="150000"/>
              </a:lnSpc>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Future enhancement</a:t>
            </a:r>
          </a:p>
          <a:p>
            <a:pPr lvl="2" algn="just">
              <a:lnSpc>
                <a:spcPct val="150000"/>
              </a:lnSpc>
              <a:buFont typeface="Wingdings" panose="05000000000000000000" pitchFamily="2" charset="2"/>
              <a:buChar char="q"/>
            </a:pPr>
            <a:r>
              <a:rPr lang="en-US" sz="2400" b="1" dirty="0">
                <a:latin typeface="Times New Roman" panose="02020603050405020304" pitchFamily="18" charset="0"/>
                <a:cs typeface="Times New Roman" panose="02020603050405020304" pitchFamily="18" charset="0"/>
              </a:rPr>
              <a:t>References</a:t>
            </a:r>
          </a:p>
          <a:p>
            <a:endParaRPr lang="en-IN" dirty="0"/>
          </a:p>
        </p:txBody>
      </p:sp>
    </p:spTree>
    <p:extLst>
      <p:ext uri="{BB962C8B-B14F-4D97-AF65-F5344CB8AC3E}">
        <p14:creationId xmlns:p14="http://schemas.microsoft.com/office/powerpoint/2010/main" val="15508870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339572" y="264809"/>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endParaRPr lang="en-US" sz="2800" b="1" dirty="0">
              <a:solidFill>
                <a:srgbClr val="00B0F0"/>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5C0F0A42-332A-7DE7-2BD0-98068B63DDDA}"/>
              </a:ext>
            </a:extLst>
          </p:cNvPr>
          <p:cNvSpPr txBox="1"/>
          <p:nvPr/>
        </p:nvSpPr>
        <p:spPr>
          <a:xfrm>
            <a:off x="1091681" y="966650"/>
            <a:ext cx="7828384" cy="458074"/>
          </a:xfrm>
          <a:prstGeom prst="rect">
            <a:avLst/>
          </a:prstGeom>
          <a:noFill/>
        </p:spPr>
        <p:txBody>
          <a:bodyPr wrap="square">
            <a:spAutoFit/>
          </a:bodyPr>
          <a:lstStyle/>
          <a:p>
            <a:pPr algn="just">
              <a:lnSpc>
                <a:spcPct val="150000"/>
              </a:lnSpc>
            </a:pPr>
            <a:r>
              <a:rPr lang="en-US" sz="1800" b="1" dirty="0">
                <a:effectLst/>
                <a:latin typeface="Times New Roman" panose="02020603050405020304" pitchFamily="18" charset="0"/>
                <a:ea typeface="Times New Roman" panose="02020603050405020304" pitchFamily="18" charset="0"/>
              </a:rPr>
              <a:t>3.</a:t>
            </a:r>
            <a:r>
              <a:rPr lang="en-US" sz="1800" b="1" dirty="0">
                <a:solidFill>
                  <a:srgbClr val="92D050"/>
                </a:solidFill>
                <a:effectLst/>
                <a:latin typeface="Times New Roman" panose="02020603050405020304" pitchFamily="18" charset="0"/>
                <a:ea typeface="Times New Roman" panose="02020603050405020304" pitchFamily="18" charset="0"/>
              </a:rPr>
              <a:t>LOGIN PAGE</a:t>
            </a:r>
            <a:r>
              <a:rPr lang="en-US" sz="1800" b="1"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000000"/>
                </a:solidFill>
                <a:effectLst/>
                <a:latin typeface="Times New Roman" panose="02020603050405020304" pitchFamily="18" charset="0"/>
                <a:ea typeface="Calibri" panose="020F0502020204030204" pitchFamily="34" charset="0"/>
              </a:rPr>
              <a:t>User can login with their registered credentials.</a:t>
            </a:r>
            <a:endParaRPr lang="en-IN" sz="1600" dirty="0">
              <a:effectLst/>
              <a:latin typeface="Times New Roman" panose="02020603050405020304" pitchFamily="18" charset="0"/>
              <a:ea typeface="Times New Roman" panose="02020603050405020304" pitchFamily="18" charset="0"/>
            </a:endParaRPr>
          </a:p>
        </p:txBody>
      </p:sp>
      <p:pic>
        <p:nvPicPr>
          <p:cNvPr id="2" name="Picture 1">
            <a:extLst>
              <a:ext uri="{FF2B5EF4-FFF2-40B4-BE49-F238E27FC236}">
                <a16:creationId xmlns:a16="http://schemas.microsoft.com/office/drawing/2014/main" id="{130B4368-F287-B1F9-DD2A-E637BD179BF2}"/>
              </a:ext>
            </a:extLst>
          </p:cNvPr>
          <p:cNvPicPr>
            <a:picLocks noChangeAspect="1"/>
          </p:cNvPicPr>
          <p:nvPr/>
        </p:nvPicPr>
        <p:blipFill>
          <a:blip r:embed="rId2"/>
          <a:stretch>
            <a:fillRect/>
          </a:stretch>
        </p:blipFill>
        <p:spPr>
          <a:xfrm>
            <a:off x="1550504" y="1940242"/>
            <a:ext cx="8176592" cy="4169010"/>
          </a:xfrm>
          <a:prstGeom prst="rect">
            <a:avLst/>
          </a:prstGeom>
        </p:spPr>
      </p:pic>
    </p:spTree>
    <p:extLst>
      <p:ext uri="{BB962C8B-B14F-4D97-AF65-F5344CB8AC3E}">
        <p14:creationId xmlns:p14="http://schemas.microsoft.com/office/powerpoint/2010/main" val="37712901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339572" y="264809"/>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endParaRPr lang="en-US" sz="2800" b="1" dirty="0">
              <a:solidFill>
                <a:srgbClr val="FFC000"/>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5C0F0A42-332A-7DE7-2BD0-98068B63DDDA}"/>
              </a:ext>
            </a:extLst>
          </p:cNvPr>
          <p:cNvSpPr txBox="1"/>
          <p:nvPr/>
        </p:nvSpPr>
        <p:spPr>
          <a:xfrm>
            <a:off x="1209821" y="1144209"/>
            <a:ext cx="6105378" cy="458074"/>
          </a:xfrm>
          <a:prstGeom prst="rect">
            <a:avLst/>
          </a:prstGeom>
          <a:noFill/>
        </p:spPr>
        <p:txBody>
          <a:bodyPr wrap="square">
            <a:spAutoFit/>
          </a:bodyPr>
          <a:lstStyle/>
          <a:p>
            <a:pPr algn="just">
              <a:lnSpc>
                <a:spcPct val="150000"/>
              </a:lnSpc>
            </a:pPr>
            <a:r>
              <a:rPr lang="en-US" sz="1800" b="1" dirty="0">
                <a:effectLst/>
                <a:latin typeface="Times New Roman" panose="02020603050405020304" pitchFamily="18" charset="0"/>
                <a:ea typeface="Times New Roman" panose="02020603050405020304" pitchFamily="18" charset="0"/>
              </a:rPr>
              <a:t>4.</a:t>
            </a:r>
            <a:r>
              <a:rPr lang="en-US" sz="1800" b="1" dirty="0">
                <a:solidFill>
                  <a:srgbClr val="92D050"/>
                </a:solidFill>
                <a:effectLst/>
                <a:latin typeface="Times New Roman" panose="02020603050405020304" pitchFamily="18" charset="0"/>
                <a:ea typeface="Times New Roman" panose="02020603050405020304" pitchFamily="18" charset="0"/>
              </a:rPr>
              <a:t>HOME PAGE</a:t>
            </a:r>
            <a:r>
              <a:rPr lang="en-US" sz="1800" b="1"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000000"/>
                </a:solidFill>
                <a:effectLst/>
                <a:latin typeface="Times New Roman" panose="02020603050405020304" pitchFamily="18" charset="0"/>
                <a:ea typeface="Calibri" panose="020F0502020204030204" pitchFamily="34" charset="0"/>
              </a:rPr>
              <a:t>After user login this page will be come.</a:t>
            </a:r>
            <a:endParaRPr lang="en-IN" sz="1600" dirty="0">
              <a:effectLst/>
              <a:latin typeface="Times New Roman" panose="02020603050405020304" pitchFamily="18" charset="0"/>
              <a:ea typeface="Times New Roman" panose="02020603050405020304" pitchFamily="18" charset="0"/>
            </a:endParaRPr>
          </a:p>
        </p:txBody>
      </p:sp>
      <p:pic>
        <p:nvPicPr>
          <p:cNvPr id="2" name="Picture 1">
            <a:extLst>
              <a:ext uri="{FF2B5EF4-FFF2-40B4-BE49-F238E27FC236}">
                <a16:creationId xmlns:a16="http://schemas.microsoft.com/office/drawing/2014/main" id="{2F959D0B-EEA8-B101-67B0-6D347DBBC477}"/>
              </a:ext>
            </a:extLst>
          </p:cNvPr>
          <p:cNvPicPr>
            <a:picLocks noChangeAspect="1"/>
          </p:cNvPicPr>
          <p:nvPr/>
        </p:nvPicPr>
        <p:blipFill>
          <a:blip r:embed="rId2"/>
          <a:stretch>
            <a:fillRect/>
          </a:stretch>
        </p:blipFill>
        <p:spPr>
          <a:xfrm>
            <a:off x="1761645" y="2126565"/>
            <a:ext cx="7752522" cy="4099726"/>
          </a:xfrm>
          <a:prstGeom prst="rect">
            <a:avLst/>
          </a:prstGeom>
        </p:spPr>
      </p:pic>
    </p:spTree>
    <p:extLst>
      <p:ext uri="{BB962C8B-B14F-4D97-AF65-F5344CB8AC3E}">
        <p14:creationId xmlns:p14="http://schemas.microsoft.com/office/powerpoint/2010/main" val="42372612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339572" y="264809"/>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endParaRPr lang="en-US" sz="2800" b="1" dirty="0">
              <a:solidFill>
                <a:schemeClr val="accent4"/>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5C0F0A42-332A-7DE7-2BD0-98068B63DDDA}"/>
              </a:ext>
            </a:extLst>
          </p:cNvPr>
          <p:cNvSpPr txBox="1"/>
          <p:nvPr/>
        </p:nvSpPr>
        <p:spPr>
          <a:xfrm>
            <a:off x="1339572" y="1195687"/>
            <a:ext cx="7526216" cy="458074"/>
          </a:xfrm>
          <a:prstGeom prst="rect">
            <a:avLst/>
          </a:prstGeom>
          <a:noFill/>
        </p:spPr>
        <p:txBody>
          <a:bodyPr wrap="square">
            <a:spAutoFit/>
          </a:bodyPr>
          <a:lstStyle/>
          <a:p>
            <a:pPr algn="just">
              <a:lnSpc>
                <a:spcPct val="150000"/>
              </a:lnSpc>
            </a:pPr>
            <a:r>
              <a:rPr lang="en-US" sz="1800" b="1" dirty="0">
                <a:effectLst/>
                <a:latin typeface="Times New Roman" panose="02020603050405020304" pitchFamily="18" charset="0"/>
                <a:ea typeface="Times New Roman" panose="02020603050405020304" pitchFamily="18" charset="0"/>
              </a:rPr>
              <a:t>5.</a:t>
            </a:r>
            <a:r>
              <a:rPr lang="en-US" sz="1800" b="1" dirty="0">
                <a:solidFill>
                  <a:srgbClr val="92D050"/>
                </a:solidFill>
                <a:effectLst/>
                <a:latin typeface="Times New Roman" panose="02020603050405020304" pitchFamily="18" charset="0"/>
                <a:ea typeface="Times New Roman" panose="02020603050405020304" pitchFamily="18" charset="0"/>
              </a:rPr>
              <a:t>PREDICTION PAGE</a:t>
            </a:r>
            <a:r>
              <a:rPr lang="en-US" sz="1800" b="1"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000000"/>
                </a:solidFill>
                <a:effectLst/>
                <a:latin typeface="Times New Roman" panose="02020603050405020304" pitchFamily="18" charset="0"/>
                <a:ea typeface="Calibri" panose="020F0502020204030204" pitchFamily="34" charset="0"/>
              </a:rPr>
              <a:t>In here user can upload image and get prediction.</a:t>
            </a:r>
            <a:endParaRPr lang="en-IN" sz="1600" dirty="0">
              <a:effectLst/>
              <a:latin typeface="Times New Roman" panose="02020603050405020304" pitchFamily="18" charset="0"/>
              <a:ea typeface="Times New Roman" panose="02020603050405020304" pitchFamily="18" charset="0"/>
            </a:endParaRPr>
          </a:p>
        </p:txBody>
      </p:sp>
      <p:pic>
        <p:nvPicPr>
          <p:cNvPr id="2" name="Picture 1">
            <a:extLst>
              <a:ext uri="{FF2B5EF4-FFF2-40B4-BE49-F238E27FC236}">
                <a16:creationId xmlns:a16="http://schemas.microsoft.com/office/drawing/2014/main" id="{9FBCA6B6-AC5A-3B88-20A5-97A8AEDC2165}"/>
              </a:ext>
            </a:extLst>
          </p:cNvPr>
          <p:cNvPicPr>
            <a:picLocks noChangeAspect="1"/>
          </p:cNvPicPr>
          <p:nvPr/>
        </p:nvPicPr>
        <p:blipFill>
          <a:blip r:embed="rId2"/>
          <a:stretch>
            <a:fillRect/>
          </a:stretch>
        </p:blipFill>
        <p:spPr>
          <a:xfrm>
            <a:off x="2120347" y="1975361"/>
            <a:ext cx="7712766" cy="3780004"/>
          </a:xfrm>
          <a:prstGeom prst="rect">
            <a:avLst/>
          </a:prstGeom>
        </p:spPr>
      </p:pic>
    </p:spTree>
    <p:extLst>
      <p:ext uri="{BB962C8B-B14F-4D97-AF65-F5344CB8AC3E}">
        <p14:creationId xmlns:p14="http://schemas.microsoft.com/office/powerpoint/2010/main" val="14259337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339572" y="264809"/>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endParaRPr lang="en-US" sz="2800" b="1" dirty="0">
              <a:solidFill>
                <a:srgbClr val="002060"/>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5C0F0A42-332A-7DE7-2BD0-98068B63DDDA}"/>
              </a:ext>
            </a:extLst>
          </p:cNvPr>
          <p:cNvSpPr txBox="1"/>
          <p:nvPr/>
        </p:nvSpPr>
        <p:spPr>
          <a:xfrm>
            <a:off x="1217635" y="1195687"/>
            <a:ext cx="6105378" cy="458074"/>
          </a:xfrm>
          <a:prstGeom prst="rect">
            <a:avLst/>
          </a:prstGeom>
          <a:noFill/>
        </p:spPr>
        <p:txBody>
          <a:bodyPr wrap="square">
            <a:spAutoFit/>
          </a:bodyPr>
          <a:lstStyle/>
          <a:p>
            <a:pPr algn="just">
              <a:lnSpc>
                <a:spcPct val="150000"/>
              </a:lnSpc>
            </a:pPr>
            <a:r>
              <a:rPr lang="en-US" b="1" dirty="0">
                <a:latin typeface="Times New Roman" panose="02020603050405020304" pitchFamily="18" charset="0"/>
                <a:ea typeface="Times New Roman" panose="02020603050405020304" pitchFamily="18" charset="0"/>
              </a:rPr>
              <a:t>6.</a:t>
            </a:r>
            <a:r>
              <a:rPr lang="en-US" b="1" dirty="0">
                <a:solidFill>
                  <a:srgbClr val="92D050"/>
                </a:solidFill>
                <a:latin typeface="Times New Roman" panose="02020603050405020304" pitchFamily="18" charset="0"/>
                <a:ea typeface="Times New Roman" panose="02020603050405020304" pitchFamily="18" charset="0"/>
              </a:rPr>
              <a:t>R</a:t>
            </a:r>
            <a:r>
              <a:rPr lang="en-US" sz="1800" b="1" dirty="0">
                <a:solidFill>
                  <a:srgbClr val="92D050"/>
                </a:solidFill>
                <a:effectLst/>
                <a:latin typeface="Times New Roman" panose="02020603050405020304" pitchFamily="18" charset="0"/>
                <a:ea typeface="Times New Roman" panose="02020603050405020304" pitchFamily="18" charset="0"/>
              </a:rPr>
              <a:t>ESULT PAGE</a:t>
            </a:r>
            <a:r>
              <a:rPr lang="en-US" sz="1800" b="1"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000000"/>
                </a:solidFill>
                <a:effectLst/>
                <a:latin typeface="Times New Roman" panose="02020603050405020304" pitchFamily="18" charset="0"/>
                <a:ea typeface="Calibri" panose="020F0502020204030204" pitchFamily="34" charset="0"/>
              </a:rPr>
              <a:t>In here, user result will be display.</a:t>
            </a:r>
            <a:endParaRPr lang="en-IN" sz="1600" dirty="0">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8E89AF71-3D10-CF70-D8A8-2522AD6C3CEC}"/>
              </a:ext>
            </a:extLst>
          </p:cNvPr>
          <p:cNvSpPr txBox="1"/>
          <p:nvPr/>
        </p:nvSpPr>
        <p:spPr>
          <a:xfrm>
            <a:off x="4260993" y="6277486"/>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Prediction - Real</a:t>
            </a:r>
          </a:p>
        </p:txBody>
      </p:sp>
      <p:pic>
        <p:nvPicPr>
          <p:cNvPr id="4" name="Picture 3">
            <a:extLst>
              <a:ext uri="{FF2B5EF4-FFF2-40B4-BE49-F238E27FC236}">
                <a16:creationId xmlns:a16="http://schemas.microsoft.com/office/drawing/2014/main" id="{74B67F3A-9CB7-67CB-E7C4-248727B4A7FF}"/>
              </a:ext>
            </a:extLst>
          </p:cNvPr>
          <p:cNvPicPr>
            <a:picLocks noChangeAspect="1"/>
          </p:cNvPicPr>
          <p:nvPr/>
        </p:nvPicPr>
        <p:blipFill>
          <a:blip r:embed="rId2"/>
          <a:stretch>
            <a:fillRect/>
          </a:stretch>
        </p:blipFill>
        <p:spPr>
          <a:xfrm>
            <a:off x="2591218" y="2048810"/>
            <a:ext cx="7009561" cy="3796302"/>
          </a:xfrm>
          <a:prstGeom prst="rect">
            <a:avLst/>
          </a:prstGeom>
        </p:spPr>
      </p:pic>
    </p:spTree>
    <p:extLst>
      <p:ext uri="{BB962C8B-B14F-4D97-AF65-F5344CB8AC3E}">
        <p14:creationId xmlns:p14="http://schemas.microsoft.com/office/powerpoint/2010/main" val="3812056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339572" y="264809"/>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endParaRPr lang="en-US" sz="2800" b="1" dirty="0">
              <a:solidFill>
                <a:srgbClr val="7030A0"/>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5C0F0A42-332A-7DE7-2BD0-98068B63DDDA}"/>
              </a:ext>
            </a:extLst>
          </p:cNvPr>
          <p:cNvSpPr txBox="1"/>
          <p:nvPr/>
        </p:nvSpPr>
        <p:spPr>
          <a:xfrm>
            <a:off x="1209821" y="1195687"/>
            <a:ext cx="6105378" cy="458074"/>
          </a:xfrm>
          <a:prstGeom prst="rect">
            <a:avLst/>
          </a:prstGeom>
          <a:noFill/>
        </p:spPr>
        <p:txBody>
          <a:bodyPr wrap="square">
            <a:spAutoFit/>
          </a:bodyPr>
          <a:lstStyle/>
          <a:p>
            <a:pPr algn="just">
              <a:lnSpc>
                <a:spcPct val="150000"/>
              </a:lnSpc>
            </a:pPr>
            <a:r>
              <a:rPr lang="en-US" b="1" dirty="0">
                <a:latin typeface="Times New Roman" panose="02020603050405020304" pitchFamily="18" charset="0"/>
                <a:ea typeface="Times New Roman" panose="02020603050405020304" pitchFamily="18" charset="0"/>
              </a:rPr>
              <a:t>7</a:t>
            </a:r>
            <a:r>
              <a:rPr lang="en-US" b="1" dirty="0">
                <a:solidFill>
                  <a:srgbClr val="00B050"/>
                </a:solidFill>
                <a:latin typeface="Times New Roman" panose="02020603050405020304" pitchFamily="18" charset="0"/>
                <a:ea typeface="Times New Roman" panose="02020603050405020304" pitchFamily="18" charset="0"/>
              </a:rPr>
              <a:t>.R</a:t>
            </a:r>
            <a:r>
              <a:rPr lang="en-US" sz="1800" b="1" dirty="0">
                <a:solidFill>
                  <a:srgbClr val="00B050"/>
                </a:solidFill>
                <a:effectLst/>
                <a:latin typeface="Times New Roman" panose="02020603050405020304" pitchFamily="18" charset="0"/>
                <a:ea typeface="Times New Roman" panose="02020603050405020304" pitchFamily="18" charset="0"/>
              </a:rPr>
              <a:t>ESULT PAGE</a:t>
            </a:r>
            <a:r>
              <a:rPr lang="en-US" sz="1800" b="1" dirty="0">
                <a:solidFill>
                  <a:srgbClr val="000000"/>
                </a:solidFill>
                <a:effectLst/>
                <a:latin typeface="Times New Roman" panose="02020603050405020304" pitchFamily="18" charset="0"/>
                <a:ea typeface="Times New Roman" panose="02020603050405020304" pitchFamily="18" charset="0"/>
              </a:rPr>
              <a:t>: </a:t>
            </a:r>
            <a:r>
              <a:rPr lang="en-US" sz="1800" dirty="0">
                <a:solidFill>
                  <a:srgbClr val="000000"/>
                </a:solidFill>
                <a:effectLst/>
                <a:latin typeface="Times New Roman" panose="02020603050405020304" pitchFamily="18" charset="0"/>
                <a:ea typeface="Calibri" panose="020F0502020204030204" pitchFamily="34" charset="0"/>
              </a:rPr>
              <a:t>In here, user result will be display.</a:t>
            </a:r>
            <a:endParaRPr lang="en-IN" sz="1600" dirty="0">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8E89AF71-3D10-CF70-D8A8-2522AD6C3CEC}"/>
              </a:ext>
            </a:extLst>
          </p:cNvPr>
          <p:cNvSpPr txBox="1"/>
          <p:nvPr/>
        </p:nvSpPr>
        <p:spPr>
          <a:xfrm>
            <a:off x="4260993" y="6277486"/>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Prediction - Fake</a:t>
            </a:r>
          </a:p>
        </p:txBody>
      </p:sp>
      <p:pic>
        <p:nvPicPr>
          <p:cNvPr id="2" name="Picture 1">
            <a:extLst>
              <a:ext uri="{FF2B5EF4-FFF2-40B4-BE49-F238E27FC236}">
                <a16:creationId xmlns:a16="http://schemas.microsoft.com/office/drawing/2014/main" id="{884DAF31-CE5E-7A57-50D9-02C4D524C832}"/>
              </a:ext>
            </a:extLst>
          </p:cNvPr>
          <p:cNvPicPr>
            <a:picLocks noChangeAspect="1"/>
          </p:cNvPicPr>
          <p:nvPr/>
        </p:nvPicPr>
        <p:blipFill>
          <a:blip r:embed="rId2"/>
          <a:stretch>
            <a:fillRect/>
          </a:stretch>
        </p:blipFill>
        <p:spPr>
          <a:xfrm>
            <a:off x="2186608" y="1982663"/>
            <a:ext cx="7620000" cy="3965921"/>
          </a:xfrm>
          <a:prstGeom prst="rect">
            <a:avLst/>
          </a:prstGeom>
        </p:spPr>
      </p:pic>
    </p:spTree>
    <p:extLst>
      <p:ext uri="{BB962C8B-B14F-4D97-AF65-F5344CB8AC3E}">
        <p14:creationId xmlns:p14="http://schemas.microsoft.com/office/powerpoint/2010/main" val="21572936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89518" y="1684717"/>
            <a:ext cx="10412963" cy="3268395"/>
          </a:xfrm>
          <a:prstGeom prst="rect">
            <a:avLst/>
          </a:prstGeom>
        </p:spPr>
        <p:txBody>
          <a:bodyPr wrap="square">
            <a:spAutoFit/>
          </a:bodyPr>
          <a:lstStyle/>
          <a:p>
            <a:pPr algn="just">
              <a:lnSpc>
                <a:spcPct val="150000"/>
              </a:lnSpc>
              <a:buNone/>
            </a:pPr>
            <a:r>
              <a:rPr lang="en-US" sz="2000" dirty="0">
                <a:latin typeface="Times New Roman" panose="02020603050405020304" pitchFamily="18" charset="0"/>
                <a:cs typeface="Times New Roman" panose="02020603050405020304" pitchFamily="18" charset="0"/>
              </a:rPr>
              <a:t>The study found that the </a:t>
            </a:r>
            <a:r>
              <a:rPr lang="en-US" sz="2000" b="1" dirty="0" err="1">
                <a:latin typeface="Times New Roman" panose="02020603050405020304" pitchFamily="18" charset="0"/>
                <a:cs typeface="Times New Roman" panose="02020603050405020304" pitchFamily="18" charset="0"/>
              </a:rPr>
              <a:t>MobileNet</a:t>
            </a:r>
            <a:r>
              <a:rPr lang="en-US" sz="2000" b="1" dirty="0">
                <a:latin typeface="Times New Roman" panose="02020603050405020304" pitchFamily="18" charset="0"/>
                <a:cs typeface="Times New Roman" panose="02020603050405020304" pitchFamily="18" charset="0"/>
              </a:rPr>
              <a:t> model</a:t>
            </a:r>
            <a:r>
              <a:rPr lang="en-US" sz="2000" dirty="0">
                <a:latin typeface="Times New Roman" panose="02020603050405020304" pitchFamily="18" charset="0"/>
                <a:cs typeface="Times New Roman" panose="02020603050405020304" pitchFamily="18" charset="0"/>
              </a:rPr>
              <a:t> is very good at detecting fake Indian currency, with </a:t>
            </a:r>
            <a:r>
              <a:rPr lang="en-US" sz="2000" b="1" dirty="0">
                <a:latin typeface="Times New Roman" panose="02020603050405020304" pitchFamily="18" charset="0"/>
                <a:cs typeface="Times New Roman" panose="02020603050405020304" pitchFamily="18" charset="0"/>
              </a:rPr>
              <a:t>97% accuracy</a:t>
            </a:r>
            <a:r>
              <a:rPr lang="en-US" sz="2000" dirty="0">
                <a:latin typeface="Times New Roman" panose="02020603050405020304" pitchFamily="18" charset="0"/>
                <a:cs typeface="Times New Roman" panose="02020603050405020304" pitchFamily="18" charset="0"/>
              </a:rPr>
              <a:t>. It correctly identified real and fake notes most of the time, making very few </a:t>
            </a:r>
            <a:r>
              <a:rPr lang="en-US" sz="2000" dirty="0" err="1">
                <a:latin typeface="Times New Roman" panose="02020603050405020304" pitchFamily="18" charset="0"/>
                <a:cs typeface="Times New Roman" panose="02020603050405020304" pitchFamily="18" charset="0"/>
              </a:rPr>
              <a:t>mistakes.A</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hybrid model</a:t>
            </a:r>
            <a:r>
              <a:rPr lang="en-US" sz="2000" dirty="0">
                <a:latin typeface="Times New Roman" panose="02020603050405020304" pitchFamily="18" charset="0"/>
                <a:cs typeface="Times New Roman" panose="02020603050405020304" pitchFamily="18" charset="0"/>
              </a:rPr>
              <a:t> that combined </a:t>
            </a:r>
            <a:r>
              <a:rPr lang="en-US" sz="2000" dirty="0" err="1">
                <a:latin typeface="Times New Roman" panose="02020603050405020304" pitchFamily="18" charset="0"/>
                <a:cs typeface="Times New Roman" panose="02020603050405020304" pitchFamily="18" charset="0"/>
              </a:rPr>
              <a:t>MobileNet</a:t>
            </a:r>
            <a:r>
              <a:rPr lang="en-US" sz="2000" dirty="0">
                <a:latin typeface="Times New Roman" panose="02020603050405020304" pitchFamily="18" charset="0"/>
                <a:cs typeface="Times New Roman" panose="02020603050405020304" pitchFamily="18" charset="0"/>
              </a:rPr>
              <a:t> with </a:t>
            </a:r>
            <a:r>
              <a:rPr lang="en-US" sz="2000" b="1" dirty="0">
                <a:latin typeface="Times New Roman" panose="02020603050405020304" pitchFamily="18" charset="0"/>
                <a:cs typeface="Times New Roman" panose="02020603050405020304" pitchFamily="18" charset="0"/>
              </a:rPr>
              <a:t>Random Forest</a:t>
            </a:r>
            <a:r>
              <a:rPr lang="en-US" sz="2000" dirty="0">
                <a:latin typeface="Times New Roman" panose="02020603050405020304" pitchFamily="18" charset="0"/>
                <a:cs typeface="Times New Roman" panose="02020603050405020304" pitchFamily="18" charset="0"/>
              </a:rPr>
              <a:t> had a </a:t>
            </a:r>
            <a:r>
              <a:rPr lang="en-US" sz="2000" b="1" dirty="0">
                <a:latin typeface="Times New Roman" panose="02020603050405020304" pitchFamily="18" charset="0"/>
                <a:cs typeface="Times New Roman" panose="02020603050405020304" pitchFamily="18" charset="0"/>
              </a:rPr>
              <a:t>slightly lower accuracy of 94%</a:t>
            </a:r>
            <a:r>
              <a:rPr lang="en-US" sz="2000" dirty="0">
                <a:latin typeface="Times New Roman" panose="02020603050405020304" pitchFamily="18" charset="0"/>
                <a:cs typeface="Times New Roman" panose="02020603050405020304" pitchFamily="18" charset="0"/>
              </a:rPr>
              <a:t>. While it was excellent at detecting fake notes, it sometimes failed to recognize them </a:t>
            </a:r>
            <a:r>
              <a:rPr lang="en-US" sz="2000" dirty="0" err="1">
                <a:latin typeface="Times New Roman" panose="02020603050405020304" pitchFamily="18" charset="0"/>
                <a:cs typeface="Times New Roman" panose="02020603050405020304" pitchFamily="18" charset="0"/>
              </a:rPr>
              <a:t>correctly.Overall</a:t>
            </a:r>
            <a:r>
              <a:rPr lang="en-US" sz="2000"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MobileNet</a:t>
            </a:r>
            <a:r>
              <a:rPr lang="en-US" sz="2000" b="1" dirty="0">
                <a:latin typeface="Times New Roman" panose="02020603050405020304" pitchFamily="18" charset="0"/>
                <a:cs typeface="Times New Roman" panose="02020603050405020304" pitchFamily="18" charset="0"/>
              </a:rPr>
              <a:t> is the better choice</a:t>
            </a:r>
            <a:r>
              <a:rPr lang="en-US" sz="2000" dirty="0">
                <a:latin typeface="Times New Roman" panose="02020603050405020304" pitchFamily="18" charset="0"/>
                <a:cs typeface="Times New Roman" panose="02020603050405020304" pitchFamily="18" charset="0"/>
              </a:rPr>
              <a:t> for detecting fake currency because it is more accurate and reliable. In the future, researchers could improve these models or try new methods to make detection even better</a:t>
            </a:r>
            <a:r>
              <a:rPr lang="en-US" sz="2000" dirty="0"/>
              <a:t>.</a:t>
            </a:r>
          </a:p>
        </p:txBody>
      </p:sp>
      <p:sp>
        <p:nvSpPr>
          <p:cNvPr id="3" name="Title 1"/>
          <p:cNvSpPr txBox="1"/>
          <p:nvPr/>
        </p:nvSpPr>
        <p:spPr>
          <a:xfrm>
            <a:off x="1201367" y="643180"/>
            <a:ext cx="8596668" cy="684901"/>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solidFill>
                  <a:srgbClr val="7030A0"/>
                </a:solidFill>
                <a:latin typeface="Times New Roman" panose="02020603050405020304" pitchFamily="18" charset="0"/>
                <a:cs typeface="Times New Roman" panose="02020603050405020304" pitchFamily="18" charset="0"/>
              </a:rPr>
              <a:t>CONCLUSION</a:t>
            </a:r>
            <a:endParaRPr lang="en-US" sz="2400" b="1" dirty="0">
              <a:solidFill>
                <a:srgbClr val="7030A0"/>
              </a:solidFill>
            </a:endParaRPr>
          </a:p>
        </p:txBody>
      </p:sp>
    </p:spTree>
    <p:extLst>
      <p:ext uri="{BB962C8B-B14F-4D97-AF65-F5344CB8AC3E}">
        <p14:creationId xmlns:p14="http://schemas.microsoft.com/office/powerpoint/2010/main" val="13184488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813FB8-2596-7773-87BB-A9E8EE619E47}"/>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E389D618-AD01-D562-FAFC-45225F71F13A}"/>
              </a:ext>
            </a:extLst>
          </p:cNvPr>
          <p:cNvSpPr/>
          <p:nvPr/>
        </p:nvSpPr>
        <p:spPr>
          <a:xfrm>
            <a:off x="515421" y="1266775"/>
            <a:ext cx="9819142" cy="5479257"/>
          </a:xfrm>
          <a:prstGeom prst="rect">
            <a:avLst/>
          </a:prstGeom>
        </p:spPr>
        <p:txBody>
          <a:bodyPr wrap="square">
            <a:spAutoFit/>
          </a:bodyPr>
          <a:lstStyle/>
          <a:p>
            <a:pPr marL="725805" marR="258445" indent="-6350" algn="just">
              <a:lnSpc>
                <a:spcPct val="151000"/>
              </a:lnSpc>
              <a:spcAft>
                <a:spcPts val="25"/>
              </a:spcAft>
              <a:buNone/>
            </a:pPr>
            <a:r>
              <a:rPr lang="en-IN" sz="1800" kern="100" dirty="0">
                <a:solidFill>
                  <a:srgbClr val="000000"/>
                </a:solidFill>
                <a:effectLst/>
                <a:latin typeface="Times New Roman" panose="02020603050405020304" pitchFamily="18" charset="0"/>
                <a:ea typeface="Times New Roman" panose="02020603050405020304" pitchFamily="18" charset="0"/>
              </a:rPr>
              <a:t>To make fake Indian currency detection using Convolutional Neural Networks (CNNs) even better, we can plan a few improvements. First, we can use more advanced models like </a:t>
            </a:r>
            <a:r>
              <a:rPr lang="en-IN" sz="1800" kern="100" dirty="0" err="1">
                <a:solidFill>
                  <a:srgbClr val="000000"/>
                </a:solidFill>
                <a:effectLst/>
                <a:latin typeface="Times New Roman" panose="02020603050405020304" pitchFamily="18" charset="0"/>
                <a:ea typeface="Times New Roman" panose="02020603050405020304" pitchFamily="18" charset="0"/>
              </a:rPr>
              <a:t>EfficientNet</a:t>
            </a:r>
            <a:r>
              <a:rPr lang="en-IN" sz="1800" kern="100" dirty="0">
                <a:solidFill>
                  <a:srgbClr val="000000"/>
                </a:solidFill>
                <a:effectLst/>
                <a:latin typeface="Times New Roman" panose="02020603050405020304" pitchFamily="18" charset="0"/>
                <a:ea typeface="Times New Roman" panose="02020603050405020304" pitchFamily="18" charset="0"/>
              </a:rPr>
              <a:t>, which can understand images more deeply and accurately. </a:t>
            </a:r>
          </a:p>
          <a:p>
            <a:pPr marL="725805" marR="258445" indent="-6350" algn="just">
              <a:lnSpc>
                <a:spcPct val="151000"/>
              </a:lnSpc>
              <a:spcAft>
                <a:spcPts val="25"/>
              </a:spcAft>
              <a:buNone/>
            </a:pPr>
            <a:r>
              <a:rPr lang="en-IN" sz="1800" kern="100" dirty="0">
                <a:solidFill>
                  <a:srgbClr val="000000"/>
                </a:solidFill>
                <a:effectLst/>
                <a:latin typeface="Times New Roman" panose="02020603050405020304" pitchFamily="18" charset="0"/>
                <a:ea typeface="Times New Roman" panose="02020603050405020304" pitchFamily="18" charset="0"/>
              </a:rPr>
              <a:t>Using </a:t>
            </a:r>
            <a:r>
              <a:rPr lang="en-IN" sz="1800" b="1" kern="100" dirty="0">
                <a:solidFill>
                  <a:srgbClr val="000000"/>
                </a:solidFill>
                <a:effectLst/>
                <a:latin typeface="Times New Roman" panose="02020603050405020304" pitchFamily="18" charset="0"/>
                <a:ea typeface="Times New Roman" panose="02020603050405020304" pitchFamily="18" charset="0"/>
              </a:rPr>
              <a:t>transfer learning</a:t>
            </a:r>
            <a:r>
              <a:rPr lang="en-IN" sz="1800" kern="100" dirty="0">
                <a:solidFill>
                  <a:srgbClr val="000000"/>
                </a:solidFill>
                <a:effectLst/>
                <a:latin typeface="Times New Roman" panose="02020603050405020304" pitchFamily="18" charset="0"/>
                <a:ea typeface="Times New Roman" panose="02020603050405020304" pitchFamily="18" charset="0"/>
              </a:rPr>
              <a:t>—where we take models trained on large image datasets and adjust them for currency detection—can help, especially when we don’t have many training images. </a:t>
            </a:r>
          </a:p>
          <a:p>
            <a:pPr marL="725805" marR="258445" indent="-6350" algn="just">
              <a:lnSpc>
                <a:spcPct val="151000"/>
              </a:lnSpc>
              <a:spcAft>
                <a:spcPts val="25"/>
              </a:spcAft>
              <a:buNone/>
            </a:pPr>
            <a:r>
              <a:rPr lang="en-IN" sz="1800" kern="100" dirty="0">
                <a:solidFill>
                  <a:srgbClr val="000000"/>
                </a:solidFill>
                <a:effectLst/>
                <a:latin typeface="Times New Roman" panose="02020603050405020304" pitchFamily="18" charset="0"/>
                <a:ea typeface="Times New Roman" panose="02020603050405020304" pitchFamily="18" charset="0"/>
              </a:rPr>
              <a:t>Another good idea is to use </a:t>
            </a:r>
            <a:r>
              <a:rPr lang="en-IN" sz="1800" b="1" kern="100" dirty="0">
                <a:solidFill>
                  <a:srgbClr val="000000"/>
                </a:solidFill>
                <a:effectLst/>
                <a:latin typeface="Times New Roman" panose="02020603050405020304" pitchFamily="18" charset="0"/>
                <a:ea typeface="Times New Roman" panose="02020603050405020304" pitchFamily="18" charset="0"/>
              </a:rPr>
              <a:t>ensemble learning</a:t>
            </a:r>
            <a:r>
              <a:rPr lang="en-IN" sz="1800" kern="100" dirty="0">
                <a:solidFill>
                  <a:srgbClr val="000000"/>
                </a:solidFill>
                <a:effectLst/>
                <a:latin typeface="Times New Roman" panose="02020603050405020304" pitchFamily="18" charset="0"/>
                <a:ea typeface="Times New Roman" panose="02020603050405020304" pitchFamily="18" charset="0"/>
              </a:rPr>
              <a:t>, where we combine different models to make better predictions. For example, we can mix CNNs with other methods like </a:t>
            </a:r>
            <a:r>
              <a:rPr lang="en-IN" sz="1800" b="1" kern="100" dirty="0">
                <a:solidFill>
                  <a:srgbClr val="000000"/>
                </a:solidFill>
                <a:effectLst/>
                <a:latin typeface="Times New Roman" panose="02020603050405020304" pitchFamily="18" charset="0"/>
                <a:ea typeface="Times New Roman" panose="02020603050405020304" pitchFamily="18" charset="0"/>
              </a:rPr>
              <a:t>support vector machines (SVM) </a:t>
            </a:r>
            <a:r>
              <a:rPr lang="en-IN" sz="1800" kern="100" dirty="0">
                <a:solidFill>
                  <a:srgbClr val="000000"/>
                </a:solidFill>
                <a:effectLst/>
                <a:latin typeface="Times New Roman" panose="02020603050405020304" pitchFamily="18" charset="0"/>
                <a:ea typeface="Times New Roman" panose="02020603050405020304" pitchFamily="18" charset="0"/>
              </a:rPr>
              <a:t>or </a:t>
            </a:r>
            <a:r>
              <a:rPr lang="en-IN" sz="1800" b="1" kern="100" dirty="0">
                <a:solidFill>
                  <a:srgbClr val="000000"/>
                </a:solidFill>
                <a:effectLst/>
                <a:latin typeface="Times New Roman" panose="02020603050405020304" pitchFamily="18" charset="0"/>
                <a:ea typeface="Times New Roman" panose="02020603050405020304" pitchFamily="18" charset="0"/>
              </a:rPr>
              <a:t>gradient boosting </a:t>
            </a:r>
            <a:r>
              <a:rPr lang="en-IN" sz="1800" kern="100" dirty="0">
                <a:solidFill>
                  <a:srgbClr val="000000"/>
                </a:solidFill>
                <a:effectLst/>
                <a:latin typeface="Times New Roman" panose="02020603050405020304" pitchFamily="18" charset="0"/>
                <a:ea typeface="Times New Roman" panose="02020603050405020304" pitchFamily="18" charset="0"/>
              </a:rPr>
              <a:t>to get stronger results. </a:t>
            </a:r>
          </a:p>
          <a:p>
            <a:pPr marL="725805" marR="258445" indent="-6350" algn="just">
              <a:lnSpc>
                <a:spcPct val="151000"/>
              </a:lnSpc>
              <a:spcAft>
                <a:spcPts val="25"/>
              </a:spcAft>
              <a:buNone/>
            </a:pPr>
            <a:r>
              <a:rPr lang="en-IN" sz="1800" kern="100" dirty="0">
                <a:solidFill>
                  <a:srgbClr val="000000"/>
                </a:solidFill>
                <a:effectLst/>
                <a:latin typeface="Times New Roman" panose="02020603050405020304" pitchFamily="18" charset="0"/>
                <a:ea typeface="Times New Roman" panose="02020603050405020304" pitchFamily="18" charset="0"/>
              </a:rPr>
              <a:t>Improving the dataset is also very important. We can add more examples of fake notes with different lighting, angles, and background conditions. Using </a:t>
            </a:r>
            <a:r>
              <a:rPr lang="en-IN" sz="1800" b="1" kern="100" dirty="0">
                <a:solidFill>
                  <a:srgbClr val="000000"/>
                </a:solidFill>
                <a:effectLst/>
                <a:latin typeface="Times New Roman" panose="02020603050405020304" pitchFamily="18" charset="0"/>
                <a:ea typeface="Times New Roman" panose="02020603050405020304" pitchFamily="18" charset="0"/>
              </a:rPr>
              <a:t>data augmentation</a:t>
            </a:r>
            <a:r>
              <a:rPr lang="en-IN" sz="1800" kern="100" dirty="0">
                <a:solidFill>
                  <a:srgbClr val="000000"/>
                </a:solidFill>
                <a:effectLst/>
                <a:latin typeface="Times New Roman" panose="02020603050405020304" pitchFamily="18" charset="0"/>
                <a:ea typeface="Times New Roman" panose="02020603050405020304" pitchFamily="18" charset="0"/>
              </a:rPr>
              <a:t>—like rotating, zooming, or shifting images—can help the model learn better and become more flexible. </a:t>
            </a:r>
          </a:p>
          <a:p>
            <a:pPr marL="725805" marR="258445" indent="-6350" algn="just">
              <a:lnSpc>
                <a:spcPct val="151000"/>
              </a:lnSpc>
              <a:spcAft>
                <a:spcPts val="25"/>
              </a:spcAft>
            </a:pPr>
            <a:r>
              <a:rPr lang="en-IN" sz="1800" kern="100" dirty="0">
                <a:solidFill>
                  <a:srgbClr val="000000"/>
                </a:solidFill>
                <a:effectLst/>
                <a:latin typeface="Times New Roman" panose="02020603050405020304" pitchFamily="18" charset="0"/>
                <a:ea typeface="Times New Roman" panose="02020603050405020304" pitchFamily="18" charset="0"/>
              </a:rPr>
              <a:t> </a:t>
            </a:r>
          </a:p>
        </p:txBody>
      </p:sp>
      <p:sp>
        <p:nvSpPr>
          <p:cNvPr id="3" name="Title 1">
            <a:extLst>
              <a:ext uri="{FF2B5EF4-FFF2-40B4-BE49-F238E27FC236}">
                <a16:creationId xmlns:a16="http://schemas.microsoft.com/office/drawing/2014/main" id="{5760BD58-A571-04E9-796B-FA359361B4F2}"/>
              </a:ext>
            </a:extLst>
          </p:cNvPr>
          <p:cNvSpPr txBox="1"/>
          <p:nvPr/>
        </p:nvSpPr>
        <p:spPr>
          <a:xfrm>
            <a:off x="930715" y="403944"/>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2400" b="1" dirty="0">
                <a:solidFill>
                  <a:srgbClr val="FFC000"/>
                </a:solidFill>
                <a:latin typeface="Times New Roman" panose="02020603050405020304" pitchFamily="18" charset="0"/>
                <a:cs typeface="Times New Roman" panose="02020603050405020304" pitchFamily="18" charset="0"/>
              </a:rPr>
              <a:t>FUTURE ENHANCEMENT</a:t>
            </a:r>
          </a:p>
        </p:txBody>
      </p:sp>
    </p:spTree>
    <p:extLst>
      <p:ext uri="{BB962C8B-B14F-4D97-AF65-F5344CB8AC3E}">
        <p14:creationId xmlns:p14="http://schemas.microsoft.com/office/powerpoint/2010/main" val="23395779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2A568-3EEC-A699-57DC-B9A46D8DF504}"/>
              </a:ext>
            </a:extLst>
          </p:cNvPr>
          <p:cNvSpPr txBox="1"/>
          <p:nvPr/>
        </p:nvSpPr>
        <p:spPr>
          <a:xfrm>
            <a:off x="1275152" y="478836"/>
            <a:ext cx="8596668" cy="684901"/>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50000"/>
              </a:lnSpc>
            </a:pPr>
            <a:r>
              <a:rPr lang="en-US" sz="2400" b="1" dirty="0">
                <a:solidFill>
                  <a:srgbClr val="00B0F0"/>
                </a:solidFill>
                <a:latin typeface="Times New Roman" panose="02020603050405020304" pitchFamily="18" charset="0"/>
                <a:cs typeface="Times New Roman" panose="02020603050405020304" pitchFamily="18" charset="0"/>
              </a:rPr>
              <a:t>REFERENCES</a:t>
            </a:r>
            <a:endParaRPr lang="en-US" sz="2400" b="1" dirty="0">
              <a:solidFill>
                <a:srgbClr val="00B0F0"/>
              </a:solidFill>
            </a:endParaRPr>
          </a:p>
        </p:txBody>
      </p:sp>
      <p:sp>
        <p:nvSpPr>
          <p:cNvPr id="4" name="TextBox 3">
            <a:extLst>
              <a:ext uri="{FF2B5EF4-FFF2-40B4-BE49-F238E27FC236}">
                <a16:creationId xmlns:a16="http://schemas.microsoft.com/office/drawing/2014/main" id="{BD708549-FA4B-64F5-41AA-112AF9A1DE82}"/>
              </a:ext>
            </a:extLst>
          </p:cNvPr>
          <p:cNvSpPr txBox="1"/>
          <p:nvPr/>
        </p:nvSpPr>
        <p:spPr>
          <a:xfrm>
            <a:off x="671802" y="1547159"/>
            <a:ext cx="9479935" cy="2929007"/>
          </a:xfrm>
          <a:prstGeom prst="rect">
            <a:avLst/>
          </a:prstGeom>
          <a:noFill/>
        </p:spPr>
        <p:txBody>
          <a:bodyPr wrap="square">
            <a:spAutoFit/>
          </a:bodyPr>
          <a:lstStyle/>
          <a:p>
            <a:pPr marL="285750" indent="-285750" algn="just">
              <a:lnSpc>
                <a:spcPct val="150000"/>
              </a:lnSpc>
              <a:spcAft>
                <a:spcPts val="800"/>
              </a:spcAft>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Howard, A. G., Zhu, M., Chen, B., </a:t>
            </a:r>
            <a:r>
              <a:rPr lang="en-US" b="1" dirty="0" err="1">
                <a:effectLst/>
                <a:latin typeface="Times New Roman" panose="02020603050405020304" pitchFamily="18" charset="0"/>
                <a:ea typeface="Calibri" panose="020F0502020204030204" pitchFamily="34" charset="0"/>
                <a:cs typeface="Times New Roman" panose="02020603050405020304" pitchFamily="18" charset="0"/>
              </a:rPr>
              <a:t>Kalenichenko</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 D., Wang, W., </a:t>
            </a:r>
            <a:r>
              <a:rPr lang="en-US" b="1" dirty="0" err="1">
                <a:effectLst/>
                <a:latin typeface="Times New Roman" panose="02020603050405020304" pitchFamily="18" charset="0"/>
                <a:ea typeface="Calibri" panose="020F0502020204030204" pitchFamily="34" charset="0"/>
                <a:cs typeface="Times New Roman" panose="02020603050405020304" pitchFamily="18" charset="0"/>
              </a:rPr>
              <a:t>Weyand</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 T., ... &amp; Adam, H. (2017). </a:t>
            </a:r>
            <a:r>
              <a:rPr lang="en-US" b="1" dirty="0" err="1">
                <a:effectLst/>
                <a:latin typeface="Times New Roman" panose="02020603050405020304" pitchFamily="18" charset="0"/>
                <a:ea typeface="Calibri" panose="020F0502020204030204" pitchFamily="34" charset="0"/>
                <a:cs typeface="Times New Roman" panose="02020603050405020304" pitchFamily="18" charset="0"/>
              </a:rPr>
              <a:t>MobileNets</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Efficient Convolutional Neural Networks for Mobile Vision Applications.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arXiv</a:t>
            </a:r>
            <a:r>
              <a:rPr lang="en-US" dirty="0">
                <a:effectLst/>
                <a:latin typeface="Times New Roman" panose="02020603050405020304" pitchFamily="18" charset="0"/>
                <a:ea typeface="Calibri" panose="020F0502020204030204" pitchFamily="34" charset="0"/>
                <a:cs typeface="Times New Roman" panose="02020603050405020304" pitchFamily="18" charset="0"/>
              </a:rPr>
              <a:t> preprint arXiv:1704.04861.</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spcAft>
                <a:spcPts val="800"/>
              </a:spcAft>
              <a:buFont typeface="Arial" panose="020B0604020202020204" pitchFamily="34" charset="0"/>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Zhang, X., Zhou, X., Lin, M., &amp; Sun, J. (2018). </a:t>
            </a:r>
            <a:r>
              <a:rPr lang="en-US" b="1" dirty="0" err="1">
                <a:effectLst/>
                <a:latin typeface="Times New Roman" panose="02020603050405020304" pitchFamily="18" charset="0"/>
                <a:ea typeface="Calibri" panose="020F0502020204030204" pitchFamily="34" charset="0"/>
                <a:cs typeface="Times New Roman" panose="02020603050405020304" pitchFamily="18" charset="0"/>
              </a:rPr>
              <a:t>ShuffleNet</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An Extremely Efficient Convolutional Neural Network for Mobile Devices. In Proceedings of the IEEE conference on computer vision and pattern recognition (pp. 6848-6856).</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spcAft>
                <a:spcPts val="800"/>
              </a:spcAft>
              <a:buFont typeface="Arial" panose="020B0604020202020204" pitchFamily="34" charset="0"/>
              <a:buChar char="•"/>
            </a:pPr>
            <a:r>
              <a:rPr lang="en-US" dirty="0">
                <a:effectLst/>
                <a:latin typeface="Times New Roman" panose="02020603050405020304" pitchFamily="18" charset="0"/>
                <a:ea typeface="Calibri" panose="020F0502020204030204" pitchFamily="34" charset="0"/>
                <a:cs typeface="Times New Roman" panose="02020603050405020304" pitchFamily="18" charset="0"/>
              </a:rPr>
              <a:t> </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He, K., Zhang, X., Ren, S., &amp; Sun, J. (2016). Deep Residual Learning: </a:t>
            </a:r>
            <a:r>
              <a:rPr lang="en-US" dirty="0">
                <a:effectLst/>
                <a:latin typeface="Times New Roman" panose="02020603050405020304" pitchFamily="18" charset="0"/>
                <a:ea typeface="Calibri" panose="020F0502020204030204" pitchFamily="34" charset="0"/>
                <a:cs typeface="Times New Roman" panose="02020603050405020304" pitchFamily="18" charset="0"/>
              </a:rPr>
              <a:t>for Image Recognition. In Proceedings of the IEEE conference on computer vision and pattern recognition (pp. 770-778</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405334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13F5A-D1CF-2745-F7FF-EFE336546A50}"/>
              </a:ext>
            </a:extLst>
          </p:cNvPr>
          <p:cNvSpPr>
            <a:spLocks noGrp="1"/>
          </p:cNvSpPr>
          <p:nvPr>
            <p:ph type="ctrTitle"/>
          </p:nvPr>
        </p:nvSpPr>
        <p:spPr>
          <a:xfrm>
            <a:off x="182120" y="2198620"/>
            <a:ext cx="7766936" cy="1646302"/>
          </a:xfrm>
        </p:spPr>
        <p:txBody>
          <a:bodyPr/>
          <a:lstStyle/>
          <a:p>
            <a:r>
              <a:rPr lang="en-US" dirty="0"/>
              <a:t>THANK YOU!</a:t>
            </a:r>
            <a:endParaRPr lang="en-IN" dirty="0"/>
          </a:p>
        </p:txBody>
      </p:sp>
    </p:spTree>
    <p:extLst>
      <p:ext uri="{BB962C8B-B14F-4D97-AF65-F5344CB8AC3E}">
        <p14:creationId xmlns:p14="http://schemas.microsoft.com/office/powerpoint/2010/main" val="4135833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067342" y="471328"/>
            <a:ext cx="8596668" cy="75556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dirty="0">
                <a:latin typeface="Times New Roman" panose="02020603050405020304" pitchFamily="18" charset="0"/>
                <a:cs typeface="Times New Roman" panose="02020603050405020304" pitchFamily="18" charset="0"/>
              </a:rPr>
              <a:t>    </a:t>
            </a:r>
            <a:r>
              <a:rPr lang="en-US" sz="2800" b="1" dirty="0">
                <a:solidFill>
                  <a:srgbClr val="92D050"/>
                </a:solidFill>
                <a:latin typeface="Times New Roman" panose="02020603050405020304" pitchFamily="18" charset="0"/>
                <a:cs typeface="Times New Roman" panose="02020603050405020304" pitchFamily="18" charset="0"/>
              </a:rPr>
              <a:t>ABSTRACT</a:t>
            </a:r>
          </a:p>
        </p:txBody>
      </p:sp>
      <p:sp>
        <p:nvSpPr>
          <p:cNvPr id="3" name="Rectangle 2"/>
          <p:cNvSpPr/>
          <p:nvPr/>
        </p:nvSpPr>
        <p:spPr>
          <a:xfrm>
            <a:off x="1067342" y="1833377"/>
            <a:ext cx="9121686" cy="2951064"/>
          </a:xfrm>
          <a:prstGeom prst="rect">
            <a:avLst/>
          </a:prstGeom>
        </p:spPr>
        <p:txBody>
          <a:bodyPr wrap="square">
            <a:spAutoFit/>
          </a:bodyPr>
          <a:lstStyle/>
          <a:p>
            <a:pPr algn="just">
              <a:lnSpc>
                <a:spcPct val="150000"/>
              </a:lnSpc>
              <a:spcAft>
                <a:spcPts val="1000"/>
              </a:spcAf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The spread of counterfeit currency is a major threat to economic stability, requiring advanced methods for accurate detection. This project, titled "Identification of Fake Indian Currency Using Convolutional Neural Networks," introduces a new approach to detecting fake currency using deep learning techniques. It focuses on three main models: Mobile Net , Res Net, and a hybrid model that combines Mobile Net with Support Vector Machines (SVM). Another version of the hybrid model combines Mobile Net with both SVM and Random Forest. These models are evaluated based on how accurate, precise, reliable, and robust they are in real-world situations. </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35545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483291" y="407351"/>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2800" b="1" dirty="0">
                <a:solidFill>
                  <a:srgbClr val="7030A0"/>
                </a:solidFill>
                <a:latin typeface="Times New Roman" panose="02020603050405020304" pitchFamily="18" charset="0"/>
                <a:cs typeface="Times New Roman" panose="02020603050405020304" pitchFamily="18" charset="0"/>
              </a:rPr>
              <a:t>OBJECTIVE OF PROJECT</a:t>
            </a:r>
          </a:p>
        </p:txBody>
      </p:sp>
      <p:sp>
        <p:nvSpPr>
          <p:cNvPr id="4" name="TextBox 3"/>
          <p:cNvSpPr txBox="1"/>
          <p:nvPr/>
        </p:nvSpPr>
        <p:spPr>
          <a:xfrm>
            <a:off x="1054655" y="1755366"/>
            <a:ext cx="10082689" cy="3885936"/>
          </a:xfrm>
          <a:prstGeom prst="rect">
            <a:avLst/>
          </a:prstGeom>
          <a:noFill/>
        </p:spPr>
        <p:txBody>
          <a:bodyPr wrap="square" rtlCol="0">
            <a:spAutoFit/>
          </a:bodyPr>
          <a:lstStyle/>
          <a:p>
            <a:pPr algn="just">
              <a:lnSpc>
                <a:spcPct val="200000"/>
              </a:lnSpc>
              <a:spcAft>
                <a:spcPts val="800"/>
              </a:spcAft>
            </a:pPr>
            <a:r>
              <a:rPr lang="en-US" dirty="0">
                <a:solidFill>
                  <a:srgbClr val="000000"/>
                </a:solidFill>
                <a:effectLst/>
                <a:latin typeface="Times New Roman" panose="02020603050405020304" pitchFamily="18" charset="0"/>
                <a:ea typeface="Times New Roman" panose="02020603050405020304" pitchFamily="18" charset="0"/>
              </a:rPr>
              <a:t>The objective of this project is to develop a sophisticated counterfeit detection system for Indian currency using advanced Convolutional Neural Networks (CNNs). By employing models such as </a:t>
            </a:r>
            <a:r>
              <a:rPr lang="en-US" dirty="0" err="1">
                <a:solidFill>
                  <a:srgbClr val="000000"/>
                </a:solidFill>
                <a:effectLst/>
                <a:latin typeface="Times New Roman" panose="02020603050405020304" pitchFamily="18" charset="0"/>
                <a:ea typeface="Times New Roman" panose="02020603050405020304" pitchFamily="18" charset="0"/>
              </a:rPr>
              <a:t>MobileNet</a:t>
            </a:r>
            <a:r>
              <a:rPr lang="en-US" dirty="0">
                <a:solidFill>
                  <a:srgbClr val="000000"/>
                </a:solidFill>
                <a:effectLst/>
                <a:latin typeface="Times New Roman" panose="02020603050405020304" pitchFamily="18" charset="0"/>
                <a:ea typeface="Times New Roman" panose="02020603050405020304" pitchFamily="18" charset="0"/>
              </a:rPr>
              <a:t>, and integrating hybrid approaches combining CNNs with Support Vector Machines (SVM) and Random Forest, the project aims to enhance the accuracy and efficiency of counterfeit detection. The system will be designed to automatically and reliably distinguish between genuine and fake notes, minimizing human error and improving overall security. The ultimate goal is to provide a scalable, high-performance solution that strengthens the financial system's resilience against currency fraud.</a:t>
            </a:r>
          </a:p>
        </p:txBody>
      </p:sp>
    </p:spTree>
    <p:extLst>
      <p:ext uri="{BB962C8B-B14F-4D97-AF65-F5344CB8AC3E}">
        <p14:creationId xmlns:p14="http://schemas.microsoft.com/office/powerpoint/2010/main" val="2718045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F6E96F-BAC6-6AE1-E215-92965F1F2D58}"/>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2598A542-D535-BB7F-737F-7E9B5F5453B7}"/>
              </a:ext>
            </a:extLst>
          </p:cNvPr>
          <p:cNvSpPr txBox="1"/>
          <p:nvPr/>
        </p:nvSpPr>
        <p:spPr>
          <a:xfrm>
            <a:off x="1464936" y="393367"/>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2800" b="1" dirty="0">
                <a:solidFill>
                  <a:schemeClr val="accent3"/>
                </a:solidFill>
                <a:latin typeface="Times New Roman" panose="02020603050405020304" pitchFamily="18" charset="0"/>
                <a:cs typeface="Times New Roman" panose="02020603050405020304" pitchFamily="18" charset="0"/>
              </a:rPr>
              <a:t>PROBLEM STATEMENT</a:t>
            </a:r>
          </a:p>
        </p:txBody>
      </p:sp>
      <p:sp>
        <p:nvSpPr>
          <p:cNvPr id="4" name="TextBox 3">
            <a:extLst>
              <a:ext uri="{FF2B5EF4-FFF2-40B4-BE49-F238E27FC236}">
                <a16:creationId xmlns:a16="http://schemas.microsoft.com/office/drawing/2014/main" id="{BD8DF1C2-733B-404D-11CA-B843215745CD}"/>
              </a:ext>
            </a:extLst>
          </p:cNvPr>
          <p:cNvSpPr txBox="1"/>
          <p:nvPr/>
        </p:nvSpPr>
        <p:spPr>
          <a:xfrm>
            <a:off x="856128" y="1675938"/>
            <a:ext cx="10479744" cy="3891258"/>
          </a:xfrm>
          <a:prstGeom prst="rect">
            <a:avLst/>
          </a:prstGeom>
          <a:noFill/>
        </p:spPr>
        <p:txBody>
          <a:bodyPr wrap="square" rtlCol="0">
            <a:spAutoFit/>
          </a:bodyPr>
          <a:lstStyle/>
          <a:p>
            <a:pPr algn="just">
              <a:lnSpc>
                <a:spcPct val="200000"/>
              </a:lnSpc>
              <a:spcAft>
                <a:spcPts val="8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Counterfeit currency poses a significant challenge to financial systems, leading to economic losses and undermining trust in the currency. Current detection methods often rely on manual inspection or basic machine learning techniques, which may lack precision and efficiency. This project addresses the problem of detecting fake Indian currency by leveraging advanced Convolutional Neural Networks (CNNs) such as </a:t>
            </a:r>
            <a:r>
              <a:rPr lang="en-US" dirty="0" err="1">
                <a:effectLst/>
                <a:latin typeface="Times New Roman" panose="02020603050405020304" pitchFamily="18" charset="0"/>
                <a:ea typeface="Calibri" panose="020F0502020204030204" pitchFamily="34" charset="0"/>
                <a:cs typeface="Times New Roman" panose="02020603050405020304" pitchFamily="18" charset="0"/>
              </a:rPr>
              <a:t>MobileNet</a:t>
            </a:r>
            <a:r>
              <a:rPr lang="en-US" dirty="0">
                <a:effectLst/>
                <a:latin typeface="Times New Roman" panose="02020603050405020304" pitchFamily="18" charset="0"/>
                <a:ea typeface="Calibri" panose="020F0502020204030204" pitchFamily="34" charset="0"/>
                <a:cs typeface="Times New Roman" panose="02020603050405020304" pitchFamily="18" charset="0"/>
              </a:rPr>
              <a:t>. It also explores hybrid approaches combining CNNs with Support Vector Machines (SVM) and Random Forest to improve accuracy and reliability. The goal is to develop a robust, automated system capable of distinguishing between genuine and counterfeit notes with high precision.</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30412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8866" y="1618425"/>
            <a:ext cx="10723711" cy="4320222"/>
          </a:xfrm>
          <a:prstGeom prst="rect">
            <a:avLst/>
          </a:prstGeom>
        </p:spPr>
        <p:txBody>
          <a:bodyPr wrap="square">
            <a:spAutoFit/>
          </a:bodyPr>
          <a:lstStyle/>
          <a:p>
            <a:pPr algn="just">
              <a:lnSpc>
                <a:spcPct val="150000"/>
              </a:lnSpc>
              <a:spcAft>
                <a:spcPts val="1000"/>
              </a:spcAft>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Traditional methods of counterfeit detection, often reliant on manual inspection and basic verification tools, are becoming inadequate in the face of advanced counterfeiting techniques. The introduction of CNN models such as Mobile Net and  offers a promising approach to enhancing counterfeit detection systems. Additionally, hybrid models combining CNNs with Support Vector Machines (SVM) and Random Forest aim to capitalize on the strengths of ensemble learning techniques.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1000"/>
              </a:spcAft>
            </a:pP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This project will develop a robust, automated system capable of accurately distinguishing between genuine and counterfeit Indian currency. By improving detection accuracy and efficiency, the proposed system has the potential to significantly strengthen financial security measures, providing a crucial tool for safeguarding against currency fraud.</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Rectangle 2"/>
          <p:cNvSpPr/>
          <p:nvPr/>
        </p:nvSpPr>
        <p:spPr>
          <a:xfrm>
            <a:off x="4362099" y="390749"/>
            <a:ext cx="3057247" cy="661207"/>
          </a:xfrm>
          <a:prstGeom prst="rect">
            <a:avLst/>
          </a:prstGeom>
        </p:spPr>
        <p:txBody>
          <a:bodyPr wrap="none">
            <a:spAutoFit/>
          </a:bodyPr>
          <a:lstStyle/>
          <a:p>
            <a:pPr algn="just">
              <a:lnSpc>
                <a:spcPct val="150000"/>
              </a:lnSpc>
            </a:pPr>
            <a:r>
              <a:rPr lang="en-IN" sz="2800" b="1" dirty="0">
                <a:solidFill>
                  <a:srgbClr val="00B0F0"/>
                </a:solidFill>
                <a:latin typeface="Times New Roman" panose="02020603050405020304" pitchFamily="18" charset="0"/>
                <a:cs typeface="Times New Roman" panose="02020603050405020304" pitchFamily="18" charset="0"/>
              </a:rPr>
              <a:t>INTRODUCTION</a:t>
            </a:r>
          </a:p>
        </p:txBody>
      </p:sp>
    </p:spTree>
    <p:extLst>
      <p:ext uri="{BB962C8B-B14F-4D97-AF65-F5344CB8AC3E}">
        <p14:creationId xmlns:p14="http://schemas.microsoft.com/office/powerpoint/2010/main" val="2313147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112167607"/>
              </p:ext>
            </p:extLst>
          </p:nvPr>
        </p:nvGraphicFramePr>
        <p:xfrm>
          <a:off x="822640" y="1143152"/>
          <a:ext cx="10415204" cy="4212438"/>
        </p:xfrm>
        <a:graphic>
          <a:graphicData uri="http://schemas.openxmlformats.org/drawingml/2006/table">
            <a:tbl>
              <a:tblPr firstRow="1" bandRow="1">
                <a:tableStyleId>{5C22544A-7EE6-4342-B048-85BDC9FD1C3A}</a:tableStyleId>
              </a:tblPr>
              <a:tblGrid>
                <a:gridCol w="833882">
                  <a:extLst>
                    <a:ext uri="{9D8B030D-6E8A-4147-A177-3AD203B41FA5}">
                      <a16:colId xmlns:a16="http://schemas.microsoft.com/office/drawing/2014/main" val="20000"/>
                    </a:ext>
                  </a:extLst>
                </a:gridCol>
                <a:gridCol w="887895">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2266626">
                  <a:extLst>
                    <a:ext uri="{9D8B030D-6E8A-4147-A177-3AD203B41FA5}">
                      <a16:colId xmlns:a16="http://schemas.microsoft.com/office/drawing/2014/main" val="20003"/>
                    </a:ext>
                  </a:extLst>
                </a:gridCol>
                <a:gridCol w="5207601">
                  <a:extLst>
                    <a:ext uri="{9D8B030D-6E8A-4147-A177-3AD203B41FA5}">
                      <a16:colId xmlns:a16="http://schemas.microsoft.com/office/drawing/2014/main" val="20004"/>
                    </a:ext>
                  </a:extLst>
                </a:gridCol>
              </a:tblGrid>
              <a:tr h="671657">
                <a:tc>
                  <a:txBody>
                    <a:bodyPr/>
                    <a:lstStyle/>
                    <a:p>
                      <a:pPr>
                        <a:lnSpc>
                          <a:spcPct val="150000"/>
                        </a:lnSpc>
                      </a:pPr>
                      <a:r>
                        <a:rPr lang="en-US" sz="1600" dirty="0"/>
                        <a:t>S.NO</a:t>
                      </a:r>
                    </a:p>
                  </a:txBody>
                  <a:tcPr/>
                </a:tc>
                <a:tc>
                  <a:txBody>
                    <a:bodyPr/>
                    <a:lstStyle/>
                    <a:p>
                      <a:pPr>
                        <a:lnSpc>
                          <a:spcPct val="150000"/>
                        </a:lnSpc>
                      </a:pPr>
                      <a:r>
                        <a:rPr lang="en-US" sz="1600" dirty="0"/>
                        <a:t>YEAR</a:t>
                      </a:r>
                    </a:p>
                  </a:txBody>
                  <a:tcPr/>
                </a:tc>
                <a:tc>
                  <a:txBody>
                    <a:bodyPr/>
                    <a:lstStyle/>
                    <a:p>
                      <a:pPr>
                        <a:lnSpc>
                          <a:spcPct val="150000"/>
                        </a:lnSpc>
                      </a:pPr>
                      <a:r>
                        <a:rPr lang="en-US" sz="1600" dirty="0"/>
                        <a:t>AUTHORS</a:t>
                      </a:r>
                    </a:p>
                  </a:txBody>
                  <a:tcPr/>
                </a:tc>
                <a:tc>
                  <a:txBody>
                    <a:bodyPr/>
                    <a:lstStyle/>
                    <a:p>
                      <a:pPr>
                        <a:lnSpc>
                          <a:spcPct val="150000"/>
                        </a:lnSpc>
                      </a:pPr>
                      <a:r>
                        <a:rPr lang="en-US" sz="1600" dirty="0"/>
                        <a:t>TITLE</a:t>
                      </a:r>
                    </a:p>
                  </a:txBody>
                  <a:tcPr/>
                </a:tc>
                <a:tc>
                  <a:txBody>
                    <a:bodyPr/>
                    <a:lstStyle/>
                    <a:p>
                      <a:pPr>
                        <a:lnSpc>
                          <a:spcPct val="150000"/>
                        </a:lnSpc>
                      </a:pPr>
                      <a:r>
                        <a:rPr lang="en-US" sz="1600" dirty="0"/>
                        <a:t>OUT COMES</a:t>
                      </a:r>
                    </a:p>
                  </a:txBody>
                  <a:tcPr/>
                </a:tc>
                <a:extLst>
                  <a:ext uri="{0D108BD9-81ED-4DB2-BD59-A6C34878D82A}">
                    <a16:rowId xmlns:a16="http://schemas.microsoft.com/office/drawing/2014/main" val="10000"/>
                  </a:ext>
                </a:extLst>
              </a:tr>
              <a:tr h="1664356">
                <a:tc>
                  <a:txBody>
                    <a:bodyPr/>
                    <a:lstStyle/>
                    <a:p>
                      <a:pPr algn="just">
                        <a:lnSpc>
                          <a:spcPct val="150000"/>
                        </a:lnSpc>
                      </a:pPr>
                      <a:r>
                        <a:rPr lang="en-US" sz="1600" dirty="0">
                          <a:latin typeface="Times New Roman" panose="02020603050405020304" pitchFamily="18" charset="0"/>
                          <a:cs typeface="Times New Roman" panose="02020603050405020304" pitchFamily="18" charset="0"/>
                        </a:rPr>
                        <a:t>1</a:t>
                      </a:r>
                    </a:p>
                  </a:txBody>
                  <a:tcPr/>
                </a:tc>
                <a:tc>
                  <a:txBody>
                    <a:bodyPr/>
                    <a:lstStyle/>
                    <a:p>
                      <a:pPr marL="0" algn="just" defTabSz="457200" rtl="0" eaLnBrk="1" latinLnBrk="0" hangingPunct="1">
                        <a:lnSpc>
                          <a:spcPct val="150000"/>
                        </a:lnSpc>
                      </a:pPr>
                      <a:r>
                        <a:rPr lang="en-IN" sz="1600" b="0" i="0" kern="1200" dirty="0">
                          <a:solidFill>
                            <a:schemeClr val="dk1"/>
                          </a:solidFill>
                          <a:effectLst/>
                          <a:latin typeface="Times New Roman" panose="02020603050405020304" pitchFamily="18" charset="0"/>
                          <a:ea typeface="+mn-ea"/>
                          <a:cs typeface="Times New Roman" panose="02020603050405020304" pitchFamily="18" charset="0"/>
                        </a:rPr>
                        <a:t>2017</a:t>
                      </a:r>
                    </a:p>
                  </a:txBody>
                  <a:tcPr anchor="ct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da-DK" sz="1600" b="0" kern="1200" dirty="0">
                          <a:solidFill>
                            <a:schemeClr val="dk1"/>
                          </a:solidFill>
                          <a:effectLst/>
                          <a:latin typeface="Times New Roman" panose="02020603050405020304" pitchFamily="18" charset="0"/>
                          <a:ea typeface="+mn-ea"/>
                          <a:cs typeface="Times New Roman" panose="02020603050405020304" pitchFamily="18" charset="0"/>
                        </a:rPr>
                        <a:t>Howard, A. G., et al.</a:t>
                      </a:r>
                      <a:endParaRPr lang="en-US" sz="16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600" b="0" kern="1200" dirty="0" err="1">
                          <a:solidFill>
                            <a:schemeClr val="dk1"/>
                          </a:solidFill>
                          <a:effectLst/>
                          <a:latin typeface="Times New Roman" panose="02020603050405020304" pitchFamily="18" charset="0"/>
                          <a:ea typeface="+mn-ea"/>
                          <a:cs typeface="Times New Roman" panose="02020603050405020304" pitchFamily="18" charset="0"/>
                        </a:rPr>
                        <a:t>MobileNets</a:t>
                      </a:r>
                      <a:r>
                        <a:rPr lang="en-US" sz="1600" b="0" kern="1200" dirty="0">
                          <a:solidFill>
                            <a:schemeClr val="dk1"/>
                          </a:solidFill>
                          <a:effectLst/>
                          <a:latin typeface="Times New Roman" panose="02020603050405020304" pitchFamily="18" charset="0"/>
                          <a:ea typeface="+mn-ea"/>
                          <a:cs typeface="Times New Roman" panose="02020603050405020304" pitchFamily="18" charset="0"/>
                        </a:rPr>
                        <a:t>: Efficient Convolutional Neural Networks for Mobile Vision Applications</a:t>
                      </a:r>
                      <a:endParaRPr lang="en-US" sz="16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50000"/>
                        </a:lnSpc>
                      </a:pPr>
                      <a:r>
                        <a:rPr lang="en-US" sz="1600" b="0" dirty="0">
                          <a:latin typeface="Times New Roman" panose="02020603050405020304" pitchFamily="18" charset="0"/>
                          <a:cs typeface="Times New Roman" panose="02020603050405020304" pitchFamily="18" charset="0"/>
                        </a:rPr>
                        <a:t>Introduced </a:t>
                      </a:r>
                      <a:r>
                        <a:rPr lang="en-US" sz="1600" b="0" dirty="0" err="1">
                          <a:latin typeface="Times New Roman" panose="02020603050405020304" pitchFamily="18" charset="0"/>
                          <a:cs typeface="Times New Roman" panose="02020603050405020304" pitchFamily="18" charset="0"/>
                        </a:rPr>
                        <a:t>MobileNet</a:t>
                      </a:r>
                      <a:r>
                        <a:rPr lang="en-US" sz="1600" b="0" dirty="0">
                          <a:latin typeface="Times New Roman" panose="02020603050405020304" pitchFamily="18" charset="0"/>
                          <a:cs typeface="Times New Roman" panose="02020603050405020304" pitchFamily="18" charset="0"/>
                        </a:rPr>
                        <a:t>, a lightweight and efficient CNN for mobile and embedded vision applications.</a:t>
                      </a:r>
                    </a:p>
                  </a:txBody>
                  <a:tcPr/>
                </a:tc>
                <a:extLst>
                  <a:ext uri="{0D108BD9-81ED-4DB2-BD59-A6C34878D82A}">
                    <a16:rowId xmlns:a16="http://schemas.microsoft.com/office/drawing/2014/main" val="10001"/>
                  </a:ext>
                </a:extLst>
              </a:tr>
              <a:tr h="1763387">
                <a:tc>
                  <a:txBody>
                    <a:bodyPr/>
                    <a:lstStyle/>
                    <a:p>
                      <a:pPr algn="just">
                        <a:lnSpc>
                          <a:spcPct val="150000"/>
                        </a:lnSpc>
                      </a:pPr>
                      <a:r>
                        <a:rPr lang="en-US" sz="1600" b="0" dirty="0">
                          <a:latin typeface="Times New Roman" panose="02020603050405020304" pitchFamily="18" charset="0"/>
                          <a:cs typeface="Times New Roman" panose="02020603050405020304" pitchFamily="18" charset="0"/>
                        </a:rPr>
                        <a:t>2</a:t>
                      </a:r>
                    </a:p>
                  </a:txBody>
                  <a:tcPr/>
                </a:tc>
                <a:tc>
                  <a:txBody>
                    <a:bodyPr/>
                    <a:lstStyle/>
                    <a:p>
                      <a:pPr algn="just">
                        <a:lnSpc>
                          <a:spcPct val="150000"/>
                        </a:lnSpc>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2018</a:t>
                      </a:r>
                      <a:endParaRPr lang="en-US" sz="1600" b="0"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fi-FI" sz="1600" b="0" kern="1200" dirty="0">
                          <a:solidFill>
                            <a:schemeClr val="dk1"/>
                          </a:solidFill>
                          <a:effectLst/>
                          <a:latin typeface="Times New Roman" panose="02020603050405020304" pitchFamily="18" charset="0"/>
                          <a:ea typeface="+mn-ea"/>
                          <a:cs typeface="Times New Roman" panose="02020603050405020304" pitchFamily="18" charset="0"/>
                        </a:rPr>
                        <a:t>Zhang, X., Zhou, X., Lin, M., &amp; Sun, J.</a:t>
                      </a:r>
                      <a:endParaRPr lang="en-US" sz="1600" b="0"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600" b="0" dirty="0" err="1">
                          <a:latin typeface="Times New Roman" panose="02020603050405020304" pitchFamily="18" charset="0"/>
                          <a:cs typeface="Times New Roman" panose="02020603050405020304" pitchFamily="18" charset="0"/>
                        </a:rPr>
                        <a:t>ShuffleNet</a:t>
                      </a:r>
                      <a:r>
                        <a:rPr lang="en-US" sz="1600" b="0" dirty="0">
                          <a:latin typeface="Times New Roman" panose="02020603050405020304" pitchFamily="18" charset="0"/>
                          <a:cs typeface="Times New Roman" panose="02020603050405020304" pitchFamily="18" charset="0"/>
                        </a:rPr>
                        <a:t>: An Extremely Efficient Convolutional Neural Network for Mobile Devices</a:t>
                      </a:r>
                    </a:p>
                  </a:txBody>
                  <a:tcPr/>
                </a:tc>
                <a:tc>
                  <a:txBody>
                    <a:bodyPr/>
                    <a:lstStyle/>
                    <a:p>
                      <a:pPr algn="just">
                        <a:lnSpc>
                          <a:spcPct val="150000"/>
                        </a:lnSpc>
                      </a:pPr>
                      <a:r>
                        <a:rPr lang="en-US" sz="1600" kern="1200" dirty="0">
                          <a:solidFill>
                            <a:schemeClr val="dk1"/>
                          </a:solidFill>
                          <a:effectLst/>
                          <a:latin typeface="Times New Roman" panose="02020603050405020304" pitchFamily="18" charset="0"/>
                          <a:ea typeface="+mn-ea"/>
                          <a:cs typeface="Times New Roman" panose="02020603050405020304" pitchFamily="18" charset="0"/>
                        </a:rPr>
                        <a:t>Proposed </a:t>
                      </a:r>
                      <a:r>
                        <a:rPr lang="en-US" sz="1600" kern="1200" dirty="0" err="1">
                          <a:solidFill>
                            <a:schemeClr val="dk1"/>
                          </a:solidFill>
                          <a:effectLst/>
                          <a:latin typeface="Times New Roman" panose="02020603050405020304" pitchFamily="18" charset="0"/>
                          <a:ea typeface="+mn-ea"/>
                          <a:cs typeface="Times New Roman" panose="02020603050405020304" pitchFamily="18" charset="0"/>
                        </a:rPr>
                        <a:t>ShuffleNet</a:t>
                      </a:r>
                      <a:r>
                        <a:rPr lang="en-US" sz="1600" kern="1200" dirty="0">
                          <a:solidFill>
                            <a:schemeClr val="dk1"/>
                          </a:solidFill>
                          <a:effectLst/>
                          <a:latin typeface="Times New Roman" panose="02020603050405020304" pitchFamily="18" charset="0"/>
                          <a:ea typeface="+mn-ea"/>
                          <a:cs typeface="Times New Roman" panose="02020603050405020304" pitchFamily="18" charset="0"/>
                        </a:rPr>
                        <a:t>, an efficient CNN architecture optimized for mobile devices.</a:t>
                      </a:r>
                      <a:endParaRPr lang="en-IN" sz="16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
        <p:nvSpPr>
          <p:cNvPr id="3" name="Title 1"/>
          <p:cNvSpPr txBox="1"/>
          <p:nvPr/>
        </p:nvSpPr>
        <p:spPr>
          <a:xfrm>
            <a:off x="1415704" y="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2800" b="1" dirty="0">
                <a:solidFill>
                  <a:srgbClr val="FFC000"/>
                </a:solidFill>
                <a:latin typeface="Times New Roman" panose="02020603050405020304" pitchFamily="18" charset="0"/>
                <a:cs typeface="Times New Roman" panose="02020603050405020304" pitchFamily="18" charset="0"/>
              </a:rPr>
              <a:t>LITERATURE SURVEY</a:t>
            </a:r>
          </a:p>
        </p:txBody>
      </p:sp>
    </p:spTree>
    <p:extLst>
      <p:ext uri="{BB962C8B-B14F-4D97-AF65-F5344CB8AC3E}">
        <p14:creationId xmlns:p14="http://schemas.microsoft.com/office/powerpoint/2010/main" val="107619160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1636</TotalTime>
  <Words>3311</Words>
  <Application>Microsoft Office PowerPoint</Application>
  <PresentationFormat>Widescreen</PresentationFormat>
  <Paragraphs>190</Paragraphs>
  <Slides>48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Arial</vt:lpstr>
      <vt:lpstr>Calibri</vt:lpstr>
      <vt:lpstr>Times New Roman</vt:lpstr>
      <vt:lpstr>Times New Roman </vt:lpstr>
      <vt:lpstr>Trebuchet MS</vt:lpstr>
      <vt:lpstr>Wingdings</vt:lpstr>
      <vt:lpstr>Wingdings 3</vt:lpstr>
      <vt:lpstr>Facet</vt:lpstr>
      <vt:lpstr>IDENTIFICATION OF FAKE INDIAN CURRENCY USING CONVOLUTIONAL NEURAL NETWORK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 S Jashvitha Sai</dc:creator>
  <cp:lastModifiedBy>kalanjeri bhuvaneswari</cp:lastModifiedBy>
  <cp:revision>475</cp:revision>
  <dcterms:created xsi:type="dcterms:W3CDTF">2023-10-04T10:29:15Z</dcterms:created>
  <dcterms:modified xsi:type="dcterms:W3CDTF">2025-04-20T10:27:55Z</dcterms:modified>
</cp:coreProperties>
</file>