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5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9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3937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5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28600"/>
          </a:xfrm>
        </p:spPr>
        <p:txBody>
          <a:bodyPr bIns="0" lIns="0" rIns="0" tIns="0"/>
          <a:p/>
        </p:txBody>
      </p:sp>
      <p:sp>
        <p:nvSpPr>
          <p:cNvPr id="104864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104864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2000"/>
                <a:lumOff val="68000"/>
              </a:schemeClr>
            </a:gs>
          </a:gsLst>
          <a:lin ang="5400000" scaled="1"/>
        </a:gra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emf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508872"/>
            <a:ext cx="9982200" cy="803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490661" y="3290233"/>
            <a:ext cx="6967539" cy="110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1700" lang="en-US"/>
              <a:t>STUDENT NAME:</a:t>
            </a:r>
            <a:r>
              <a:rPr dirty="0" sz="1700" lang="en-US"/>
              <a:t>B</a:t>
            </a:r>
            <a:r>
              <a:rPr dirty="0" sz="1700" lang="en-US"/>
              <a:t>H</a:t>
            </a:r>
            <a:r>
              <a:rPr dirty="0" sz="1700" lang="en-US"/>
              <a:t>U</a:t>
            </a:r>
            <a:r>
              <a:rPr dirty="0" sz="1700" lang="en-US"/>
              <a:t>V</a:t>
            </a:r>
            <a:r>
              <a:rPr dirty="0" sz="1700" lang="en-US"/>
              <a:t>A</a:t>
            </a:r>
            <a:r>
              <a:rPr dirty="0" sz="1700" lang="en-US"/>
              <a:t>N</a:t>
            </a:r>
            <a:r>
              <a:rPr dirty="0" sz="1700" lang="en-US"/>
              <a:t>E</a:t>
            </a:r>
            <a:r>
              <a:rPr dirty="0" sz="1700" lang="en-US"/>
              <a:t>S</a:t>
            </a:r>
            <a:r>
              <a:rPr dirty="0" sz="1700" lang="en-US"/>
              <a:t>W</a:t>
            </a:r>
            <a:r>
              <a:rPr dirty="0" sz="1700" lang="en-US"/>
              <a:t>A</a:t>
            </a:r>
            <a:r>
              <a:rPr dirty="0" sz="1700" lang="en-US"/>
              <a:t>R</a:t>
            </a:r>
            <a:r>
              <a:rPr dirty="0" sz="1700" lang="en-US"/>
              <a:t>I</a:t>
            </a:r>
            <a:r>
              <a:rPr dirty="0" sz="1700" lang="en-US"/>
              <a:t> </a:t>
            </a:r>
            <a:r>
              <a:rPr dirty="0" sz="1700" lang="en-US"/>
              <a:t>.</a:t>
            </a:r>
            <a:r>
              <a:rPr dirty="0" sz="1700" lang="en-US"/>
              <a:t>M</a:t>
            </a:r>
            <a:endParaRPr altLang="en-US" sz="1700" lang="zh-CN"/>
          </a:p>
          <a:p>
            <a:r>
              <a:rPr dirty="0" sz="1700" lang="en-US"/>
              <a:t>REGISTER NO:3</a:t>
            </a:r>
            <a:r>
              <a:rPr dirty="0" sz="1700" lang="en-US"/>
              <a:t>1</a:t>
            </a:r>
            <a:r>
              <a:rPr dirty="0" sz="1700" lang="en-US"/>
              <a:t>2</a:t>
            </a:r>
            <a:r>
              <a:rPr dirty="0" sz="1700" lang="en-US"/>
              <a:t>2</a:t>
            </a:r>
            <a:r>
              <a:rPr dirty="0" sz="1700" lang="en-US"/>
              <a:t>1</a:t>
            </a:r>
            <a:r>
              <a:rPr dirty="0" sz="1700" lang="en-US"/>
              <a:t>4</a:t>
            </a:r>
            <a:r>
              <a:rPr dirty="0" sz="1700" lang="en-US"/>
              <a:t>9</a:t>
            </a:r>
            <a:r>
              <a:rPr dirty="0" sz="1700" lang="en-US"/>
              <a:t>9</a:t>
            </a:r>
            <a:r>
              <a:rPr dirty="0" sz="1700" lang="en-US"/>
              <a:t>4</a:t>
            </a:r>
            <a:endParaRPr dirty="0" sz="1700" lang="en-US"/>
          </a:p>
          <a:p>
            <a:r>
              <a:rPr dirty="0" sz="1700" lang="en-US"/>
              <a:t>DEPARTMENT:BCOM COMMERCE</a:t>
            </a:r>
            <a:endParaRPr dirty="0" sz="1700" lang="en-US"/>
          </a:p>
          <a:p>
            <a:r>
              <a:rPr dirty="0" sz="1700" lang="en-US"/>
              <a:t>COLLEGE:SOKA IKEDA COLLEGE OF ARTS AND SCIENCE</a:t>
            </a:r>
            <a:endParaRPr dirty="0" sz="1700" lang="en-US"/>
          </a:p>
          <a:p>
            <a:r>
              <a:rPr dirty="0" sz="1700" lang="en-US"/>
              <a:t>           </a:t>
            </a:r>
            <a:endParaRPr dirty="0" sz="17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 Placeholder 6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972800" cy="3657600"/>
          </a:xfrm>
        </p:spPr>
        <p:txBody>
          <a:bodyPr/>
          <a:p>
            <a:r>
              <a:rPr dirty="0" lang="en-US"/>
              <a:t>DATA COLLECTIONS:</a:t>
            </a:r>
          </a:p>
          <a:p>
            <a:r>
              <a:rPr dirty="0" lang="en-US"/>
              <a:t>1.Dashboard</a:t>
            </a:r>
          </a:p>
          <a:p>
            <a:r>
              <a:rPr dirty="0" lang="en-US"/>
              <a:t>2.By formatting the dataset</a:t>
            </a:r>
          </a:p>
          <a:p>
            <a:r>
              <a:rPr dirty="0" lang="en-US"/>
              <a:t>FEATURES COLLECTIONS:</a:t>
            </a:r>
          </a:p>
          <a:p>
            <a:r>
              <a:rPr dirty="0" lang="en-US"/>
              <a:t>1.Data is collected from the dashboard </a:t>
            </a:r>
          </a:p>
          <a:p>
            <a:r>
              <a:rPr dirty="0" lang="en-US"/>
              <a:t>2.Formatting the data to find the employees performance level</a:t>
            </a:r>
          </a:p>
          <a:p>
            <a:r>
              <a:rPr dirty="0" lang="en-US"/>
              <a:t>DATA CLEANING:</a:t>
            </a:r>
          </a:p>
          <a:p>
            <a:r>
              <a:rPr dirty="0" lang="en-US"/>
              <a:t>1.Identifying the missing values</a:t>
            </a:r>
          </a:p>
          <a:p>
            <a:r>
              <a:rPr dirty="0" lang="en-US"/>
              <a:t>2.Filter outing the missing values</a:t>
            </a:r>
          </a:p>
          <a:p>
            <a:r>
              <a:rPr dirty="0" lang="en-US"/>
              <a:t>PERFORMANCE LEVEL:</a:t>
            </a:r>
          </a:p>
          <a:p>
            <a:r>
              <a:rPr dirty="0" lang="en-US"/>
              <a:t>1.Employees High Performance Level</a:t>
            </a:r>
          </a:p>
          <a:p>
            <a:r>
              <a:rPr dirty="0" lang="en-US"/>
              <a:t>2.Employees Low Performance Level</a:t>
            </a:r>
          </a:p>
          <a:p>
            <a:r>
              <a:rPr dirty="0" lang="en-US"/>
              <a:t>SUMMARY:</a:t>
            </a:r>
          </a:p>
          <a:p>
            <a:r>
              <a:rPr dirty="0" lang="en-US"/>
              <a:t>1.Categories the performance level of the employees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49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2000"/>
                <a:lumOff val="68000"/>
              </a:schemeClr>
            </a:gs>
          </a:gsLst>
          <a:lin ang="5400000" scaled="1"/>
        </a:gra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9810750" y="591502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229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3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905000" y="1819656"/>
            <a:ext cx="6557772" cy="3218688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/>
          <a:p>
            <a:r>
              <a:rPr dirty="0" lang="en-US"/>
              <a:t>RESULTS</a:t>
            </a:r>
          </a:p>
        </p:txBody>
      </p:sp>
      <p:pic>
        <p:nvPicPr>
          <p:cNvPr id="209716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06546" y="1676400"/>
            <a:ext cx="6249452" cy="4038600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T</a:t>
            </a:r>
            <a:r>
              <a:rPr lang="en-US"/>
              <a:t>S</a:t>
            </a:r>
            <a:r>
              <a:rPr lang="en-US"/>
              <a:t> </a:t>
            </a:r>
            <a:endParaRPr lang="en-US"/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78680" y="1919524"/>
            <a:ext cx="10113818" cy="3018951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7232" y="1718041"/>
            <a:ext cx="10972800" cy="19202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1.In overall, majority employees got “Medium” level in their performance level.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dirty="0" lang="en-US">
                <a:solidFill>
                  <a:schemeClr val="tx1"/>
                </a:solidFill>
                <a:latin typeface="Arial" panose="020B0604020202020204" pitchFamily="34" charset="0"/>
              </a:rPr>
              <a:t>2.In BPC, Employees performed in average level.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3.I</a:t>
            </a:r>
            <a:r>
              <a:rPr altLang="en-US" dirty="0" lang="en-US">
                <a:solidFill>
                  <a:schemeClr val="tx1"/>
                </a:solidFill>
                <a:latin typeface="Arial" panose="020B0604020202020204" pitchFamily="34" charset="0"/>
              </a:rPr>
              <a:t>n CCDR &amp; NEL, the employees got the medium level of performance level.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4.In EW, The employees got the medium and average level of performance level in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dirty="0" lang="en-US">
                <a:solidFill>
                  <a:schemeClr val="tx1"/>
                </a:solidFill>
                <a:latin typeface="Arial" panose="020B0604020202020204" pitchFamily="34" charset="0"/>
              </a:rPr>
              <a:t>    their business unit and their to know the performance of their performing level.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dirty="0"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 </a:t>
            </a: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the </a:t>
            </a:r>
            <a:r>
              <a:rPr altLang="en-US" dirty="0" lang="en-US">
                <a:solidFill>
                  <a:schemeClr val="tx1"/>
                </a:solidFill>
                <a:latin typeface="Arial" panose="020B0604020202020204" pitchFamily="34" charset="0"/>
              </a:rPr>
              <a:t>conditional formatting formula the excel sheet is formatting the solution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to find the performance level of the majority employees performance based on this.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 flipH="1">
            <a:off x="9682734" y="5925577"/>
            <a:ext cx="304800" cy="302746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3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09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96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2000"/>
                <a:lumOff val="68000"/>
              </a:schemeClr>
            </a:gs>
          </a:gsLst>
          <a:lin ang="5400000" scaled="1"/>
        </a:gra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pic>
        <p:nvPicPr>
          <p:cNvPr id="2097156" name="object 1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66725" y="6410325"/>
            <a:ext cx="3705225" cy="295275"/>
          </a:xfrm>
          <a:prstGeom prst="rect"/>
        </p:spPr>
      </p:pic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object 6"/>
          <p:cNvSpPr/>
          <p:nvPr/>
        </p:nvSpPr>
        <p:spPr>
          <a:xfrm>
            <a:off x="10134600" y="31432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372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51" name="Text Placeholder 8"/>
          <p:cNvSpPr>
            <a:spLocks noGrp="1"/>
          </p:cNvSpPr>
          <p:nvPr>
            <p:ph type="body" idx="1"/>
          </p:nvPr>
        </p:nvSpPr>
        <p:spPr>
          <a:xfrm>
            <a:off x="381000" y="1577340"/>
            <a:ext cx="11201400" cy="685801"/>
          </a:xfrm>
        </p:spPr>
        <p:txBody>
          <a:bodyPr/>
          <a:p>
            <a:r>
              <a:rPr dirty="0" lang="en-US"/>
              <a:t>(</a:t>
            </a:r>
            <a:r>
              <a:rPr dirty="0" lang="en-US" err="1"/>
              <a:t>i</a:t>
            </a:r>
            <a:r>
              <a:rPr dirty="0" lang="en-US"/>
              <a:t>)To </a:t>
            </a:r>
            <a:r>
              <a:rPr dirty="0" lang="en-US">
                <a:solidFill>
                  <a:schemeClr val="tx1"/>
                </a:solidFill>
              </a:rPr>
              <a:t>award</a:t>
            </a:r>
            <a:r>
              <a:rPr dirty="0" lang="en-US"/>
              <a:t> the good performance and motivate employees who got low score.</a:t>
            </a:r>
          </a:p>
          <a:p>
            <a:r>
              <a:rPr dirty="0" lang="en-US"/>
              <a:t>(ii)To give promotion and increments.</a:t>
            </a:r>
          </a:p>
          <a:p>
            <a:r>
              <a:rPr dirty="0" lang="en-US"/>
              <a:t>(iii)To showcase in the company annual achievement ceremony.</a:t>
            </a:r>
          </a:p>
        </p:txBody>
      </p:sp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6"/>
          <p:cNvSpPr/>
          <p:nvPr/>
        </p:nvSpPr>
        <p:spPr>
          <a:xfrm>
            <a:off x="10591800" y="34797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372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sp>
        <p:nvSpPr>
          <p:cNvPr id="1048655" name="Text Placeholder 8"/>
          <p:cNvSpPr>
            <a:spLocks noGrp="1"/>
          </p:cNvSpPr>
          <p:nvPr>
            <p:ph type="body" idx="1"/>
          </p:nvPr>
        </p:nvSpPr>
        <p:spPr>
          <a:xfrm>
            <a:off x="228600" y="1577340"/>
            <a:ext cx="11353800" cy="1600201"/>
          </a:xfrm>
        </p:spPr>
        <p:txBody>
          <a:bodyPr/>
          <a:p>
            <a:r>
              <a:rPr dirty="0" lang="en-US"/>
              <a:t>     (</a:t>
            </a:r>
            <a:r>
              <a:rPr dirty="0" lang="en-US" err="1"/>
              <a:t>i</a:t>
            </a:r>
            <a:r>
              <a:rPr dirty="0" lang="en-US"/>
              <a:t>) Employee performance analysis is the systematic evaluation of an employees job performance,</a:t>
            </a:r>
          </a:p>
          <a:p>
            <a:r>
              <a:rPr dirty="0" lang="en-US"/>
              <a:t>        skills and achievements to ensure they align with organizational goals. This process helps</a:t>
            </a:r>
          </a:p>
          <a:p>
            <a:r>
              <a:rPr dirty="0" lang="en-US"/>
              <a:t>        identify strengths and areas for improvement, providing valuable insights for employee</a:t>
            </a:r>
          </a:p>
          <a:p>
            <a:r>
              <a:rPr dirty="0" lang="en-US"/>
              <a:t>        development and decision-making.</a:t>
            </a:r>
          </a:p>
          <a:p>
            <a:r>
              <a:rPr dirty="0" lang="en-US"/>
              <a:t>    (ii)By analyzing performance data, companies can enhance productivity, set more accurate</a:t>
            </a:r>
          </a:p>
          <a:p>
            <a:r>
              <a:rPr dirty="0" lang="en-US"/>
              <a:t>          goals, and tailor training programs to individual needs.</a:t>
            </a:r>
          </a:p>
          <a:p>
            <a:r>
              <a:rPr dirty="0" lang="en-US"/>
              <a:t>         </a:t>
            </a:r>
          </a:p>
        </p:txBody>
      </p:sp>
      <p:sp>
        <p:nvSpPr>
          <p:cNvPr id="1048656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8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7" name="Oval 11"/>
          <p:cNvSpPr/>
          <p:nvPr/>
        </p:nvSpPr>
        <p:spPr>
          <a:xfrm>
            <a:off x="9906000" y="5486400"/>
            <a:ext cx="457200" cy="457200"/>
          </a:xfrm>
          <a:prstGeom prst="ellipse"/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8" name="Oval 12"/>
          <p:cNvSpPr/>
          <p:nvPr/>
        </p:nvSpPr>
        <p:spPr>
          <a:xfrm>
            <a:off x="10448925" y="5791200"/>
            <a:ext cx="457200" cy="457199"/>
          </a:xfrm>
          <a:prstGeom prst="ellipse"/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0" name="object 3"/>
          <p:cNvSpPr/>
          <p:nvPr/>
        </p:nvSpPr>
        <p:spPr>
          <a:xfrm>
            <a:off x="9810750" y="591502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4102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63" name="Text Placeholder 6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3886200"/>
          </a:xfrm>
        </p:spPr>
        <p:txBody>
          <a:bodyPr/>
          <a:p>
            <a:pPr indent="-342900" marL="342900">
              <a:buAutoNum type="arabicPeriod"/>
            </a:pPr>
            <a:r>
              <a:rPr dirty="0" lang="en-US"/>
              <a:t>Managers and Supervisors                    4. Employees Themselves</a:t>
            </a:r>
          </a:p>
          <a:p>
            <a:pPr indent="-342900" marL="342900">
              <a:buAutoNum type="arabicPeriod"/>
            </a:pPr>
            <a:r>
              <a:rPr dirty="0" lang="en-US"/>
              <a:t> Human Resources (HR)                         5. Team Leaders</a:t>
            </a:r>
          </a:p>
          <a:p>
            <a:pPr indent="-342900" marL="342900">
              <a:buAutoNum type="arabicPeriod"/>
            </a:pPr>
            <a:r>
              <a:rPr dirty="0" lang="en-US"/>
              <a:t> Executive and Senior Leadership</a:t>
            </a:r>
          </a:p>
          <a:p>
            <a:r>
              <a:rPr dirty="0" lang="en-US"/>
              <a:t> </a:t>
            </a:r>
          </a:p>
          <a:p>
            <a:r>
              <a:rPr dirty="0" lang="en-US"/>
              <a:t>1.Managers and Supervisors  : They use to analysis to provide feedback, set goals, and make</a:t>
            </a:r>
          </a:p>
          <a:p>
            <a:r>
              <a:rPr dirty="0" lang="en-US"/>
              <a:t>                                                     decisions about promotions and development needs.</a:t>
            </a:r>
          </a:p>
          <a:p>
            <a:r>
              <a:rPr dirty="0" lang="en-US"/>
              <a:t>2.Human Resources(HR)         : HR utilizes performance data to design training programs, align</a:t>
            </a:r>
          </a:p>
          <a:p>
            <a:r>
              <a:rPr dirty="0" lang="en-US"/>
              <a:t>                                                      recruitment with organizations needs ,and manage employee relations.</a:t>
            </a:r>
          </a:p>
          <a:p>
            <a:r>
              <a:rPr dirty="0" lang="en-US"/>
              <a:t>3.Executive&amp;SeniorLeadership:They use the insights to align performance with strategic objectives,</a:t>
            </a:r>
          </a:p>
          <a:p>
            <a:r>
              <a:rPr dirty="0" lang="en-US"/>
              <a:t>                                                        assess overall organizational </a:t>
            </a:r>
            <a:r>
              <a:rPr dirty="0" lang="en-US" err="1"/>
              <a:t>effectivess</a:t>
            </a:r>
            <a:r>
              <a:rPr dirty="0" lang="en-US"/>
              <a:t> and high-level decisions.</a:t>
            </a:r>
          </a:p>
          <a:p>
            <a:r>
              <a:rPr dirty="0" lang="en-US"/>
              <a:t>4.Employees Themselves       : They receives feedback from the analysis to understand their</a:t>
            </a:r>
          </a:p>
          <a:p>
            <a:r>
              <a:rPr dirty="0" lang="en-US"/>
              <a:t>                                                      </a:t>
            </a:r>
            <a:r>
              <a:rPr dirty="0" lang="en-US" err="1"/>
              <a:t>performance,identify</a:t>
            </a:r>
            <a:r>
              <a:rPr dirty="0" lang="en-US"/>
              <a:t> areas for improvement, and plan their career.</a:t>
            </a:r>
          </a:p>
          <a:p>
            <a:r>
              <a:rPr dirty="0" lang="en-US"/>
              <a:t>5.Team Leaders                       : They apply performance analysis to improve team dynamic allocate resources</a:t>
            </a:r>
          </a:p>
          <a:p>
            <a:r>
              <a:rPr dirty="0" lang="en-US"/>
              <a:t>                                                      </a:t>
            </a:r>
            <a:r>
              <a:rPr dirty="0" lang="en-US" err="1"/>
              <a:t>effectively,and</a:t>
            </a:r>
            <a:r>
              <a:rPr dirty="0" lang="en-US"/>
              <a:t> enhance overall team productivity.   </a:t>
            </a:r>
          </a:p>
          <a:p>
            <a:r>
              <a:rPr dirty="0" lang="en-US"/>
              <a:t>       </a:t>
            </a:r>
          </a:p>
          <a:p>
            <a:endParaRPr dirty="0" lang="en-US"/>
          </a:p>
          <a:p>
            <a:endParaRPr dirty="0" lang="en-US"/>
          </a:p>
        </p:txBody>
      </p:sp>
      <p:sp>
        <p:nvSpPr>
          <p:cNvPr id="1048664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9906000" y="5886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8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4578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69" name="Text Placeholder 7"/>
          <p:cNvSpPr>
            <a:spLocks noGrp="1"/>
          </p:cNvSpPr>
          <p:nvPr>
            <p:ph type="body" idx="1"/>
          </p:nvPr>
        </p:nvSpPr>
        <p:spPr>
          <a:xfrm>
            <a:off x="228600" y="1577340"/>
            <a:ext cx="11353800" cy="2743200"/>
          </a:xfrm>
        </p:spPr>
        <p:txBody>
          <a:bodyPr/>
          <a:p>
            <a:r>
              <a:rPr dirty="0" lang="en-US"/>
              <a:t>1.Filtering : Filtering helps manage and analyze large datasets by focusing on relevant data subsets, thereby making data handling more efficient and insightful. It subset of data from a larger dataset based on specific criteria or conditions. This technique is widely used in data analysis, databases, and spreadsheets to focus on relevant information and exclude irrelevant data.</a:t>
            </a:r>
          </a:p>
          <a:p>
            <a:r>
              <a:rPr dirty="0" lang="en-US"/>
              <a:t>2.IFS Formula: IFS formula is used for multiple conditional checks and returns value based on which condition</a:t>
            </a:r>
          </a:p>
          <a:p>
            <a:r>
              <a:rPr dirty="0" lang="en-US"/>
              <a:t>Is true . Unlike nested IF statement, IFS allows for a cleaner and more readable formula </a:t>
            </a:r>
            <a:r>
              <a:rPr dirty="0" lang="en-US" err="1"/>
              <a:t>structure.the</a:t>
            </a:r>
            <a:r>
              <a:rPr dirty="0" lang="en-US"/>
              <a:t> formula evaluates</a:t>
            </a:r>
          </a:p>
          <a:p>
            <a:r>
              <a:rPr dirty="0" lang="en-US"/>
              <a:t>each condition in order. </a:t>
            </a:r>
          </a:p>
          <a:p>
            <a:r>
              <a:rPr dirty="0" lang="en-US"/>
              <a:t>3.Pivot Tables: Pivot tables are tools used in spreadsheets to summarize and analyze large sets of data. They allow users</a:t>
            </a:r>
          </a:p>
          <a:p>
            <a:r>
              <a:rPr dirty="0" lang="en-US"/>
              <a:t>to quickly organize, group, and aggregate data, making it easier to extract meaningful insights and create dynamic</a:t>
            </a:r>
          </a:p>
          <a:p>
            <a:r>
              <a:rPr dirty="0" lang="en-US"/>
              <a:t>reports by rearranging and filtering information .</a:t>
            </a:r>
          </a:p>
          <a:p>
            <a:r>
              <a:rPr dirty="0" lang="en-US"/>
              <a:t>4.Graphs: Graphs are valuable for visualizing data distributions, identifying trends, and making data-driven decisions.</a:t>
            </a:r>
          </a:p>
          <a:p>
            <a:r>
              <a:rPr dirty="0" lang="en-US"/>
              <a:t>Graphs is based on the bar charts, pie charts, histograms, scatter plots. It will represent the data that help to illustrate</a:t>
            </a:r>
          </a:p>
          <a:p>
            <a:r>
              <a:rPr dirty="0" lang="en-US"/>
              <a:t>Patterns, trends, and relationship within the data. They make complex information easier to understand and interpret. </a:t>
            </a:r>
          </a:p>
        </p:txBody>
      </p:sp>
      <p:sp>
        <p:nvSpPr>
          <p:cNvPr id="1048670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0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286001"/>
          </a:xfrm>
        </p:spPr>
        <p:txBody>
          <a:bodyPr/>
          <a:p>
            <a:r>
              <a:rPr dirty="0" lang="en-US"/>
              <a:t>Employee – Kaggle</a:t>
            </a:r>
          </a:p>
          <a:p>
            <a:r>
              <a:rPr dirty="0" lang="en-US"/>
              <a:t>26 – features</a:t>
            </a:r>
          </a:p>
          <a:p>
            <a:r>
              <a:rPr dirty="0" lang="en-US"/>
              <a:t>9 – features</a:t>
            </a:r>
          </a:p>
          <a:p>
            <a:r>
              <a:rPr dirty="0" lang="en-US"/>
              <a:t>Name                       -  </a:t>
            </a:r>
            <a:r>
              <a:rPr dirty="0" lang="en-US" err="1"/>
              <a:t>Alphabatical</a:t>
            </a:r>
            <a:r>
              <a:rPr dirty="0" lang="en-US"/>
              <a:t>   </a:t>
            </a:r>
          </a:p>
          <a:p>
            <a:r>
              <a:rPr dirty="0" lang="en-US"/>
              <a:t>Performance level -  Numerical value</a:t>
            </a:r>
          </a:p>
          <a:p>
            <a:r>
              <a:rPr dirty="0" lang="en-US"/>
              <a:t>Employee type       -  </a:t>
            </a:r>
            <a:r>
              <a:rPr dirty="0" lang="en-US" err="1"/>
              <a:t>Alphabatical</a:t>
            </a:r>
            <a:endParaRPr dirty="0" lang="en-US"/>
          </a:p>
          <a:p>
            <a:r>
              <a:rPr dirty="0" lang="en-US"/>
              <a:t>Gender                    -  Male/Female</a:t>
            </a:r>
          </a:p>
          <a:p>
            <a:r>
              <a:rPr dirty="0" lang="en-US"/>
              <a:t>Employee rating    -  Numerical value</a:t>
            </a:r>
          </a:p>
          <a:p>
            <a:r>
              <a:rPr dirty="0" lang="en-US"/>
              <a:t>Business unit         -   </a:t>
            </a:r>
            <a:r>
              <a:rPr dirty="0" lang="en-US" err="1"/>
              <a:t>Alphabatical</a:t>
            </a:r>
            <a:r>
              <a:rPr dirty="0" lang="en-US"/>
              <a:t> 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9653587" y="589597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372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8" name="Text Placeholder 9"/>
          <p:cNvSpPr>
            <a:spLocks noGrp="1"/>
          </p:cNvSpPr>
          <p:nvPr>
            <p:ph type="body" idx="1"/>
          </p:nvPr>
        </p:nvSpPr>
        <p:spPr>
          <a:xfrm>
            <a:off x="609599" y="1553255"/>
            <a:ext cx="10972800" cy="914401"/>
          </a:xfrm>
        </p:spPr>
        <p:txBody>
          <a:bodyPr/>
          <a:p>
            <a:r>
              <a:rPr dirty="0" lang="en-US"/>
              <a:t>(</a:t>
            </a:r>
            <a:r>
              <a:rPr dirty="0" lang="en-US" err="1"/>
              <a:t>i</a:t>
            </a:r>
            <a:r>
              <a:rPr dirty="0" lang="en-US"/>
              <a:t>)=IFS(Z8&gt;=5,”VERY HIGH”,Z8&gt;=4,”HIGH”,Z8&gt;=3,”MEDIUM,”TRUE,”LOW”</a:t>
            </a:r>
          </a:p>
          <a:p>
            <a:r>
              <a:rPr dirty="0" lang="en-US"/>
              <a:t>(ii)The above formula used to </a:t>
            </a:r>
            <a:r>
              <a:rPr dirty="0" lang="en-US" err="1"/>
              <a:t>catagories</a:t>
            </a:r>
            <a:r>
              <a:rPr dirty="0" lang="en-US"/>
              <a:t> the performance level of the employee is consider </a:t>
            </a:r>
          </a:p>
          <a:p>
            <a:r>
              <a:rPr dirty="0" lang="en-US"/>
              <a:t>as “WOW’ in my project.</a:t>
            </a:r>
          </a:p>
          <a:p>
            <a:endParaRPr dirty="0" lang="en-US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admin</cp:lastModifiedBy>
  <dcterms:created xsi:type="dcterms:W3CDTF">2024-03-27T19:07:22Z</dcterms:created>
  <dcterms:modified xsi:type="dcterms:W3CDTF">2024-08-29T08:07:18Z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