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A03EEC1-3EA4-4FA4-8B80-D3AF7A9A829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52B22D-9FC1-4FF5-BD72-3959436A5240}"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A03EEC1-3EA4-4FA4-8B80-D3AF7A9A829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52B22D-9FC1-4FF5-BD72-3959436A5240}"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A03EEC1-3EA4-4FA4-8B80-D3AF7A9A829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52B22D-9FC1-4FF5-BD72-3959436A5240}"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A03EEC1-3EA4-4FA4-8B80-D3AF7A9A829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52B22D-9FC1-4FF5-BD72-3959436A5240}"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A03EEC1-3EA4-4FA4-8B80-D3AF7A9A829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52B22D-9FC1-4FF5-BD72-3959436A5240}"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8A03EEC1-3EA4-4FA4-8B80-D3AF7A9A829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52B22D-9FC1-4FF5-BD72-3959436A5240}"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8A03EEC1-3EA4-4FA4-8B80-D3AF7A9A829F}"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52B22D-9FC1-4FF5-BD72-3959436A5240}"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A03EEC1-3EA4-4FA4-8B80-D3AF7A9A829F}"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52B22D-9FC1-4FF5-BD72-3959436A5240}"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03EEC1-3EA4-4FA4-8B80-D3AF7A9A829F}"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52B22D-9FC1-4FF5-BD72-3959436A5240}"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A03EEC1-3EA4-4FA4-8B80-D3AF7A9A829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52B22D-9FC1-4FF5-BD72-3959436A5240}"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A03EEC1-3EA4-4FA4-8B80-D3AF7A9A829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52B22D-9FC1-4FF5-BD72-3959436A5240}"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03EEC1-3EA4-4FA4-8B80-D3AF7A9A829F}"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52B22D-9FC1-4FF5-BD72-3959436A5240}"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45" y="242597"/>
            <a:ext cx="11784563" cy="746448"/>
          </a:xfrm>
        </p:spPr>
        <p:txBody>
          <a:bodyPr>
            <a:normAutofit/>
          </a:bodyPr>
          <a:lstStyle/>
          <a:p>
            <a:r>
              <a:rPr lang="en-US" sz="4000" dirty="0">
                <a:highlight>
                  <a:srgbClr val="C0C0C0"/>
                </a:highlight>
              </a:rPr>
              <a:t>ADA BOOST ALGORITHM</a:t>
            </a:r>
            <a:endParaRPr lang="en-IN" sz="4000" dirty="0">
              <a:highlight>
                <a:srgbClr val="C0C0C0"/>
              </a:highlight>
            </a:endParaRPr>
          </a:p>
        </p:txBody>
      </p:sp>
      <p:sp>
        <p:nvSpPr>
          <p:cNvPr id="4" name="Rectangle 3"/>
          <p:cNvSpPr/>
          <p:nvPr/>
        </p:nvSpPr>
        <p:spPr>
          <a:xfrm>
            <a:off x="104969" y="1003915"/>
            <a:ext cx="11982062" cy="14555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AdaBoost works by putting more weight on difficult to classify instances and less on those already handled well. It is a supervised learning algorithm that is used to classify data by combining multiple weak or base learners (e.g., decision trees) into a strong learner. And it classifies data and also called as stumps where the parental node will only give leaf node</a:t>
            </a:r>
            <a:endParaRPr lang="en-IN" dirty="0"/>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67609" y="2719871"/>
            <a:ext cx="4070614" cy="2163829"/>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1167" y="4883700"/>
            <a:ext cx="6718041" cy="1731703"/>
          </a:xfrm>
          <a:prstGeom prst="rect">
            <a:avLst/>
          </a:prstGeom>
        </p:spPr>
      </p:pic>
      <p:sp>
        <p:nvSpPr>
          <p:cNvPr id="10" name="Rectangle 9"/>
          <p:cNvSpPr/>
          <p:nvPr/>
        </p:nvSpPr>
        <p:spPr>
          <a:xfrm>
            <a:off x="5281126" y="2827175"/>
            <a:ext cx="6343265" cy="17317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from </a:t>
            </a:r>
            <a:r>
              <a:rPr lang="en-IN" dirty="0" err="1">
                <a:ln w="0"/>
                <a:solidFill>
                  <a:schemeClr val="tx1"/>
                </a:solidFill>
                <a:effectLst>
                  <a:outerShdw blurRad="38100" dist="19050" dir="2700000" algn="tl" rotWithShape="0">
                    <a:schemeClr val="dk1">
                      <a:alpha val="40000"/>
                    </a:schemeClr>
                  </a:outerShdw>
                </a:effectLst>
              </a:rPr>
              <a:t>sklearn.ensemble</a:t>
            </a:r>
            <a:r>
              <a:rPr lang="en-IN" dirty="0">
                <a:ln w="0"/>
                <a:solidFill>
                  <a:schemeClr val="tx1"/>
                </a:solidFill>
                <a:effectLst>
                  <a:outerShdw blurRad="38100" dist="19050" dir="2700000" algn="tl" rotWithShape="0">
                    <a:schemeClr val="dk1">
                      <a:alpha val="40000"/>
                    </a:schemeClr>
                  </a:outerShdw>
                </a:effectLst>
              </a:rPr>
              <a:t> import </a:t>
            </a:r>
            <a:r>
              <a:rPr lang="en-IN" dirty="0" err="1">
                <a:ln w="0"/>
                <a:solidFill>
                  <a:schemeClr val="tx1"/>
                </a:solidFill>
                <a:effectLst>
                  <a:outerShdw blurRad="38100" dist="19050" dir="2700000" algn="tl" rotWithShape="0">
                    <a:schemeClr val="dk1">
                      <a:alpha val="40000"/>
                    </a:schemeClr>
                  </a:outerShdw>
                </a:effectLst>
              </a:rPr>
              <a:t>AdaBoostRegressor</a:t>
            </a:r>
            <a:endParaRPr lang="en-IN" dirty="0">
              <a:ln w="0"/>
              <a:solidFill>
                <a:schemeClr val="tx1"/>
              </a:solidFill>
              <a:effectLst>
                <a:outerShdw blurRad="38100" dist="19050" dir="2700000" algn="tl" rotWithShape="0">
                  <a:schemeClr val="dk1">
                    <a:alpha val="40000"/>
                  </a:schemeClr>
                </a:outerShdw>
              </a:effectLst>
            </a:endParaRPr>
          </a:p>
          <a:p>
            <a:pPr algn="ctr"/>
            <a:r>
              <a:rPr lang="en-IN" dirty="0">
                <a:ln w="0"/>
                <a:solidFill>
                  <a:schemeClr val="tx1"/>
                </a:solidFill>
                <a:effectLst>
                  <a:outerShdw blurRad="38100" dist="19050" dir="2700000" algn="tl" rotWithShape="0">
                    <a:schemeClr val="dk1">
                      <a:alpha val="40000"/>
                    </a:schemeClr>
                  </a:outerShdw>
                </a:effectLst>
              </a:rPr>
              <a:t>regressor=</a:t>
            </a:r>
            <a:r>
              <a:rPr lang="en-IN" dirty="0" err="1">
                <a:ln w="0"/>
                <a:solidFill>
                  <a:schemeClr val="tx1"/>
                </a:solidFill>
                <a:effectLst>
                  <a:outerShdw blurRad="38100" dist="19050" dir="2700000" algn="tl" rotWithShape="0">
                    <a:schemeClr val="dk1">
                      <a:alpha val="40000"/>
                    </a:schemeClr>
                  </a:outerShdw>
                </a:effectLst>
              </a:rPr>
              <a:t>AdaBoostRegressor</a:t>
            </a:r>
            <a:r>
              <a:rPr lang="en-IN" dirty="0">
                <a:ln w="0"/>
                <a:solidFill>
                  <a:schemeClr val="tx1"/>
                </a:solidFill>
                <a:effectLst>
                  <a:outerShdw blurRad="38100" dist="19050" dir="2700000" algn="tl" rotWithShape="0">
                    <a:schemeClr val="dk1">
                      <a:alpha val="40000"/>
                    </a:schemeClr>
                  </a:outerShdw>
                </a:effectLst>
              </a:rPr>
              <a:t>()</a:t>
            </a:r>
            <a:endParaRPr lang="en-IN" dirty="0">
              <a:ln w="0"/>
              <a:solidFill>
                <a:schemeClr val="tx1"/>
              </a:solidFill>
              <a:effectLst>
                <a:outerShdw blurRad="38100" dist="19050" dir="2700000" algn="tl" rotWithShape="0">
                  <a:schemeClr val="dk1">
                    <a:alpha val="40000"/>
                  </a:schemeClr>
                </a:outerShdw>
              </a:effectLst>
            </a:endParaRPr>
          </a:p>
          <a:p>
            <a:pPr algn="ctr"/>
            <a:r>
              <a:rPr lang="en-IN" dirty="0">
                <a:ln w="0"/>
                <a:solidFill>
                  <a:schemeClr val="tx1"/>
                </a:solidFill>
                <a:effectLst>
                  <a:outerShdw blurRad="38100" dist="19050" dir="2700000" algn="tl" rotWithShape="0">
                    <a:schemeClr val="dk1">
                      <a:alpha val="40000"/>
                    </a:schemeClr>
                  </a:outerShdw>
                </a:effectLst>
              </a:rPr>
              <a:t>regressor=</a:t>
            </a:r>
            <a:r>
              <a:rPr lang="en-IN" dirty="0" err="1">
                <a:ln w="0"/>
                <a:solidFill>
                  <a:schemeClr val="tx1"/>
                </a:solidFill>
                <a:effectLst>
                  <a:outerShdw blurRad="38100" dist="19050" dir="2700000" algn="tl" rotWithShape="0">
                    <a:schemeClr val="dk1">
                      <a:alpha val="40000"/>
                    </a:schemeClr>
                  </a:outerShdw>
                </a:effectLst>
              </a:rPr>
              <a:t>regressor.fit</a:t>
            </a:r>
            <a:r>
              <a:rPr lang="en-IN" dirty="0">
                <a:ln w="0"/>
                <a:solidFill>
                  <a:schemeClr val="tx1"/>
                </a:solidFill>
                <a:effectLst>
                  <a:outerShdw blurRad="38100" dist="19050" dir="2700000" algn="tl" rotWithShape="0">
                    <a:schemeClr val="dk1">
                      <a:alpha val="40000"/>
                    </a:schemeClr>
                  </a:outerShdw>
                </a:effectLst>
              </a:rPr>
              <a:t>(</a:t>
            </a:r>
            <a:r>
              <a:rPr lang="en-IN" dirty="0" err="1">
                <a:ln w="0"/>
                <a:solidFill>
                  <a:schemeClr val="tx1"/>
                </a:solidFill>
                <a:effectLst>
                  <a:outerShdw blurRad="38100" dist="19050" dir="2700000" algn="tl" rotWithShape="0">
                    <a:schemeClr val="dk1">
                      <a:alpha val="40000"/>
                    </a:schemeClr>
                  </a:outerShdw>
                </a:effectLst>
              </a:rPr>
              <a:t>X_train,Y_train</a:t>
            </a:r>
            <a:r>
              <a:rPr lang="en-IN" dirty="0">
                <a:ln w="0"/>
                <a:solidFill>
                  <a:schemeClr val="tx1"/>
                </a:solidFill>
                <a:effectLst>
                  <a:outerShdw blurRad="38100" dist="19050" dir="2700000" algn="tl" rotWithShape="0">
                    <a:schemeClr val="dk1">
                      <a:alpha val="40000"/>
                    </a:schemeClr>
                  </a:outerShdw>
                </a:effectLst>
              </a:rPr>
              <a:t>)</a:t>
            </a:r>
            <a:endParaRPr lang="en-IN" dirty="0">
              <a:ln w="0"/>
              <a:solidFill>
                <a:schemeClr val="tx1"/>
              </a:solidFill>
              <a:effectLst>
                <a:outerShdw blurRad="38100" dist="19050" dir="2700000" algn="tl" rotWithShape="0">
                  <a:schemeClr val="dk1">
                    <a:alpha val="40000"/>
                  </a:schemeClr>
                </a:outerShdw>
              </a:effectLst>
            </a:endParaRPr>
          </a:p>
          <a:p>
            <a:pPr algn="ctr"/>
            <a:endParaRPr lang="en-IN" dirty="0">
              <a:ln w="0"/>
              <a:solidFill>
                <a:schemeClr val="tx1"/>
              </a:solidFill>
              <a:effectLst>
                <a:outerShdw blurRad="38100" dist="19050" dir="2700000" algn="tl" rotWithShape="0">
                  <a:schemeClr val="dk1">
                    <a:alpha val="40000"/>
                  </a:schemeClr>
                </a:outerShdw>
              </a:effectLst>
            </a:endParaRPr>
          </a:p>
          <a:p>
            <a:pPr algn="ctr"/>
            <a:r>
              <a:rPr lang="en-IN" dirty="0">
                <a:ln w="0"/>
                <a:solidFill>
                  <a:schemeClr val="tx1"/>
                </a:solidFill>
                <a:effectLst>
                  <a:outerShdw blurRad="38100" dist="19050" dir="2700000" algn="tl" rotWithShape="0">
                    <a:schemeClr val="dk1">
                      <a:alpha val="40000"/>
                    </a:schemeClr>
                  </a:outerShdw>
                </a:effectLst>
                <a:highlight>
                  <a:srgbClr val="FFFF00"/>
                </a:highlight>
              </a:rPr>
              <a:t>R2_score:0.856</a:t>
            </a:r>
            <a:endParaRPr lang="en-IN" dirty="0">
              <a:ln w="0"/>
              <a:solidFill>
                <a:schemeClr val="tx1"/>
              </a:solidFill>
              <a:effectLst>
                <a:outerShdw blurRad="38100" dist="19050" dir="2700000" algn="tl" rotWithShape="0">
                  <a:schemeClr val="dk1">
                    <a:alpha val="40000"/>
                  </a:schemeClr>
                </a:outerShdw>
              </a:effectLst>
              <a:highlight>
                <a:srgbClr val="FF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09935" y="149291"/>
            <a:ext cx="6774024" cy="811762"/>
          </a:xfrm>
        </p:spPr>
        <p:txBody>
          <a:bodyPr>
            <a:normAutofit/>
          </a:bodyPr>
          <a:lstStyle/>
          <a:p>
            <a:r>
              <a:rPr lang="en-US" sz="4000" dirty="0">
                <a:highlight>
                  <a:srgbClr val="C0C0C0"/>
                </a:highlight>
              </a:rPr>
              <a:t>XG BOOST ALGORITHM</a:t>
            </a:r>
            <a:endParaRPr lang="en-IN" sz="4000" dirty="0">
              <a:highlight>
                <a:srgbClr val="C0C0C0"/>
              </a:highlight>
            </a:endParaRPr>
          </a:p>
        </p:txBody>
      </p:sp>
      <p:sp>
        <p:nvSpPr>
          <p:cNvPr id="4" name="Rectangle 3"/>
          <p:cNvSpPr/>
          <p:nvPr/>
        </p:nvSpPr>
        <p:spPr>
          <a:xfrm>
            <a:off x="373223" y="1091682"/>
            <a:ext cx="11747242" cy="18101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XGBoost</a:t>
            </a:r>
            <a:r>
              <a:rPr lang="en-US" dirty="0"/>
              <a:t> is short for extreme gradient boosting. This method is based on decision trees and improves on other methods such as random forest and gradient boost. It works well with large, complicated datasets by using various optimization methods. To fit a training dataset using </a:t>
            </a:r>
            <a:r>
              <a:rPr lang="en-US" dirty="0" err="1"/>
              <a:t>XGBoost</a:t>
            </a:r>
            <a:r>
              <a:rPr lang="en-US" dirty="0"/>
              <a:t>, an initial prediction is made. The gradient boosting ensemble technique consists of three simple </a:t>
            </a:r>
            <a:r>
              <a:rPr lang="en-US" dirty="0" err="1"/>
              <a:t>steps:An</a:t>
            </a:r>
            <a:r>
              <a:rPr lang="en-US" dirty="0"/>
              <a:t> initial model F0 is defined to predict the target variable y. This model will be associated with a residual (y – F0)A new model h1 is fit to the residuals from the previous </a:t>
            </a:r>
            <a:r>
              <a:rPr lang="en-US" dirty="0" err="1"/>
              <a:t>step.Now</a:t>
            </a:r>
            <a:r>
              <a:rPr lang="en-US" dirty="0"/>
              <a:t>, F0 and h1 are combined to give F1, the boosted version of F0</a:t>
            </a:r>
            <a:endParaRPr lang="en-IN"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2050" y="3167549"/>
            <a:ext cx="3642256" cy="1982949"/>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2358" y="5257603"/>
            <a:ext cx="3984163" cy="1451105"/>
          </a:xfrm>
          <a:prstGeom prst="rect">
            <a:avLst/>
          </a:prstGeom>
        </p:spPr>
      </p:pic>
      <p:sp>
        <p:nvSpPr>
          <p:cNvPr id="10" name="TextBox 9"/>
          <p:cNvSpPr txBox="1"/>
          <p:nvPr/>
        </p:nvSpPr>
        <p:spPr>
          <a:xfrm>
            <a:off x="5092996" y="3316836"/>
            <a:ext cx="6057086" cy="1753235"/>
          </a:xfrm>
          <a:prstGeom prst="rect">
            <a:avLst/>
          </a:prstGeom>
          <a:noFill/>
        </p:spPr>
        <p:txBody>
          <a:bodyPr wrap="square" rtlCol="0">
            <a:spAutoFit/>
          </a:bodyPr>
          <a:lstStyle/>
          <a:p>
            <a:pPr algn="ctr"/>
            <a:r>
              <a:rPr lang="en-IN" dirty="0">
                <a:ln w="0"/>
                <a:solidFill>
                  <a:schemeClr val="tx1"/>
                </a:solidFill>
                <a:effectLst>
                  <a:outerShdw blurRad="38100" dist="19050" dir="2700000" algn="tl" rotWithShape="0">
                    <a:schemeClr val="dk1">
                      <a:alpha val="40000"/>
                    </a:schemeClr>
                  </a:outerShdw>
                </a:effectLst>
              </a:rPr>
              <a:t>from </a:t>
            </a:r>
            <a:r>
              <a:rPr lang="en-US" altLang="en-IN" dirty="0">
                <a:ln w="0"/>
                <a:solidFill>
                  <a:schemeClr val="tx1"/>
                </a:solidFill>
                <a:effectLst>
                  <a:outerShdw blurRad="38100" dist="19050" dir="2700000" algn="tl" rotWithShape="0">
                    <a:schemeClr val="dk1">
                      <a:alpha val="40000"/>
                    </a:schemeClr>
                  </a:outerShdw>
                </a:effectLst>
              </a:rPr>
              <a:t>xgboost</a:t>
            </a:r>
            <a:r>
              <a:rPr lang="en-IN" dirty="0">
                <a:ln w="0"/>
                <a:solidFill>
                  <a:schemeClr val="tx1"/>
                </a:solidFill>
                <a:effectLst>
                  <a:outerShdw blurRad="38100" dist="19050" dir="2700000" algn="tl" rotWithShape="0">
                    <a:schemeClr val="dk1">
                      <a:alpha val="40000"/>
                    </a:schemeClr>
                  </a:outerShdw>
                </a:effectLst>
              </a:rPr>
              <a:t> import </a:t>
            </a:r>
            <a:r>
              <a:rPr lang="en-US" altLang="en-IN" dirty="0">
                <a:ln w="0"/>
                <a:solidFill>
                  <a:schemeClr val="tx1"/>
                </a:solidFill>
                <a:effectLst>
                  <a:outerShdw blurRad="38100" dist="19050" dir="2700000" algn="tl" rotWithShape="0">
                    <a:schemeClr val="dk1">
                      <a:alpha val="40000"/>
                    </a:schemeClr>
                  </a:outerShdw>
                </a:effectLst>
              </a:rPr>
              <a:t>XGB</a:t>
            </a:r>
            <a:r>
              <a:rPr lang="en-IN" dirty="0" err="1">
                <a:ln w="0"/>
                <a:solidFill>
                  <a:schemeClr val="tx1"/>
                </a:solidFill>
                <a:effectLst>
                  <a:outerShdw blurRad="38100" dist="19050" dir="2700000" algn="tl" rotWithShape="0">
                    <a:schemeClr val="dk1">
                      <a:alpha val="40000"/>
                    </a:schemeClr>
                  </a:outerShdw>
                </a:effectLst>
              </a:rPr>
              <a:t>Regressor</a:t>
            </a:r>
            <a:endParaRPr lang="en-IN" dirty="0">
              <a:ln w="0"/>
              <a:solidFill>
                <a:schemeClr val="tx1"/>
              </a:solidFill>
              <a:effectLst>
                <a:outerShdw blurRad="38100" dist="19050" dir="2700000" algn="tl" rotWithShape="0">
                  <a:schemeClr val="dk1">
                    <a:alpha val="40000"/>
                  </a:schemeClr>
                </a:outerShdw>
              </a:effectLst>
            </a:endParaRPr>
          </a:p>
          <a:p>
            <a:pPr algn="ctr"/>
            <a:r>
              <a:rPr lang="en-IN" dirty="0">
                <a:ln w="0"/>
                <a:solidFill>
                  <a:schemeClr val="tx1"/>
                </a:solidFill>
                <a:effectLst>
                  <a:outerShdw blurRad="38100" dist="19050" dir="2700000" algn="tl" rotWithShape="0">
                    <a:schemeClr val="dk1">
                      <a:alpha val="40000"/>
                    </a:schemeClr>
                  </a:outerShdw>
                </a:effectLst>
              </a:rPr>
              <a:t>regressor=</a:t>
            </a:r>
            <a:r>
              <a:rPr lang="en-IN" dirty="0">
                <a:ln w="0"/>
                <a:effectLst>
                  <a:outerShdw blurRad="38100" dist="19050" dir="2700000" algn="tl" rotWithShape="0">
                    <a:schemeClr val="dk1">
                      <a:alpha val="40000"/>
                    </a:schemeClr>
                  </a:outerShdw>
                </a:effectLst>
                <a:sym typeface="+mn-ea"/>
              </a:rPr>
              <a:t> </a:t>
            </a:r>
            <a:r>
              <a:rPr lang="en-US" altLang="en-IN" dirty="0">
                <a:ln w="0"/>
                <a:effectLst>
                  <a:outerShdw blurRad="38100" dist="19050" dir="2700000" algn="tl" rotWithShape="0">
                    <a:schemeClr val="dk1">
                      <a:alpha val="40000"/>
                    </a:schemeClr>
                  </a:outerShdw>
                </a:effectLst>
                <a:sym typeface="+mn-ea"/>
              </a:rPr>
              <a:t>XGB</a:t>
            </a:r>
            <a:r>
              <a:rPr lang="en-IN" dirty="0" err="1">
                <a:ln w="0"/>
                <a:effectLst>
                  <a:outerShdw blurRad="38100" dist="19050" dir="2700000" algn="tl" rotWithShape="0">
                    <a:schemeClr val="dk1">
                      <a:alpha val="40000"/>
                    </a:schemeClr>
                  </a:outerShdw>
                </a:effectLst>
                <a:sym typeface="+mn-ea"/>
              </a:rPr>
              <a:t>Regressor</a:t>
            </a:r>
            <a:r>
              <a:rPr lang="en-US" altLang="en-IN" dirty="0" err="1">
                <a:ln w="0"/>
                <a:effectLst>
                  <a:outerShdw blurRad="38100" dist="19050" dir="2700000" algn="tl" rotWithShape="0">
                    <a:schemeClr val="dk1">
                      <a:alpha val="40000"/>
                    </a:schemeClr>
                  </a:outerShdw>
                </a:effectLst>
                <a:sym typeface="+mn-ea"/>
              </a:rPr>
              <a:t>()</a:t>
            </a:r>
            <a:endParaRPr lang="en-IN" dirty="0">
              <a:ln w="0"/>
              <a:solidFill>
                <a:schemeClr val="tx1"/>
              </a:solidFill>
              <a:effectLst>
                <a:outerShdw blurRad="38100" dist="19050" dir="2700000" algn="tl" rotWithShape="0">
                  <a:schemeClr val="dk1">
                    <a:alpha val="40000"/>
                  </a:schemeClr>
                </a:outerShdw>
              </a:effectLst>
            </a:endParaRPr>
          </a:p>
          <a:p>
            <a:pPr algn="ctr"/>
            <a:r>
              <a:rPr lang="en-IN" dirty="0">
                <a:ln w="0"/>
                <a:solidFill>
                  <a:schemeClr val="tx1"/>
                </a:solidFill>
                <a:effectLst>
                  <a:outerShdw blurRad="38100" dist="19050" dir="2700000" algn="tl" rotWithShape="0">
                    <a:schemeClr val="dk1">
                      <a:alpha val="40000"/>
                    </a:schemeClr>
                  </a:outerShdw>
                </a:effectLst>
              </a:rPr>
              <a:t>regressor=</a:t>
            </a:r>
            <a:r>
              <a:rPr lang="en-IN" dirty="0" err="1">
                <a:ln w="0"/>
                <a:solidFill>
                  <a:schemeClr val="tx1"/>
                </a:solidFill>
                <a:effectLst>
                  <a:outerShdw blurRad="38100" dist="19050" dir="2700000" algn="tl" rotWithShape="0">
                    <a:schemeClr val="dk1">
                      <a:alpha val="40000"/>
                    </a:schemeClr>
                  </a:outerShdw>
                </a:effectLst>
              </a:rPr>
              <a:t>regressor.fit</a:t>
            </a:r>
            <a:r>
              <a:rPr lang="en-IN" dirty="0">
                <a:ln w="0"/>
                <a:solidFill>
                  <a:schemeClr val="tx1"/>
                </a:solidFill>
                <a:effectLst>
                  <a:outerShdw blurRad="38100" dist="19050" dir="2700000" algn="tl" rotWithShape="0">
                    <a:schemeClr val="dk1">
                      <a:alpha val="40000"/>
                    </a:schemeClr>
                  </a:outerShdw>
                </a:effectLst>
              </a:rPr>
              <a:t>(</a:t>
            </a:r>
            <a:r>
              <a:rPr lang="en-IN" dirty="0" err="1">
                <a:ln w="0"/>
                <a:solidFill>
                  <a:schemeClr val="tx1"/>
                </a:solidFill>
                <a:effectLst>
                  <a:outerShdw blurRad="38100" dist="19050" dir="2700000" algn="tl" rotWithShape="0">
                    <a:schemeClr val="dk1">
                      <a:alpha val="40000"/>
                    </a:schemeClr>
                  </a:outerShdw>
                </a:effectLst>
              </a:rPr>
              <a:t>X_train,Y_train</a:t>
            </a:r>
            <a:r>
              <a:rPr lang="en-IN" dirty="0">
                <a:ln w="0"/>
                <a:solidFill>
                  <a:schemeClr val="tx1"/>
                </a:solidFill>
                <a:effectLst>
                  <a:outerShdw blurRad="38100" dist="19050" dir="2700000" algn="tl" rotWithShape="0">
                    <a:schemeClr val="dk1">
                      <a:alpha val="40000"/>
                    </a:schemeClr>
                  </a:outerShdw>
                </a:effectLst>
              </a:rPr>
              <a:t>)</a:t>
            </a:r>
            <a:endParaRPr lang="en-IN" dirty="0">
              <a:ln w="0"/>
              <a:solidFill>
                <a:schemeClr val="tx1"/>
              </a:solidFill>
              <a:effectLst>
                <a:outerShdw blurRad="38100" dist="19050" dir="2700000" algn="tl" rotWithShape="0">
                  <a:schemeClr val="dk1">
                    <a:alpha val="40000"/>
                  </a:schemeClr>
                </a:outerShdw>
              </a:effectLst>
            </a:endParaRPr>
          </a:p>
          <a:p>
            <a:pPr algn="ctr"/>
            <a:endParaRPr lang="en-IN" dirty="0">
              <a:ln w="0"/>
              <a:solidFill>
                <a:schemeClr val="tx1"/>
              </a:solidFill>
              <a:effectLst>
                <a:outerShdw blurRad="38100" dist="19050" dir="2700000" algn="tl" rotWithShape="0">
                  <a:schemeClr val="dk1">
                    <a:alpha val="40000"/>
                  </a:schemeClr>
                </a:outerShdw>
              </a:effectLst>
            </a:endParaRPr>
          </a:p>
          <a:p>
            <a:pPr algn="ctr"/>
            <a:r>
              <a:rPr lang="en-IN" dirty="0">
                <a:ln w="0"/>
                <a:solidFill>
                  <a:schemeClr val="tx1"/>
                </a:solidFill>
                <a:effectLst>
                  <a:outerShdw blurRad="38100" dist="19050" dir="2700000" algn="tl" rotWithShape="0">
                    <a:schemeClr val="dk1">
                      <a:alpha val="40000"/>
                    </a:schemeClr>
                  </a:outerShdw>
                </a:effectLst>
              </a:rPr>
              <a:t>R2_score:0.856</a:t>
            </a:r>
            <a:endParaRPr lang="en-IN" dirty="0">
              <a:ln w="0"/>
              <a:solidFill>
                <a:schemeClr val="tx1"/>
              </a:solidFill>
              <a:effectLst>
                <a:outerShdw blurRad="38100" dist="19050" dir="2700000" algn="tl" rotWithShape="0">
                  <a:schemeClr val="dk1">
                    <a:alpha val="40000"/>
                  </a:schemeClr>
                </a:outerShdw>
              </a:effectLst>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0726" y="-475861"/>
            <a:ext cx="9273073" cy="2166549"/>
          </a:xfrm>
        </p:spPr>
        <p:txBody>
          <a:bodyPr>
            <a:normAutofit/>
          </a:bodyPr>
          <a:lstStyle/>
          <a:p>
            <a:r>
              <a:rPr lang="en-US" sz="4000" dirty="0">
                <a:highlight>
                  <a:srgbClr val="C0C0C0"/>
                </a:highlight>
              </a:rPr>
              <a:t>LIGHTGBM BOOSTING ALGORITHM</a:t>
            </a:r>
            <a:endParaRPr lang="en-IN" sz="4000" dirty="0">
              <a:highlight>
                <a:srgbClr val="C0C0C0"/>
              </a:highlight>
            </a:endParaRPr>
          </a:p>
        </p:txBody>
      </p:sp>
      <p:pic>
        <p:nvPicPr>
          <p:cNvPr id="7" name="Content Placeholder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9535417" y="7743825"/>
            <a:ext cx="195066" cy="74613"/>
          </a:xfrm>
        </p:spPr>
      </p:pic>
      <p:sp>
        <p:nvSpPr>
          <p:cNvPr id="4" name="Rectangle 3"/>
          <p:cNvSpPr/>
          <p:nvPr/>
        </p:nvSpPr>
        <p:spPr>
          <a:xfrm>
            <a:off x="485192" y="1278294"/>
            <a:ext cx="11262049" cy="23233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LightGBM</a:t>
            </a:r>
            <a:r>
              <a:rPr lang="en-US" dirty="0"/>
              <a:t>  is optimized for high performance with distributed systems. </a:t>
            </a:r>
            <a:r>
              <a:rPr lang="en-US" dirty="0" err="1"/>
              <a:t>LightGBM</a:t>
            </a:r>
            <a:r>
              <a:rPr lang="en-US" dirty="0"/>
              <a:t> creates decision trees that grow leaf wise, which means that given a condition, only a single leaf is split, depending on the gain. is an ensemble learning framework, specifically a gradient boosting method, which constructs a strong learner by sequentially adding weak learners in a gradient descent manner. It optimizes memory usage and training time with techniques like Gradient-based One-Side Sampling (GOSS). A histogram of the distribution is used by </a:t>
            </a:r>
            <a:r>
              <a:rPr lang="en-US" dirty="0" err="1"/>
              <a:t>LightGBM</a:t>
            </a:r>
            <a:r>
              <a:rPr lang="en-US" dirty="0"/>
              <a:t> to bucket data into bins. Instead of using every data point, the bins are used to iterate, calculate the gain, and divide the data.</a:t>
            </a:r>
            <a:endParaRPr lang="en-IN" dirty="0"/>
          </a:p>
        </p:txBody>
      </p:sp>
      <p:sp>
        <p:nvSpPr>
          <p:cNvPr id="5" name="Oval 4"/>
          <p:cNvSpPr/>
          <p:nvPr/>
        </p:nvSpPr>
        <p:spPr>
          <a:xfrm>
            <a:off x="130629" y="4012163"/>
            <a:ext cx="7249885" cy="1950098"/>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Disadvantages of Light GBM: Light GBM split the tree leaf-wise which can lead to overfitting as it produces much complex trees. Compatibility with Datasets: Light GBM is sensitive to overfitting and thus can easily overfit small data.</a:t>
            </a:r>
            <a:endParaRPr lang="en-IN" dirty="0"/>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93068" y="4012163"/>
            <a:ext cx="3968303" cy="21665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2218</Words>
  <Application>WPS Presentation</Application>
  <PresentationFormat>Widescreen</PresentationFormat>
  <Paragraphs>27</Paragraphs>
  <Slides>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vt:i4>
      </vt:variant>
    </vt:vector>
  </HeadingPairs>
  <TitlesOfParts>
    <vt:vector size="11" baseType="lpstr">
      <vt:lpstr>Arial</vt:lpstr>
      <vt:lpstr>SimSun</vt:lpstr>
      <vt:lpstr>Wingdings</vt:lpstr>
      <vt:lpstr>Calibri Light</vt:lpstr>
      <vt:lpstr>Calibri</vt:lpstr>
      <vt:lpstr>Microsoft YaHei</vt:lpstr>
      <vt:lpstr>Arial Unicode MS</vt:lpstr>
      <vt:lpstr>Office Theme</vt:lpstr>
      <vt:lpstr>ADA BOOST ALGORITHM</vt:lpstr>
      <vt:lpstr>XG BOOST ALGORITHM</vt:lpstr>
      <vt:lpstr>LIGHTGBM BOOSTING ALGORITHM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 BOOST ALGORITHM</dc:title>
  <dc:creator>BHUVI B</dc:creator>
  <cp:lastModifiedBy>Bhuvana Bhuvana</cp:lastModifiedBy>
  <cp:revision>4</cp:revision>
  <dcterms:created xsi:type="dcterms:W3CDTF">2024-07-05T08:22:00Z</dcterms:created>
  <dcterms:modified xsi:type="dcterms:W3CDTF">2024-10-13T11:54:45Z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32255459908D47BA91F61AF099628F96_12</vt:lpwstr>
  </property>
  <property fmtid="{D5CDD505-2E9C-101B-9397-08002B2CF9AE}" pid="3" name="KSOProductBuildVer">
    <vt:lpwstr>1033-12.2.0.18283</vt:lpwstr>
  </property>
</Properties>
</file>